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V B" initials="KVB" lastIdx="1" clrIdx="0">
    <p:extLst>
      <p:ext uri="{19B8F6BF-5375-455C-9EA6-DF929625EA0E}">
        <p15:presenceInfo xmlns:p15="http://schemas.microsoft.com/office/powerpoint/2012/main" userId="a061dcabdf37a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C67A-D157-C193-D3BE-994DBBC9F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1" y="482262"/>
            <a:ext cx="7197726" cy="116907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5F3C1-1F29-63E6-8028-A601B5ECB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11" y="4108704"/>
            <a:ext cx="7197726" cy="1450847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By </a:t>
            </a:r>
          </a:p>
          <a:p>
            <a:pPr algn="l"/>
            <a:r>
              <a:rPr lang="en-IN" sz="2400" dirty="0"/>
              <a:t>Kumar v b</a:t>
            </a:r>
          </a:p>
          <a:p>
            <a:pPr algn="l"/>
            <a:r>
              <a:rPr lang="en-IN" sz="2400" dirty="0"/>
              <a:t>20220860</a:t>
            </a:r>
          </a:p>
        </p:txBody>
      </p:sp>
    </p:spTree>
    <p:extLst>
      <p:ext uri="{BB962C8B-B14F-4D97-AF65-F5344CB8AC3E}">
        <p14:creationId xmlns:p14="http://schemas.microsoft.com/office/powerpoint/2010/main" val="41501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78F2-D93B-E57C-9D3C-117104A5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62BA-1F02-833A-EEC9-876C7068CB9D}"/>
              </a:ext>
            </a:extLst>
          </p:cNvPr>
          <p:cNvSpPr txBox="1"/>
          <p:nvPr/>
        </p:nvSpPr>
        <p:spPr>
          <a:xfrm>
            <a:off x="4273296" y="749933"/>
            <a:ext cx="246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, -- ,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52439-4F09-2894-5DA7-DA4434A6D4DB}"/>
              </a:ext>
            </a:extLst>
          </p:cNvPr>
          <p:cNvSpPr txBox="1"/>
          <p:nvPr/>
        </p:nvSpPr>
        <p:spPr>
          <a:xfrm>
            <a:off x="685801" y="1361889"/>
            <a:ext cx="10131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:-  It is used to increment the value of a variable by one.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:-  It is used to decrement the value of a variable by one.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4D860-4C1B-4987-5262-4DCE1E69656B}"/>
              </a:ext>
            </a:extLst>
          </p:cNvPr>
          <p:cNvSpPr txBox="1"/>
          <p:nvPr/>
        </p:nvSpPr>
        <p:spPr>
          <a:xfrm>
            <a:off x="2267712" y="2469885"/>
            <a:ext cx="1377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  <a:p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7A5B7-BE3D-22CE-5D32-AB3FEF32A1F0}"/>
              </a:ext>
            </a:extLst>
          </p:cNvPr>
          <p:cNvSpPr txBox="1"/>
          <p:nvPr/>
        </p:nvSpPr>
        <p:spPr>
          <a:xfrm>
            <a:off x="7205472" y="2469885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</a:p>
          <a:p>
            <a:endParaRPr lang="en-IN" dirty="0">
              <a:solidFill>
                <a:srgbClr val="92D050"/>
              </a:solidFill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C692D-0D05-83FD-0819-080F4312ECB7}"/>
              </a:ext>
            </a:extLst>
          </p:cNvPr>
          <p:cNvSpPr txBox="1"/>
          <p:nvPr/>
        </p:nvSpPr>
        <p:spPr>
          <a:xfrm>
            <a:off x="1572768" y="4476851"/>
            <a:ext cx="7059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 are unary operators.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Because they are applied on single operand.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94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B1FA8-64A8-6F15-CFF2-353545007D79}"/>
              </a:ext>
            </a:extLst>
          </p:cNvPr>
          <p:cNvSpPr txBox="1"/>
          <p:nvPr/>
        </p:nvSpPr>
        <p:spPr>
          <a:xfrm>
            <a:off x="1847088" y="1182624"/>
            <a:ext cx="8674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increment operator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 operator                                                Post-increment operator</a:t>
            </a: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++a;                                                                                       a++;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two types of decrement operator</a:t>
            </a: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 operator                                                Post-decrement operator</a:t>
            </a: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--a;                                                                                        a--;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What is the difference between pre-increment and post-increment operator OR pre-decrement and post-decrement operator?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pre – means first increment/decrement then assign it to another variable.</a:t>
            </a:r>
          </a:p>
          <a:p>
            <a:r>
              <a:rPr lang="en-IN" dirty="0"/>
              <a:t>    post – means first assign it to another variable then increment/decrement.</a:t>
            </a:r>
          </a:p>
        </p:txBody>
      </p:sp>
    </p:spTree>
    <p:extLst>
      <p:ext uri="{BB962C8B-B14F-4D97-AF65-F5344CB8AC3E}">
        <p14:creationId xmlns:p14="http://schemas.microsoft.com/office/powerpoint/2010/main" val="25464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FA70-95AE-7C47-5A1D-9E376794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0689"/>
            <a:ext cx="10131425" cy="768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1675-BD60-A99D-7F7F-2FEEA079323B}"/>
              </a:ext>
            </a:extLst>
          </p:cNvPr>
          <p:cNvSpPr txBox="1"/>
          <p:nvPr/>
        </p:nvSpPr>
        <p:spPr>
          <a:xfrm>
            <a:off x="3526473" y="902210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, != , &lt;= , &gt;= , &lt; ,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1CD1A-391D-CBA3-2C52-20B4C52909B5}"/>
              </a:ext>
            </a:extLst>
          </p:cNvPr>
          <p:cNvSpPr txBox="1"/>
          <p:nvPr/>
        </p:nvSpPr>
        <p:spPr>
          <a:xfrm>
            <a:off x="950976" y="1621536"/>
            <a:ext cx="101314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they are used to comparing two values.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Relational operators will return either True or False.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example ;-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int a=300, b = 2090;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if ( b &gt;= a 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(“Bingo! You are in”);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else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((“OOPS! You are out”);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 </a:t>
            </a:r>
          </a:p>
        </p:txBody>
      </p:sp>
    </p:spTree>
    <p:extLst>
      <p:ext uri="{BB962C8B-B14F-4D97-AF65-F5344CB8AC3E}">
        <p14:creationId xmlns:p14="http://schemas.microsoft.com/office/powerpoint/2010/main" val="400738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4AAC-B84D-F325-54F1-E019D9AA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8497"/>
            <a:ext cx="10131425" cy="8046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1BA87-7A80-A380-8E7A-711B5DDD1D64}"/>
              </a:ext>
            </a:extLst>
          </p:cNvPr>
          <p:cNvSpPr txBox="1"/>
          <p:nvPr/>
        </p:nvSpPr>
        <p:spPr>
          <a:xfrm>
            <a:off x="4928553" y="560833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, || , !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C316E-0422-88E9-43D6-F21DB1A1D7C4}"/>
              </a:ext>
            </a:extLst>
          </p:cNvPr>
          <p:cNvSpPr txBox="1"/>
          <p:nvPr/>
        </p:nvSpPr>
        <p:spPr>
          <a:xfrm>
            <a:off x="950976" y="1231392"/>
            <a:ext cx="107411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and || are used to combine two conditions.</a:t>
            </a: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all the conditions under consideration are true and returns FALSE when any one or more than one condition is false.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if(a == 5 &amp;&amp; a != 6 &amp;&amp; a &lt;= 56 &amp;&amp; a &gt; 4)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one or more than one condition under consideration is true and returns FLASE when all conditions are false.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 !=  5 || a == 6 || a &gt;= 56 || a &gt; 4)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79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DF097-8753-EA68-CA5A-F7ED84E64107}"/>
              </a:ext>
            </a:extLst>
          </p:cNvPr>
          <p:cNvSpPr txBox="1"/>
          <p:nvPr/>
        </p:nvSpPr>
        <p:spPr>
          <a:xfrm>
            <a:off x="987552" y="329184"/>
            <a:ext cx="102656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Operator is used to complement the condition under consideration.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condition is FLASE and returns when condition is TRUE.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If(!(a == 6))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(“Welcome to this beautiful world of operators “);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logical operators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&amp;&amp;: Simply means if there is a condition anywhere in the expression that returns false, then the rest of the condition after that will not be evaluated.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&amp;&amp; (b++);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5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B22211-2877-9A7F-80A7-5D83201F4437}"/>
              </a:ext>
            </a:extLst>
          </p:cNvPr>
          <p:cNvSpPr txBox="1"/>
          <p:nvPr/>
        </p:nvSpPr>
        <p:spPr>
          <a:xfrm>
            <a:off x="499872" y="353568"/>
            <a:ext cx="11423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 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simply means if there is a condition anywhere in the expression that returns True, then the rest of the condition after that will not be evaluated.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|| (b++);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435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2C84-4925-B56B-FBEE-F246EF87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2" y="413592"/>
            <a:ext cx="10131425" cy="39014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9CA4-40F8-D84E-6B49-334103315979}"/>
              </a:ext>
            </a:extLst>
          </p:cNvPr>
          <p:cNvSpPr txBox="1"/>
          <p:nvPr/>
        </p:nvSpPr>
        <p:spPr>
          <a:xfrm>
            <a:off x="3776409" y="694945"/>
            <a:ext cx="395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, ^ , | , ~ , &gt;&gt; , &lt;&lt; ,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548D6-DA16-CB10-044B-CBBCCD48FB2A}"/>
              </a:ext>
            </a:extLst>
          </p:cNvPr>
          <p:cNvSpPr txBox="1"/>
          <p:nvPr/>
        </p:nvSpPr>
        <p:spPr>
          <a:xfrm>
            <a:off x="685801" y="1156610"/>
            <a:ext cx="592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(&amp;)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AND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(&amp;) is binary operator. It takes two numbers and perform bitwise 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AND is 1 when both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FFD5C-5A87-0216-631D-3E9AA877AD49}"/>
              </a:ext>
            </a:extLst>
          </p:cNvPr>
          <p:cNvSpPr txBox="1"/>
          <p:nvPr/>
        </p:nvSpPr>
        <p:spPr>
          <a:xfrm>
            <a:off x="6449568" y="1156610"/>
            <a:ext cx="466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&amp;0 1 0 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4      0 1  0  0</a:t>
            </a: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B832C-A25F-AF4C-D859-61284BAE52BD}"/>
              </a:ext>
            </a:extLst>
          </p:cNvPr>
          <p:cNvCxnSpPr>
            <a:cxnSpLocks/>
          </p:cNvCxnSpPr>
          <p:nvPr/>
        </p:nvCxnSpPr>
        <p:spPr>
          <a:xfrm>
            <a:off x="7022592" y="2119117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79001-CA26-7BEC-0974-9388AEB355A6}"/>
              </a:ext>
            </a:extLst>
          </p:cNvPr>
          <p:cNvCxnSpPr>
            <a:cxnSpLocks/>
          </p:cNvCxnSpPr>
          <p:nvPr/>
        </p:nvCxnSpPr>
        <p:spPr>
          <a:xfrm>
            <a:off x="7022592" y="2467055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2EFD12C-8772-65F3-F6F6-2DAE2DD4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31115"/>
              </p:ext>
            </p:extLst>
          </p:nvPr>
        </p:nvGraphicFramePr>
        <p:xfrm>
          <a:off x="8510015" y="745066"/>
          <a:ext cx="1901952" cy="191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84">
                  <a:extLst>
                    <a:ext uri="{9D8B030D-6E8A-4147-A177-3AD203B41FA5}">
                      <a16:colId xmlns:a16="http://schemas.microsoft.com/office/drawing/2014/main" val="1297032410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86720425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52221726"/>
                    </a:ext>
                  </a:extLst>
                </a:gridCol>
              </a:tblGrid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90055"/>
                  </a:ext>
                </a:extLst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9841"/>
                  </a:ext>
                </a:extLst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42709"/>
                  </a:ext>
                </a:extLst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1374"/>
                  </a:ext>
                </a:extLst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F96D02-759A-AF28-F04F-AF8E6771F051}"/>
              </a:ext>
            </a:extLst>
          </p:cNvPr>
          <p:cNvSpPr txBox="1"/>
          <p:nvPr/>
        </p:nvSpPr>
        <p:spPr>
          <a:xfrm>
            <a:off x="8784336" y="375734"/>
            <a:ext cx="153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B9B9F-F5E6-21D5-92BE-8C192719CAB6}"/>
              </a:ext>
            </a:extLst>
          </p:cNvPr>
          <p:cNvSpPr txBox="1"/>
          <p:nvPr/>
        </p:nvSpPr>
        <p:spPr>
          <a:xfrm>
            <a:off x="661547" y="3512973"/>
            <a:ext cx="547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OR (|)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OR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(|) is binary operator. It takes two numbers and  perform bitwise 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OR is 0 when both bits are 0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879A9-39DD-4541-43E4-DECE2E5446AC}"/>
              </a:ext>
            </a:extLst>
          </p:cNvPr>
          <p:cNvSpPr txBox="1"/>
          <p:nvPr/>
        </p:nvSpPr>
        <p:spPr>
          <a:xfrm>
            <a:off x="6449568" y="3646731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0 1 0 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7      0 1  1 1</a:t>
            </a: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D5D23A-BDE2-5F8E-4D9A-96EA85899117}"/>
              </a:ext>
            </a:extLst>
          </p:cNvPr>
          <p:cNvCxnSpPr>
            <a:cxnSpLocks/>
          </p:cNvCxnSpPr>
          <p:nvPr/>
        </p:nvCxnSpPr>
        <p:spPr>
          <a:xfrm>
            <a:off x="7022592" y="4618943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EC3ED-97E5-1A6B-7C0F-FB4E9B192777}"/>
              </a:ext>
            </a:extLst>
          </p:cNvPr>
          <p:cNvCxnSpPr>
            <a:cxnSpLocks/>
          </p:cNvCxnSpPr>
          <p:nvPr/>
        </p:nvCxnSpPr>
        <p:spPr>
          <a:xfrm>
            <a:off x="7022592" y="4927381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C5A598CC-54F6-C09A-AEF2-2B3A07623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90815"/>
              </p:ext>
            </p:extLst>
          </p:nvPr>
        </p:nvGraphicFramePr>
        <p:xfrm>
          <a:off x="8510014" y="3897834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>
                  <a:extLst>
                    <a:ext uri="{9D8B030D-6E8A-4147-A177-3AD203B41FA5}">
                      <a16:colId xmlns:a16="http://schemas.microsoft.com/office/drawing/2014/main" val="1297032410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1867204251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1152221726"/>
                    </a:ext>
                  </a:extLst>
                </a:gridCol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A|B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90055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9841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42709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1374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71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0C8F9F-6896-9DAA-7F65-469C6EAC7BC7}"/>
              </a:ext>
            </a:extLst>
          </p:cNvPr>
          <p:cNvSpPr txBox="1"/>
          <p:nvPr/>
        </p:nvSpPr>
        <p:spPr>
          <a:xfrm>
            <a:off x="8784336" y="3467253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48119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ADADC-6711-30E9-DEF8-DEAE7E224C5F}"/>
              </a:ext>
            </a:extLst>
          </p:cNvPr>
          <p:cNvSpPr txBox="1"/>
          <p:nvPr/>
        </p:nvSpPr>
        <p:spPr>
          <a:xfrm>
            <a:off x="548640" y="487680"/>
            <a:ext cx="49621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NOT (~)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is a unary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job is to complement each bit one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 NOT  is 0 when bits is 1 and 1 when bit is 0.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EB90F-F5C2-22E1-2588-507A488A084F}"/>
              </a:ext>
            </a:extLst>
          </p:cNvPr>
          <p:cNvSpPr txBox="1"/>
          <p:nvPr/>
        </p:nvSpPr>
        <p:spPr>
          <a:xfrm>
            <a:off x="5693664" y="792480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7"/>
            </a:pPr>
            <a:r>
              <a:rPr lang="en-IN" dirty="0"/>
              <a:t>~0 1 1 1</a:t>
            </a:r>
          </a:p>
          <a:p>
            <a:pPr marL="342900" indent="-342900">
              <a:buAutoNum type="arabicPlain" startAt="7"/>
            </a:pPr>
            <a:r>
              <a:rPr lang="en-IN" dirty="0"/>
              <a:t>  1 0 0 0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CBF60-0BC7-4B58-CF1C-3B174344D50C}"/>
              </a:ext>
            </a:extLst>
          </p:cNvPr>
          <p:cNvCxnSpPr/>
          <p:nvPr/>
        </p:nvCxnSpPr>
        <p:spPr>
          <a:xfrm>
            <a:off x="8875776" y="-10972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B1FD6-17C5-9795-C6E8-EAA668711584}"/>
              </a:ext>
            </a:extLst>
          </p:cNvPr>
          <p:cNvCxnSpPr/>
          <p:nvPr/>
        </p:nvCxnSpPr>
        <p:spPr>
          <a:xfrm>
            <a:off x="6230112" y="1115645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CF890C-8CD2-ABBF-0370-C64777513B2A}"/>
              </a:ext>
            </a:extLst>
          </p:cNvPr>
          <p:cNvCxnSpPr/>
          <p:nvPr/>
        </p:nvCxnSpPr>
        <p:spPr>
          <a:xfrm>
            <a:off x="6199632" y="1438811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E4C555-9500-15AD-1AAA-7B5B5E4A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15600"/>
              </p:ext>
            </p:extLst>
          </p:nvPr>
        </p:nvGraphicFramePr>
        <p:xfrm>
          <a:off x="7857744" y="882551"/>
          <a:ext cx="215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976">
                  <a:extLst>
                    <a:ext uri="{9D8B030D-6E8A-4147-A177-3AD203B41FA5}">
                      <a16:colId xmlns:a16="http://schemas.microsoft.com/office/drawing/2014/main" val="134435782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175437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6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643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2B66F4-5392-C907-948D-B844E8E6E263}"/>
              </a:ext>
            </a:extLst>
          </p:cNvPr>
          <p:cNvSpPr txBox="1"/>
          <p:nvPr/>
        </p:nvSpPr>
        <p:spPr>
          <a:xfrm>
            <a:off x="8158480" y="48768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04234-4ED9-80D2-7813-16192E522D1C}"/>
              </a:ext>
            </a:extLst>
          </p:cNvPr>
          <p:cNvSpPr txBox="1"/>
          <p:nvPr/>
        </p:nvSpPr>
        <p:spPr>
          <a:xfrm>
            <a:off x="581151" y="2719005"/>
            <a:ext cx="51124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Left shift(&lt;&lt;)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 operator is binary operator and it require a two operand for perform a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 in binary = 0000 0011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k&lt;&lt;1); //   0000 0110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7ECA4-37F0-A075-B9D3-8053A29AFCD1}"/>
              </a:ext>
            </a:extLst>
          </p:cNvPr>
          <p:cNvSpPr txBox="1"/>
          <p:nvPr/>
        </p:nvSpPr>
        <p:spPr>
          <a:xfrm>
            <a:off x="6333744" y="2894393"/>
            <a:ext cx="439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operand &lt;&lt; Second operand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5CBEDD-A94F-63EB-BB02-966FED0B7854}"/>
              </a:ext>
            </a:extLst>
          </p:cNvPr>
          <p:cNvCxnSpPr/>
          <p:nvPr/>
        </p:nvCxnSpPr>
        <p:spPr>
          <a:xfrm>
            <a:off x="7083552" y="3263725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EAD586-C8F1-634C-795F-9934914A5A6C}"/>
              </a:ext>
            </a:extLst>
          </p:cNvPr>
          <p:cNvCxnSpPr/>
          <p:nvPr/>
        </p:nvCxnSpPr>
        <p:spPr>
          <a:xfrm>
            <a:off x="8735568" y="3231379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43EDA7-117B-E0E7-A542-150698AFBB6B}"/>
              </a:ext>
            </a:extLst>
          </p:cNvPr>
          <p:cNvSpPr txBox="1"/>
          <p:nvPr/>
        </p:nvSpPr>
        <p:spPr>
          <a:xfrm>
            <a:off x="5291329" y="4030189"/>
            <a:ext cx="58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Whose bits get left shifted              Decides the number of</a:t>
            </a:r>
          </a:p>
          <a:p>
            <a:r>
              <a:rPr lang="en-IN" dirty="0"/>
              <a:t>                                                                places to shift the bits</a:t>
            </a:r>
          </a:p>
        </p:txBody>
      </p:sp>
    </p:spTree>
    <p:extLst>
      <p:ext uri="{BB962C8B-B14F-4D97-AF65-F5344CB8AC3E}">
        <p14:creationId xmlns:p14="http://schemas.microsoft.com/office/powerpoint/2010/main" val="335491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4DF5E-78BF-A94D-E2A5-3887C8568658}"/>
              </a:ext>
            </a:extLst>
          </p:cNvPr>
          <p:cNvSpPr txBox="1"/>
          <p:nvPr/>
        </p:nvSpPr>
        <p:spPr>
          <a:xfrm>
            <a:off x="521206" y="404111"/>
            <a:ext cx="4962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Right shift(&gt;&gt;)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 operator is binary operator and it require a two operand for perform a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EDFFB-C2B9-0FE5-7BC8-9E924109BA66}"/>
              </a:ext>
            </a:extLst>
          </p:cNvPr>
          <p:cNvSpPr txBox="1"/>
          <p:nvPr/>
        </p:nvSpPr>
        <p:spPr>
          <a:xfrm rot="10800000" flipH="1" flipV="1">
            <a:off x="5861302" y="650332"/>
            <a:ext cx="4696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//3in binary = 0000 0011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k&gt;&gt;1); //   0000 0001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437EA-02E9-984C-187B-AC06BC4D4E3B}"/>
              </a:ext>
            </a:extLst>
          </p:cNvPr>
          <p:cNvSpPr txBox="1"/>
          <p:nvPr/>
        </p:nvSpPr>
        <p:spPr>
          <a:xfrm>
            <a:off x="300737" y="3228945"/>
            <a:ext cx="65267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 (^) is binary operator. It takes two numbers and perform bitwise XOR.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XOR is 1 when two bits are different otherwise the result is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456978DD-7D2F-BE01-26F2-1CE3254F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23855"/>
              </p:ext>
            </p:extLst>
          </p:nvPr>
        </p:nvGraphicFramePr>
        <p:xfrm>
          <a:off x="9589008" y="3429000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>
                  <a:extLst>
                    <a:ext uri="{9D8B030D-6E8A-4147-A177-3AD203B41FA5}">
                      <a16:colId xmlns:a16="http://schemas.microsoft.com/office/drawing/2014/main" val="1297032410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1867204251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1152221726"/>
                    </a:ext>
                  </a:extLst>
                </a:gridCol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A^B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90055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9841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42709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1374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7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7BB03B-C1CB-A051-9A00-EBD6E366E966}"/>
              </a:ext>
            </a:extLst>
          </p:cNvPr>
          <p:cNvSpPr txBox="1"/>
          <p:nvPr/>
        </p:nvSpPr>
        <p:spPr>
          <a:xfrm>
            <a:off x="7022592" y="3429000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0 1 1 1</a:t>
            </a: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0 1 0 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3      0 0  1 1</a:t>
            </a: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3DEE55-7447-6646-1D29-64A751C0593E}"/>
              </a:ext>
            </a:extLst>
          </p:cNvPr>
          <p:cNvCxnSpPr/>
          <p:nvPr/>
        </p:nvCxnSpPr>
        <p:spPr>
          <a:xfrm>
            <a:off x="7571232" y="4381780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7863CE-088E-3F1E-4EB7-991DFC20AF20}"/>
              </a:ext>
            </a:extLst>
          </p:cNvPr>
          <p:cNvSpPr txBox="1"/>
          <p:nvPr/>
        </p:nvSpPr>
        <p:spPr>
          <a:xfrm>
            <a:off x="9781032" y="302889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CECA1-9DE6-F51F-BC30-88461FBD5105}"/>
              </a:ext>
            </a:extLst>
          </p:cNvPr>
          <p:cNvCxnSpPr/>
          <p:nvPr/>
        </p:nvCxnSpPr>
        <p:spPr>
          <a:xfrm>
            <a:off x="7571232" y="4753636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EF0A-C127-D94C-8731-1C564E72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7263"/>
            <a:ext cx="10131425" cy="7071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F3B2D-DDE9-6E72-98C3-4B86904B035D}"/>
              </a:ext>
            </a:extLst>
          </p:cNvPr>
          <p:cNvSpPr txBox="1"/>
          <p:nvPr/>
        </p:nvSpPr>
        <p:spPr>
          <a:xfrm>
            <a:off x="3605721" y="707136"/>
            <a:ext cx="4291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, += , - = , *= , /= , %= , &lt;&lt;= , &gt;&gt;= , &amp;= , ^=  , |= 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B6080-D8A1-BD35-B26A-F3EA00C41F18}"/>
              </a:ext>
            </a:extLst>
          </p:cNvPr>
          <p:cNvSpPr txBox="1"/>
          <p:nvPr/>
        </p:nvSpPr>
        <p:spPr>
          <a:xfrm>
            <a:off x="685800" y="1538133"/>
            <a:ext cx="106039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 is an operator which is used to assigned value to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is a binary operator.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Assignment operators.                                      For example:-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+=            First addition than assignment                          a += 1;   //a=a+1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-=             First subtraction than assignment                     a &amp;=1;//a=a&amp;1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*=            First multiplication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/=             First division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%=           First modulus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&lt;&lt;=           First bitwise left shift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&gt;&gt;=           First bitwise right shift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&amp;=            First bitwise AND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              First bitwise OR than assignment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^=             First bitwise XOR than assignment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2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D9A-451A-5501-76F6-83D35967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7005-4CF6-8B2C-723F-76B322EE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905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C language was developed by Dennis Ritchie in 1970s at AT&amp;T Bell laboratories.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Initially it was designed for programming in the operating system called UNIX.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After the advent of C, the whole UNIX is rewritten using it. Now almost the entire UNIX operating system and the tools supplied with it including the C complier itself are written in C.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7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03FE-9AB1-4748-5740-98FB6B01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5345"/>
            <a:ext cx="10131425" cy="57302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7F3D-954E-6C54-49E4-00EA3A62FF17}"/>
              </a:ext>
            </a:extLst>
          </p:cNvPr>
          <p:cNvSpPr txBox="1"/>
          <p:nvPr/>
        </p:nvSpPr>
        <p:spPr>
          <a:xfrm>
            <a:off x="685800" y="950976"/>
            <a:ext cx="3934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if(marks &gt; 33)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‘p’;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=‘f’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47E4-D903-2E01-7ADE-5B035D37004A}"/>
              </a:ext>
            </a:extLst>
          </p:cNvPr>
          <p:cNvSpPr txBox="1"/>
          <p:nvPr/>
        </p:nvSpPr>
        <p:spPr>
          <a:xfrm>
            <a:off x="5483288" y="766310"/>
            <a:ext cx="171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7A1D4-EEB9-FDF0-3D3F-FF71E0762E15}"/>
              </a:ext>
            </a:extLst>
          </p:cNvPr>
          <p:cNvSpPr txBox="1"/>
          <p:nvPr/>
        </p:nvSpPr>
        <p:spPr>
          <a:xfrm>
            <a:off x="4901184" y="1394353"/>
            <a:ext cx="444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(marks &gt; 33) ? ‘P’ : ‘f’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5D662-290A-8F0B-A95D-AF66949FB863}"/>
              </a:ext>
            </a:extLst>
          </p:cNvPr>
          <p:cNvSpPr txBox="1"/>
          <p:nvPr/>
        </p:nvSpPr>
        <p:spPr>
          <a:xfrm>
            <a:off x="2653284" y="3429000"/>
            <a:ext cx="78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is the only ternary operatory available in the list of operators in C language.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Expression1 ? Experession2 : Expression 3.</a:t>
            </a:r>
          </a:p>
        </p:txBody>
      </p:sp>
    </p:spTree>
    <p:extLst>
      <p:ext uri="{BB962C8B-B14F-4D97-AF65-F5344CB8AC3E}">
        <p14:creationId xmlns:p14="http://schemas.microsoft.com/office/powerpoint/2010/main" val="179176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EF00-EA50-255F-D0AC-220731B8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5" y="1"/>
            <a:ext cx="10131425" cy="5730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9398A-BCE6-DD0B-CBA5-48959921A88C}"/>
              </a:ext>
            </a:extLst>
          </p:cNvPr>
          <p:cNvSpPr txBox="1"/>
          <p:nvPr/>
        </p:nvSpPr>
        <p:spPr>
          <a:xfrm>
            <a:off x="5218176" y="573025"/>
            <a:ext cx="13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A7FA2-F7E6-318B-9565-63AC483F8607}"/>
              </a:ext>
            </a:extLst>
          </p:cNvPr>
          <p:cNvSpPr txBox="1"/>
          <p:nvPr/>
        </p:nvSpPr>
        <p:spPr>
          <a:xfrm>
            <a:off x="1121664" y="1177268"/>
            <a:ext cx="7376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 “separator”.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Example: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 a = 3, b = 4, c = 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an “operator”.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main()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 a=(3, 4, 8)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a);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is having least precedence among all the operators available in c language.</a:t>
            </a:r>
          </a:p>
        </p:txBody>
      </p:sp>
    </p:spTree>
    <p:extLst>
      <p:ext uri="{BB962C8B-B14F-4D97-AF65-F5344CB8AC3E}">
        <p14:creationId xmlns:p14="http://schemas.microsoft.com/office/powerpoint/2010/main" val="68276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D45E-F5BE-07FB-C35F-46AC562C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0A6F-24D8-CA0F-E5D6-2C571841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896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middle level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simplicity of a high level language as well as the power of a low level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consisting the 32 keywords.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portable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case sensitive.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 compilation and execution is faster.</a:t>
            </a:r>
          </a:p>
        </p:txBody>
      </p:sp>
    </p:spTree>
    <p:extLst>
      <p:ext uri="{BB962C8B-B14F-4D97-AF65-F5344CB8AC3E}">
        <p14:creationId xmlns:p14="http://schemas.microsoft.com/office/powerpoint/2010/main" val="393481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95C4-7D3C-1198-3535-77523CC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79" y="90721"/>
            <a:ext cx="10131425" cy="762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stages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02B027-FE62-534B-359C-547EA267B356}"/>
              </a:ext>
            </a:extLst>
          </p:cNvPr>
          <p:cNvSpPr/>
          <p:nvPr/>
        </p:nvSpPr>
        <p:spPr>
          <a:xfrm>
            <a:off x="4316506" y="1423592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62813-B75D-E1A3-1B65-1CD38A50A10C}"/>
              </a:ext>
            </a:extLst>
          </p:cNvPr>
          <p:cNvSpPr/>
          <p:nvPr/>
        </p:nvSpPr>
        <p:spPr>
          <a:xfrm>
            <a:off x="4316506" y="2783545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A56AC-F4D5-002D-2702-31B98932DECE}"/>
              </a:ext>
            </a:extLst>
          </p:cNvPr>
          <p:cNvSpPr/>
          <p:nvPr/>
        </p:nvSpPr>
        <p:spPr>
          <a:xfrm>
            <a:off x="4316506" y="4135419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E871C-45A2-B60B-80EA-790325EAD9B1}"/>
              </a:ext>
            </a:extLst>
          </p:cNvPr>
          <p:cNvSpPr/>
          <p:nvPr/>
        </p:nvSpPr>
        <p:spPr>
          <a:xfrm>
            <a:off x="4316506" y="5279136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8DEAD6-B8A0-DC61-ED2A-16D6C6A3CFCB}"/>
              </a:ext>
            </a:extLst>
          </p:cNvPr>
          <p:cNvCxnSpPr>
            <a:cxnSpLocks/>
          </p:cNvCxnSpPr>
          <p:nvPr/>
        </p:nvCxnSpPr>
        <p:spPr>
          <a:xfrm>
            <a:off x="5378824" y="814875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BF4F8-7464-67AD-204B-060D9B7FC08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78824" y="1921133"/>
            <a:ext cx="0" cy="862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1F07B-7AD8-4025-DA49-A136F10CC12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78824" y="3281086"/>
            <a:ext cx="0" cy="854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8E3E80-E874-4914-A23A-DF9F4BA26E95}"/>
              </a:ext>
            </a:extLst>
          </p:cNvPr>
          <p:cNvCxnSpPr>
            <a:cxnSpLocks/>
          </p:cNvCxnSpPr>
          <p:nvPr/>
        </p:nvCxnSpPr>
        <p:spPr>
          <a:xfrm>
            <a:off x="5378824" y="4632960"/>
            <a:ext cx="0" cy="646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C89-7F24-B966-0233-E77EE2B32182}"/>
              </a:ext>
            </a:extLst>
          </p:cNvPr>
          <p:cNvSpPr txBox="1"/>
          <p:nvPr/>
        </p:nvSpPr>
        <p:spPr>
          <a:xfrm>
            <a:off x="5490971" y="814875"/>
            <a:ext cx="1592581" cy="37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4862B-3FC6-C57E-0720-1DD3F220D65C}"/>
              </a:ext>
            </a:extLst>
          </p:cNvPr>
          <p:cNvSpPr txBox="1"/>
          <p:nvPr/>
        </p:nvSpPr>
        <p:spPr>
          <a:xfrm>
            <a:off x="5523736" y="2167234"/>
            <a:ext cx="2124627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Expended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E8F06-7C15-BDA2-DCCD-9C7FC3AD9975}"/>
              </a:ext>
            </a:extLst>
          </p:cNvPr>
          <p:cNvSpPr txBox="1"/>
          <p:nvPr/>
        </p:nvSpPr>
        <p:spPr>
          <a:xfrm>
            <a:off x="5521585" y="3489243"/>
            <a:ext cx="1588050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2F9BE-C66E-1B26-8A23-E8AA7AD59EF1}"/>
              </a:ext>
            </a:extLst>
          </p:cNvPr>
          <p:cNvSpPr txBox="1"/>
          <p:nvPr/>
        </p:nvSpPr>
        <p:spPr>
          <a:xfrm>
            <a:off x="5591813" y="4794504"/>
            <a:ext cx="169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A3A47-00C9-8F44-8256-ACC622E08722}"/>
              </a:ext>
            </a:extLst>
          </p:cNvPr>
          <p:cNvCxnSpPr>
            <a:cxnSpLocks/>
          </p:cNvCxnSpPr>
          <p:nvPr/>
        </p:nvCxnSpPr>
        <p:spPr>
          <a:xfrm>
            <a:off x="5378824" y="5776677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CAA336-8160-5BD3-1DFB-BA70416DA842}"/>
              </a:ext>
            </a:extLst>
          </p:cNvPr>
          <p:cNvSpPr txBox="1"/>
          <p:nvPr/>
        </p:nvSpPr>
        <p:spPr>
          <a:xfrm>
            <a:off x="5591814" y="5961887"/>
            <a:ext cx="20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758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ADAB-955F-9F2C-7ABB-FEB29879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2548"/>
            <a:ext cx="10131425" cy="6410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EDD0-68EF-F8C9-9149-7F3F5FC8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84" y="989123"/>
            <a:ext cx="10177271" cy="134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the area of the rectangular garden provided that the length of the rectangular garden is 15 meters and breadth is 10 meters.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641BE-90CE-D152-9D88-72BBCE080407}"/>
              </a:ext>
            </a:extLst>
          </p:cNvPr>
          <p:cNvSpPr txBox="1"/>
          <p:nvPr/>
        </p:nvSpPr>
        <p:spPr>
          <a:xfrm>
            <a:off x="5792546" y="3673060"/>
            <a:ext cx="181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3200" dirty="0">
                <a:solidFill>
                  <a:srgbClr val="FF0000"/>
                </a:solidFill>
              </a:rPr>
              <a:t>15 *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5DF3D-7922-8CE0-8E9C-034473B78E8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603417" y="3965447"/>
            <a:ext cx="11626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590966-B60F-74BE-0FAB-CEEC9C577E1C}"/>
              </a:ext>
            </a:extLst>
          </p:cNvPr>
          <p:cNvSpPr txBox="1"/>
          <p:nvPr/>
        </p:nvSpPr>
        <p:spPr>
          <a:xfrm>
            <a:off x="8924544" y="3673060"/>
            <a:ext cx="27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Arithmetic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C8BB3-2690-A904-BF11-01002076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4" y="2560320"/>
            <a:ext cx="448094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F79A-56D9-D448-699C-4DB8BB6A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7" y="646177"/>
            <a:ext cx="10292970" cy="84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check if annual turnover of your company is greater than or equal to annual turnover of your competitor.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9E22C-A3E9-4DDA-6973-C174090A89FC}"/>
              </a:ext>
            </a:extLst>
          </p:cNvPr>
          <p:cNvSpPr txBox="1"/>
          <p:nvPr/>
        </p:nvSpPr>
        <p:spPr>
          <a:xfrm>
            <a:off x="524257" y="1716382"/>
            <a:ext cx="5217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30000000 &gt;= 50000000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CF49D-D956-2237-3FFD-1BC2401C6634}"/>
              </a:ext>
            </a:extLst>
          </p:cNvPr>
          <p:cNvCxnSpPr/>
          <p:nvPr/>
        </p:nvCxnSpPr>
        <p:spPr>
          <a:xfrm>
            <a:off x="4724400" y="2008769"/>
            <a:ext cx="14881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3DDD2D-681A-964C-64E1-E554D6729EC1}"/>
              </a:ext>
            </a:extLst>
          </p:cNvPr>
          <p:cNvSpPr txBox="1"/>
          <p:nvPr/>
        </p:nvSpPr>
        <p:spPr>
          <a:xfrm>
            <a:off x="6212541" y="1777936"/>
            <a:ext cx="287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EC3E3-475E-D2F9-5389-478FDBC69C22}"/>
              </a:ext>
            </a:extLst>
          </p:cNvPr>
          <p:cNvSpPr txBox="1"/>
          <p:nvPr/>
        </p:nvSpPr>
        <p:spPr>
          <a:xfrm>
            <a:off x="512065" y="2530115"/>
            <a:ext cx="1030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make a decision that if you have both chair and table then you start studying your favourite subject otherwise you simply go to sleep.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AB2D8-2447-C24F-518F-CE536F6B2A57}"/>
              </a:ext>
            </a:extLst>
          </p:cNvPr>
          <p:cNvSpPr txBox="1"/>
          <p:nvPr/>
        </p:nvSpPr>
        <p:spPr>
          <a:xfrm>
            <a:off x="2816352" y="3450865"/>
            <a:ext cx="50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              &amp;&amp;                 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F08F30-5F60-D060-A712-DC352A18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07" y="3453994"/>
            <a:ext cx="1079861" cy="906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AC39B-906A-FA78-ABD2-88EABD06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89" y="3429000"/>
            <a:ext cx="1320331" cy="9069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10EA3-B826-A935-4451-023C8D9F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99" y="4587480"/>
            <a:ext cx="1735105" cy="9069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D64BB3-36AF-C4C0-ED15-89B59FB4295C}"/>
              </a:ext>
            </a:extLst>
          </p:cNvPr>
          <p:cNvSpPr txBox="1"/>
          <p:nvPr/>
        </p:nvSpPr>
        <p:spPr>
          <a:xfrm>
            <a:off x="2816352" y="549439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4781CE18-1441-0281-E86C-1562396E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398" y="5824311"/>
            <a:ext cx="1735105" cy="77502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17EE4-4668-35B0-D836-A6747929243F}"/>
              </a:ext>
            </a:extLst>
          </p:cNvPr>
          <p:cNvCxnSpPr>
            <a:cxnSpLocks/>
          </p:cNvCxnSpPr>
          <p:nvPr/>
        </p:nvCxnSpPr>
        <p:spPr>
          <a:xfrm>
            <a:off x="7416898" y="3787545"/>
            <a:ext cx="1117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D3D836-5DAD-ACC7-D934-32E448CF002C}"/>
              </a:ext>
            </a:extLst>
          </p:cNvPr>
          <p:cNvSpPr txBox="1"/>
          <p:nvPr/>
        </p:nvSpPr>
        <p:spPr>
          <a:xfrm>
            <a:off x="8708010" y="3538119"/>
            <a:ext cx="26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94302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EADD-35EA-FC31-F031-BC9F6219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69"/>
            <a:ext cx="10131425" cy="7802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 in c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15E1534-43CE-1795-C087-49D44CAB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81959"/>
              </p:ext>
            </p:extLst>
          </p:nvPr>
        </p:nvGraphicFramePr>
        <p:xfrm>
          <a:off x="1836211" y="822957"/>
          <a:ext cx="8128000" cy="49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17">
                  <a:extLst>
                    <a:ext uri="{9D8B030D-6E8A-4147-A177-3AD203B41FA5}">
                      <a16:colId xmlns:a16="http://schemas.microsoft.com/office/drawing/2014/main" val="346902757"/>
                    </a:ext>
                  </a:extLst>
                </a:gridCol>
                <a:gridCol w="4063283">
                  <a:extLst>
                    <a:ext uri="{9D8B030D-6E8A-4147-A177-3AD203B41FA5}">
                      <a16:colId xmlns:a16="http://schemas.microsoft.com/office/drawing/2014/main" val="2119601222"/>
                    </a:ext>
                  </a:extLst>
                </a:gridCol>
              </a:tblGrid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18579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+ , _ , * 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83254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Increment/Decrement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++ , --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86414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, ! = , &lt; = ,  &gt; = , &lt; , &gt;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6669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, || , !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52119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, ^ , | , ~ , &gt;&gt; , &lt;&lt;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37771"/>
                  </a:ext>
                </a:extLst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, += , - = , *= , /= , %= , &lt;&lt;= , &gt;&gt;= , &amp;= , ^=  , |= 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2946"/>
                  </a:ext>
                </a:extLst>
              </a:tr>
            </a:tbl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1C358482-BDFF-2680-F64C-C9A5ED8A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11216"/>
              </p:ext>
            </p:extLst>
          </p:nvPr>
        </p:nvGraphicFramePr>
        <p:xfrm>
          <a:off x="1836211" y="5741504"/>
          <a:ext cx="8128000" cy="54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867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186139"/>
                    </a:ext>
                  </a:extLst>
                </a:gridCol>
              </a:tblGrid>
              <a:tr h="5495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operators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   &amp;    *  </a:t>
                      </a:r>
                      <a:r>
                        <a:rPr lang="en-IN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   ,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4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9E5-4309-36D7-C979-5B59B626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804672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EB281-C775-2065-FF7B-02DDD35A2D3B}"/>
              </a:ext>
            </a:extLst>
          </p:cNvPr>
          <p:cNvSpPr txBox="1"/>
          <p:nvPr/>
        </p:nvSpPr>
        <p:spPr>
          <a:xfrm>
            <a:off x="4681728" y="767061"/>
            <a:ext cx="415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, - , * ,  / ,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EADB3-9D68-0EF8-D8F2-6A81A63C5F42}"/>
              </a:ext>
            </a:extLst>
          </p:cNvPr>
          <p:cNvSpPr txBox="1"/>
          <p:nvPr/>
        </p:nvSpPr>
        <p:spPr>
          <a:xfrm>
            <a:off x="1321371" y="1371678"/>
            <a:ext cx="954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binary operators = means two operands are required to perform operation</a:t>
            </a:r>
            <a:r>
              <a:rPr lang="en-IN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DEEC9-830E-AF5A-5830-40389B8F65F9}"/>
              </a:ext>
            </a:extLst>
          </p:cNvPr>
          <p:cNvSpPr txBox="1"/>
          <p:nvPr/>
        </p:nvSpPr>
        <p:spPr>
          <a:xfrm>
            <a:off x="1414272" y="189198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        A   +  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5208-0A81-E6A8-7853-E9C394E30CC2}"/>
              </a:ext>
            </a:extLst>
          </p:cNvPr>
          <p:cNvSpPr txBox="1"/>
          <p:nvPr/>
        </p:nvSpPr>
        <p:spPr>
          <a:xfrm>
            <a:off x="1414272" y="2438400"/>
            <a:ext cx="926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main()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a, b;                                               //declaring a and b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first and second number \n”);  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 %d”, &amp;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//accept input from the user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/ b =%d\n”, a/b);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% b =%d\n”,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29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9359C-DAC3-CE6B-48A7-F7A91B1B5FA8}"/>
              </a:ext>
            </a:extLst>
          </p:cNvPr>
          <p:cNvSpPr txBox="1"/>
          <p:nvPr/>
        </p:nvSpPr>
        <p:spPr>
          <a:xfrm rot="10800000" flipH="1" flipV="1">
            <a:off x="635834" y="151761"/>
            <a:ext cx="489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 Associativity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E342EA-7EBE-9734-28F2-9D90C308B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46873"/>
              </p:ext>
            </p:extLst>
          </p:nvPr>
        </p:nvGraphicFramePr>
        <p:xfrm>
          <a:off x="2129536" y="636212"/>
          <a:ext cx="5795264" cy="171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632">
                  <a:extLst>
                    <a:ext uri="{9D8B030D-6E8A-4147-A177-3AD203B41FA5}">
                      <a16:colId xmlns:a16="http://schemas.microsoft.com/office/drawing/2014/main" val="827663979"/>
                    </a:ext>
                  </a:extLst>
                </a:gridCol>
                <a:gridCol w="2897632">
                  <a:extLst>
                    <a:ext uri="{9D8B030D-6E8A-4147-A177-3AD203B41FA5}">
                      <a16:colId xmlns:a16="http://schemas.microsoft.com/office/drawing/2014/main" val="285614955"/>
                    </a:ext>
                  </a:extLst>
                </a:gridCol>
              </a:tblGrid>
              <a:tr h="5951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5827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  , / 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09472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+ 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97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C07143-7D5A-3F7E-2C6A-A7A7D54CE416}"/>
              </a:ext>
            </a:extLst>
          </p:cNvPr>
          <p:cNvSpPr txBox="1"/>
          <p:nvPr/>
        </p:nvSpPr>
        <p:spPr>
          <a:xfrm>
            <a:off x="635834" y="636212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5A854-E488-C358-9591-13C25461CDD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88106" y="1005544"/>
            <a:ext cx="0" cy="342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3E23F-375F-1D91-96C8-B1862B8417D6}"/>
              </a:ext>
            </a:extLst>
          </p:cNvPr>
          <p:cNvSpPr txBox="1"/>
          <p:nvPr/>
        </p:nvSpPr>
        <p:spPr>
          <a:xfrm>
            <a:off x="816864" y="1320838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CC082-C693-1370-D20B-64D5F60030F3}"/>
              </a:ext>
            </a:extLst>
          </p:cNvPr>
          <p:cNvSpPr txBox="1"/>
          <p:nvPr/>
        </p:nvSpPr>
        <p:spPr>
          <a:xfrm>
            <a:off x="843098" y="1950526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AECE3-5976-A61F-EA9F-E42E19C55CAA}"/>
              </a:ext>
            </a:extLst>
          </p:cNvPr>
          <p:cNvSpPr txBox="1"/>
          <p:nvPr/>
        </p:nvSpPr>
        <p:spPr>
          <a:xfrm>
            <a:off x="867482" y="2404394"/>
            <a:ext cx="1000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is used only when two or more operators are of same precedence</a:t>
            </a:r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F04AB-F269-D622-D8FF-C9D124ED12ED}"/>
              </a:ext>
            </a:extLst>
          </p:cNvPr>
          <p:cNvSpPr txBox="1"/>
          <p:nvPr/>
        </p:nvSpPr>
        <p:spPr>
          <a:xfrm>
            <a:off x="655047" y="2869234"/>
            <a:ext cx="257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    + ,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B6997-2B67-53F9-4F32-08C9A184671E}"/>
              </a:ext>
            </a:extLst>
          </p:cNvPr>
          <p:cNvSpPr txBox="1"/>
          <p:nvPr/>
        </p:nvSpPr>
        <p:spPr>
          <a:xfrm>
            <a:off x="3201325" y="2889040"/>
            <a:ext cx="6132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precedence therefore we use associativity.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7F42BD-F0D4-D6CE-01BD-96F1C77EC698}"/>
              </a:ext>
            </a:extLst>
          </p:cNvPr>
          <p:cNvSpPr txBox="1"/>
          <p:nvPr/>
        </p:nvSpPr>
        <p:spPr>
          <a:xfrm>
            <a:off x="1121664" y="3429000"/>
            <a:ext cx="5632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a=2, b=3, c=4, d=5;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* b / c =%d\n”, a*b/c);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+ b – c = 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a+b-c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“a + b * b * d – c %% a = %d”,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d-c%a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90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1418</TotalTime>
  <Words>2009</Words>
  <Application>Microsoft Office PowerPoint</Application>
  <PresentationFormat>Widescreen</PresentationFormat>
  <Paragraphs>340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Celestial</vt:lpstr>
      <vt:lpstr>C programming</vt:lpstr>
      <vt:lpstr>History of C</vt:lpstr>
      <vt:lpstr>Characteristics of c</vt:lpstr>
      <vt:lpstr>Compilation stages</vt:lpstr>
      <vt:lpstr>Operators </vt:lpstr>
      <vt:lpstr>PowerPoint Presentation</vt:lpstr>
      <vt:lpstr>Types of operators in c</vt:lpstr>
      <vt:lpstr>Arithmetic operators</vt:lpstr>
      <vt:lpstr>PowerPoint Presentation</vt:lpstr>
      <vt:lpstr>Increment/Decrement operators </vt:lpstr>
      <vt:lpstr>PowerPoint Presentation</vt:lpstr>
      <vt:lpstr>Relational operators</vt:lpstr>
      <vt:lpstr>Logical operators </vt:lpstr>
      <vt:lpstr>PowerPoint Presentation</vt:lpstr>
      <vt:lpstr>PowerPoint Presentation</vt:lpstr>
      <vt:lpstr>Bitwise operators </vt:lpstr>
      <vt:lpstr>PowerPoint Presentation</vt:lpstr>
      <vt:lpstr>PowerPoint Presentation</vt:lpstr>
      <vt:lpstr>Assignment operators </vt:lpstr>
      <vt:lpstr>Conditional operator</vt:lpstr>
      <vt:lpstr>Comma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Kumar V B</dc:creator>
  <cp:lastModifiedBy>Kumar V B</cp:lastModifiedBy>
  <cp:revision>17</cp:revision>
  <dcterms:created xsi:type="dcterms:W3CDTF">2023-03-11T14:47:53Z</dcterms:created>
  <dcterms:modified xsi:type="dcterms:W3CDTF">2023-03-12T20:08:42Z</dcterms:modified>
</cp:coreProperties>
</file>