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9" r:id="rId4"/>
    <p:sldId id="258" r:id="rId5"/>
    <p:sldId id="280" r:id="rId6"/>
    <p:sldId id="273" r:id="rId7"/>
    <p:sldId id="281" r:id="rId8"/>
    <p:sldId id="285" r:id="rId9"/>
    <p:sldId id="264" r:id="rId10"/>
    <p:sldId id="287" r:id="rId11"/>
    <p:sldId id="297" r:id="rId12"/>
    <p:sldId id="298" r:id="rId13"/>
    <p:sldId id="312"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8810" y="2329815"/>
            <a:ext cx="5685790" cy="1134110"/>
          </a:xfrm>
        </p:spPr>
        <p:txBody>
          <a:bodyPr/>
          <a:lstStyle/>
          <a:p>
            <a:r>
              <a:rPr lang="en-US" sz="7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POINTERS</a:t>
            </a:r>
            <a:endParaRPr lang="en-US" sz="7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flipV="1">
            <a:off x="4826000" y="3244850"/>
            <a:ext cx="2540000" cy="368300"/>
          </a:xfrm>
          <a:prstGeom prst="rect">
            <a:avLst/>
          </a:prstGeom>
          <a:noFill/>
        </p:spPr>
        <p:txBody>
          <a:bodyPr wrap="square" rtlCol="0" anchor="t">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530600" y="629285"/>
            <a:ext cx="3806825" cy="258445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sym typeface="+mn-ea"/>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int main(){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int *p ; //wild pointer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printf("%d",*p)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return 0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a:t>
            </a:r>
            <a:endParaRPr lang="en-US"/>
          </a:p>
        </p:txBody>
      </p:sp>
      <p:sp>
        <p:nvSpPr>
          <p:cNvPr id="5" name="Text Box 4"/>
          <p:cNvSpPr txBox="1"/>
          <p:nvPr/>
        </p:nvSpPr>
        <p:spPr>
          <a:xfrm>
            <a:off x="654050" y="312420"/>
            <a:ext cx="229616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rPr>
              <a:t>Wild pointer</a:t>
            </a:r>
            <a:endParaRPr lang="en-US" sz="2200" b="1">
              <a:latin typeface="Times New Roman" panose="02020603050405020304" charset="0"/>
              <a:cs typeface="Times New Roman" panose="02020603050405020304" charset="0"/>
            </a:endParaRPr>
          </a:p>
        </p:txBody>
      </p:sp>
      <p:sp>
        <p:nvSpPr>
          <p:cNvPr id="6" name="Text Box 5"/>
          <p:cNvSpPr txBox="1"/>
          <p:nvPr/>
        </p:nvSpPr>
        <p:spPr>
          <a:xfrm>
            <a:off x="3530600" y="3629660"/>
            <a:ext cx="6521450" cy="3138170"/>
          </a:xfrm>
          <a:prstGeom prst="rect">
            <a:avLst/>
          </a:prstGeom>
          <a:noFill/>
        </p:spPr>
        <p:txBody>
          <a:bodyPr wrap="square" rtlCol="0">
            <a:spAutoFit/>
          </a:bodyPr>
          <a:p>
            <a:r>
              <a:rPr lang="en-US">
                <a:latin typeface="Times New Roman" panose="02020603050405020304" charset="0"/>
                <a:cs typeface="Times New Roman" panose="02020603050405020304" charset="0"/>
              </a:rPr>
              <a:t>#include &lt;stdio.h&gt;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*fun(){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y=10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&amp;y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*p=fun()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printf("%d", *p)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return 0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
        <p:nvSpPr>
          <p:cNvPr id="7" name="Text Box 6"/>
          <p:cNvSpPr txBox="1"/>
          <p:nvPr/>
        </p:nvSpPr>
        <p:spPr>
          <a:xfrm>
            <a:off x="275590" y="3450590"/>
            <a:ext cx="2251710"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Dangling pointer</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9915" y="389890"/>
            <a:ext cx="342519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rPr>
              <a:t>pointer to structure</a:t>
            </a:r>
            <a:endParaRPr lang="en-US" sz="2200" b="1">
              <a:latin typeface="Times New Roman" panose="02020603050405020304" charset="0"/>
              <a:cs typeface="Times New Roman" panose="02020603050405020304" charset="0"/>
            </a:endParaRPr>
          </a:p>
        </p:txBody>
      </p:sp>
      <p:sp>
        <p:nvSpPr>
          <p:cNvPr id="4" name="Text Box 3"/>
          <p:cNvSpPr txBox="1"/>
          <p:nvPr/>
        </p:nvSpPr>
        <p:spPr>
          <a:xfrm>
            <a:off x="953770" y="929640"/>
            <a:ext cx="9577705" cy="368300"/>
          </a:xfrm>
          <a:prstGeom prst="rect">
            <a:avLst/>
          </a:prstGeom>
          <a:noFill/>
        </p:spPr>
        <p:txBody>
          <a:bodyPr wrap="square" rtlCol="0">
            <a:spAutoFit/>
          </a:bodyPr>
          <a:p>
            <a:pPr marL="0" lvl="1"/>
            <a:r>
              <a:rPr lang="en-US" spc="-1">
                <a:solidFill>
                  <a:srgbClr val="000000"/>
                </a:solidFill>
                <a:latin typeface="Times New Roman" panose="02020603050405020304" charset="0"/>
                <a:cs typeface="Times New Roman" panose="02020603050405020304" charset="0"/>
                <a:sym typeface="+mn-ea"/>
              </a:rPr>
              <a:t> pointer declaration:struct tagname *ptr;      </a:t>
            </a:r>
            <a:r>
              <a:rPr lang="en-US" spc="-1">
                <a:solidFill>
                  <a:schemeClr val="accent1">
                    <a:lumMod val="60000"/>
                    <a:lumOff val="40000"/>
                  </a:schemeClr>
                </a:solidFill>
                <a:latin typeface="Times New Roman" panose="02020603050405020304" charset="0"/>
                <a:cs typeface="Times New Roman" panose="02020603050405020304" charset="0"/>
                <a:sym typeface="+mn-ea"/>
              </a:rPr>
              <a:t> //declaration of structure</a:t>
            </a:r>
            <a:endParaRPr lang="en-US" spc="-1">
              <a:solidFill>
                <a:schemeClr val="accent1">
                  <a:lumMod val="60000"/>
                  <a:lumOff val="40000"/>
                </a:schemeClr>
              </a:solidFill>
              <a:latin typeface="Times New Roman" panose="02020603050405020304" charset="0"/>
              <a:cs typeface="Times New Roman" panose="02020603050405020304" charset="0"/>
              <a:sym typeface="+mn-ea"/>
            </a:endParaRPr>
          </a:p>
        </p:txBody>
      </p:sp>
      <p:sp>
        <p:nvSpPr>
          <p:cNvPr id="5" name="Text Box 4"/>
          <p:cNvSpPr txBox="1"/>
          <p:nvPr/>
        </p:nvSpPr>
        <p:spPr>
          <a:xfrm>
            <a:off x="1362075" y="1716405"/>
            <a:ext cx="10338435" cy="5262245"/>
          </a:xfrm>
          <a:prstGeom prst="rect">
            <a:avLst/>
          </a:prstGeom>
          <a:noFill/>
        </p:spPr>
        <p:txBody>
          <a:bodyPr wrap="square" rtlCol="0">
            <a:spAutoFit/>
          </a:bodyPr>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#include&lt;stdio.h&gt;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struct student{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int rno;</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char sname[30];</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float 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main ( )</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struct student 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struct student *st;</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printf("enter sno, sname, 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scanf ("%d%s%f", &amp; s.rno, s.sname, &amp;s. 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st = &amp;s;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printf ("details of the student are\n");</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printf ("Number = %d\nname = %s\nmarks =%0.2f\n", st -&gt;rno, st-&gt;sname, st -&gt;marks);</a:t>
            </a:r>
            <a:endParaRPr lang="en-US" sz="1400" spc="-1">
              <a:solidFill>
                <a:srgbClr val="000000"/>
              </a:solidFill>
              <a:latin typeface="Times New Roman" panose="02020603050405020304" charset="0"/>
              <a:cs typeface="Times New Roman" panose="02020603050405020304" charset="0"/>
              <a:sym typeface="+mn-ea"/>
            </a:endParaRPr>
          </a:p>
          <a:p>
            <a:pPr marL="0" lvl="1">
              <a:lnSpc>
                <a:spcPct val="150000"/>
              </a:lnSpc>
            </a:pPr>
            <a:r>
              <a:rPr lang="en-US" sz="1400" spc="-1">
                <a:solidFill>
                  <a:srgbClr val="000000"/>
                </a:solidFill>
                <a:latin typeface="Times New Roman" panose="02020603050405020304" charset="0"/>
                <a:cs typeface="Times New Roman" panose="02020603050405020304" charset="0"/>
                <a:sym typeface="+mn-ea"/>
              </a:rPr>
              <a:t>  }</a:t>
            </a:r>
            <a:endParaRPr lang="en-US" sz="1400" spc="-1">
              <a:solidFill>
                <a:srgbClr val="000000"/>
              </a:solidFill>
              <a:latin typeface="Times New Roman" panose="02020603050405020304" charset="0"/>
              <a:cs typeface="Times New Roman" panose="02020603050405020304" charset="0"/>
              <a:sym typeface="+mn-ea"/>
            </a:endParaRPr>
          </a:p>
        </p:txBody>
      </p:sp>
      <p:sp>
        <p:nvSpPr>
          <p:cNvPr id="6" name="Text Box 5"/>
          <p:cNvSpPr txBox="1"/>
          <p:nvPr/>
        </p:nvSpPr>
        <p:spPr>
          <a:xfrm>
            <a:off x="219075" y="1583055"/>
            <a:ext cx="1950720" cy="321945"/>
          </a:xfrm>
          <a:prstGeom prst="rect">
            <a:avLst/>
          </a:prstGeom>
          <a:noFill/>
        </p:spPr>
        <p:txBody>
          <a:bodyPr wrap="square" rtlCol="0">
            <a:spAutoFit/>
          </a:bodyPr>
          <a:p>
            <a:r>
              <a:rPr lang="en-US" sz="1500" b="1">
                <a:latin typeface="Times New Roman" panose="02020603050405020304" charset="0"/>
                <a:cs typeface="Times New Roman" panose="02020603050405020304" charset="0"/>
              </a:rPr>
              <a:t>Example :</a:t>
            </a:r>
            <a:endParaRPr lang="en-US" sz="1500" b="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6900" y="290195"/>
            <a:ext cx="6969125" cy="598805"/>
          </a:xfrm>
          <a:prstGeom prst="rect">
            <a:avLst/>
          </a:prstGeom>
          <a:noFill/>
        </p:spPr>
        <p:txBody>
          <a:bodyPr wrap="square" rtlCol="0">
            <a:spAutoFit/>
          </a:bodyPr>
          <a:p>
            <a:pPr>
              <a:lnSpc>
                <a:spcPct val="150000"/>
              </a:lnSpc>
            </a:pPr>
            <a:r>
              <a:rPr lang="en-US" sz="2200" b="1">
                <a:latin typeface="Times New Roman" panose="02020603050405020304" charset="0"/>
                <a:cs typeface="Times New Roman" panose="02020603050405020304" charset="0"/>
              </a:rPr>
              <a:t>pointer to array</a:t>
            </a:r>
            <a:endParaRPr lang="en-US" sz="2200" b="1">
              <a:latin typeface="Times New Roman" panose="02020603050405020304" charset="0"/>
              <a:cs typeface="Times New Roman" panose="02020603050405020304" charset="0"/>
            </a:endParaRPr>
          </a:p>
        </p:txBody>
      </p:sp>
      <p:sp>
        <p:nvSpPr>
          <p:cNvPr id="3" name="Text Box 2"/>
          <p:cNvSpPr txBox="1"/>
          <p:nvPr/>
        </p:nvSpPr>
        <p:spPr>
          <a:xfrm>
            <a:off x="1116330" y="3279140"/>
            <a:ext cx="8699500" cy="341503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*arr[3];</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"Value of array pointer variable : %d\n", arr);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"Value of pointer variable : %d", &amp;a);</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5" name="Text Box 4"/>
          <p:cNvSpPr txBox="1"/>
          <p:nvPr/>
        </p:nvSpPr>
        <p:spPr>
          <a:xfrm>
            <a:off x="596900" y="889000"/>
            <a:ext cx="5978525" cy="1861185"/>
          </a:xfrm>
          <a:prstGeom prst="rect">
            <a:avLst/>
          </a:prstGeom>
          <a:noFill/>
        </p:spPr>
        <p:txBody>
          <a:bodyPr wrap="square" rtlCol="0">
            <a:spAutoFit/>
          </a:bodyPr>
          <a:p>
            <a:pPr>
              <a:lnSpc>
                <a:spcPct val="150000"/>
              </a:lnSpc>
            </a:pPr>
            <a:r>
              <a:rPr lang="en-US" u="sng" spc="-1">
                <a:solidFill>
                  <a:schemeClr val="tx1"/>
                </a:solidFill>
                <a:latin typeface="Times New Roman" panose="02020603050405020304" charset="0"/>
                <a:ea typeface="Microsoft YaHei" panose="020B0503020204020204" charset="-122"/>
                <a:cs typeface="Times New Roman" panose="02020603050405020304" charset="0"/>
                <a:sym typeface="+mn-ea"/>
              </a:rPr>
              <a:t>pointer declaration and initialization</a:t>
            </a:r>
            <a:endParaRPr lang="en-US" spc="-1">
              <a:solidFill>
                <a:schemeClr val="accent5">
                  <a:lumMod val="50000"/>
                </a:schemeClr>
              </a:solidFill>
              <a:latin typeface="Times New Roman" panose="02020603050405020304" charset="0"/>
              <a:ea typeface="Microsoft YaHei" panose="020B0503020204020204" charset="-122"/>
              <a:cs typeface="Times New Roman" panose="02020603050405020304" charset="0"/>
              <a:sym typeface="+mn-ea"/>
            </a:endParaRPr>
          </a:p>
          <a:p>
            <a:pPr>
              <a:lnSpc>
                <a:spcPct val="150000"/>
              </a:lnSpc>
            </a:pPr>
            <a:r>
              <a:rPr lang="en-US" spc="-1">
                <a:solidFill>
                  <a:srgbClr val="000000"/>
                </a:solidFill>
                <a:latin typeface="Times New Roman" panose="02020603050405020304" charset="0"/>
                <a:ea typeface="Microsoft YaHei" panose="020B0503020204020204" charset="-122"/>
                <a:cs typeface="Times New Roman" panose="02020603050405020304" charset="0"/>
                <a:sym typeface="+mn-ea"/>
              </a:rPr>
              <a:t>            int a[5]={5,10,15,20,25};    </a:t>
            </a:r>
            <a:r>
              <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rPr>
              <a:t>//array of pointer</a:t>
            </a:r>
            <a:endPar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endParaRPr>
          </a:p>
          <a:p>
            <a:pPr marL="431800" indent="0">
              <a:lnSpc>
                <a:spcPct val="150000"/>
              </a:lnSpc>
              <a:spcBef>
                <a:spcPts val="420"/>
              </a:spcBef>
              <a:buNone/>
              <a:tabLst>
                <a:tab pos="0" algn="l"/>
              </a:tabLst>
            </a:pPr>
            <a:r>
              <a:rPr lang="en-US" spc="-1">
                <a:solidFill>
                  <a:srgbClr val="000000"/>
                </a:solidFill>
                <a:latin typeface="Times New Roman" panose="02020603050405020304" charset="0"/>
                <a:ea typeface="Microsoft YaHei" panose="020B0503020204020204" charset="-122"/>
                <a:cs typeface="Times New Roman" panose="02020603050405020304" charset="0"/>
                <a:sym typeface="+mn-ea"/>
              </a:rPr>
              <a:t>          int *p;</a:t>
            </a:r>
            <a:endParaRPr lang="en-US" spc="-1">
              <a:solidFill>
                <a:srgbClr val="000000"/>
              </a:solidFill>
              <a:latin typeface="Times New Roman" panose="02020603050405020304" charset="0"/>
              <a:ea typeface="Microsoft YaHei" panose="020B0503020204020204" charset="-122"/>
              <a:cs typeface="Times New Roman" panose="02020603050405020304" charset="0"/>
              <a:sym typeface="+mn-ea"/>
            </a:endParaRPr>
          </a:p>
          <a:p>
            <a:pPr marL="431800" indent="0">
              <a:lnSpc>
                <a:spcPct val="150000"/>
              </a:lnSpc>
              <a:spcBef>
                <a:spcPts val="420"/>
              </a:spcBef>
              <a:buNone/>
              <a:tabLst>
                <a:tab pos="0" algn="l"/>
              </a:tabLst>
            </a:pPr>
            <a:r>
              <a:rPr lang="en-US" spc="-1">
                <a:solidFill>
                  <a:srgbClr val="000000"/>
                </a:solidFill>
                <a:latin typeface="Times New Roman" panose="02020603050405020304" charset="0"/>
                <a:ea typeface="Microsoft YaHei" panose="020B0503020204020204" charset="-122"/>
                <a:cs typeface="Times New Roman" panose="02020603050405020304" charset="0"/>
                <a:sym typeface="+mn-ea"/>
              </a:rPr>
              <a:t>         p=&amp;a[0];            </a:t>
            </a:r>
            <a:r>
              <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rPr>
              <a:t> //p stores the address of a (index 0)</a:t>
            </a:r>
            <a:endParaRPr lang="en-US" spc="-1">
              <a:solidFill>
                <a:schemeClr val="accent1">
                  <a:lumMod val="60000"/>
                  <a:lumOff val="40000"/>
                </a:schemeClr>
              </a:solidFill>
              <a:latin typeface="Times New Roman" panose="02020603050405020304" charset="0"/>
              <a:ea typeface="Microsoft YaHei" panose="020B0503020204020204" charset="-122"/>
              <a:cs typeface="Times New Roman" panose="02020603050405020304" charset="0"/>
              <a:sym typeface="+mn-ea"/>
            </a:endParaRPr>
          </a:p>
        </p:txBody>
      </p:sp>
      <p:sp>
        <p:nvSpPr>
          <p:cNvPr id="6" name="Text Box 5"/>
          <p:cNvSpPr txBox="1"/>
          <p:nvPr/>
        </p:nvSpPr>
        <p:spPr>
          <a:xfrm>
            <a:off x="329565" y="2972435"/>
            <a:ext cx="1463040" cy="321945"/>
          </a:xfrm>
          <a:prstGeom prst="rect">
            <a:avLst/>
          </a:prstGeom>
          <a:noFill/>
        </p:spPr>
        <p:txBody>
          <a:bodyPr wrap="square" rtlCol="0">
            <a:spAutoFit/>
          </a:bodyPr>
          <a:p>
            <a:r>
              <a:rPr lang="en-US" sz="1500" b="1">
                <a:latin typeface="Times New Roman" panose="02020603050405020304" charset="0"/>
                <a:cs typeface="Times New Roman" panose="02020603050405020304" charset="0"/>
              </a:rPr>
              <a:t>Example :</a:t>
            </a:r>
            <a:endParaRPr lang="en-US" sz="1500" b="1">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0370" y="755650"/>
            <a:ext cx="3171190" cy="844550"/>
          </a:xfrm>
        </p:spPr>
        <p:txBody>
          <a:bodyPr/>
          <a:p>
            <a:r>
              <a:rPr lang="en-US" sz="2200" b="1">
                <a:latin typeface="Times New Roman" panose="02020603050405020304" charset="0"/>
                <a:cs typeface="Times New Roman" panose="02020603050405020304" charset="0"/>
              </a:rPr>
              <a:t>Uses of pointer</a:t>
            </a:r>
            <a:endParaRPr lang="en-US" sz="2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9455" y="1741805"/>
            <a:ext cx="10972800" cy="3598545"/>
          </a:xfrm>
        </p:spPr>
        <p:txBody>
          <a:bodyPr/>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Dynamic memory allocation.</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Used with Arrays, Functions, and Structures.</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Pointer reduces the code and improves the performance.</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We can return multiple values from a function using the pointer.</a:t>
            </a:r>
            <a:endParaRPr lang="en-US" sz="1800">
              <a:latin typeface="Times New Roman" panose="02020603050405020304" charset="0"/>
              <a:cs typeface="Times New Roman" panose="02020603050405020304" charset="0"/>
            </a:endParaRPr>
          </a:p>
          <a:p>
            <a:pPr>
              <a:lnSpc>
                <a:spcPct val="200000"/>
              </a:lnSpc>
              <a:buFont typeface="Wingdings" panose="05000000000000000000" charset="0"/>
              <a:buChar char="Ø"/>
            </a:pPr>
            <a:r>
              <a:rPr lang="en-US" sz="1800">
                <a:latin typeface="Times New Roman" panose="02020603050405020304" charset="0"/>
                <a:cs typeface="Times New Roman" panose="02020603050405020304" charset="0"/>
              </a:rPr>
              <a:t>It makes you able to access any memory location in the computer's memory.</a:t>
            </a:r>
            <a:endParaRPr lang="en-US" sz="1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55625" y="1543050"/>
            <a:ext cx="10794365" cy="4246245"/>
          </a:xfrm>
          <a:prstGeom prst="rect">
            <a:avLst/>
          </a:prstGeom>
          <a:noFill/>
        </p:spPr>
        <p:txBody>
          <a:bodyPr wrap="square" rtlCol="0">
            <a:spAutoFit/>
          </a:bodyPr>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sym typeface="+mn-ea"/>
              </a:rPr>
              <a:t>A pointer is a variable that stores the memory address of another variable as its value . </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sym typeface="+mn-ea"/>
              </a:rPr>
              <a:t>When a variable is defined the compiler (linker/loader actually) allocates a real memory address for the variable.</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sym typeface="+mn-ea"/>
              </a:rPr>
              <a:t>int x;   will allocate 4 bytes in the main memory, which will be used to store an integer value.</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sym typeface="+mn-ea"/>
              </a:rPr>
              <a:t>When a value is assigned to a variable </a:t>
            </a:r>
            <a:br>
              <a:rPr lang="en-US" sz="2000">
                <a:latin typeface="Times New Roman" panose="02020603050405020304" charset="0"/>
                <a:cs typeface="Times New Roman" panose="02020603050405020304" charset="0"/>
                <a:sym typeface="+mn-ea"/>
              </a:rPr>
            </a:br>
            <a:r>
              <a:rPr lang="en-US" sz="2000">
                <a:latin typeface="Times New Roman" panose="02020603050405020304" charset="0"/>
                <a:cs typeface="Times New Roman" panose="02020603050405020304" charset="0"/>
                <a:sym typeface="+mn-ea"/>
              </a:rPr>
              <a:t>x=5 ;     will store integer 5 in the 4 bytes of memory in binary form.</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sym typeface="+mn-ea"/>
              </a:rPr>
              <a:t>y=x ;  first read the contents in the 4 bytes of memory and then assign to variable y.</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&amp;x  can get the address of x. (referencing operator &amp;)</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int *P  ;  means </a:t>
            </a:r>
            <a:endParaRPr lang="en-US" sz="2000">
              <a:latin typeface="Times New Roman" panose="02020603050405020304" charset="0"/>
              <a:cs typeface="Times New Roman" panose="02020603050405020304" charset="0"/>
            </a:endParaRPr>
          </a:p>
        </p:txBody>
      </p:sp>
      <p:sp>
        <p:nvSpPr>
          <p:cNvPr id="5" name="Text Box 4"/>
          <p:cNvSpPr txBox="1"/>
          <p:nvPr/>
        </p:nvSpPr>
        <p:spPr>
          <a:xfrm>
            <a:off x="666115" y="845820"/>
            <a:ext cx="563626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Pointer Fundamentals</a:t>
            </a:r>
            <a:endParaRPr lang="en-US" sz="2200" b="1"/>
          </a:p>
        </p:txBody>
      </p:sp>
      <p:sp>
        <p:nvSpPr>
          <p:cNvPr id="6" name="Text Box 5"/>
          <p:cNvSpPr txBox="1"/>
          <p:nvPr/>
        </p:nvSpPr>
        <p:spPr>
          <a:xfrm>
            <a:off x="4826000" y="3244850"/>
            <a:ext cx="2540000" cy="368300"/>
          </a:xfrm>
          <a:prstGeom prst="rect">
            <a:avLst/>
          </a:prstGeom>
          <a:noFill/>
        </p:spPr>
        <p:txBody>
          <a:bodyPr wrap="square" rtlCol="0" anchor="t">
            <a:spAutoFit/>
          </a:bodyPr>
          <a:p>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304165"/>
            <a:ext cx="10972800" cy="6259195"/>
          </a:xfrm>
        </p:spPr>
        <p:txBody>
          <a:bodyPr/>
          <a:p>
            <a:pPr marL="0" indent="0">
              <a:buNone/>
            </a:pPr>
            <a:r>
              <a:rPr lang="en-US" sz="2000" b="1">
                <a:latin typeface="Times New Roman" panose="02020603050405020304" charset="0"/>
                <a:cs typeface="Times New Roman" panose="02020603050405020304" charset="0"/>
              </a:rPr>
              <a:t>Syntax:</a:t>
            </a:r>
            <a:endParaRPr lang="en-US" sz="2000" b="1">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declaration of pointer : </a:t>
            </a:r>
            <a:endParaRPr lang="en-US" sz="20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000">
                <a:latin typeface="Times New Roman" panose="02020603050405020304" charset="0"/>
                <a:cs typeface="Times New Roman" panose="02020603050405020304" charset="0"/>
              </a:rPr>
              <a:t>                    data_type   * pointername;</a:t>
            </a:r>
            <a:endParaRPr lang="en-US" sz="20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000">
                <a:latin typeface="Times New Roman" panose="02020603050405020304" charset="0"/>
                <a:cs typeface="Times New Roman" panose="02020603050405020304" charset="0"/>
              </a:rPr>
              <a:t>                                   or</a:t>
            </a:r>
            <a:endParaRPr lang="en-US" sz="20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sym typeface="+mn-ea"/>
              </a:rPr>
              <a:t>data_type*   pointername;</a:t>
            </a:r>
            <a:endParaRPr lang="en-US" sz="2000">
              <a:latin typeface="Times New Roman" panose="02020603050405020304" charset="0"/>
              <a:cs typeface="Times New Roman" panose="02020603050405020304" charset="0"/>
              <a:sym typeface="+mn-ea"/>
            </a:endParaRPr>
          </a:p>
          <a:p>
            <a:pPr marL="0" indent="0">
              <a:lnSpc>
                <a:spcPct val="100000"/>
              </a:lnSpc>
              <a:buFont typeface="Wingdings" panose="05000000000000000000" charset="0"/>
              <a:buNone/>
            </a:pPr>
            <a:r>
              <a:rPr lang="en-US" sz="2000">
                <a:latin typeface="Times New Roman" panose="02020603050405020304" charset="0"/>
                <a:cs typeface="Times New Roman" panose="02020603050405020304" charset="0"/>
              </a:rPr>
              <a:t>                                     or</a:t>
            </a:r>
            <a:endParaRPr lang="en-US" sz="20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sym typeface="+mn-ea"/>
              </a:rPr>
              <a:t> data_type*pointername;</a:t>
            </a:r>
            <a:endParaRPr lang="en-US" sz="2000">
              <a:latin typeface="Times New Roman" panose="02020603050405020304" charset="0"/>
              <a:cs typeface="Times New Roman" panose="02020603050405020304" charset="0"/>
            </a:endParaRPr>
          </a:p>
          <a:p>
            <a:pPr marL="0" indent="0">
              <a:lnSpc>
                <a:spcPct val="100000"/>
              </a:lnSpc>
              <a:buFont typeface="Wingdings" panose="05000000000000000000" charset="0"/>
              <a:buNone/>
            </a:pPr>
            <a:endParaRPr lang="en-US" sz="2000" b="1">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000" b="1">
                <a:latin typeface="Times New Roman" panose="02020603050405020304" charset="0"/>
                <a:cs typeface="Times New Roman" panose="02020603050405020304" charset="0"/>
              </a:rPr>
              <a:t>Example: </a:t>
            </a:r>
            <a:endParaRPr lang="en-US" sz="2000" b="1">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rPr>
              <a:t>int a=10;                                                                                                          </a:t>
            </a:r>
            <a:endParaRPr lang="en-US" sz="20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2000">
                <a:latin typeface="Times New Roman" panose="02020603050405020304" charset="0"/>
                <a:cs typeface="Times New Roman" panose="02020603050405020304" charset="0"/>
              </a:rPr>
              <a:t>int *ptr1;   //pointer declaration</a:t>
            </a:r>
            <a:r>
              <a:rPr lang="en-US" sz="2000">
                <a:latin typeface="Times New Roman" panose="02020603050405020304" charset="0"/>
                <a:cs typeface="Times New Roman" panose="02020603050405020304" charset="0"/>
                <a:sym typeface="+mn-ea"/>
              </a:rPr>
              <a:t> data_type*pointername;                                </a:t>
            </a:r>
            <a:endParaRPr lang="en-US" sz="20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2000">
                <a:latin typeface="Times New Roman" panose="02020603050405020304" charset="0"/>
                <a:cs typeface="Times New Roman" panose="02020603050405020304" charset="0"/>
              </a:rPr>
              <a:t>ptr=&amp;a;   //pointer initialization     </a:t>
            </a:r>
            <a:endParaRPr lang="en-US" sz="20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2000">
                <a:latin typeface="Times New Roman" panose="02020603050405020304" charset="0"/>
                <a:cs typeface="Times New Roman" panose="02020603050405020304" charset="0"/>
              </a:rPr>
              <a:t>int **ptr2 ; //declaring double pointer</a:t>
            </a:r>
            <a:endParaRPr lang="en-US" sz="2000">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US" sz="2000">
                <a:latin typeface="Times New Roman" panose="02020603050405020304" charset="0"/>
                <a:cs typeface="Times New Roman" panose="02020603050405020304" charset="0"/>
              </a:rPr>
              <a:t>ptr2=&amp;ptr1; //double pointer initilize</a:t>
            </a:r>
            <a:endParaRPr lang="en-US" sz="2000">
              <a:latin typeface="Times New Roman" panose="02020603050405020304" charset="0"/>
              <a:cs typeface="Times New Roman" panose="02020603050405020304" charset="0"/>
            </a:endParaRPr>
          </a:p>
          <a:p>
            <a:pPr marL="0" indent="0">
              <a:buFont typeface="Arial" panose="020B0604020202020204" pitchFamily="34" charse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
        <p:nvSpPr>
          <p:cNvPr id="9" name="Rectangles 8"/>
          <p:cNvSpPr/>
          <p:nvPr/>
        </p:nvSpPr>
        <p:spPr>
          <a:xfrm>
            <a:off x="8361680" y="2519045"/>
            <a:ext cx="1314450" cy="50800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ptr1=1000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8361680" y="1151255"/>
            <a:ext cx="1125220" cy="447675"/>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a=10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3" name="Straight Arrow Connector 12"/>
          <p:cNvCxnSpPr/>
          <p:nvPr/>
        </p:nvCxnSpPr>
        <p:spPr>
          <a:xfrm>
            <a:off x="8914130" y="1598930"/>
            <a:ext cx="6985" cy="924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9000490" y="1598930"/>
            <a:ext cx="1000125" cy="368300"/>
          </a:xfrm>
          <a:prstGeom prst="rect">
            <a:avLst/>
          </a:prstGeom>
          <a:noFill/>
        </p:spPr>
        <p:txBody>
          <a:bodyPr wrap="square" rtlCol="0">
            <a:spAutoFit/>
          </a:bodyPr>
          <a:p>
            <a:r>
              <a:rPr lang="en-US"/>
              <a:t>1000</a:t>
            </a:r>
            <a:endParaRPr lang="en-US"/>
          </a:p>
        </p:txBody>
      </p:sp>
      <p:sp>
        <p:nvSpPr>
          <p:cNvPr id="15" name="Text Box 14"/>
          <p:cNvSpPr txBox="1"/>
          <p:nvPr/>
        </p:nvSpPr>
        <p:spPr>
          <a:xfrm>
            <a:off x="8921115" y="3027045"/>
            <a:ext cx="1079500" cy="368300"/>
          </a:xfrm>
          <a:prstGeom prst="rect">
            <a:avLst/>
          </a:prstGeom>
          <a:noFill/>
        </p:spPr>
        <p:txBody>
          <a:bodyPr wrap="square" rtlCol="0">
            <a:spAutoFit/>
          </a:bodyPr>
          <a:p>
            <a:r>
              <a:rPr lang="en-US"/>
              <a:t>2000</a:t>
            </a:r>
            <a:endParaRPr lang="en-US"/>
          </a:p>
        </p:txBody>
      </p:sp>
      <p:sp>
        <p:nvSpPr>
          <p:cNvPr id="16" name="Text Box 15"/>
          <p:cNvSpPr txBox="1"/>
          <p:nvPr/>
        </p:nvSpPr>
        <p:spPr>
          <a:xfrm>
            <a:off x="746125" y="3786505"/>
            <a:ext cx="3937000" cy="368300"/>
          </a:xfrm>
          <a:prstGeom prst="rect">
            <a:avLst/>
          </a:prstGeom>
          <a:noFill/>
        </p:spPr>
        <p:txBody>
          <a:bodyPr wrap="square" rtlCol="0">
            <a:spAutoFit/>
          </a:bodyPr>
          <a:p>
            <a:endParaRPr lang="en-US"/>
          </a:p>
        </p:txBody>
      </p:sp>
      <p:cxnSp>
        <p:nvCxnSpPr>
          <p:cNvPr id="21" name="Straight Arrow Connector 20"/>
          <p:cNvCxnSpPr/>
          <p:nvPr/>
        </p:nvCxnSpPr>
        <p:spPr>
          <a:xfrm>
            <a:off x="8874125" y="3039745"/>
            <a:ext cx="0" cy="729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s 21"/>
          <p:cNvSpPr/>
          <p:nvPr/>
        </p:nvSpPr>
        <p:spPr>
          <a:xfrm>
            <a:off x="8216900" y="3782060"/>
            <a:ext cx="1314450" cy="50800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ptr2=2000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Text Box 22"/>
          <p:cNvSpPr txBox="1"/>
          <p:nvPr/>
        </p:nvSpPr>
        <p:spPr>
          <a:xfrm>
            <a:off x="8750935" y="4302760"/>
            <a:ext cx="735965" cy="368300"/>
          </a:xfrm>
          <a:prstGeom prst="rect">
            <a:avLst/>
          </a:prstGeom>
          <a:noFill/>
        </p:spPr>
        <p:txBody>
          <a:bodyPr wrap="square" rtlCol="0">
            <a:spAutoFit/>
          </a:bodyPr>
          <a:p>
            <a:r>
              <a:rPr lang="en-US"/>
              <a:t>3000</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96615" y="166370"/>
            <a:ext cx="9747250" cy="3784600"/>
          </a:xfrm>
          <a:prstGeom prst="rect">
            <a:avLst/>
          </a:prstGeom>
          <a:noFill/>
        </p:spPr>
        <p:txBody>
          <a:bodyPr wrap="square" rtlCol="0">
            <a:spAutoFit/>
          </a:bodyPr>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x;</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*p;    //pointer declaration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p=&amp;x;    //pointer initilization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printf("%d\n",p);  //print the adress of x or value store in 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printf("%d",*p);    //print value stored in x</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2730500" y="4485640"/>
            <a:ext cx="9461500" cy="2306955"/>
          </a:xfrm>
          <a:prstGeom prst="rect">
            <a:avLst/>
          </a:prstGeom>
          <a:noFill/>
        </p:spPr>
        <p:txBody>
          <a:bodyPr wrap="square" rtlCol="0">
            <a:spAutoFit/>
          </a:bodyPr>
          <a:p>
            <a:pPr marL="285750" indent="-285750">
              <a:lnSpc>
                <a:spcPct val="150000"/>
              </a:lnSpc>
            </a:pPr>
            <a:r>
              <a:rPr lang="en-US" sz="1600">
                <a:latin typeface="Times New Roman" panose="02020603050405020304" charset="0"/>
                <a:cs typeface="Times New Roman" panose="02020603050405020304" charset="0"/>
              </a:rPr>
              <a:t>                 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x;</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scanf("%d",p);   // wrong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 = &amp;x;</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scanf("%d",p); } // Correct </a:t>
            </a:r>
            <a:endParaRPr lang="en-US" sz="1600">
              <a:latin typeface="Times New Roman" panose="02020603050405020304" charset="0"/>
              <a:cs typeface="Times New Roman" panose="02020603050405020304" charset="0"/>
            </a:endParaRPr>
          </a:p>
        </p:txBody>
      </p:sp>
      <p:sp>
        <p:nvSpPr>
          <p:cNvPr id="4" name="Text Box 3"/>
          <p:cNvSpPr txBox="1"/>
          <p:nvPr/>
        </p:nvSpPr>
        <p:spPr>
          <a:xfrm>
            <a:off x="666750" y="166370"/>
            <a:ext cx="1762125"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rPr>
              <a:t>Example</a:t>
            </a:r>
            <a:endParaRPr lang="en-US" sz="2200" b="1">
              <a:latin typeface="Times New Roman" panose="02020603050405020304" charset="0"/>
              <a:cs typeface="Times New Roman" panose="02020603050405020304" charset="0"/>
            </a:endParaRPr>
          </a:p>
        </p:txBody>
      </p:sp>
      <p:sp>
        <p:nvSpPr>
          <p:cNvPr id="5" name="Text Box 4"/>
          <p:cNvSpPr txBox="1"/>
          <p:nvPr/>
        </p:nvSpPr>
        <p:spPr>
          <a:xfrm>
            <a:off x="408305" y="4034155"/>
            <a:ext cx="7944485" cy="368300"/>
          </a:xfrm>
          <a:prstGeom prst="rect">
            <a:avLst/>
          </a:prstGeom>
          <a:noFill/>
        </p:spPr>
        <p:txBody>
          <a:bodyPr wrap="square" rtlCol="0">
            <a:spAutoFit/>
          </a:bodyPr>
          <a:p>
            <a:r>
              <a:rPr lang="en-US" b="1">
                <a:latin typeface="Times New Roman" panose="02020603050405020304" charset="0"/>
                <a:cs typeface="Times New Roman" panose="02020603050405020304" charset="0"/>
                <a:sym typeface="+mn-ea"/>
              </a:rPr>
              <a:t>Like other variables, always initialize pointers before using them ..!</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6875" y="322580"/>
            <a:ext cx="2544445" cy="582930"/>
          </a:xfrm>
        </p:spPr>
        <p:txBody>
          <a:bodyPr/>
          <a:p>
            <a:r>
              <a:rPr lang="en-US" sz="1800" b="1">
                <a:latin typeface="Times New Roman" panose="02020603050405020304" charset="0"/>
                <a:cs typeface="Times New Roman" panose="02020603050405020304" charset="0"/>
              </a:rPr>
              <a:t>Double pointer</a:t>
            </a:r>
            <a:endParaRPr lang="en-US" sz="1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96875" y="1007110"/>
            <a:ext cx="11216005" cy="5665470"/>
          </a:xfrm>
        </p:spPr>
        <p:txBody>
          <a:bodyPr/>
          <a:p>
            <a:pPr marL="0" indent="0">
              <a:buNone/>
            </a:pPr>
            <a:r>
              <a:rPr lang="en-US" sz="1800">
                <a:latin typeface="Times New Roman" panose="02020603050405020304" charset="0"/>
                <a:cs typeface="Times New Roman" panose="02020603050405020304" charset="0"/>
                <a:sym typeface="+mn-ea"/>
              </a:rPr>
              <a:t>Pointer is used to store the adress of another variable and where as double pointer is used to store the adress of other pointer.</a:t>
            </a:r>
            <a:endParaRPr lang="en-US" sz="1800" spc="-1">
              <a:solidFill>
                <a:srgbClr val="000000"/>
              </a:solidFill>
              <a:latin typeface="Times New Roman" panose="02020603050405020304" charset="0"/>
              <a:cs typeface="Times New Roman" panose="02020603050405020304" charset="0"/>
              <a:sym typeface="+mn-ea"/>
            </a:endParaRPr>
          </a:p>
          <a:p>
            <a:pPr marL="0" indent="0">
              <a:lnSpc>
                <a:spcPct val="100000"/>
              </a:lnSpc>
              <a:buNone/>
            </a:pPr>
            <a:endParaRPr lang="en-US" sz="1800" b="1">
              <a:latin typeface="Times New Roman" panose="02020603050405020304" charset="0"/>
              <a:cs typeface="Times New Roman" panose="02020603050405020304" charset="0"/>
            </a:endParaRPr>
          </a:p>
          <a:p>
            <a:pPr marL="0" indent="0">
              <a:lnSpc>
                <a:spcPct val="100000"/>
              </a:lnSpc>
              <a:buNone/>
            </a:pPr>
            <a:r>
              <a:rPr lang="en-US" sz="1800" b="1">
                <a:latin typeface="Times New Roman" panose="02020603050405020304" charset="0"/>
                <a:cs typeface="Times New Roman" panose="02020603050405020304" charset="0"/>
              </a:rPr>
              <a:t>Syntax:</a:t>
            </a:r>
            <a:endParaRPr lang="en-US" sz="1800" b="1">
              <a:latin typeface="Times New Roman" panose="02020603050405020304" charset="0"/>
              <a:cs typeface="Times New Roman" panose="02020603050405020304" charset="0"/>
            </a:endParaRPr>
          </a:p>
          <a:p>
            <a:pPr>
              <a:lnSpc>
                <a:spcPct val="100000"/>
              </a:lnSpc>
              <a:buFont typeface="Wingdings" panose="05000000000000000000" charset="0"/>
              <a:buChar char="Ø"/>
            </a:pPr>
            <a:r>
              <a:rPr lang="en-US" sz="1800" spc="-1">
                <a:solidFill>
                  <a:srgbClr val="000000"/>
                </a:solidFill>
                <a:latin typeface="Times New Roman" panose="02020603050405020304" charset="0"/>
                <a:ea typeface="DejaVu Sans"/>
                <a:cs typeface="Times New Roman" panose="02020603050405020304" charset="0"/>
                <a:sym typeface="+mn-ea"/>
              </a:rPr>
              <a:t>Decleration of pointer to pointer: </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Font typeface="Wingdings" panose="05000000000000000000" charset="0"/>
              <a:buNone/>
            </a:pPr>
            <a:r>
              <a:rPr lang="en-US" sz="1800" spc="-1">
                <a:solidFill>
                  <a:srgbClr val="000000"/>
                </a:solidFill>
                <a:latin typeface="Times New Roman" panose="02020603050405020304" charset="0"/>
                <a:ea typeface="DejaVu Sans"/>
                <a:cs typeface="Times New Roman" panose="02020603050405020304" charset="0"/>
                <a:sym typeface="+mn-ea"/>
              </a:rPr>
              <a:t>                                                           data_type ** pointer_name;</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r>
              <a:rPr lang="en-US" sz="1800" spc="-1">
                <a:solidFill>
                  <a:srgbClr val="000000"/>
                </a:solidFill>
                <a:latin typeface="Times New Roman" panose="02020603050405020304" charset="0"/>
                <a:ea typeface="DejaVu Sans"/>
                <a:cs typeface="Times New Roman" panose="02020603050405020304" charset="0"/>
                <a:sym typeface="+mn-ea"/>
              </a:rPr>
              <a:t>                                           example: int **p; //p is a pointer to pointer</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endParaRPr lang="en-US" sz="1800" b="0" strike="noStrike" spc="-1">
              <a:solidFill>
                <a:srgbClr val="000000"/>
              </a:solidFill>
              <a:latin typeface="Times New Roman" panose="02020603050405020304" charset="0"/>
              <a:cs typeface="Times New Roman" panose="02020603050405020304" charset="0"/>
            </a:endParaRPr>
          </a:p>
          <a:p>
            <a:pPr>
              <a:lnSpc>
                <a:spcPct val="100000"/>
              </a:lnSpc>
              <a:buFont typeface="Wingdings" panose="05000000000000000000" charset="0"/>
              <a:buChar char="Ø"/>
            </a:pPr>
            <a:r>
              <a:rPr lang="en-US" sz="1800" spc="-1">
                <a:solidFill>
                  <a:srgbClr val="000000"/>
                </a:solidFill>
                <a:latin typeface="Times New Roman" panose="02020603050405020304" charset="0"/>
                <a:ea typeface="DejaVu Sans"/>
                <a:cs typeface="Times New Roman" panose="02020603050405020304" charset="0"/>
                <a:sym typeface="+mn-ea"/>
              </a:rPr>
              <a:t>Initialization of a pointer to pointer:</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   int a = 10;</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  int *ptr1; //declaring a pointer</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int **ptr2; // declaring a double pointer</a:t>
            </a:r>
            <a:endParaRPr lang="en-US" sz="1800" b="0" strike="noStrike" spc="-1">
              <a:solidFill>
                <a:srgbClr val="000000"/>
              </a:solidFill>
              <a:latin typeface="Times New Roman" panose="02020603050405020304" charset="0"/>
              <a:cs typeface="Times New Roman" panose="02020603050405020304" charset="0"/>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ptr1 = &amp;a; //pointer ptr1 holds address of a variable</a:t>
            </a:r>
            <a:endParaRPr lang="en-US" sz="1800" spc="-1">
              <a:solidFill>
                <a:srgbClr val="000000"/>
              </a:solidFill>
              <a:latin typeface="Times New Roman" panose="02020603050405020304" charset="0"/>
              <a:ea typeface="DejaVu Sans"/>
              <a:cs typeface="Times New Roman" panose="02020603050405020304" charset="0"/>
              <a:sym typeface="+mn-ea"/>
            </a:endParaRPr>
          </a:p>
          <a:p>
            <a:pPr marL="0" indent="0">
              <a:lnSpc>
                <a:spcPct val="150000"/>
              </a:lnSpc>
              <a:buNone/>
            </a:pPr>
            <a:r>
              <a:rPr lang="en-US" sz="1800" spc="-1">
                <a:solidFill>
                  <a:srgbClr val="000000"/>
                </a:solidFill>
                <a:latin typeface="Times New Roman" panose="02020603050405020304" charset="0"/>
                <a:ea typeface="DejaVu Sans"/>
                <a:cs typeface="Times New Roman" panose="02020603050405020304" charset="0"/>
                <a:sym typeface="+mn-ea"/>
              </a:rPr>
              <a:t>ptr2 = &amp;ptr1;//double pointer ptr2 holds the address of pointer ptr1                                                      </a:t>
            </a:r>
            <a:endParaRPr lang="en-US" sz="1800">
              <a:latin typeface="Times New Roman" panose="02020603050405020304" charset="0"/>
              <a:cs typeface="Times New Roman" panose="02020603050405020304" charset="0"/>
            </a:endParaRPr>
          </a:p>
        </p:txBody>
      </p:sp>
      <p:sp>
        <p:nvSpPr>
          <p:cNvPr id="7" name="Rectangles 6"/>
          <p:cNvSpPr/>
          <p:nvPr/>
        </p:nvSpPr>
        <p:spPr>
          <a:xfrm>
            <a:off x="9747885" y="2818130"/>
            <a:ext cx="1029335"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   10</a:t>
            </a:r>
            <a:endPar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5" name="Rectangles 4"/>
          <p:cNvSpPr/>
          <p:nvPr/>
        </p:nvSpPr>
        <p:spPr>
          <a:xfrm>
            <a:off x="9747885" y="3974465"/>
            <a:ext cx="1029335"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   1000</a:t>
            </a:r>
            <a:endPar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6" name="Rectangles 5"/>
          <p:cNvSpPr/>
          <p:nvPr/>
        </p:nvSpPr>
        <p:spPr>
          <a:xfrm>
            <a:off x="9848215" y="5322570"/>
            <a:ext cx="1028700"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rPr>
              <a:t>   2000</a:t>
            </a:r>
            <a:endParaRPr kumimoji="0" lang="en-US" altLang="zh-CN" sz="1800" b="0" i="0" u="none" strike="noStrike" cap="none" normalizeH="0" baseline="0" smtClean="0">
              <a:ln>
                <a:noFill/>
              </a:ln>
              <a:solidFill>
                <a:schemeClr val="tx1"/>
              </a:solidFill>
              <a:effectLst/>
              <a:latin typeface="Times New Roman" panose="02020603050405020304" charset="0"/>
              <a:ea typeface="SimSun" panose="02010600030101010101" pitchFamily="2" charset="-122"/>
              <a:cs typeface="Times New Roman" panose="02020603050405020304" charset="0"/>
            </a:endParaRPr>
          </a:p>
        </p:txBody>
      </p:sp>
      <p:sp>
        <p:nvSpPr>
          <p:cNvPr id="9" name="Text Box 8"/>
          <p:cNvSpPr txBox="1"/>
          <p:nvPr/>
        </p:nvSpPr>
        <p:spPr>
          <a:xfrm>
            <a:off x="10423525" y="3413125"/>
            <a:ext cx="8661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1000</a:t>
            </a:r>
            <a:endParaRPr lang="en-US">
              <a:latin typeface="Times New Roman" panose="02020603050405020304" charset="0"/>
              <a:cs typeface="Times New Roman" panose="02020603050405020304" charset="0"/>
            </a:endParaRPr>
          </a:p>
        </p:txBody>
      </p:sp>
      <p:sp>
        <p:nvSpPr>
          <p:cNvPr id="12" name="Text Box 11"/>
          <p:cNvSpPr txBox="1"/>
          <p:nvPr/>
        </p:nvSpPr>
        <p:spPr>
          <a:xfrm>
            <a:off x="10423525" y="4377055"/>
            <a:ext cx="950595" cy="368300"/>
          </a:xfrm>
          <a:prstGeom prst="rect">
            <a:avLst/>
          </a:prstGeom>
          <a:noFill/>
        </p:spPr>
        <p:txBody>
          <a:bodyPr wrap="square" rtlCol="0">
            <a:spAutoFit/>
          </a:bodyPr>
          <a:p>
            <a:r>
              <a:rPr lang="en-US">
                <a:latin typeface="Times New Roman" panose="02020603050405020304" charset="0"/>
                <a:cs typeface="Times New Roman" panose="02020603050405020304" charset="0"/>
              </a:rPr>
              <a:t>2000</a:t>
            </a:r>
            <a:endParaRPr lang="en-US">
              <a:latin typeface="Times New Roman" panose="02020603050405020304" charset="0"/>
              <a:cs typeface="Times New Roman" panose="02020603050405020304" charset="0"/>
            </a:endParaRPr>
          </a:p>
        </p:txBody>
      </p:sp>
      <p:sp>
        <p:nvSpPr>
          <p:cNvPr id="13" name="Text Box 12"/>
          <p:cNvSpPr txBox="1"/>
          <p:nvPr/>
        </p:nvSpPr>
        <p:spPr>
          <a:xfrm>
            <a:off x="10412095" y="5725160"/>
            <a:ext cx="877570" cy="368300"/>
          </a:xfrm>
          <a:prstGeom prst="rect">
            <a:avLst/>
          </a:prstGeom>
          <a:noFill/>
        </p:spPr>
        <p:txBody>
          <a:bodyPr wrap="square" rtlCol="0">
            <a:spAutoFit/>
          </a:bodyPr>
          <a:p>
            <a:r>
              <a:rPr lang="en-US">
                <a:latin typeface="Times New Roman" panose="02020603050405020304" charset="0"/>
                <a:cs typeface="Times New Roman" panose="02020603050405020304" charset="0"/>
              </a:rPr>
              <a:t>3000</a:t>
            </a:r>
            <a:endParaRPr lang="en-US">
              <a:latin typeface="Times New Roman" panose="02020603050405020304" charset="0"/>
              <a:cs typeface="Times New Roman" panose="02020603050405020304" charset="0"/>
            </a:endParaRPr>
          </a:p>
        </p:txBody>
      </p:sp>
      <p:sp>
        <p:nvSpPr>
          <p:cNvPr id="14" name="Text Box 13"/>
          <p:cNvSpPr txBox="1"/>
          <p:nvPr/>
        </p:nvSpPr>
        <p:spPr>
          <a:xfrm>
            <a:off x="9297670" y="2894965"/>
            <a:ext cx="351155" cy="368300"/>
          </a:xfrm>
          <a:prstGeom prst="rect">
            <a:avLst/>
          </a:prstGeom>
          <a:noFill/>
        </p:spPr>
        <p:txBody>
          <a:bodyPr wrap="square" rtlCol="0">
            <a:spAutoFit/>
          </a:bodyPr>
          <a:p>
            <a:r>
              <a:rPr lang="en-US">
                <a:latin typeface="Times New Roman" panose="02020603050405020304" charset="0"/>
                <a:cs typeface="Times New Roman" panose="02020603050405020304" charset="0"/>
              </a:rPr>
              <a:t>a</a:t>
            </a:r>
            <a:endParaRPr lang="en-US">
              <a:latin typeface="Times New Roman" panose="02020603050405020304" charset="0"/>
              <a:cs typeface="Times New Roman" panose="02020603050405020304" charset="0"/>
            </a:endParaRPr>
          </a:p>
        </p:txBody>
      </p:sp>
      <p:sp>
        <p:nvSpPr>
          <p:cNvPr id="15" name="Text Box 14"/>
          <p:cNvSpPr txBox="1"/>
          <p:nvPr/>
        </p:nvSpPr>
        <p:spPr>
          <a:xfrm>
            <a:off x="9166225" y="4064635"/>
            <a:ext cx="58483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ptr1</a:t>
            </a:r>
            <a:endParaRPr lang="en-US">
              <a:latin typeface="Times New Roman" panose="02020603050405020304" charset="0"/>
              <a:cs typeface="Times New Roman" panose="02020603050405020304" charset="0"/>
            </a:endParaRPr>
          </a:p>
        </p:txBody>
      </p:sp>
      <p:sp>
        <p:nvSpPr>
          <p:cNvPr id="16" name="Text Box 15"/>
          <p:cNvSpPr txBox="1"/>
          <p:nvPr/>
        </p:nvSpPr>
        <p:spPr>
          <a:xfrm>
            <a:off x="9248775" y="5356860"/>
            <a:ext cx="5994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ptr2</a:t>
            </a:r>
            <a:endParaRPr lang="en-US">
              <a:latin typeface="Times New Roman" panose="02020603050405020304" charset="0"/>
              <a:cs typeface="Times New Roman" panose="02020603050405020304" charset="0"/>
            </a:endParaRPr>
          </a:p>
        </p:txBody>
      </p:sp>
      <p:cxnSp>
        <p:nvCxnSpPr>
          <p:cNvPr id="17" name="Straight Arrow Connector 16"/>
          <p:cNvCxnSpPr>
            <a:stCxn id="7" idx="2"/>
            <a:endCxn id="5" idx="0"/>
          </p:cNvCxnSpPr>
          <p:nvPr/>
        </p:nvCxnSpPr>
        <p:spPr>
          <a:xfrm>
            <a:off x="10262870" y="3220720"/>
            <a:ext cx="0" cy="753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262870" y="4570095"/>
            <a:ext cx="0" cy="753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09625" y="613410"/>
            <a:ext cx="665099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rPr>
              <a:t>Pointer arithmetic :</a:t>
            </a:r>
            <a:endParaRPr lang="en-US" sz="2200" b="1">
              <a:latin typeface="Times New Roman" panose="02020603050405020304" charset="0"/>
              <a:cs typeface="Times New Roman" panose="02020603050405020304" charset="0"/>
            </a:endParaRPr>
          </a:p>
        </p:txBody>
      </p:sp>
      <p:sp>
        <p:nvSpPr>
          <p:cNvPr id="5" name="Text Box 4"/>
          <p:cNvSpPr txBox="1"/>
          <p:nvPr/>
        </p:nvSpPr>
        <p:spPr>
          <a:xfrm>
            <a:off x="809625" y="1167130"/>
            <a:ext cx="10572750" cy="5015865"/>
          </a:xfrm>
          <a:prstGeom prst="rect">
            <a:avLst/>
          </a:prstGeom>
          <a:noFill/>
        </p:spPr>
        <p:txBody>
          <a:bodyPr wrap="square" rtlCol="0">
            <a:spAutoFit/>
          </a:bodyPr>
          <a:p>
            <a:pPr marL="342900" indent="-342900">
              <a:lnSpc>
                <a:spcPct val="200000"/>
              </a:lnSpc>
              <a:buFont typeface="Wingdings" panose="05000000000000000000" charset="0"/>
              <a:buChar char="Ø"/>
            </a:pPr>
            <a:r>
              <a:rPr lang="en-US" sz="2000">
                <a:latin typeface="Times New Roman" panose="02020603050405020304" charset="0"/>
                <a:cs typeface="Times New Roman" panose="02020603050405020304" charset="0"/>
              </a:rPr>
              <a:t>If we increment a pointer by 1, the pointer will start pointing to the immediate next location. This is somewhat different from the general arithmetic since the value of the pointer will get increased by the size of the data type to which the pointer is pointing.</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Ø"/>
            </a:pPr>
            <a:r>
              <a:rPr lang="en-US" sz="2000">
                <a:latin typeface="Times New Roman" panose="02020603050405020304" charset="0"/>
                <a:cs typeface="Times New Roman" panose="02020603050405020304" charset="0"/>
              </a:rPr>
              <a:t>We can traverse an array by using the increment operation on a pointer which will keepa pointing to every element of the array, perform some operation on that, and update itself in a loop.</a:t>
            </a:r>
            <a:endParaRPr lang="en-US" sz="2000">
              <a:latin typeface="Times New Roman" panose="02020603050405020304" charset="0"/>
              <a:cs typeface="Times New Roman" panose="02020603050405020304" charset="0"/>
            </a:endParaRPr>
          </a:p>
          <a:p>
            <a:pPr indent="0">
              <a:lnSpc>
                <a:spcPct val="200000"/>
              </a:lnSpc>
              <a:buFont typeface="Wingdings" panose="05000000000000000000" charset="0"/>
              <a:buNone/>
            </a:pPr>
            <a:r>
              <a:rPr lang="en-US" sz="2000">
                <a:latin typeface="Times New Roman" panose="02020603050405020304" charset="0"/>
                <a:cs typeface="Times New Roman" panose="02020603050405020304" charset="0"/>
              </a:rPr>
              <a:t>            new_address= current_address + i * size_of(data type)  </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Ø"/>
            </a:pPr>
            <a:r>
              <a:rPr lang="en-US" sz="2000">
                <a:latin typeface="Times New Roman" panose="02020603050405020304" charset="0"/>
                <a:cs typeface="Times New Roman" panose="02020603050405020304" charset="0"/>
              </a:rPr>
              <a:t>degrement of pointer formula</a:t>
            </a:r>
            <a:endParaRPr lang="en-US" sz="2000">
              <a:latin typeface="Times New Roman" panose="02020603050405020304" charset="0"/>
              <a:cs typeface="Times New Roman" panose="02020603050405020304" charset="0"/>
            </a:endParaRPr>
          </a:p>
          <a:p>
            <a:pPr indent="0">
              <a:lnSpc>
                <a:spcPct val="200000"/>
              </a:lnSpc>
              <a:buFont typeface="Wingdings" panose="05000000000000000000" charset="0"/>
              <a:buNone/>
            </a:pPr>
            <a:r>
              <a:rPr lang="en-US" sz="2000">
                <a:latin typeface="Times New Roman" panose="02020603050405020304" charset="0"/>
                <a:cs typeface="Times New Roman" panose="02020603050405020304" charset="0"/>
              </a:rPr>
              <a:t>         new_address= current_address - i * size_of(data type)  </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635" y="3909060"/>
            <a:ext cx="11175365" cy="2999740"/>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#include&lt;stdio.h&gt;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void main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arr[5] = {1, 2, 3, 4, 5};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 = arr;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for(int i = 0; i&lt; 5; i++)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printf("%d  ",*(p+i));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
        <p:nvSpPr>
          <p:cNvPr id="3" name="Text Box 2"/>
          <p:cNvSpPr txBox="1"/>
          <p:nvPr/>
        </p:nvSpPr>
        <p:spPr>
          <a:xfrm>
            <a:off x="173990" y="142875"/>
            <a:ext cx="363601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Example :</a:t>
            </a:r>
            <a:endParaRPr lang="en-US" b="1">
              <a:latin typeface="Times New Roman" panose="02020603050405020304" charset="0"/>
              <a:cs typeface="Times New Roman" panose="02020603050405020304" charset="0"/>
            </a:endParaRPr>
          </a:p>
        </p:txBody>
      </p:sp>
      <p:graphicFrame>
        <p:nvGraphicFramePr>
          <p:cNvPr id="5" name="Table 4"/>
          <p:cNvGraphicFramePr/>
          <p:nvPr/>
        </p:nvGraphicFramePr>
        <p:xfrm>
          <a:off x="4649470" y="5175250"/>
          <a:ext cx="6899275" cy="476250"/>
        </p:xfrm>
        <a:graphic>
          <a:graphicData uri="http://schemas.openxmlformats.org/drawingml/2006/table">
            <a:tbl>
              <a:tblPr firstRow="1" bandRow="1">
                <a:tableStyleId>{5C22544A-7EE6-4342-B048-85BDC9FD1C3A}</a:tableStyleId>
              </a:tblPr>
              <a:tblGrid>
                <a:gridCol w="1379855"/>
                <a:gridCol w="1379855"/>
                <a:gridCol w="1379855"/>
                <a:gridCol w="1379855"/>
                <a:gridCol w="1379855"/>
              </a:tblGrid>
              <a:tr h="476250">
                <a:tc>
                  <a:txBody>
                    <a:bodyPr/>
                    <a:p>
                      <a:pPr algn="ctr">
                        <a:buNone/>
                      </a:pPr>
                      <a:r>
                        <a:rPr lang="en-US" b="0">
                          <a:solidFill>
                            <a:schemeClr val="tx1"/>
                          </a:solidFill>
                          <a:latin typeface="Times New Roman" panose="02020603050405020304" charset="0"/>
                          <a:cs typeface="Times New Roman" panose="02020603050405020304" charset="0"/>
                        </a:rPr>
                        <a:t>a[0]=1</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a[1]=2</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a[2]=3</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a[3]=4</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a[4]=5</a:t>
                      </a:r>
                      <a:endParaRPr lang="en-US" b="0">
                        <a:solidFill>
                          <a:schemeClr val="tx1"/>
                        </a:solidFill>
                        <a:latin typeface="Times New Roman" panose="02020603050405020304" charset="0"/>
                        <a:cs typeface="Times New Roman" panose="02020603050405020304" charset="0"/>
                      </a:endParaRPr>
                    </a:p>
                  </a:txBody>
                  <a:tcPr/>
                </a:tc>
              </a:tr>
            </a:tbl>
          </a:graphicData>
        </a:graphic>
      </p:graphicFrame>
      <p:sp>
        <p:nvSpPr>
          <p:cNvPr id="7" name="Text Box 6"/>
          <p:cNvSpPr txBox="1"/>
          <p:nvPr/>
        </p:nvSpPr>
        <p:spPr>
          <a:xfrm>
            <a:off x="5143500" y="5764530"/>
            <a:ext cx="60261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a:t>
            </a:r>
            <a:endParaRPr lang="en-US">
              <a:latin typeface="Times New Roman" panose="02020603050405020304" charset="0"/>
              <a:cs typeface="Times New Roman" panose="02020603050405020304" charset="0"/>
            </a:endParaRPr>
          </a:p>
        </p:txBody>
      </p:sp>
      <p:sp>
        <p:nvSpPr>
          <p:cNvPr id="8" name="Text Box 7"/>
          <p:cNvSpPr txBox="1"/>
          <p:nvPr/>
        </p:nvSpPr>
        <p:spPr>
          <a:xfrm>
            <a:off x="6190615" y="5764530"/>
            <a:ext cx="87312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*P+1</a:t>
            </a:r>
            <a:endParaRPr lang="en-US">
              <a:latin typeface="Times New Roman" panose="02020603050405020304" charset="0"/>
              <a:cs typeface="Times New Roman" panose="02020603050405020304" charset="0"/>
            </a:endParaRPr>
          </a:p>
        </p:txBody>
      </p:sp>
      <p:sp>
        <p:nvSpPr>
          <p:cNvPr id="9" name="Text Box 8"/>
          <p:cNvSpPr txBox="1"/>
          <p:nvPr/>
        </p:nvSpPr>
        <p:spPr>
          <a:xfrm>
            <a:off x="7746365" y="5780405"/>
            <a:ext cx="109601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*P+2</a:t>
            </a:r>
            <a:endParaRPr lang="en-US">
              <a:latin typeface="Times New Roman" panose="02020603050405020304" charset="0"/>
              <a:cs typeface="Times New Roman" panose="02020603050405020304" charset="0"/>
            </a:endParaRPr>
          </a:p>
        </p:txBody>
      </p:sp>
      <p:sp>
        <p:nvSpPr>
          <p:cNvPr id="10" name="Text Box 9"/>
          <p:cNvSpPr txBox="1"/>
          <p:nvPr/>
        </p:nvSpPr>
        <p:spPr>
          <a:xfrm>
            <a:off x="9088755" y="5764530"/>
            <a:ext cx="104775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*P+3</a:t>
            </a:r>
            <a:endParaRPr lang="en-US">
              <a:latin typeface="Times New Roman" panose="02020603050405020304" charset="0"/>
              <a:cs typeface="Times New Roman" panose="02020603050405020304" charset="0"/>
            </a:endParaRPr>
          </a:p>
        </p:txBody>
      </p:sp>
      <p:sp>
        <p:nvSpPr>
          <p:cNvPr id="12" name="Text Box 11"/>
          <p:cNvSpPr txBox="1"/>
          <p:nvPr/>
        </p:nvSpPr>
        <p:spPr>
          <a:xfrm>
            <a:off x="10382250" y="5764530"/>
            <a:ext cx="1063625" cy="368300"/>
          </a:xfrm>
          <a:prstGeom prst="rect">
            <a:avLst/>
          </a:prstGeom>
          <a:noFill/>
        </p:spPr>
        <p:txBody>
          <a:bodyPr wrap="square" rtlCol="0">
            <a:spAutoFit/>
          </a:bodyPr>
          <a:p>
            <a:r>
              <a:rPr lang="en-US">
                <a:latin typeface="Times New Roman" panose="02020603050405020304" charset="0"/>
                <a:cs typeface="Times New Roman" panose="02020603050405020304" charset="0"/>
              </a:rPr>
              <a:t>*P+4</a:t>
            </a:r>
            <a:endParaRPr lang="en-US">
              <a:latin typeface="Times New Roman" panose="02020603050405020304" charset="0"/>
              <a:cs typeface="Times New Roman" panose="02020603050405020304" charset="0"/>
            </a:endParaRPr>
          </a:p>
        </p:txBody>
      </p:sp>
      <p:sp>
        <p:nvSpPr>
          <p:cNvPr id="4" name="Text Box 3"/>
          <p:cNvSpPr txBox="1"/>
          <p:nvPr/>
        </p:nvSpPr>
        <p:spPr>
          <a:xfrm>
            <a:off x="1016635" y="589280"/>
            <a:ext cx="9862820" cy="2861310"/>
          </a:xfrm>
          <a:prstGeom prst="rect">
            <a:avLst/>
          </a:prstGeom>
          <a:noFill/>
        </p:spPr>
        <p:txBody>
          <a:bodyPr wrap="square" rtlCol="0">
            <a:spAutoFit/>
          </a:bodyPr>
          <a:p>
            <a:r>
              <a:rPr lang="en-US">
                <a:latin typeface="Times New Roman" panose="02020603050405020304" charset="0"/>
                <a:cs typeface="Times New Roman" panose="02020603050405020304" charset="0"/>
                <a:sym typeface="+mn-ea"/>
              </a:rPr>
              <a:t>#include&lt;stdio.h&gt;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int main(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int number = 50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int  *p ;                                            //pointer to int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p = &amp;number ;                                //stores the address of number variable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printf("Address of p is : %d \n" , p)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p = p + 1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printf("After increment  Address of p is : %d \n",p); // in our case, p will get incremented by 4 bytes.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   </a:t>
            </a:r>
            <a:endParaRPr lang="en-US"/>
          </a:p>
        </p:txBody>
      </p:sp>
      <p:sp>
        <p:nvSpPr>
          <p:cNvPr id="6" name="Text Box 5"/>
          <p:cNvSpPr txBox="1"/>
          <p:nvPr/>
        </p:nvSpPr>
        <p:spPr>
          <a:xfrm>
            <a:off x="439420" y="3451860"/>
            <a:ext cx="5883910" cy="368300"/>
          </a:xfrm>
          <a:prstGeom prst="rect">
            <a:avLst/>
          </a:prstGeom>
          <a:noFill/>
        </p:spPr>
        <p:txBody>
          <a:bodyPr wrap="square" rtlCol="0">
            <a:spAutoFit/>
          </a:bodyPr>
          <a:p>
            <a:r>
              <a:rPr lang="en-US" b="1">
                <a:latin typeface="Times New Roman" panose="02020603050405020304" charset="0"/>
                <a:cs typeface="Times New Roman" panose="02020603050405020304" charset="0"/>
                <a:sym typeface="+mn-ea"/>
              </a:rPr>
              <a:t> Traversing an array by using pointer</a:t>
            </a:r>
            <a:endParaRPr lang="en-US" b="1">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900" y="452755"/>
            <a:ext cx="3246755" cy="587375"/>
          </a:xfrm>
        </p:spPr>
        <p:txBody>
          <a:bodyPr/>
          <a:p>
            <a:r>
              <a:rPr lang="en-US" sz="2400" b="1">
                <a:latin typeface="Times New Roman" panose="02020603050405020304" charset="0"/>
                <a:cs typeface="Times New Roman" panose="02020603050405020304" charset="0"/>
              </a:rPr>
              <a:t>Types of pointer</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68935" y="1329055"/>
            <a:ext cx="11454765" cy="5032375"/>
          </a:xfrm>
        </p:spPr>
        <p:txBody>
          <a:bodyPr/>
          <a:p>
            <a:pPr marL="107950" indent="0">
              <a:lnSpc>
                <a:spcPct val="100000"/>
              </a:lnSpc>
              <a:spcBef>
                <a:spcPts val="1415"/>
              </a:spcBef>
              <a:buClr>
                <a:srgbClr val="000000"/>
              </a:buClr>
              <a:buSzPct val="45000"/>
              <a:buFont typeface="Wingdings" panose="05000000000000000000" charset="0"/>
              <a:buNone/>
            </a:pPr>
            <a:r>
              <a:rPr lang="en-US" sz="2000" b="1">
                <a:latin typeface="Times New Roman" panose="02020603050405020304" charset="0"/>
                <a:cs typeface="Times New Roman" panose="02020603050405020304" charset="0"/>
              </a:rPr>
              <a:t>1.Null Pointer </a:t>
            </a:r>
            <a:r>
              <a:rPr lang="en-US" sz="2000">
                <a:latin typeface="Times New Roman" panose="02020603050405020304" charset="0"/>
                <a:cs typeface="Times New Roman" panose="02020603050405020304" charset="0"/>
              </a:rPr>
              <a:t>: C</a:t>
            </a:r>
            <a:r>
              <a:rPr lang="en-US" sz="2000" spc="-1">
                <a:solidFill>
                  <a:srgbClr val="000000"/>
                </a:solidFill>
                <a:latin typeface="Times New Roman" panose="02020603050405020304" charset="0"/>
                <a:cs typeface="Times New Roman" panose="02020603050405020304" charset="0"/>
                <a:sym typeface="+mn-ea"/>
              </a:rPr>
              <a:t>reate a null pointer by assigning the Null value at the time of pointer declaration.</a:t>
            </a:r>
            <a:endParaRPr lang="en-US" sz="2000" spc="-1">
              <a:solidFill>
                <a:srgbClr val="000000"/>
              </a:solidFill>
              <a:latin typeface="Times New Roman" panose="02020603050405020304" charset="0"/>
              <a:cs typeface="Times New Roman" panose="02020603050405020304" charset="0"/>
              <a:sym typeface="+mn-ea"/>
            </a:endParaRPr>
          </a:p>
          <a:p>
            <a:pPr marL="107950" indent="0">
              <a:lnSpc>
                <a:spcPct val="100000"/>
              </a:lnSpc>
              <a:spcBef>
                <a:spcPts val="1415"/>
              </a:spcBef>
              <a:buClr>
                <a:srgbClr val="000000"/>
              </a:buClr>
              <a:buSzPct val="45000"/>
              <a:buFont typeface="Wingdings" panose="05000000000000000000" charset="0"/>
              <a:buNone/>
            </a:pPr>
            <a:r>
              <a:rPr lang="en-US" sz="2000" spc="-1">
                <a:solidFill>
                  <a:srgbClr val="000000"/>
                </a:solidFill>
                <a:latin typeface="Times New Roman" panose="02020603050405020304" charset="0"/>
                <a:cs typeface="Times New Roman" panose="02020603050405020304" charset="0"/>
                <a:sym typeface="+mn-ea"/>
              </a:rPr>
              <a:t>     This method is useful when you do not assign any address to the pointer. A null pointer always                   contains value 0.</a:t>
            </a:r>
            <a:endParaRPr lang="en-US" sz="2000" spc="-1">
              <a:solidFill>
                <a:srgbClr val="000000"/>
              </a:solidFill>
              <a:latin typeface="Times New Roman" panose="02020603050405020304" charset="0"/>
              <a:cs typeface="Times New Roman" panose="02020603050405020304" charset="0"/>
              <a:sym typeface="+mn-ea"/>
            </a:endParaRPr>
          </a:p>
          <a:p>
            <a:pPr marL="107950" indent="0">
              <a:lnSpc>
                <a:spcPct val="150000"/>
              </a:lnSpc>
              <a:spcBef>
                <a:spcPts val="1415"/>
              </a:spcBef>
              <a:buClr>
                <a:srgbClr val="000000"/>
              </a:buClr>
              <a:buSzPct val="45000"/>
              <a:buFont typeface="Wingdings" panose="05000000000000000000" charset="0"/>
              <a:buNone/>
            </a:pPr>
            <a:r>
              <a:rPr lang="en-US" sz="2000" b="1">
                <a:latin typeface="Times New Roman" panose="02020603050405020304" charset="0"/>
                <a:cs typeface="Times New Roman" panose="02020603050405020304" charset="0"/>
                <a:sym typeface="+mn-ea"/>
              </a:rPr>
              <a:t>2.Void Pointer : </a:t>
            </a:r>
            <a:r>
              <a:rPr lang="en-US" sz="2000" spc="-1">
                <a:solidFill>
                  <a:srgbClr val="000000"/>
                </a:solidFill>
                <a:latin typeface="Times New Roman" panose="02020603050405020304" charset="0"/>
                <a:cs typeface="Times New Roman" panose="02020603050405020304" charset="0"/>
                <a:sym typeface="+mn-ea"/>
              </a:rPr>
              <a:t>It is a pointer that has no associated data type with it. A void pointer can hold addresses of any type and can be typecast to any type. It is also called a generic pointer and does not have any standard data type.It is created by using the keyword void.</a:t>
            </a:r>
            <a:endParaRPr lang="en-US" sz="2000" spc="-1">
              <a:solidFill>
                <a:srgbClr val="000000"/>
              </a:solidFill>
              <a:latin typeface="Times New Roman" panose="02020603050405020304" charset="0"/>
              <a:cs typeface="Times New Roman" panose="02020603050405020304" charset="0"/>
              <a:sym typeface="+mn-ea"/>
            </a:endParaRPr>
          </a:p>
          <a:p>
            <a:pPr marL="0"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3.Wild Pointer </a:t>
            </a:r>
            <a:r>
              <a:rPr lang="en-US" sz="2000">
                <a:latin typeface="Times New Roman" panose="02020603050405020304" charset="0"/>
                <a:cs typeface="Times New Roman" panose="02020603050405020304" charset="0"/>
              </a:rPr>
              <a:t>: </a:t>
            </a:r>
            <a:r>
              <a:rPr lang="en-US" sz="2000" spc="-1">
                <a:solidFill>
                  <a:srgbClr val="000000"/>
                </a:solidFill>
                <a:latin typeface="Times New Roman" panose="02020603050405020304" charset="0"/>
                <a:cs typeface="Times New Roman" panose="02020603050405020304" charset="0"/>
                <a:sym typeface="+mn-ea"/>
              </a:rPr>
              <a:t>Wild pointers are also called uninitialized pointers. A wild pointer is only declared but not assigned an address of any variable. A wild pointer points to some random memory location.</a:t>
            </a:r>
            <a:endParaRPr lang="en-US" sz="2000" spc="-1">
              <a:solidFill>
                <a:srgbClr val="000000"/>
              </a:solidFill>
              <a:latin typeface="Times New Roman" panose="02020603050405020304" charset="0"/>
              <a:cs typeface="Times New Roman" panose="02020603050405020304" charset="0"/>
              <a:sym typeface="+mn-ea"/>
            </a:endParaRPr>
          </a:p>
          <a:p>
            <a:pPr marL="0" indent="0">
              <a:lnSpc>
                <a:spcPct val="150000"/>
              </a:lnSpc>
              <a:buFont typeface="Wingdings" panose="05000000000000000000" charset="0"/>
              <a:buNone/>
            </a:pPr>
            <a:r>
              <a:rPr lang="en-US" sz="2000" b="1">
                <a:latin typeface="Times New Roman" panose="02020603050405020304" charset="0"/>
                <a:cs typeface="Times New Roman" panose="02020603050405020304" charset="0"/>
                <a:sym typeface="+mn-ea"/>
              </a:rPr>
              <a:t>4.Dangling Pointer </a:t>
            </a:r>
            <a:r>
              <a:rPr lang="en-US" sz="2000">
                <a:latin typeface="Times New Roman" panose="02020603050405020304" charset="0"/>
                <a:cs typeface="Times New Roman" panose="02020603050405020304" charset="0"/>
                <a:sym typeface="+mn-ea"/>
              </a:rPr>
              <a:t>: </a:t>
            </a:r>
            <a:r>
              <a:rPr lang="en-US" sz="2000" spc="-1">
                <a:solidFill>
                  <a:srgbClr val="000000"/>
                </a:solidFill>
                <a:latin typeface="Times New Roman" panose="02020603050405020304" charset="0"/>
                <a:cs typeface="Times New Roman" panose="02020603050405020304" charset="0"/>
                <a:sym typeface="+mn-ea"/>
              </a:rPr>
              <a:t>A dangling pointer is a pointer that refers to a memory location that has been released or deleted.</a:t>
            </a:r>
            <a:endParaRPr lang="en-US" sz="2000">
              <a:latin typeface="Times New Roman" panose="02020603050405020304" charset="0"/>
              <a:cs typeface="Times New Roman" panose="02020603050405020304" charset="0"/>
            </a:endParaRPr>
          </a:p>
        </p:txBody>
      </p:sp>
      <p:sp>
        <p:nvSpPr>
          <p:cNvPr id="4" name="Text Box 3"/>
          <p:cNvSpPr txBox="1"/>
          <p:nvPr/>
        </p:nvSpPr>
        <p:spPr>
          <a:xfrm>
            <a:off x="8036560" y="671830"/>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74365" y="1097280"/>
            <a:ext cx="6033770" cy="2168525"/>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*ptr = NULL ; //null pointer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printf("The value inside variable ptr is:%d" , ptr)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2" name="Text Box 1"/>
          <p:cNvSpPr txBox="1"/>
          <p:nvPr/>
        </p:nvSpPr>
        <p:spPr>
          <a:xfrm>
            <a:off x="571500" y="728980"/>
            <a:ext cx="530161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Null Pointer</a:t>
            </a:r>
            <a:endParaRPr lang="en-US" b="1">
              <a:latin typeface="Times New Roman" panose="02020603050405020304" charset="0"/>
              <a:cs typeface="Times New Roman" panose="02020603050405020304" charset="0"/>
            </a:endParaRPr>
          </a:p>
        </p:txBody>
      </p:sp>
      <p:sp>
        <p:nvSpPr>
          <p:cNvPr id="3" name="Text Box 2"/>
          <p:cNvSpPr txBox="1"/>
          <p:nvPr/>
        </p:nvSpPr>
        <p:spPr>
          <a:xfrm>
            <a:off x="471170" y="3698240"/>
            <a:ext cx="516001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Void pointer</a:t>
            </a:r>
            <a:endParaRPr lang="en-US" b="1">
              <a:latin typeface="Times New Roman" panose="02020603050405020304" charset="0"/>
              <a:cs typeface="Times New Roman" panose="02020603050405020304" charset="0"/>
            </a:endParaRPr>
          </a:p>
        </p:txBody>
      </p:sp>
      <p:sp>
        <p:nvSpPr>
          <p:cNvPr id="5" name="Text Box 4"/>
          <p:cNvSpPr txBox="1"/>
          <p:nvPr/>
        </p:nvSpPr>
        <p:spPr>
          <a:xfrm>
            <a:off x="3174365" y="4234815"/>
            <a:ext cx="7998460" cy="2168525"/>
          </a:xfrm>
          <a:prstGeom prst="rect">
            <a:avLst/>
          </a:prstGeom>
          <a:noFill/>
        </p:spPr>
        <p:txBody>
          <a:bodyPr wrap="square" rtlCol="0">
            <a:spAutoFit/>
          </a:bodyPr>
          <a:p>
            <a:pPr>
              <a:lnSpc>
                <a:spcPct val="150000"/>
              </a:lnSpc>
            </a:pPr>
            <a:r>
              <a:rPr lang="en-US">
                <a:latin typeface="Times New Roman" panose="02020603050405020304" charset="0"/>
                <a:cs typeface="Times New Roman" panose="02020603050405020304" charset="0"/>
                <a:sym typeface="+mn-ea"/>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int main(){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void *p = NULL; //void pointer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   printf("The size of pointer is:%d",sizeof(p)); //size of p depends on compiler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6202</Words>
  <Application>WPS Presentation</Application>
  <PresentationFormat>Widescreen</PresentationFormat>
  <Paragraphs>248</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Times New Roman</vt:lpstr>
      <vt:lpstr>Wingdings</vt:lpstr>
      <vt:lpstr>Microsoft YaHei</vt:lpstr>
      <vt:lpstr>Arial</vt:lpstr>
      <vt:lpstr>DejaVu Sans</vt:lpstr>
      <vt:lpstr>Calibri</vt:lpstr>
      <vt:lpstr>Arial Unicode MS</vt:lpstr>
      <vt:lpstr>Default Design</vt:lpstr>
      <vt:lpstr>POINTERS</vt:lpstr>
      <vt:lpstr>PowerPoint 演示文稿</vt:lpstr>
      <vt:lpstr>PowerPoint 演示文稿</vt:lpstr>
      <vt:lpstr>PowerPoint 演示文稿</vt:lpstr>
      <vt:lpstr>Double pointer</vt:lpstr>
      <vt:lpstr>PowerPoint 演示文稿</vt:lpstr>
      <vt:lpstr>PowerPoint 演示文稿</vt:lpstr>
      <vt:lpstr>Types of pointer</vt:lpstr>
      <vt:lpstr>PowerPoint 演示文稿</vt:lpstr>
      <vt:lpstr>PowerPoint 演示文稿</vt:lpstr>
      <vt:lpstr>PowerPoint 演示文稿</vt:lpstr>
      <vt:lpstr>PowerPoint 演示文稿</vt:lpstr>
      <vt:lpstr>Uses of pointer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
  <cp:lastModifiedBy>Brigosha_Guest</cp:lastModifiedBy>
  <cp:revision>42</cp:revision>
  <dcterms:created xsi:type="dcterms:W3CDTF">2023-03-10T12:09:00Z</dcterms:created>
  <dcterms:modified xsi:type="dcterms:W3CDTF">2023-03-27T07:42:25Z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6730EB3545044D3D92592C896B739328</vt:lpwstr>
  </property>
  <property fmtid="{D5CDD505-2E9C-101B-9397-08002B2CF9AE}" pid="3" name="KSOProductBuildVer">
    <vt:lpwstr>1033-11.2.0.11498</vt:lpwstr>
  </property>
</Properties>
</file>