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4" r:id="rId4"/>
    <p:sldId id="279" r:id="rId5"/>
    <p:sldId id="258" r:id="rId6"/>
    <p:sldId id="280" r:id="rId7"/>
    <p:sldId id="281" r:id="rId8"/>
    <p:sldId id="285" r:id="rId9"/>
    <p:sldId id="264" r:id="rId10"/>
    <p:sldId id="287" r:id="rId11"/>
    <p:sldId id="268" r:id="rId12"/>
    <p:sldId id="273" r:id="rId13"/>
    <p:sldId id="274" r:id="rId14"/>
    <p:sldId id="262"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440" y="2110740"/>
            <a:ext cx="5685790" cy="1134110"/>
          </a:xfrm>
        </p:spPr>
        <p:txBody>
          <a:bodyPr/>
          <a:lstStyle/>
          <a:p>
            <a:r>
              <a:rPr lang="en-US" sz="70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POINTERS</a:t>
            </a:r>
            <a:endParaRPr lang="en-US" sz="7000"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flipV="1">
            <a:off x="4826000" y="3244850"/>
            <a:ext cx="2540000" cy="368300"/>
          </a:xfrm>
          <a:prstGeom prst="rect">
            <a:avLst/>
          </a:prstGeom>
          <a:noFill/>
        </p:spPr>
        <p:txBody>
          <a:bodyPr wrap="square" rtlCol="0" anchor="t">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000760"/>
          </a:xfrm>
        </p:spPr>
        <p:txBody>
          <a:bodyPr/>
          <a:p>
            <a:r>
              <a:rPr lang="en-US">
                <a:latin typeface="Times New Roman" panose="02020603050405020304" charset="0"/>
                <a:cs typeface="Times New Roman" panose="02020603050405020304" charset="0"/>
              </a:rPr>
              <a:t>Pointer to array,pointer to function and pointer to structure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0972800" cy="4890135"/>
          </a:xfrm>
        </p:spPr>
        <p:txBody>
          <a:bodyPr/>
          <a:p>
            <a:pPr marL="431800" indent="0">
              <a:lnSpc>
                <a:spcPct val="100000"/>
              </a:lnSpc>
              <a:spcBef>
                <a:spcPts val="420"/>
              </a:spcBef>
              <a:buNone/>
              <a:tabLst>
                <a:tab pos="0" algn="l"/>
              </a:tabLst>
            </a:pPr>
            <a:r>
              <a:rPr lang="en-US" sz="2400" b="1" spc="-1">
                <a:solidFill>
                  <a:srgbClr val="000000"/>
                </a:solidFill>
                <a:latin typeface="Times New Roman" panose="02020603050405020304" charset="0"/>
                <a:ea typeface="Microsoft YaHei" panose="020B0503020204020204" charset="-122"/>
                <a:cs typeface="Times New Roman" panose="02020603050405020304" charset="0"/>
                <a:sym typeface="+mn-ea"/>
              </a:rPr>
              <a:t>Syntax:</a:t>
            </a:r>
            <a:endParaRPr lang="en-US" sz="2400" b="1" spc="-1">
              <a:solidFill>
                <a:srgbClr val="000000"/>
              </a:solidFill>
              <a:latin typeface="Times New Roman" panose="02020603050405020304" charset="0"/>
              <a:ea typeface="Microsoft YaHei" panose="020B0503020204020204" charset="-122"/>
              <a:cs typeface="Times New Roman" panose="02020603050405020304" charset="0"/>
              <a:sym typeface="+mn-ea"/>
            </a:endParaRPr>
          </a:p>
          <a:p>
            <a:pPr marL="774700">
              <a:lnSpc>
                <a:spcPct val="100000"/>
              </a:lnSpc>
              <a:spcBef>
                <a:spcPts val="420"/>
              </a:spcBef>
              <a:tabLst>
                <a:tab pos="0" algn="l"/>
              </a:tabLst>
            </a:pPr>
            <a:r>
              <a:rPr lang="en-US" sz="2400" spc="-1">
                <a:solidFill>
                  <a:srgbClr val="000000"/>
                </a:solidFill>
                <a:latin typeface="Times New Roman" panose="02020603050405020304" charset="0"/>
                <a:ea typeface="Microsoft YaHei" panose="020B0503020204020204" charset="-122"/>
                <a:cs typeface="Times New Roman" panose="02020603050405020304" charset="0"/>
                <a:sym typeface="+mn-ea"/>
              </a:rPr>
              <a:t>pointer declaration and initialization: int a[5]={5,10,15,20,25};//array of pointer</a:t>
            </a:r>
            <a:endParaRPr lang="en-US" sz="2400" b="0" strike="noStrike" spc="-1">
              <a:solidFill>
                <a:srgbClr val="000000"/>
              </a:solidFill>
              <a:latin typeface="Times New Roman" panose="02020603050405020304" charset="0"/>
              <a:cs typeface="Times New Roman" panose="02020603050405020304" charset="0"/>
            </a:endParaRPr>
          </a:p>
          <a:p>
            <a:pPr marL="431800" indent="0">
              <a:lnSpc>
                <a:spcPct val="100000"/>
              </a:lnSpc>
              <a:spcBef>
                <a:spcPts val="420"/>
              </a:spcBef>
              <a:buNone/>
              <a:tabLst>
                <a:tab pos="0" algn="l"/>
              </a:tabLst>
            </a:pPr>
            <a:r>
              <a:rPr lang="en-US" sz="2400" spc="-1">
                <a:solidFill>
                  <a:srgbClr val="000000"/>
                </a:solidFill>
                <a:latin typeface="Times New Roman" panose="02020603050405020304" charset="0"/>
                <a:ea typeface="Microsoft YaHei" panose="020B0503020204020204" charset="-122"/>
                <a:cs typeface="Times New Roman" panose="02020603050405020304" charset="0"/>
                <a:sym typeface="+mn-ea"/>
              </a:rPr>
              <a:t>                                                            int *p;</a:t>
            </a:r>
            <a:endParaRPr lang="en-US" sz="2400" b="0" strike="noStrike" spc="-1">
              <a:solidFill>
                <a:srgbClr val="000000"/>
              </a:solidFill>
              <a:latin typeface="Times New Roman" panose="02020603050405020304" charset="0"/>
              <a:cs typeface="Times New Roman" panose="02020603050405020304" charset="0"/>
            </a:endParaRPr>
          </a:p>
          <a:p>
            <a:pPr marL="431800" indent="0">
              <a:lnSpc>
                <a:spcPct val="100000"/>
              </a:lnSpc>
              <a:spcBef>
                <a:spcPts val="420"/>
              </a:spcBef>
              <a:buNone/>
              <a:tabLst>
                <a:tab pos="0" algn="l"/>
              </a:tabLst>
            </a:pPr>
            <a:r>
              <a:rPr lang="en-US" sz="2400" spc="-1">
                <a:solidFill>
                  <a:srgbClr val="000000"/>
                </a:solidFill>
                <a:latin typeface="Times New Roman" panose="02020603050405020304" charset="0"/>
                <a:ea typeface="Microsoft YaHei" panose="020B0503020204020204" charset="-122"/>
                <a:cs typeface="Times New Roman" panose="02020603050405020304" charset="0"/>
                <a:sym typeface="+mn-ea"/>
              </a:rPr>
              <a:t>                                                            p=&amp;a[0]; //p stores the address of a (index 0)</a:t>
            </a:r>
            <a:endParaRPr lang="en-US" sz="2400" b="0" strike="noStrike" spc="-1">
              <a:solidFill>
                <a:srgbClr val="000000"/>
              </a:solidFill>
              <a:latin typeface="Times New Roman" panose="02020603050405020304" charset="0"/>
              <a:cs typeface="Times New Roman" panose="02020603050405020304" charset="0"/>
            </a:endParaRPr>
          </a:p>
          <a:p>
            <a:pPr marL="431800" indent="0">
              <a:lnSpc>
                <a:spcPct val="100000"/>
              </a:lnSpc>
              <a:spcBef>
                <a:spcPts val="420"/>
              </a:spcBef>
              <a:buNone/>
              <a:tabLst>
                <a:tab pos="0" algn="l"/>
              </a:tabLst>
            </a:pPr>
            <a:r>
              <a:rPr lang="en-US" spc="-1">
                <a:solidFill>
                  <a:srgbClr val="000000"/>
                </a:solidFill>
                <a:latin typeface="Arial" panose="020B0604020202020204"/>
                <a:ea typeface="Microsoft YaHei" panose="020B0503020204020204" charset="-122"/>
                <a:sym typeface="+mn-ea"/>
              </a:rPr>
              <a:t>                                                             </a:t>
            </a:r>
            <a:endParaRPr lang="en-US" b="0" strike="noStrike" spc="-1">
              <a:solidFill>
                <a:srgbClr val="000000"/>
              </a:solidFill>
              <a:latin typeface="Arial" panose="020B0604020202020204"/>
            </a:endParaRPr>
          </a:p>
          <a:p>
            <a:pPr marL="774700">
              <a:lnSpc>
                <a:spcPct val="100000"/>
              </a:lnSpc>
              <a:spcBef>
                <a:spcPts val="1415"/>
              </a:spcBef>
              <a:tabLst>
                <a:tab pos="0" algn="l"/>
              </a:tabLst>
            </a:pPr>
            <a:r>
              <a:rPr lang="en-US" sz="2400" spc="-1">
                <a:solidFill>
                  <a:srgbClr val="000000"/>
                </a:solidFill>
                <a:latin typeface="Times New Roman" panose="02020603050405020304" charset="0"/>
                <a:cs typeface="Times New Roman" panose="02020603050405020304" charset="0"/>
                <a:sym typeface="+mn-ea"/>
              </a:rPr>
              <a:t>pointer declaration:Return_type (*pointer_variable) (list of arguments);</a:t>
            </a:r>
            <a:endParaRPr lang="en-US" sz="2400" b="0" strike="noStrike" spc="-1">
              <a:solidFill>
                <a:srgbClr val="000000"/>
              </a:solidFill>
              <a:latin typeface="Times New Roman" panose="02020603050405020304" charset="0"/>
              <a:cs typeface="Times New Roman" panose="02020603050405020304" charset="0"/>
            </a:endParaRPr>
          </a:p>
          <a:p>
            <a:pPr marL="0" indent="0">
              <a:buFont typeface="Arial" panose="020B0604020202020204" pitchFamily="34" charset="0"/>
              <a:buNone/>
            </a:pPr>
            <a:r>
              <a:rPr lang="en-US" sz="2400">
                <a:latin typeface="Times New Roman" panose="02020603050405020304" charset="0"/>
                <a:cs typeface="Times New Roman" panose="02020603050405020304" charset="0"/>
              </a:rPr>
              <a:t>                           example:int(*p)(int int)//</a:t>
            </a:r>
            <a:r>
              <a:rPr lang="en-US" sz="2400" spc="-1">
                <a:solidFill>
                  <a:srgbClr val="000000"/>
                </a:solidFill>
                <a:latin typeface="Times New Roman" panose="02020603050405020304" charset="0"/>
                <a:cs typeface="Times New Roman" panose="02020603050405020304" charset="0"/>
                <a:sym typeface="+mn-ea"/>
              </a:rPr>
              <a:t>declare pointer to a function</a:t>
            </a:r>
            <a:endParaRPr lang="en-US" sz="2400" spc="-1">
              <a:solidFill>
                <a:srgbClr val="000000"/>
              </a:solidFill>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sz="2400" spc="-1">
              <a:solidFill>
                <a:srgbClr val="000000"/>
              </a:solidFill>
              <a:latin typeface="Times New Roman" panose="02020603050405020304" charset="0"/>
              <a:cs typeface="Times New Roman" panose="02020603050405020304" charset="0"/>
              <a:sym typeface="+mn-ea"/>
            </a:endParaRPr>
          </a:p>
          <a:p>
            <a:pPr lvl="1">
              <a:buFont typeface="Arial" panose="020B0604020202020204" pitchFamily="34" charset="0"/>
              <a:buChar char="•"/>
            </a:pPr>
            <a:r>
              <a:rPr lang="en-US" sz="2100" spc="-1">
                <a:solidFill>
                  <a:srgbClr val="000000"/>
                </a:solidFill>
                <a:latin typeface="Times New Roman" panose="02020603050405020304" charset="0"/>
                <a:cs typeface="Times New Roman" panose="02020603050405020304" charset="0"/>
                <a:sym typeface="+mn-ea"/>
              </a:rPr>
              <a:t> </a:t>
            </a:r>
            <a:r>
              <a:rPr lang="en-US" sz="2400" spc="-1">
                <a:solidFill>
                  <a:srgbClr val="000000"/>
                </a:solidFill>
                <a:latin typeface="Times New Roman" panose="02020603050405020304" charset="0"/>
                <a:cs typeface="Times New Roman" panose="02020603050405020304" charset="0"/>
                <a:sym typeface="+mn-ea"/>
              </a:rPr>
              <a:t>pointer declaration:struct tagname *ptr;//declaration of structure</a:t>
            </a:r>
            <a:endParaRPr lang="en-US" sz="2400" spc="-1">
              <a:solidFill>
                <a:srgbClr val="000000"/>
              </a:solidFill>
              <a:latin typeface="Times New Roman" panose="02020603050405020304" charset="0"/>
              <a:cs typeface="Times New Roman" panose="02020603050405020304" charset="0"/>
              <a:sym typeface="+mn-ea"/>
            </a:endParaRPr>
          </a:p>
          <a:p>
            <a:pPr marL="457200" lvl="1" indent="0">
              <a:buFont typeface="Arial" panose="020B0604020202020204" pitchFamily="34" charset="0"/>
              <a:buNone/>
            </a:pPr>
            <a:r>
              <a:rPr lang="en-US" sz="2400" spc="-1">
                <a:solidFill>
                  <a:srgbClr val="000000"/>
                </a:solidFill>
                <a:latin typeface="Times New Roman" panose="02020603050405020304" charset="0"/>
                <a:cs typeface="Times New Roman" panose="02020603050405020304" charset="0"/>
                <a:sym typeface="+mn-ea"/>
              </a:rPr>
              <a:t>                      example:struct student *s; </a:t>
            </a:r>
            <a:endParaRPr lang="en-US" sz="2400" spc="-1">
              <a:solidFill>
                <a:srgbClr val="000000"/>
              </a:solidFill>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US" sz="2400" spc="-1">
                <a:solidFill>
                  <a:srgbClr val="000000"/>
                </a:solidFill>
                <a:latin typeface="Times New Roman" panose="02020603050405020304" charset="0"/>
                <a:cs typeface="Times New Roman" panose="02020603050405020304" charset="0"/>
                <a:sym typeface="+mn-ea"/>
              </a:rPr>
              <a:t>  </a:t>
            </a:r>
            <a:endParaRPr lang="en-US" sz="2400" spc="-1">
              <a:solidFill>
                <a:srgbClr val="000000"/>
              </a:solidFill>
              <a:latin typeface="Times New Roman" panose="02020603050405020304" charset="0"/>
              <a:cs typeface="Times New Roman" panose="02020603050405020304" charset="0"/>
              <a:sym typeface="+mn-ea"/>
            </a:endParaRPr>
          </a:p>
          <a:p>
            <a:pPr marL="457200" lvl="1" indent="0">
              <a:buFont typeface="Arial" panose="020B0604020202020204" pitchFamily="34" charset="0"/>
              <a:buNone/>
            </a:pPr>
            <a:endParaRPr lang="en-US" sz="2055">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190500"/>
            <a:ext cx="11258550" cy="582930"/>
          </a:xfrm>
        </p:spPr>
        <p:txBody>
          <a:bodyPr/>
          <a:p>
            <a:r>
              <a:rPr lang="en-US"/>
              <a:t>Double pointer</a:t>
            </a:r>
            <a:endParaRPr lang="en-US"/>
          </a:p>
        </p:txBody>
      </p:sp>
      <p:sp>
        <p:nvSpPr>
          <p:cNvPr id="3" name="Content Placeholder 2"/>
          <p:cNvSpPr>
            <a:spLocks noGrp="1"/>
          </p:cNvSpPr>
          <p:nvPr>
            <p:ph idx="1"/>
          </p:nvPr>
        </p:nvSpPr>
        <p:spPr>
          <a:xfrm>
            <a:off x="158115" y="773430"/>
            <a:ext cx="11875770" cy="5942330"/>
          </a:xfrm>
        </p:spPr>
        <p:txBody>
          <a:bodyPr/>
          <a:p>
            <a:pPr marL="0" indent="0">
              <a:buNone/>
            </a:pPr>
            <a:r>
              <a:rPr lang="en-US" sz="2400" spc="-1">
                <a:solidFill>
                  <a:srgbClr val="000000"/>
                </a:solidFill>
                <a:latin typeface="Times New Roman" panose="02020603050405020304" charset="0"/>
                <a:cs typeface="Times New Roman" panose="02020603050405020304" charset="0"/>
                <a:sym typeface="+mn-ea"/>
              </a:rPr>
              <a:t>Double pointer is a variable that holds the address of another pointer.</a:t>
            </a:r>
            <a:endParaRPr lang="en-US" sz="2400" spc="-1">
              <a:solidFill>
                <a:srgbClr val="000000"/>
              </a:solidFill>
              <a:latin typeface="Times New Roman" panose="02020603050405020304" charset="0"/>
              <a:cs typeface="Times New Roman" panose="02020603050405020304" charset="0"/>
              <a:sym typeface="+mn-ea"/>
            </a:endParaRPr>
          </a:p>
          <a:p>
            <a:pPr marL="0" indent="0">
              <a:lnSpc>
                <a:spcPct val="100000"/>
              </a:lnSpc>
              <a:buNone/>
            </a:pPr>
            <a:r>
              <a:rPr lang="en-US" sz="2400" b="1">
                <a:latin typeface="Times New Roman" panose="02020603050405020304" charset="0"/>
                <a:cs typeface="Times New Roman" panose="02020603050405020304" charset="0"/>
              </a:rPr>
              <a:t>Syntax:</a:t>
            </a:r>
            <a:endParaRPr lang="en-US" sz="2400" b="1">
              <a:latin typeface="Times New Roman" panose="02020603050405020304" charset="0"/>
              <a:cs typeface="Times New Roman" panose="02020603050405020304" charset="0"/>
            </a:endParaRPr>
          </a:p>
          <a:p>
            <a:pPr>
              <a:lnSpc>
                <a:spcPct val="100000"/>
              </a:lnSpc>
            </a:pPr>
            <a:r>
              <a:rPr lang="en-US" sz="2400" spc="-1">
                <a:solidFill>
                  <a:srgbClr val="000000"/>
                </a:solidFill>
                <a:latin typeface="Times New Roman" panose="02020603050405020304" charset="0"/>
                <a:ea typeface="DejaVu Sans"/>
                <a:cs typeface="Times New Roman" panose="02020603050405020304" charset="0"/>
                <a:sym typeface="+mn-ea"/>
              </a:rPr>
              <a:t>Decleration of pointer to pointer: data_type ** pointer_name;</a:t>
            </a:r>
            <a:endParaRPr lang="en-US" sz="24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r>
              <a:rPr lang="en-US" sz="2400" spc="-1">
                <a:solidFill>
                  <a:srgbClr val="000000"/>
                </a:solidFill>
                <a:latin typeface="Times New Roman" panose="02020603050405020304" charset="0"/>
                <a:ea typeface="DejaVu Sans"/>
                <a:cs typeface="Times New Roman" panose="02020603050405020304" charset="0"/>
                <a:sym typeface="+mn-ea"/>
              </a:rPr>
              <a:t>                                           example: int **p; //p is a pointer to pointer</a:t>
            </a:r>
            <a:endParaRPr lang="en-US" sz="24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endParaRPr lang="en-US" sz="2400" b="0" strike="noStrike" spc="-1">
              <a:solidFill>
                <a:srgbClr val="000000"/>
              </a:solidFill>
              <a:latin typeface="Times New Roman" panose="02020603050405020304" charset="0"/>
              <a:cs typeface="Times New Roman" panose="02020603050405020304" charset="0"/>
            </a:endParaRPr>
          </a:p>
          <a:p>
            <a:pPr>
              <a:lnSpc>
                <a:spcPct val="100000"/>
              </a:lnSpc>
            </a:pPr>
            <a:r>
              <a:rPr lang="en-US" sz="2400" spc="-1">
                <a:solidFill>
                  <a:srgbClr val="000000"/>
                </a:solidFill>
                <a:latin typeface="Times New Roman" panose="02020603050405020304" charset="0"/>
                <a:ea typeface="DejaVu Sans"/>
                <a:cs typeface="Times New Roman" panose="02020603050405020304" charset="0"/>
                <a:sym typeface="+mn-ea"/>
              </a:rPr>
              <a:t>Initialization of a pointer to pointer:int a = 10;</a:t>
            </a:r>
            <a:endParaRPr lang="en-US" sz="2400" b="0" strike="noStrike" spc="-1">
              <a:solidFill>
                <a:srgbClr val="000000"/>
              </a:solidFill>
              <a:latin typeface="Times New Roman" panose="02020603050405020304" charset="0"/>
              <a:cs typeface="Times New Roman" panose="02020603050405020304" charset="0"/>
            </a:endParaRPr>
          </a:p>
          <a:p>
            <a:pPr marL="0" indent="0">
              <a:lnSpc>
                <a:spcPct val="100000"/>
              </a:lnSpc>
              <a:buNone/>
            </a:pPr>
            <a:r>
              <a:rPr lang="en-US" sz="2400" spc="-1">
                <a:solidFill>
                  <a:srgbClr val="000000"/>
                </a:solidFill>
                <a:latin typeface="Times New Roman" panose="02020603050405020304" charset="0"/>
                <a:ea typeface="DejaVu Sans"/>
                <a:cs typeface="Times New Roman" panose="02020603050405020304" charset="0"/>
                <a:sym typeface="+mn-ea"/>
              </a:rPr>
              <a:t>	  a                                             int *p; //declaring a pointer</a:t>
            </a:r>
            <a:endParaRPr lang="en-US" sz="2400" b="0" strike="noStrike" spc="-1">
              <a:solidFill>
                <a:srgbClr val="000000"/>
              </a:solidFill>
              <a:latin typeface="Times New Roman" panose="02020603050405020304" charset="0"/>
              <a:cs typeface="Times New Roman" panose="02020603050405020304" charset="0"/>
            </a:endParaRPr>
          </a:p>
          <a:p>
            <a:pPr marL="0" indent="0">
              <a:lnSpc>
                <a:spcPct val="100000"/>
              </a:lnSpc>
              <a:buNone/>
            </a:pPr>
            <a:r>
              <a:rPr lang="en-US" sz="2400" spc="-1">
                <a:solidFill>
                  <a:srgbClr val="000000"/>
                </a:solidFill>
                <a:latin typeface="Times New Roman" panose="02020603050405020304" charset="0"/>
                <a:ea typeface="DejaVu Sans"/>
                <a:cs typeface="Times New Roman" panose="02020603050405020304" charset="0"/>
                <a:sym typeface="+mn-ea"/>
              </a:rPr>
              <a:t>	                                                 int **q; // declaring a double pointer</a:t>
            </a:r>
            <a:endParaRPr lang="en-US" sz="2400" b="0" strike="noStrike" spc="-1">
              <a:solidFill>
                <a:srgbClr val="000000"/>
              </a:solidFill>
              <a:latin typeface="Times New Roman" panose="02020603050405020304" charset="0"/>
              <a:cs typeface="Times New Roman" panose="02020603050405020304" charset="0"/>
            </a:endParaRPr>
          </a:p>
          <a:p>
            <a:pPr marL="0" indent="0">
              <a:lnSpc>
                <a:spcPct val="100000"/>
              </a:lnSpc>
              <a:buNone/>
            </a:pPr>
            <a:r>
              <a:rPr lang="en-US" sz="2400" spc="-1">
                <a:solidFill>
                  <a:srgbClr val="000000"/>
                </a:solidFill>
                <a:latin typeface="Times New Roman" panose="02020603050405020304" charset="0"/>
                <a:ea typeface="DejaVu Sans"/>
                <a:cs typeface="Times New Roman" panose="02020603050405020304" charset="0"/>
                <a:sym typeface="+mn-ea"/>
              </a:rPr>
              <a:t>          1000</a:t>
            </a:r>
            <a:endParaRPr lang="en-US" sz="24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r>
              <a:rPr lang="en-US" sz="2400" spc="-1">
                <a:solidFill>
                  <a:srgbClr val="000000"/>
                </a:solidFill>
                <a:latin typeface="Times New Roman" panose="02020603050405020304" charset="0"/>
                <a:ea typeface="DejaVu Sans"/>
                <a:cs typeface="Times New Roman" panose="02020603050405020304" charset="0"/>
                <a:sym typeface="+mn-ea"/>
              </a:rPr>
              <a:t>            ptr1         ptr2                           p = &amp;a; //pointer p holds address of a variable</a:t>
            </a:r>
            <a:endParaRPr lang="en-US" sz="2400" b="0" strike="noStrike" spc="-1">
              <a:solidFill>
                <a:srgbClr val="000000"/>
              </a:solidFill>
              <a:latin typeface="Times New Roman" panose="02020603050405020304" charset="0"/>
              <a:cs typeface="Times New Roman" panose="02020603050405020304" charset="0"/>
            </a:endParaRPr>
          </a:p>
          <a:p>
            <a:pPr marL="0" indent="0">
              <a:lnSpc>
                <a:spcPct val="100000"/>
              </a:lnSpc>
              <a:buNone/>
            </a:pPr>
            <a:r>
              <a:rPr lang="en-US" sz="2400" spc="-1">
                <a:solidFill>
                  <a:srgbClr val="000000"/>
                </a:solidFill>
                <a:latin typeface="Times New Roman" panose="02020603050405020304" charset="0"/>
                <a:ea typeface="DejaVu Sans"/>
                <a:cs typeface="Times New Roman" panose="02020603050405020304" charset="0"/>
                <a:sym typeface="+mn-ea"/>
              </a:rPr>
              <a:t>	           </a:t>
            </a:r>
            <a:endParaRPr lang="en-US" sz="2400" spc="-1">
              <a:solidFill>
                <a:srgbClr val="000000"/>
              </a:solidFill>
              <a:latin typeface="Times New Roman" panose="02020603050405020304" charset="0"/>
              <a:ea typeface="DejaVu Sans"/>
              <a:cs typeface="Times New Roman" panose="02020603050405020304" charset="0"/>
              <a:sym typeface="+mn-ea"/>
            </a:endParaRPr>
          </a:p>
          <a:p>
            <a:pPr marL="0" indent="0">
              <a:lnSpc>
                <a:spcPct val="100000"/>
              </a:lnSpc>
              <a:buNone/>
            </a:pPr>
            <a:r>
              <a:rPr lang="en-US" sz="2400" spc="-1">
                <a:solidFill>
                  <a:srgbClr val="000000"/>
                </a:solidFill>
                <a:latin typeface="Times New Roman" panose="02020603050405020304" charset="0"/>
                <a:ea typeface="DejaVu Sans"/>
                <a:cs typeface="Times New Roman" panose="02020603050405020304" charset="0"/>
                <a:sym typeface="+mn-ea"/>
              </a:rPr>
              <a:t>          2000        3000                           q = &amp;p;//double pointer q holds the address of pointer p                                                       </a:t>
            </a:r>
            <a:endParaRPr lang="en-US" sz="2400">
              <a:latin typeface="Times New Roman" panose="02020603050405020304" charset="0"/>
              <a:cs typeface="Times New Roman" panose="02020603050405020304" charset="0"/>
            </a:endParaRPr>
          </a:p>
        </p:txBody>
      </p:sp>
      <p:sp>
        <p:nvSpPr>
          <p:cNvPr id="4" name="Rectangles 3"/>
          <p:cNvSpPr/>
          <p:nvPr/>
        </p:nvSpPr>
        <p:spPr>
          <a:xfrm>
            <a:off x="934720" y="5323840"/>
            <a:ext cx="839470" cy="34036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934720" y="3893820"/>
            <a:ext cx="839470" cy="40259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10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8" name="Rectangles 7"/>
          <p:cNvSpPr/>
          <p:nvPr/>
        </p:nvSpPr>
        <p:spPr>
          <a:xfrm>
            <a:off x="2232660" y="5323205"/>
            <a:ext cx="739775" cy="34163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5570"/>
            <a:ext cx="10972800" cy="552450"/>
          </a:xfrm>
        </p:spPr>
        <p:txBody>
          <a:bodyPr/>
          <a:p>
            <a:r>
              <a:rPr lang="en-US">
                <a:latin typeface="Times New Roman" panose="02020603050405020304" charset="0"/>
                <a:cs typeface="Times New Roman" panose="02020603050405020304" charset="0"/>
              </a:rPr>
              <a:t>Arithmetic pointer,Pointer to constant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262890" y="668020"/>
            <a:ext cx="11651615" cy="6063615"/>
          </a:xfrm>
        </p:spPr>
        <p:txBody>
          <a:bodyPr/>
          <a:p>
            <a:r>
              <a:rPr lang="en-US" sz="2400">
                <a:latin typeface="Times New Roman" panose="02020603050405020304" charset="0"/>
                <a:cs typeface="Times New Roman" panose="02020603050405020304" charset="0"/>
              </a:rPr>
              <a:t>Increment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Decrement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Addition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Subtraction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Comparison</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 </a:t>
            </a:r>
            <a:r>
              <a:rPr lang="en-US" sz="2400" b="1">
                <a:latin typeface="Times New Roman" panose="02020603050405020304" charset="0"/>
                <a:cs typeface="Times New Roman" panose="02020603050405020304" charset="0"/>
              </a:rPr>
              <a:t>pointer to constant</a:t>
            </a:r>
            <a:r>
              <a:rPr lang="en-US" sz="2400">
                <a:latin typeface="Times New Roman" panose="02020603050405020304" charset="0"/>
                <a:cs typeface="Times New Roman" panose="02020603050405020304" charset="0"/>
              </a:rPr>
              <a:t> is a pointer through which the value of the variable that the pointer points cannot be changed.</a:t>
            </a:r>
            <a:endParaRPr lang="en-US" sz="24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sym typeface="+mn-ea"/>
              </a:rPr>
              <a:t>Syntax:</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Declaration of </a:t>
            </a:r>
            <a:r>
              <a:rPr lang="en-US" sz="2400">
                <a:latin typeface="Times New Roman" panose="02020603050405020304" charset="0"/>
                <a:cs typeface="Times New Roman" panose="02020603050405020304" charset="0"/>
                <a:sym typeface="+mn-ea"/>
              </a:rPr>
              <a:t>a pointer to constant :</a:t>
            </a:r>
            <a:r>
              <a:rPr lang="en-US" sz="2400">
                <a:latin typeface="Times New Roman" panose="02020603050405020304" charset="0"/>
                <a:cs typeface="Times New Roman" panose="02020603050405020304" charset="0"/>
                <a:sym typeface="+mn-ea"/>
              </a:rPr>
              <a:t>const &lt;type of pointer&gt;* &lt;name of pointer&gt;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example:const int* ptr;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Uses of pointer</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Dynamic memory allocation.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Used with Arrays, Functions, and Structures.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Pointer reduces the code and improves the performance.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We can return multiple values from a function using the pointer.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makes you able to access any memory location in the computer's memory.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848610"/>
            <a:ext cx="10972800" cy="3279140"/>
          </a:xfrm>
        </p:spPr>
        <p:txBody>
          <a:bodyPr>
            <a:scene3d>
              <a:camera prst="orthographicFront"/>
              <a:lightRig rig="threePt" dir="t"/>
            </a:scene3d>
          </a:bodyPr>
          <a:p>
            <a:pPr marL="0" indent="0" algn="ctr">
              <a:buNone/>
            </a:pPr>
            <a:r>
              <a:rPr lang="en-US" sz="80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THANK YOU</a:t>
            </a:r>
            <a:endParaRPr lang="en-US" sz="80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3735" y="554990"/>
            <a:ext cx="5013960" cy="582930"/>
          </a:xfrm>
        </p:spPr>
        <p:txBody>
          <a:bodyPr/>
          <a:p>
            <a:r>
              <a:rPr lang="en-US" sz="4000" b="1" u="sng">
                <a:latin typeface="Times New Roman" panose="02020603050405020304" charset="0"/>
                <a:cs typeface="Times New Roman" panose="02020603050405020304" charset="0"/>
              </a:rPr>
              <a:t>Pointers includes :</a:t>
            </a:r>
            <a:endParaRPr lang="en-US" sz="4000"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94715" y="1348740"/>
            <a:ext cx="8412480" cy="3302000"/>
          </a:xfrm>
        </p:spPr>
        <p:txBody>
          <a:bodyPr/>
          <a:p>
            <a:pPr>
              <a:lnSpc>
                <a:spcPct val="150000"/>
              </a:lnSpc>
              <a:buFont typeface="Wingdings" panose="05000000000000000000" charset="0"/>
              <a:buChar char="q"/>
            </a:pPr>
            <a:r>
              <a:rPr lang="en-US" sz="2400">
                <a:latin typeface="Times New Roman" panose="02020603050405020304" charset="0"/>
                <a:cs typeface="Times New Roman" panose="02020603050405020304" charset="0"/>
              </a:rPr>
              <a:t>Intruduction </a:t>
            </a: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q"/>
            </a:pPr>
            <a:r>
              <a:rPr lang="en-US" sz="2400">
                <a:latin typeface="Times New Roman" panose="02020603050405020304" charset="0"/>
                <a:cs typeface="Times New Roman" panose="02020603050405020304" charset="0"/>
              </a:rPr>
              <a:t>Single and double pointer</a:t>
            </a: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q"/>
            </a:pPr>
            <a:r>
              <a:rPr lang="en-US" sz="2400">
                <a:latin typeface="Times New Roman" panose="02020603050405020304" charset="0"/>
                <a:cs typeface="Times New Roman" panose="02020603050405020304" charset="0"/>
              </a:rPr>
              <a:t> Pointer arithmetic operation</a:t>
            </a: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q"/>
            </a:pPr>
            <a:r>
              <a:rPr lang="en-US" sz="2400">
                <a:latin typeface="Times New Roman" panose="02020603050405020304" charset="0"/>
                <a:cs typeface="Times New Roman" panose="02020603050405020304" charset="0"/>
              </a:rPr>
              <a:t>Types of pointers</a:t>
            </a: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q"/>
            </a:pPr>
            <a:endParaRPr lang="en-US" sz="2400">
              <a:latin typeface="Times New Roman" panose="02020603050405020304" charset="0"/>
              <a:cs typeface="Times New Roman" panose="02020603050405020304" charset="0"/>
            </a:endParaRPr>
          </a:p>
          <a:p>
            <a:pPr>
              <a:lnSpc>
                <a:spcPct val="150000"/>
              </a:lnSpc>
              <a:buFont typeface="Wingdings" panose="05000000000000000000" charset="0"/>
              <a:buChar char="q"/>
            </a:pP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9750" y="976630"/>
            <a:ext cx="10794365" cy="5169535"/>
          </a:xfrm>
          <a:prstGeom prst="rect">
            <a:avLst/>
          </a:prstGeom>
          <a:noFill/>
        </p:spPr>
        <p:txBody>
          <a:bodyPr wrap="square" rtlCol="0">
            <a:spAutoFit/>
          </a:bodyPr>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A pointer is a variable that stores the memory address of another variable as its value . </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When a variable is defined the compiler (linker/loader actually) allocates a real memory address for the variable.</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int x;   will allocate 4 bytes in the main memory, which will be used to store an integer value.</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When a value is assigned to a variable </a:t>
            </a:r>
            <a:br>
              <a:rPr lang="en-US" sz="2200">
                <a:latin typeface="Times New Roman" panose="02020603050405020304" charset="0"/>
                <a:cs typeface="Times New Roman" panose="02020603050405020304" charset="0"/>
                <a:sym typeface="+mn-ea"/>
              </a:rPr>
            </a:br>
            <a:r>
              <a:rPr lang="en-US" sz="2200">
                <a:latin typeface="Times New Roman" panose="02020603050405020304" charset="0"/>
                <a:cs typeface="Times New Roman" panose="02020603050405020304" charset="0"/>
                <a:sym typeface="+mn-ea"/>
              </a:rPr>
              <a:t>x=5 ;     will store integer 5 in the 4 bytes of memory in binary form.</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sym typeface="+mn-ea"/>
              </a:rPr>
              <a:t>y=x ;  first read the contents in the 4 bytes of memory and then assign to variable y.</a:t>
            </a:r>
            <a:endParaRPr lang="en-US" sz="2200">
              <a:latin typeface="Times New Roman" panose="02020603050405020304" charset="0"/>
              <a:cs typeface="Times New Roman" panose="02020603050405020304" charset="0"/>
              <a:sym typeface="+mn-ea"/>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rPr>
              <a:t>&amp;x  can get the address of x. (referencing operator &amp;)</a:t>
            </a:r>
            <a:endParaRPr lang="en-US" sz="22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rPr>
              <a:t>int *P  ;  means </a:t>
            </a:r>
            <a:endParaRPr lang="en-US" sz="2200">
              <a:latin typeface="Times New Roman" panose="02020603050405020304" charset="0"/>
              <a:cs typeface="Times New Roman" panose="02020603050405020304" charset="0"/>
            </a:endParaRPr>
          </a:p>
        </p:txBody>
      </p:sp>
      <p:sp>
        <p:nvSpPr>
          <p:cNvPr id="5" name="Text Box 4"/>
          <p:cNvSpPr txBox="1"/>
          <p:nvPr/>
        </p:nvSpPr>
        <p:spPr>
          <a:xfrm>
            <a:off x="681990" y="546735"/>
            <a:ext cx="5636260"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sym typeface="+mn-ea"/>
              </a:rPr>
              <a:t>Pointer Fundamentals</a:t>
            </a:r>
            <a:endParaRPr lang="en-US" sz="2200" b="1"/>
          </a:p>
        </p:txBody>
      </p:sp>
      <p:sp>
        <p:nvSpPr>
          <p:cNvPr id="6" name="Text Box 5"/>
          <p:cNvSpPr txBox="1"/>
          <p:nvPr/>
        </p:nvSpPr>
        <p:spPr>
          <a:xfrm>
            <a:off x="4826000" y="3244850"/>
            <a:ext cx="2540000" cy="368300"/>
          </a:xfrm>
          <a:prstGeom prst="rect">
            <a:avLst/>
          </a:prstGeom>
          <a:noFill/>
        </p:spPr>
        <p:txBody>
          <a:bodyPr wrap="square" rtlCol="0" anchor="t">
            <a:spAutoFit/>
          </a:bodyPr>
          <a:p>
            <a:r>
              <a:rPr lang="en-US"/>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4010" y="304165"/>
            <a:ext cx="10972800" cy="6196330"/>
          </a:xfrm>
        </p:spPr>
        <p:txBody>
          <a:bodyPr/>
          <a:p>
            <a:pPr marL="0" indent="0">
              <a:buNone/>
            </a:pPr>
            <a:r>
              <a:rPr lang="en-US" sz="2200" b="1">
                <a:latin typeface="Times New Roman" panose="02020603050405020304" charset="0"/>
                <a:cs typeface="Times New Roman" panose="02020603050405020304" charset="0"/>
              </a:rPr>
              <a:t>Syntax:</a:t>
            </a:r>
            <a:endParaRPr lang="en-US" sz="2200" b="1">
              <a:latin typeface="Times New Roman" panose="02020603050405020304" charset="0"/>
              <a:cs typeface="Times New Roman" panose="02020603050405020304" charset="0"/>
            </a:endParaRPr>
          </a:p>
          <a:p>
            <a:pPr>
              <a:buFont typeface="Wingdings" panose="05000000000000000000" charset="0"/>
              <a:buChar char="Ø"/>
            </a:pPr>
            <a:r>
              <a:rPr lang="en-US" sz="2200">
                <a:latin typeface="Times New Roman" panose="02020603050405020304" charset="0"/>
                <a:cs typeface="Times New Roman" panose="02020603050405020304" charset="0"/>
              </a:rPr>
              <a:t>declaration of pointer : </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data_type   * pointername;</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or</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sym typeface="+mn-ea"/>
              </a:rPr>
              <a:t>data_type*   pointername;</a:t>
            </a:r>
            <a:endParaRPr lang="en-US" sz="2200">
              <a:latin typeface="Times New Roman" panose="02020603050405020304" charset="0"/>
              <a:cs typeface="Times New Roman" panose="02020603050405020304" charset="0"/>
              <a:sym typeface="+mn-ea"/>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or</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sym typeface="+mn-ea"/>
              </a:rPr>
              <a:t> data_type*pointername;</a:t>
            </a:r>
            <a:endParaRPr lang="en-US" sz="2200">
              <a:latin typeface="Times New Roman" panose="02020603050405020304" charset="0"/>
              <a:cs typeface="Times New Roman" panose="02020603050405020304" charset="0"/>
            </a:endParaRPr>
          </a:p>
          <a:p>
            <a:pPr marL="0" indent="0">
              <a:lnSpc>
                <a:spcPct val="100000"/>
              </a:lnSpc>
              <a:buFont typeface="Wingdings" panose="05000000000000000000" charset="0"/>
              <a:buNone/>
            </a:pPr>
            <a:endParaRPr lang="en-US" sz="2200" b="1">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b="1">
                <a:latin typeface="Times New Roman" panose="02020603050405020304" charset="0"/>
                <a:cs typeface="Times New Roman" panose="02020603050405020304" charset="0"/>
              </a:rPr>
              <a:t>Example: </a:t>
            </a:r>
            <a:endParaRPr lang="en-US" sz="2200" b="1">
              <a:latin typeface="Times New Roman" panose="02020603050405020304" charset="0"/>
              <a:cs typeface="Times New Roman" panose="02020603050405020304" charset="0"/>
            </a:endParaRPr>
          </a:p>
          <a:p>
            <a:pPr marL="0" indent="0">
              <a:lnSpc>
                <a:spcPct val="100000"/>
              </a:lnSpc>
              <a:buFont typeface="Wingdings" panose="05000000000000000000" charset="0"/>
              <a:buNone/>
            </a:pPr>
            <a:r>
              <a:rPr lang="en-US" sz="2200">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rPr>
              <a:t>int a=10;                                                                                                          </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int *ptr1;   //pointer declaration</a:t>
            </a:r>
            <a:r>
              <a:rPr lang="en-US" sz="2200">
                <a:latin typeface="Times New Roman" panose="02020603050405020304" charset="0"/>
                <a:cs typeface="Times New Roman" panose="02020603050405020304" charset="0"/>
                <a:sym typeface="+mn-ea"/>
              </a:rPr>
              <a:t> data_type*pointername;                                </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ptr=&amp;a;   //pointer initialization     </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int **ptr2 ; //declaring double pointer</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ptr2=&amp;ptr1; //double pointer initilize</a:t>
            </a:r>
            <a:endParaRPr lang="en-US" sz="2200">
              <a:latin typeface="Times New Roman" panose="02020603050405020304" charset="0"/>
              <a:cs typeface="Times New Roman" panose="02020603050405020304" charset="0"/>
            </a:endParaRPr>
          </a:p>
          <a:p>
            <a:pPr marL="0" indent="0">
              <a:buFont typeface="Arial" panose="020B0604020202020204" pitchFamily="34" charset="0"/>
              <a:buNone/>
            </a:pP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p:txBody>
      </p:sp>
      <p:sp>
        <p:nvSpPr>
          <p:cNvPr id="9" name="Rectangles 8"/>
          <p:cNvSpPr/>
          <p:nvPr/>
        </p:nvSpPr>
        <p:spPr>
          <a:xfrm>
            <a:off x="8361680" y="2519045"/>
            <a:ext cx="1314450" cy="50800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ptr1=1000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Rectangles 3"/>
          <p:cNvSpPr/>
          <p:nvPr/>
        </p:nvSpPr>
        <p:spPr>
          <a:xfrm>
            <a:off x="8361680" y="1151255"/>
            <a:ext cx="1125220" cy="447675"/>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a=10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3" name="Straight Arrow Connector 12"/>
          <p:cNvCxnSpPr/>
          <p:nvPr/>
        </p:nvCxnSpPr>
        <p:spPr>
          <a:xfrm>
            <a:off x="8914130" y="1598930"/>
            <a:ext cx="6985" cy="924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9000490" y="1598930"/>
            <a:ext cx="1000125" cy="368300"/>
          </a:xfrm>
          <a:prstGeom prst="rect">
            <a:avLst/>
          </a:prstGeom>
          <a:noFill/>
        </p:spPr>
        <p:txBody>
          <a:bodyPr wrap="square" rtlCol="0">
            <a:spAutoFit/>
          </a:bodyPr>
          <a:p>
            <a:r>
              <a:rPr lang="en-US"/>
              <a:t>1000</a:t>
            </a:r>
            <a:endParaRPr lang="en-US"/>
          </a:p>
        </p:txBody>
      </p:sp>
      <p:sp>
        <p:nvSpPr>
          <p:cNvPr id="15" name="Text Box 14"/>
          <p:cNvSpPr txBox="1"/>
          <p:nvPr/>
        </p:nvSpPr>
        <p:spPr>
          <a:xfrm>
            <a:off x="8921115" y="3027045"/>
            <a:ext cx="1079500" cy="368300"/>
          </a:xfrm>
          <a:prstGeom prst="rect">
            <a:avLst/>
          </a:prstGeom>
          <a:noFill/>
        </p:spPr>
        <p:txBody>
          <a:bodyPr wrap="square" rtlCol="0">
            <a:spAutoFit/>
          </a:bodyPr>
          <a:p>
            <a:r>
              <a:rPr lang="en-US"/>
              <a:t>2000</a:t>
            </a:r>
            <a:endParaRPr lang="en-US"/>
          </a:p>
        </p:txBody>
      </p:sp>
      <p:sp>
        <p:nvSpPr>
          <p:cNvPr id="16" name="Text Box 15"/>
          <p:cNvSpPr txBox="1"/>
          <p:nvPr/>
        </p:nvSpPr>
        <p:spPr>
          <a:xfrm>
            <a:off x="746125" y="3786505"/>
            <a:ext cx="3937000" cy="368300"/>
          </a:xfrm>
          <a:prstGeom prst="rect">
            <a:avLst/>
          </a:prstGeom>
          <a:noFill/>
        </p:spPr>
        <p:txBody>
          <a:bodyPr wrap="square" rtlCol="0">
            <a:spAutoFit/>
          </a:bodyPr>
          <a:p>
            <a:endParaRPr lang="en-US"/>
          </a:p>
        </p:txBody>
      </p:sp>
      <p:cxnSp>
        <p:nvCxnSpPr>
          <p:cNvPr id="21" name="Straight Arrow Connector 20"/>
          <p:cNvCxnSpPr/>
          <p:nvPr/>
        </p:nvCxnSpPr>
        <p:spPr>
          <a:xfrm>
            <a:off x="8874125" y="3039745"/>
            <a:ext cx="0" cy="729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s 21"/>
          <p:cNvSpPr/>
          <p:nvPr/>
        </p:nvSpPr>
        <p:spPr>
          <a:xfrm>
            <a:off x="8216900" y="3782060"/>
            <a:ext cx="1314450" cy="508000"/>
          </a:xfrm>
          <a:prstGeom prst="rect">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ptr2=2000</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Text Box 22"/>
          <p:cNvSpPr txBox="1"/>
          <p:nvPr/>
        </p:nvSpPr>
        <p:spPr>
          <a:xfrm>
            <a:off x="8750935" y="4302760"/>
            <a:ext cx="735965" cy="368300"/>
          </a:xfrm>
          <a:prstGeom prst="rect">
            <a:avLst/>
          </a:prstGeom>
          <a:noFill/>
        </p:spPr>
        <p:txBody>
          <a:bodyPr wrap="square" rtlCol="0">
            <a:spAutoFit/>
          </a:bodyPr>
          <a:p>
            <a:r>
              <a:rPr lang="en-US"/>
              <a:t>3000</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53745" y="669925"/>
            <a:ext cx="9747250" cy="2861310"/>
          </a:xfrm>
          <a:prstGeom prst="rect">
            <a:avLst/>
          </a:prstGeom>
          <a:noFill/>
        </p:spPr>
        <p:txBody>
          <a:bodyPr wrap="square" rtlCol="0">
            <a:spAutoFit/>
          </a:bodyPr>
          <a:p>
            <a:r>
              <a:rPr lang="en-US">
                <a:latin typeface="Times New Roman" panose="02020603050405020304" charset="0"/>
                <a:cs typeface="Times New Roman" panose="02020603050405020304" charset="0"/>
              </a:rPr>
              <a:t>#include&lt;stdio.h&gt;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    //pointer declaration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p=&amp;x;    //pointer initilization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scanf("%d",p);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printf("%d\n",p);  //print the adress of x or value store in 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printf("%d",*p);    //print value stored in 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3" name="Text Box 2"/>
          <p:cNvSpPr txBox="1"/>
          <p:nvPr/>
        </p:nvSpPr>
        <p:spPr>
          <a:xfrm>
            <a:off x="896620" y="3832860"/>
            <a:ext cx="9461500" cy="2506980"/>
          </a:xfrm>
          <a:prstGeom prst="rect">
            <a:avLst/>
          </a:prstGeom>
          <a:noFill/>
        </p:spPr>
        <p:txBody>
          <a:bodyPr wrap="square" rtlCol="0">
            <a:spAutoFit/>
          </a:bodyPr>
          <a:p>
            <a:pPr marL="342900" indent="-342900">
              <a:buFont typeface="Wingdings" panose="05000000000000000000" charset="0"/>
              <a:buChar char="Ø"/>
            </a:pPr>
            <a:r>
              <a:rPr lang="en-US" sz="2200">
                <a:latin typeface="Times New Roman" panose="02020603050405020304" charset="0"/>
                <a:cs typeface="Times New Roman" panose="02020603050405020304" charset="0"/>
              </a:rPr>
              <a:t>Like other variables, always initialize pointers before using them ..!</a:t>
            </a:r>
            <a:endParaRPr lang="en-US" sz="2200">
              <a:latin typeface="Times New Roman" panose="02020603050405020304" charset="0"/>
              <a:cs typeface="Times New Roman" panose="02020603050405020304" charset="0"/>
            </a:endParaRPr>
          </a:p>
          <a:p>
            <a:pPr marL="285750" indent="-285750">
              <a:lnSpc>
                <a:spcPct val="150000"/>
              </a:lnSpc>
            </a:pPr>
            <a:r>
              <a:rPr lang="en-US" b="1">
                <a:latin typeface="Times New Roman" panose="02020603050405020304" charset="0"/>
                <a:cs typeface="Times New Roman" panose="02020603050405020304" charset="0"/>
              </a:rPr>
              <a:t>Ex</a:t>
            </a:r>
            <a:r>
              <a:rPr lang="en-US">
                <a:latin typeface="Times New Roman" panose="02020603050405020304" charset="0"/>
                <a:cs typeface="Times New Roman" panose="02020603050405020304" charset="0"/>
              </a:rPr>
              <a:t>  :    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scanf("%d",p);   // wrong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 = &amp;x;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scanf("%d",p);  // Correct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4" name="Text Box 3"/>
          <p:cNvSpPr txBox="1"/>
          <p:nvPr/>
        </p:nvSpPr>
        <p:spPr>
          <a:xfrm>
            <a:off x="682625" y="166370"/>
            <a:ext cx="5301615" cy="429895"/>
          </a:xfrm>
          <a:prstGeom prst="rect">
            <a:avLst/>
          </a:prstGeom>
          <a:noFill/>
        </p:spPr>
        <p:txBody>
          <a:bodyPr wrap="square" rtlCol="0">
            <a:spAutoFit/>
          </a:bodyPr>
          <a:p>
            <a:r>
              <a:rPr lang="en-US" sz="2200" b="1">
                <a:latin typeface="Times New Roman" panose="02020603050405020304" charset="0"/>
                <a:cs typeface="Times New Roman" panose="02020603050405020304" charset="0"/>
              </a:rPr>
              <a:t>Example</a:t>
            </a:r>
            <a:endParaRPr lang="en-US" sz="22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30250" y="467360"/>
            <a:ext cx="6650990" cy="429895"/>
          </a:xfrm>
          <a:prstGeom prst="rect">
            <a:avLst/>
          </a:prstGeom>
          <a:noFill/>
        </p:spPr>
        <p:txBody>
          <a:bodyPr wrap="square" rtlCol="0">
            <a:spAutoFit/>
          </a:bodyPr>
          <a:p>
            <a:r>
              <a:rPr lang="en-US" sz="2200">
                <a:latin typeface="Times New Roman" panose="02020603050405020304" charset="0"/>
                <a:cs typeface="Times New Roman" panose="02020603050405020304" charset="0"/>
              </a:rPr>
              <a:t>Pointer arithmetic :</a:t>
            </a:r>
            <a:endParaRPr lang="en-US" sz="2200">
              <a:latin typeface="Times New Roman" panose="02020603050405020304" charset="0"/>
              <a:cs typeface="Times New Roman" panose="02020603050405020304" charset="0"/>
            </a:endParaRPr>
          </a:p>
        </p:txBody>
      </p:sp>
      <p:sp>
        <p:nvSpPr>
          <p:cNvPr id="5" name="Text Box 4"/>
          <p:cNvSpPr txBox="1"/>
          <p:nvPr/>
        </p:nvSpPr>
        <p:spPr>
          <a:xfrm>
            <a:off x="809625" y="897255"/>
            <a:ext cx="10572750" cy="4661535"/>
          </a:xfrm>
          <a:prstGeom prst="rect">
            <a:avLst/>
          </a:prstGeom>
          <a:noFill/>
        </p:spPr>
        <p:txBody>
          <a:bodyPr wrap="square" rtlCol="0">
            <a:spAutoFit/>
          </a:bodyPr>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rPr>
              <a:t>If we increment a pointer by 1, the pointer will start pointing to the immediate next location. This is somewhat different from the general arithmetic since the value of the pointer will get increased by the size of the data type to which the pointer is pointing.</a:t>
            </a:r>
            <a:endParaRPr lang="en-US" sz="22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rPr>
              <a:t>We can traverse an array by using the increment operation on a pointer which will keepa pointing to every element of the array, perform some operation on that, and update itself in a loop.</a:t>
            </a:r>
            <a:endParaRPr lang="en-US" sz="22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sz="2200">
                <a:latin typeface="Times New Roman" panose="02020603050405020304" charset="0"/>
                <a:cs typeface="Times New Roman" panose="02020603050405020304" charset="0"/>
              </a:rPr>
              <a:t>            new_address= current_address + i * size_of(data type)  </a:t>
            </a:r>
            <a:endParaRPr lang="en-US" sz="2200">
              <a:latin typeface="Times New Roman" panose="02020603050405020304" charset="0"/>
              <a:cs typeface="Times New Roman" panose="02020603050405020304" charset="0"/>
            </a:endParaRPr>
          </a:p>
          <a:p>
            <a:pPr marL="342900" indent="-342900">
              <a:lnSpc>
                <a:spcPct val="150000"/>
              </a:lnSpc>
              <a:buFont typeface="Wingdings" panose="05000000000000000000" charset="0"/>
              <a:buChar char="Ø"/>
            </a:pPr>
            <a:r>
              <a:rPr lang="en-US" sz="2200">
                <a:latin typeface="Times New Roman" panose="02020603050405020304" charset="0"/>
                <a:cs typeface="Times New Roman" panose="02020603050405020304" charset="0"/>
              </a:rPr>
              <a:t>degrement of pointer formula</a:t>
            </a:r>
            <a:endParaRPr lang="en-US" sz="22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sz="2200">
                <a:latin typeface="Times New Roman" panose="02020603050405020304" charset="0"/>
                <a:cs typeface="Times New Roman" panose="02020603050405020304" charset="0"/>
              </a:rPr>
              <a:t>         new_address= current_address - i * size_of(data type)  </a:t>
            </a:r>
            <a:endParaRPr lang="en-US" sz="2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3255" y="511175"/>
            <a:ext cx="11175365" cy="6462395"/>
          </a:xfrm>
          <a:prstGeom prst="rect">
            <a:avLst/>
          </a:prstGeom>
          <a:noFill/>
        </p:spPr>
        <p:txBody>
          <a:bodyPr wrap="square" rtlCol="0">
            <a:spAutoFit/>
          </a:bodyPr>
          <a:p>
            <a:r>
              <a:rPr lang="en-US">
                <a:latin typeface="Times New Roman" panose="02020603050405020304" charset="0"/>
                <a:cs typeface="Times New Roman" panose="02020603050405020304" charset="0"/>
              </a:rPr>
              <a:t>#include&lt;stdio.h&gt;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number=50;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*p;                                            //pointer to int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p=&amp;number;                                //stores the address of number variable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printf("Address of p is : %d \n",p);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p=p+1;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printf("After increment  Address of p is : %d \n",p); // in our case, p will get incremented by 4 bytes.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Traversing an array by using pointer</a:t>
            </a:r>
            <a:endParaRPr lang="en-US" b="1">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#include&lt;stdio.h&gt;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void main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arr[5] = {1, 2, 3, 4, 5};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 = arr;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for(int i = 0; i&lt; 5; i++)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printf("%d  ",*(p+i));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3" name="Text Box 2"/>
          <p:cNvSpPr txBox="1"/>
          <p:nvPr/>
        </p:nvSpPr>
        <p:spPr>
          <a:xfrm>
            <a:off x="173990" y="142875"/>
            <a:ext cx="363601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Example :</a:t>
            </a:r>
            <a:endParaRPr lang="en-US" b="1">
              <a:latin typeface="Times New Roman" panose="02020603050405020304" charset="0"/>
              <a:cs typeface="Times New Roman" panose="02020603050405020304" charset="0"/>
            </a:endParaRPr>
          </a:p>
        </p:txBody>
      </p:sp>
      <p:graphicFrame>
        <p:nvGraphicFramePr>
          <p:cNvPr id="5" name="Table 4"/>
          <p:cNvGraphicFramePr/>
          <p:nvPr/>
        </p:nvGraphicFramePr>
        <p:xfrm>
          <a:off x="4649470" y="5175250"/>
          <a:ext cx="6899275" cy="476250"/>
        </p:xfrm>
        <a:graphic>
          <a:graphicData uri="http://schemas.openxmlformats.org/drawingml/2006/table">
            <a:tbl>
              <a:tblPr firstRow="1" bandRow="1">
                <a:tableStyleId>{5C22544A-7EE6-4342-B048-85BDC9FD1C3A}</a:tableStyleId>
              </a:tblPr>
              <a:tblGrid>
                <a:gridCol w="1379855"/>
                <a:gridCol w="1379855"/>
                <a:gridCol w="1379855"/>
                <a:gridCol w="1379855"/>
                <a:gridCol w="1379855"/>
              </a:tblGrid>
              <a:tr h="476250">
                <a:tc>
                  <a:txBody>
                    <a:bodyPr/>
                    <a:p>
                      <a:pPr algn="ctr">
                        <a:buNone/>
                      </a:pPr>
                      <a:r>
                        <a:rPr lang="en-US" b="0">
                          <a:solidFill>
                            <a:schemeClr val="tx1"/>
                          </a:solidFill>
                          <a:latin typeface="Times New Roman" panose="02020603050405020304" charset="0"/>
                          <a:cs typeface="Times New Roman" panose="02020603050405020304" charset="0"/>
                        </a:rPr>
                        <a:t>a[0]=1</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a[1]=2</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a[2]=3</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a[3]=4</a:t>
                      </a:r>
                      <a:endParaRPr lang="en-US" b="0">
                        <a:solidFill>
                          <a:schemeClr val="tx1"/>
                        </a:solidFill>
                        <a:latin typeface="Times New Roman" panose="02020603050405020304" charset="0"/>
                        <a:cs typeface="Times New Roman" panose="02020603050405020304" charset="0"/>
                      </a:endParaRPr>
                    </a:p>
                  </a:txBody>
                  <a:tcPr/>
                </a:tc>
                <a:tc>
                  <a:txBody>
                    <a:bodyPr/>
                    <a:p>
                      <a:pPr algn="ctr">
                        <a:buNone/>
                      </a:pPr>
                      <a:r>
                        <a:rPr lang="en-US" b="0">
                          <a:solidFill>
                            <a:schemeClr val="tx1"/>
                          </a:solidFill>
                          <a:latin typeface="Times New Roman" panose="02020603050405020304" charset="0"/>
                          <a:cs typeface="Times New Roman" panose="02020603050405020304" charset="0"/>
                        </a:rPr>
                        <a:t>a[4]=5</a:t>
                      </a:r>
                      <a:endParaRPr lang="en-US" b="0">
                        <a:solidFill>
                          <a:schemeClr val="tx1"/>
                        </a:solidFill>
                        <a:latin typeface="Times New Roman" panose="02020603050405020304" charset="0"/>
                        <a:cs typeface="Times New Roman" panose="02020603050405020304" charset="0"/>
                      </a:endParaRPr>
                    </a:p>
                  </a:txBody>
                  <a:tcPr/>
                </a:tc>
              </a:tr>
            </a:tbl>
          </a:graphicData>
        </a:graphic>
      </p:graphicFrame>
      <p:sp>
        <p:nvSpPr>
          <p:cNvPr id="7" name="Text Box 6"/>
          <p:cNvSpPr txBox="1"/>
          <p:nvPr/>
        </p:nvSpPr>
        <p:spPr>
          <a:xfrm>
            <a:off x="5143500" y="5764530"/>
            <a:ext cx="602615" cy="368300"/>
          </a:xfrm>
          <a:prstGeom prst="rect">
            <a:avLst/>
          </a:prstGeom>
          <a:noFill/>
        </p:spPr>
        <p:txBody>
          <a:bodyPr wrap="square" rtlCol="0">
            <a:spAutoFit/>
          </a:bodyPr>
          <a:p>
            <a:r>
              <a:rPr lang="en-US"/>
              <a:t>*P</a:t>
            </a:r>
            <a:endParaRPr lang="en-US"/>
          </a:p>
        </p:txBody>
      </p:sp>
      <p:sp>
        <p:nvSpPr>
          <p:cNvPr id="8" name="Text Box 7"/>
          <p:cNvSpPr txBox="1"/>
          <p:nvPr/>
        </p:nvSpPr>
        <p:spPr>
          <a:xfrm>
            <a:off x="6190615" y="5764530"/>
            <a:ext cx="873125" cy="368300"/>
          </a:xfrm>
          <a:prstGeom prst="rect">
            <a:avLst/>
          </a:prstGeom>
          <a:noFill/>
        </p:spPr>
        <p:txBody>
          <a:bodyPr wrap="square" rtlCol="0">
            <a:spAutoFit/>
          </a:bodyPr>
          <a:p>
            <a:r>
              <a:rPr lang="en-US"/>
              <a:t>*P+1</a:t>
            </a:r>
            <a:endParaRPr lang="en-US"/>
          </a:p>
        </p:txBody>
      </p:sp>
      <p:sp>
        <p:nvSpPr>
          <p:cNvPr id="9" name="Text Box 8"/>
          <p:cNvSpPr txBox="1"/>
          <p:nvPr/>
        </p:nvSpPr>
        <p:spPr>
          <a:xfrm>
            <a:off x="7746365" y="5780405"/>
            <a:ext cx="1096010" cy="368300"/>
          </a:xfrm>
          <a:prstGeom prst="rect">
            <a:avLst/>
          </a:prstGeom>
          <a:noFill/>
        </p:spPr>
        <p:txBody>
          <a:bodyPr wrap="square" rtlCol="0">
            <a:spAutoFit/>
          </a:bodyPr>
          <a:p>
            <a:r>
              <a:rPr lang="en-US"/>
              <a:t>*P+2</a:t>
            </a:r>
            <a:endParaRPr lang="en-US"/>
          </a:p>
        </p:txBody>
      </p:sp>
      <p:sp>
        <p:nvSpPr>
          <p:cNvPr id="10" name="Text Box 9"/>
          <p:cNvSpPr txBox="1"/>
          <p:nvPr/>
        </p:nvSpPr>
        <p:spPr>
          <a:xfrm>
            <a:off x="9088755" y="5764530"/>
            <a:ext cx="1047750" cy="368300"/>
          </a:xfrm>
          <a:prstGeom prst="rect">
            <a:avLst/>
          </a:prstGeom>
          <a:noFill/>
        </p:spPr>
        <p:txBody>
          <a:bodyPr wrap="square" rtlCol="0">
            <a:spAutoFit/>
          </a:bodyPr>
          <a:p>
            <a:r>
              <a:rPr lang="en-US"/>
              <a:t>*P+3</a:t>
            </a:r>
            <a:endParaRPr lang="en-US"/>
          </a:p>
        </p:txBody>
      </p:sp>
      <p:sp>
        <p:nvSpPr>
          <p:cNvPr id="12" name="Text Box 11"/>
          <p:cNvSpPr txBox="1"/>
          <p:nvPr/>
        </p:nvSpPr>
        <p:spPr>
          <a:xfrm>
            <a:off x="10382250" y="5764530"/>
            <a:ext cx="1063625" cy="368300"/>
          </a:xfrm>
          <a:prstGeom prst="rect">
            <a:avLst/>
          </a:prstGeom>
          <a:noFill/>
        </p:spPr>
        <p:txBody>
          <a:bodyPr wrap="square" rtlCol="0">
            <a:spAutoFit/>
          </a:bodyPr>
          <a:p>
            <a:r>
              <a:rPr lang="en-US"/>
              <a:t>*P+4</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850" y="274955"/>
            <a:ext cx="5130800" cy="689610"/>
          </a:xfrm>
        </p:spPr>
        <p:txBody>
          <a:bodyPr/>
          <a:p>
            <a:r>
              <a:rPr lang="en-US">
                <a:latin typeface="Times New Roman" panose="02020603050405020304" charset="0"/>
                <a:cs typeface="Times New Roman" panose="02020603050405020304" charset="0"/>
              </a:rPr>
              <a:t>Types of pointer</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68935" y="1196975"/>
            <a:ext cx="11454765" cy="5661025"/>
          </a:xfrm>
        </p:spPr>
        <p:txBody>
          <a:bodyPr/>
          <a:p>
            <a:pPr marL="450850">
              <a:lnSpc>
                <a:spcPct val="100000"/>
              </a:lnSpc>
              <a:spcBef>
                <a:spcPts val="1415"/>
              </a:spcBef>
              <a:buClr>
                <a:srgbClr val="000000"/>
              </a:buClr>
              <a:buSzPct val="45000"/>
              <a:buFont typeface="Wingdings" panose="05000000000000000000" charset="0"/>
              <a:buChar char="Ø"/>
            </a:pPr>
            <a:r>
              <a:rPr lang="en-US" sz="2200" b="1">
                <a:latin typeface="Times New Roman" panose="02020603050405020304" charset="0"/>
                <a:cs typeface="Times New Roman" panose="02020603050405020304" charset="0"/>
              </a:rPr>
              <a:t>Null Pointer</a:t>
            </a:r>
            <a:r>
              <a:rPr lang="en-US" sz="2200">
                <a:latin typeface="Times New Roman" panose="02020603050405020304" charset="0"/>
                <a:cs typeface="Times New Roman" panose="02020603050405020304" charset="0"/>
              </a:rPr>
              <a:t>: C</a:t>
            </a:r>
            <a:r>
              <a:rPr lang="en-US" sz="2200" spc="-1">
                <a:solidFill>
                  <a:srgbClr val="000000"/>
                </a:solidFill>
                <a:latin typeface="Times New Roman" panose="02020603050405020304" charset="0"/>
                <a:cs typeface="Times New Roman" panose="02020603050405020304" charset="0"/>
                <a:sym typeface="+mn-ea"/>
              </a:rPr>
              <a:t>reate a null pointer by assigning the Null value at the time of pointer declaration.</a:t>
            </a:r>
            <a:endParaRPr lang="en-US" sz="2200" spc="-1">
              <a:solidFill>
                <a:srgbClr val="000000"/>
              </a:solidFill>
              <a:latin typeface="Times New Roman" panose="02020603050405020304" charset="0"/>
              <a:cs typeface="Times New Roman" panose="02020603050405020304" charset="0"/>
              <a:sym typeface="+mn-ea"/>
            </a:endParaRPr>
          </a:p>
          <a:p>
            <a:pPr marL="107950" indent="0">
              <a:lnSpc>
                <a:spcPct val="100000"/>
              </a:lnSpc>
              <a:spcBef>
                <a:spcPts val="1415"/>
              </a:spcBef>
              <a:buClr>
                <a:srgbClr val="000000"/>
              </a:buClr>
              <a:buSzPct val="45000"/>
              <a:buFont typeface="Wingdings" panose="05000000000000000000" charset="0"/>
              <a:buNone/>
            </a:pPr>
            <a:r>
              <a:rPr lang="en-US" sz="2200" spc="-1">
                <a:solidFill>
                  <a:srgbClr val="000000"/>
                </a:solidFill>
                <a:latin typeface="Times New Roman" panose="02020603050405020304" charset="0"/>
                <a:cs typeface="Times New Roman" panose="02020603050405020304" charset="0"/>
                <a:sym typeface="+mn-ea"/>
              </a:rPr>
              <a:t>     This method is useful when you do not assign any address to the pointer. A null pointer always                   contains value 0.</a:t>
            </a:r>
            <a:endParaRPr lang="en-US" sz="2200" spc="-1">
              <a:solidFill>
                <a:srgbClr val="000000"/>
              </a:solidFill>
              <a:latin typeface="Times New Roman" panose="02020603050405020304" charset="0"/>
              <a:cs typeface="Times New Roman" panose="02020603050405020304" charset="0"/>
              <a:sym typeface="+mn-ea"/>
            </a:endParaRPr>
          </a:p>
          <a:p>
            <a:pPr marL="450850">
              <a:lnSpc>
                <a:spcPct val="150000"/>
              </a:lnSpc>
              <a:spcBef>
                <a:spcPts val="1415"/>
              </a:spcBef>
              <a:buClr>
                <a:srgbClr val="000000"/>
              </a:buClr>
              <a:buSzPct val="45000"/>
              <a:buFont typeface="Wingdings" panose="05000000000000000000" charset="0"/>
              <a:buChar char="Ø"/>
            </a:pPr>
            <a:r>
              <a:rPr lang="en-US" sz="2200" b="1">
                <a:latin typeface="Times New Roman" panose="02020603050405020304" charset="0"/>
                <a:cs typeface="Times New Roman" panose="02020603050405020304" charset="0"/>
                <a:sym typeface="+mn-ea"/>
              </a:rPr>
              <a:t>Void Pointer:</a:t>
            </a:r>
            <a:r>
              <a:rPr lang="en-US" sz="2200" spc="-1">
                <a:solidFill>
                  <a:srgbClr val="000000"/>
                </a:solidFill>
                <a:latin typeface="Times New Roman" panose="02020603050405020304" charset="0"/>
                <a:cs typeface="Times New Roman" panose="02020603050405020304" charset="0"/>
                <a:sym typeface="+mn-ea"/>
              </a:rPr>
              <a:t>It is a pointer that has no associated data type with it. A void pointer can hold addresses of any type and can be typecast to any type. It is also called a generic pointer and does not have any standard data type.It is created by using the keyword void.</a:t>
            </a:r>
            <a:endParaRPr lang="en-US" sz="2200" spc="-1">
              <a:solidFill>
                <a:srgbClr val="000000"/>
              </a:solidFill>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sz="2200" b="1">
                <a:latin typeface="Times New Roman" panose="02020603050405020304" charset="0"/>
                <a:cs typeface="Times New Roman" panose="02020603050405020304" charset="0"/>
              </a:rPr>
              <a:t>Wild Pointer</a:t>
            </a:r>
            <a:r>
              <a:rPr lang="en-US" sz="2200">
                <a:latin typeface="Times New Roman" panose="02020603050405020304" charset="0"/>
                <a:cs typeface="Times New Roman" panose="02020603050405020304" charset="0"/>
              </a:rPr>
              <a:t>:</a:t>
            </a:r>
            <a:r>
              <a:rPr lang="en-US" sz="2200" spc="-1">
                <a:solidFill>
                  <a:srgbClr val="000000"/>
                </a:solidFill>
                <a:latin typeface="Times New Roman" panose="02020603050405020304" charset="0"/>
                <a:cs typeface="Times New Roman" panose="02020603050405020304" charset="0"/>
                <a:sym typeface="+mn-ea"/>
              </a:rPr>
              <a:t>Wild pointers are also called uninitialized pointers. A wild pointer is only declared but not assigned an address of any variable. A wild pointer points to some random memory location.</a:t>
            </a:r>
            <a:endParaRPr lang="en-US" sz="2200" spc="-1">
              <a:solidFill>
                <a:srgbClr val="000000"/>
              </a:solidFill>
              <a:latin typeface="Times New Roman" panose="02020603050405020304" charset="0"/>
              <a:cs typeface="Times New Roman" panose="02020603050405020304" charset="0"/>
              <a:sym typeface="+mn-ea"/>
            </a:endParaRPr>
          </a:p>
          <a:p>
            <a:pPr>
              <a:lnSpc>
                <a:spcPct val="150000"/>
              </a:lnSpc>
              <a:buFont typeface="Wingdings" panose="05000000000000000000" charset="0"/>
              <a:buChar char="Ø"/>
            </a:pPr>
            <a:r>
              <a:rPr lang="en-US" sz="2200" b="1">
                <a:latin typeface="Times New Roman" panose="02020603050405020304" charset="0"/>
                <a:cs typeface="Times New Roman" panose="02020603050405020304" charset="0"/>
                <a:sym typeface="+mn-ea"/>
              </a:rPr>
              <a:t>Dangling Pointer</a:t>
            </a:r>
            <a:r>
              <a:rPr lang="en-US" sz="2200">
                <a:latin typeface="Times New Roman" panose="02020603050405020304" charset="0"/>
                <a:cs typeface="Times New Roman" panose="02020603050405020304" charset="0"/>
                <a:sym typeface="+mn-ea"/>
              </a:rPr>
              <a:t>:</a:t>
            </a:r>
            <a:r>
              <a:rPr lang="en-US" sz="2200" spc="-1">
                <a:solidFill>
                  <a:srgbClr val="000000"/>
                </a:solidFill>
                <a:latin typeface="Times New Roman" panose="02020603050405020304" charset="0"/>
                <a:cs typeface="Times New Roman" panose="02020603050405020304" charset="0"/>
                <a:sym typeface="+mn-ea"/>
              </a:rPr>
              <a:t>A dangling pointer is a pointer that refers to a memory location that has been released or deleted.</a:t>
            </a:r>
            <a:endParaRPr lang="en-US" sz="2200">
              <a:latin typeface="Times New Roman" panose="02020603050405020304" charset="0"/>
              <a:cs typeface="Times New Roman" panose="02020603050405020304" charset="0"/>
            </a:endParaRPr>
          </a:p>
          <a:p>
            <a:pPr>
              <a:lnSpc>
                <a:spcPct val="150000"/>
              </a:lnSpc>
              <a:buFont typeface="Wingdings" panose="05000000000000000000" charset="0"/>
              <a:buChar char="Ø"/>
            </a:pPr>
            <a:endParaRPr lang="en-US" sz="2200">
              <a:latin typeface="Times New Roman" panose="02020603050405020304" charset="0"/>
              <a:cs typeface="Times New Roman" panose="02020603050405020304" charset="0"/>
            </a:endParaRPr>
          </a:p>
        </p:txBody>
      </p:sp>
      <p:sp>
        <p:nvSpPr>
          <p:cNvPr id="4" name="Text Box 3"/>
          <p:cNvSpPr txBox="1"/>
          <p:nvPr/>
        </p:nvSpPr>
        <p:spPr>
          <a:xfrm>
            <a:off x="8036560" y="671830"/>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1500" y="340360"/>
            <a:ext cx="11049000" cy="6462395"/>
          </a:xfrm>
          <a:prstGeom prst="rect">
            <a:avLst/>
          </a:prstGeom>
          <a:noFill/>
        </p:spPr>
        <p:txBody>
          <a:bodyPr wrap="square" rtlCol="0">
            <a:spAutoFit/>
          </a:bodyPr>
          <a:p>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*ptr = NULL; //null pointer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printf("The value inside variable ptr is: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%d",ptr);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void *p = NULL; //void pointer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printf("The size of pointer is:%d</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",sizeof(p)); //size of p depends on compiler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#include &lt;stdio.h&gt;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main(){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int *p; //wild pointer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printf("</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%d",*p);</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return 0;</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6343</Words>
  <Application>WPS Presentation</Application>
  <PresentationFormat>Widescreen</PresentationFormat>
  <Paragraphs>219</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Times New Roman</vt:lpstr>
      <vt:lpstr>Microsoft YaHei</vt:lpstr>
      <vt:lpstr>Arial</vt:lpstr>
      <vt:lpstr>DejaVu Sans</vt:lpstr>
      <vt:lpstr>Calibri</vt:lpstr>
      <vt:lpstr>Arial Unicode MS</vt:lpstr>
      <vt:lpstr>Wingdings</vt:lpstr>
      <vt:lpstr>Default Design</vt:lpstr>
      <vt:lpstr>Pointers</vt:lpstr>
      <vt:lpstr>Content</vt:lpstr>
      <vt:lpstr>PowerPoint 演示文稿</vt:lpstr>
      <vt:lpstr>Introduction</vt:lpstr>
      <vt:lpstr>PowerPoint 演示文稿</vt:lpstr>
      <vt:lpstr>PowerPoint 演示文稿</vt:lpstr>
      <vt:lpstr>PowerPoint 演示文稿</vt:lpstr>
      <vt:lpstr>Types of pointer</vt:lpstr>
      <vt:lpstr>PowerPoint 演示文稿</vt:lpstr>
      <vt:lpstr>Pointer to array,pointer to function and pointer to structure</vt:lpstr>
      <vt:lpstr>Double pointer</vt:lpstr>
      <vt:lpstr>Arithmetic pointer,Pointer to constant</vt:lpstr>
      <vt:lpstr>Uses of pointer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
  <cp:lastModifiedBy>Brigosha_Guest</cp:lastModifiedBy>
  <cp:revision>37</cp:revision>
  <dcterms:created xsi:type="dcterms:W3CDTF">2023-03-10T12:09:00Z</dcterms:created>
  <dcterms:modified xsi:type="dcterms:W3CDTF">2023-03-23T11:49:26Z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6730EB3545044D3D92592C896B739328</vt:lpwstr>
  </property>
  <property fmtid="{D5CDD505-2E9C-101B-9397-08002B2CF9AE}" pid="3" name="KSOProductBuildVer">
    <vt:lpwstr>1033-11.2.0.11498</vt:lpwstr>
  </property>
</Properties>
</file>