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9" r:id="rId7"/>
  </p:sldMasterIdLst>
  <p:notesMasterIdLst>
    <p:notesMasterId r:id="rId97"/>
  </p:notesMasterIdLst>
  <p:sldIdLst>
    <p:sldId id="259" r:id="rId8"/>
    <p:sldId id="262" r:id="rId9"/>
    <p:sldId id="265" r:id="rId10"/>
    <p:sldId id="268" r:id="rId11"/>
    <p:sldId id="271" r:id="rId12"/>
    <p:sldId id="274" r:id="rId13"/>
    <p:sldId id="277" r:id="rId14"/>
    <p:sldId id="280" r:id="rId15"/>
    <p:sldId id="283" r:id="rId16"/>
    <p:sldId id="286" r:id="rId17"/>
    <p:sldId id="754" r:id="rId18"/>
    <p:sldId id="755" r:id="rId19"/>
    <p:sldId id="756" r:id="rId20"/>
    <p:sldId id="289" r:id="rId21"/>
    <p:sldId id="292" r:id="rId22"/>
    <p:sldId id="295" r:id="rId23"/>
    <p:sldId id="298" r:id="rId24"/>
    <p:sldId id="301" r:id="rId25"/>
    <p:sldId id="304" r:id="rId26"/>
    <p:sldId id="307" r:id="rId27"/>
    <p:sldId id="310" r:id="rId28"/>
    <p:sldId id="313" r:id="rId29"/>
    <p:sldId id="316" r:id="rId30"/>
    <p:sldId id="319" r:id="rId31"/>
    <p:sldId id="322" r:id="rId32"/>
    <p:sldId id="325" r:id="rId33"/>
    <p:sldId id="328" r:id="rId34"/>
    <p:sldId id="331" r:id="rId35"/>
    <p:sldId id="334" r:id="rId36"/>
    <p:sldId id="337" r:id="rId37"/>
    <p:sldId id="340" r:id="rId38"/>
    <p:sldId id="343" r:id="rId39"/>
    <p:sldId id="346" r:id="rId40"/>
    <p:sldId id="349" r:id="rId41"/>
    <p:sldId id="352" r:id="rId42"/>
    <p:sldId id="355" r:id="rId43"/>
    <p:sldId id="358" r:id="rId44"/>
    <p:sldId id="361" r:id="rId45"/>
    <p:sldId id="364" r:id="rId46"/>
    <p:sldId id="367" r:id="rId47"/>
    <p:sldId id="370" r:id="rId48"/>
    <p:sldId id="373" r:id="rId49"/>
    <p:sldId id="376" r:id="rId50"/>
    <p:sldId id="379" r:id="rId51"/>
    <p:sldId id="382" r:id="rId52"/>
    <p:sldId id="385" r:id="rId53"/>
    <p:sldId id="750" r:id="rId54"/>
    <p:sldId id="751" r:id="rId55"/>
    <p:sldId id="752" r:id="rId56"/>
    <p:sldId id="753" r:id="rId57"/>
    <p:sldId id="415" r:id="rId58"/>
    <p:sldId id="418" r:id="rId59"/>
    <p:sldId id="421" r:id="rId60"/>
    <p:sldId id="424" r:id="rId61"/>
    <p:sldId id="427" r:id="rId62"/>
    <p:sldId id="430" r:id="rId63"/>
    <p:sldId id="433" r:id="rId64"/>
    <p:sldId id="436" r:id="rId65"/>
    <p:sldId id="439" r:id="rId66"/>
    <p:sldId id="442" r:id="rId67"/>
    <p:sldId id="445" r:id="rId68"/>
    <p:sldId id="448" r:id="rId69"/>
    <p:sldId id="451" r:id="rId70"/>
    <p:sldId id="454" r:id="rId71"/>
    <p:sldId id="457" r:id="rId72"/>
    <p:sldId id="460" r:id="rId73"/>
    <p:sldId id="463" r:id="rId74"/>
    <p:sldId id="466" r:id="rId75"/>
    <p:sldId id="469" r:id="rId76"/>
    <p:sldId id="472" r:id="rId77"/>
    <p:sldId id="475" r:id="rId78"/>
    <p:sldId id="478" r:id="rId79"/>
    <p:sldId id="481" r:id="rId80"/>
    <p:sldId id="484" r:id="rId81"/>
    <p:sldId id="487" r:id="rId82"/>
    <p:sldId id="490" r:id="rId83"/>
    <p:sldId id="493" r:id="rId84"/>
    <p:sldId id="496" r:id="rId85"/>
    <p:sldId id="499" r:id="rId86"/>
    <p:sldId id="502" r:id="rId87"/>
    <p:sldId id="505" r:id="rId88"/>
    <p:sldId id="508" r:id="rId89"/>
    <p:sldId id="511" r:id="rId90"/>
    <p:sldId id="514" r:id="rId91"/>
    <p:sldId id="517" r:id="rId92"/>
    <p:sldId id="520" r:id="rId93"/>
    <p:sldId id="523" r:id="rId94"/>
    <p:sldId id="526" r:id="rId95"/>
    <p:sldId id="529" r:id="rId96"/>
    <p:sldId id="532" r:id="rId98"/>
    <p:sldId id="535" r:id="rId99"/>
    <p:sldId id="538" r:id="rId100"/>
    <p:sldId id="541" r:id="rId101"/>
    <p:sldId id="544" r:id="rId102"/>
    <p:sldId id="547" r:id="rId103"/>
    <p:sldId id="550" r:id="rId104"/>
    <p:sldId id="553" r:id="rId105"/>
    <p:sldId id="556" r:id="rId106"/>
    <p:sldId id="559" r:id="rId107"/>
    <p:sldId id="562" r:id="rId108"/>
    <p:sldId id="565" r:id="rId109"/>
    <p:sldId id="568" r:id="rId110"/>
    <p:sldId id="571" r:id="rId111"/>
    <p:sldId id="574" r:id="rId112"/>
    <p:sldId id="577" r:id="rId113"/>
    <p:sldId id="580" r:id="rId114"/>
    <p:sldId id="583" r:id="rId115"/>
    <p:sldId id="586" r:id="rId116"/>
    <p:sldId id="589" r:id="rId117"/>
    <p:sldId id="592" r:id="rId118"/>
    <p:sldId id="595" r:id="rId119"/>
    <p:sldId id="598" r:id="rId120"/>
    <p:sldId id="601" r:id="rId121"/>
    <p:sldId id="604" r:id="rId122"/>
    <p:sldId id="607" r:id="rId123"/>
    <p:sldId id="610" r:id="rId124"/>
    <p:sldId id="613" r:id="rId125"/>
    <p:sldId id="617" r:id="rId126"/>
    <p:sldId id="618" r:id="rId127"/>
    <p:sldId id="619" r:id="rId128"/>
    <p:sldId id="620" r:id="rId129"/>
    <p:sldId id="621" r:id="rId130"/>
    <p:sldId id="622" r:id="rId131"/>
    <p:sldId id="623" r:id="rId132"/>
    <p:sldId id="624" r:id="rId133"/>
    <p:sldId id="625" r:id="rId134"/>
    <p:sldId id="626" r:id="rId135"/>
    <p:sldId id="627" r:id="rId136"/>
    <p:sldId id="628" r:id="rId137"/>
    <p:sldId id="629" r:id="rId138"/>
    <p:sldId id="630" r:id="rId139"/>
    <p:sldId id="631" r:id="rId140"/>
    <p:sldId id="632" r:id="rId141"/>
    <p:sldId id="633" r:id="rId142"/>
    <p:sldId id="634" r:id="rId143"/>
    <p:sldId id="635" r:id="rId144"/>
    <p:sldId id="636" r:id="rId145"/>
    <p:sldId id="637" r:id="rId146"/>
    <p:sldId id="638" r:id="rId147"/>
    <p:sldId id="639" r:id="rId148"/>
    <p:sldId id="640" r:id="rId149"/>
    <p:sldId id="641" r:id="rId150"/>
    <p:sldId id="642" r:id="rId151"/>
    <p:sldId id="643" r:id="rId152"/>
    <p:sldId id="644" r:id="rId153"/>
    <p:sldId id="645" r:id="rId154"/>
    <p:sldId id="646" r:id="rId155"/>
    <p:sldId id="647" r:id="rId156"/>
    <p:sldId id="648" r:id="rId157"/>
    <p:sldId id="649" r:id="rId158"/>
    <p:sldId id="650" r:id="rId159"/>
    <p:sldId id="652" r:id="rId160"/>
    <p:sldId id="654" r:id="rId161"/>
    <p:sldId id="655" r:id="rId162"/>
    <p:sldId id="656" r:id="rId163"/>
    <p:sldId id="737" r:id="rId164"/>
    <p:sldId id="657" r:id="rId165"/>
    <p:sldId id="658" r:id="rId166"/>
    <p:sldId id="659" r:id="rId167"/>
    <p:sldId id="660" r:id="rId168"/>
    <p:sldId id="734" r:id="rId169"/>
    <p:sldId id="661" r:id="rId170"/>
    <p:sldId id="735" r:id="rId171"/>
    <p:sldId id="736" r:id="rId172"/>
    <p:sldId id="667" r:id="rId173"/>
    <p:sldId id="668" r:id="rId174"/>
    <p:sldId id="669" r:id="rId175"/>
    <p:sldId id="670" r:id="rId176"/>
    <p:sldId id="671" r:id="rId177"/>
    <p:sldId id="676" r:id="rId178"/>
    <p:sldId id="672" r:id="rId179"/>
    <p:sldId id="678" r:id="rId180"/>
    <p:sldId id="673" r:id="rId181"/>
    <p:sldId id="674" r:id="rId182"/>
    <p:sldId id="677" r:id="rId183"/>
    <p:sldId id="675" r:id="rId184"/>
    <p:sldId id="679" r:id="rId185"/>
    <p:sldId id="681" r:id="rId186"/>
    <p:sldId id="682" r:id="rId187"/>
    <p:sldId id="683" r:id="rId188"/>
    <p:sldId id="684" r:id="rId189"/>
    <p:sldId id="685" r:id="rId190"/>
    <p:sldId id="686" r:id="rId191"/>
    <p:sldId id="687" r:id="rId192"/>
    <p:sldId id="688" r:id="rId193"/>
    <p:sldId id="689" r:id="rId194"/>
    <p:sldId id="690" r:id="rId195"/>
    <p:sldId id="691" r:id="rId196"/>
    <p:sldId id="692" r:id="rId197"/>
    <p:sldId id="693" r:id="rId198"/>
    <p:sldId id="694" r:id="rId199"/>
    <p:sldId id="695" r:id="rId200"/>
    <p:sldId id="696" r:id="rId201"/>
    <p:sldId id="697" r:id="rId202"/>
    <p:sldId id="698" r:id="rId203"/>
    <p:sldId id="699" r:id="rId204"/>
    <p:sldId id="700" r:id="rId205"/>
    <p:sldId id="701" r:id="rId206"/>
    <p:sldId id="702" r:id="rId207"/>
    <p:sldId id="703" r:id="rId208"/>
    <p:sldId id="704" r:id="rId209"/>
    <p:sldId id="705" r:id="rId210"/>
    <p:sldId id="706" r:id="rId211"/>
    <p:sldId id="707" r:id="rId212"/>
    <p:sldId id="708" r:id="rId213"/>
    <p:sldId id="709" r:id="rId214"/>
    <p:sldId id="710" r:id="rId215"/>
    <p:sldId id="711" r:id="rId216"/>
    <p:sldId id="712" r:id="rId217"/>
    <p:sldId id="713" r:id="rId218"/>
    <p:sldId id="714" r:id="rId219"/>
    <p:sldId id="716" r:id="rId220"/>
    <p:sldId id="717" r:id="rId221"/>
    <p:sldId id="718" r:id="rId222"/>
    <p:sldId id="719" r:id="rId223"/>
    <p:sldId id="720" r:id="rId224"/>
    <p:sldId id="721" r:id="rId225"/>
    <p:sldId id="722" r:id="rId226"/>
    <p:sldId id="723" r:id="rId227"/>
    <p:sldId id="724" r:id="rId228"/>
    <p:sldId id="725" r:id="rId229"/>
    <p:sldId id="726" r:id="rId230"/>
    <p:sldId id="727" r:id="rId231"/>
    <p:sldId id="729" r:id="rId232"/>
    <p:sldId id="730" r:id="rId233"/>
    <p:sldId id="731" r:id="rId234"/>
    <p:sldId id="732" r:id="rId235"/>
    <p:sldId id="733" r:id="rId236"/>
    <p:sldId id="738" r:id="rId237"/>
    <p:sldId id="739" r:id="rId238"/>
    <p:sldId id="740" r:id="rId239"/>
    <p:sldId id="742" r:id="rId240"/>
    <p:sldId id="743" r:id="rId241"/>
    <p:sldId id="744" r:id="rId242"/>
    <p:sldId id="745" r:id="rId243"/>
    <p:sldId id="746" r:id="rId244"/>
    <p:sldId id="747" r:id="rId245"/>
    <p:sldId id="748" r:id="rId246"/>
    <p:sldId id="749" r:id="rId247"/>
  </p:sldIdLst>
  <p:sldSz cx="12192000" cy="6858000"/>
  <p:notesSz cx="6858000" cy="9144000"/>
  <p:custDataLst>
    <p:tags r:id="rId2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1.xml"/><Relationship Id="rId98" Type="http://schemas.openxmlformats.org/officeDocument/2006/relationships/slide" Target="slides/slide90.xml"/><Relationship Id="rId97" Type="http://schemas.openxmlformats.org/officeDocument/2006/relationships/notesMaster" Target="notesMasters/notesMaster1.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2.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1.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Master" Target="slideMasters/slideMaster6.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1" Type="http://schemas.openxmlformats.org/officeDocument/2006/relationships/tags" Target="tags/tag1.xml"/><Relationship Id="rId250" Type="http://schemas.openxmlformats.org/officeDocument/2006/relationships/tableStyles" Target="tableStyles.xml"/><Relationship Id="rId25" Type="http://schemas.openxmlformats.org/officeDocument/2006/relationships/slide" Target="slides/slide18.xml"/><Relationship Id="rId249" Type="http://schemas.openxmlformats.org/officeDocument/2006/relationships/viewProps" Target="viewProps.xml"/><Relationship Id="rId248" Type="http://schemas.openxmlformats.org/officeDocument/2006/relationships/presProps" Target="presProps.xml"/><Relationship Id="rId247" Type="http://schemas.openxmlformats.org/officeDocument/2006/relationships/slide" Target="slides/slide239.xml"/><Relationship Id="rId246" Type="http://schemas.openxmlformats.org/officeDocument/2006/relationships/slide" Target="slides/slide238.xml"/><Relationship Id="rId245" Type="http://schemas.openxmlformats.org/officeDocument/2006/relationships/slide" Target="slides/slide237.xml"/><Relationship Id="rId244" Type="http://schemas.openxmlformats.org/officeDocument/2006/relationships/slide" Target="slides/slide236.xml"/><Relationship Id="rId243" Type="http://schemas.openxmlformats.org/officeDocument/2006/relationships/slide" Target="slides/slide235.xml"/><Relationship Id="rId242" Type="http://schemas.openxmlformats.org/officeDocument/2006/relationships/slide" Target="slides/slide234.xml"/><Relationship Id="rId241" Type="http://schemas.openxmlformats.org/officeDocument/2006/relationships/slide" Target="slides/slide233.xml"/><Relationship Id="rId240" Type="http://schemas.openxmlformats.org/officeDocument/2006/relationships/slide" Target="slides/slide232.xml"/><Relationship Id="rId24" Type="http://schemas.openxmlformats.org/officeDocument/2006/relationships/slide" Target="slides/slide17.xml"/><Relationship Id="rId239" Type="http://schemas.openxmlformats.org/officeDocument/2006/relationships/slide" Target="slides/slide231.xml"/><Relationship Id="rId238" Type="http://schemas.openxmlformats.org/officeDocument/2006/relationships/slide" Target="slides/slide230.xml"/><Relationship Id="rId237" Type="http://schemas.openxmlformats.org/officeDocument/2006/relationships/slide" Target="slides/slide229.xml"/><Relationship Id="rId236" Type="http://schemas.openxmlformats.org/officeDocument/2006/relationships/slide" Target="slides/slide228.xml"/><Relationship Id="rId235" Type="http://schemas.openxmlformats.org/officeDocument/2006/relationships/slide" Target="slides/slide227.xml"/><Relationship Id="rId234" Type="http://schemas.openxmlformats.org/officeDocument/2006/relationships/slide" Target="slides/slide226.xml"/><Relationship Id="rId233" Type="http://schemas.openxmlformats.org/officeDocument/2006/relationships/slide" Target="slides/slide225.xml"/><Relationship Id="rId232" Type="http://schemas.openxmlformats.org/officeDocument/2006/relationships/slide" Target="slides/slide224.xml"/><Relationship Id="rId231" Type="http://schemas.openxmlformats.org/officeDocument/2006/relationships/slide" Target="slides/slide223.xml"/><Relationship Id="rId230" Type="http://schemas.openxmlformats.org/officeDocument/2006/relationships/slide" Target="slides/slide222.xml"/><Relationship Id="rId23" Type="http://schemas.openxmlformats.org/officeDocument/2006/relationships/slide" Target="slides/slide16.xml"/><Relationship Id="rId229" Type="http://schemas.openxmlformats.org/officeDocument/2006/relationships/slide" Target="slides/slide221.xml"/><Relationship Id="rId228" Type="http://schemas.openxmlformats.org/officeDocument/2006/relationships/slide" Target="slides/slide220.xml"/><Relationship Id="rId227" Type="http://schemas.openxmlformats.org/officeDocument/2006/relationships/slide" Target="slides/slide219.xml"/><Relationship Id="rId226" Type="http://schemas.openxmlformats.org/officeDocument/2006/relationships/slide" Target="slides/slide218.xml"/><Relationship Id="rId225" Type="http://schemas.openxmlformats.org/officeDocument/2006/relationships/slide" Target="slides/slide217.xml"/><Relationship Id="rId224" Type="http://schemas.openxmlformats.org/officeDocument/2006/relationships/slide" Target="slides/slide216.xml"/><Relationship Id="rId223" Type="http://schemas.openxmlformats.org/officeDocument/2006/relationships/slide" Target="slides/slide215.xml"/><Relationship Id="rId222" Type="http://schemas.openxmlformats.org/officeDocument/2006/relationships/slide" Target="slides/slide214.xml"/><Relationship Id="rId221" Type="http://schemas.openxmlformats.org/officeDocument/2006/relationships/slide" Target="slides/slide213.xml"/><Relationship Id="rId220" Type="http://schemas.openxmlformats.org/officeDocument/2006/relationships/slide" Target="slides/slide212.xml"/><Relationship Id="rId22" Type="http://schemas.openxmlformats.org/officeDocument/2006/relationships/slide" Target="slides/slide15.xml"/><Relationship Id="rId219" Type="http://schemas.openxmlformats.org/officeDocument/2006/relationships/slide" Target="slides/slide211.xml"/><Relationship Id="rId218" Type="http://schemas.openxmlformats.org/officeDocument/2006/relationships/slide" Target="slides/slide210.xml"/><Relationship Id="rId217" Type="http://schemas.openxmlformats.org/officeDocument/2006/relationships/slide" Target="slides/slide209.xml"/><Relationship Id="rId216" Type="http://schemas.openxmlformats.org/officeDocument/2006/relationships/slide" Target="slides/slide208.xml"/><Relationship Id="rId215" Type="http://schemas.openxmlformats.org/officeDocument/2006/relationships/slide" Target="slides/slide207.xml"/><Relationship Id="rId214" Type="http://schemas.openxmlformats.org/officeDocument/2006/relationships/slide" Target="slides/slide206.xml"/><Relationship Id="rId213" Type="http://schemas.openxmlformats.org/officeDocument/2006/relationships/slide" Target="slides/slide205.xml"/><Relationship Id="rId212" Type="http://schemas.openxmlformats.org/officeDocument/2006/relationships/slide" Target="slides/slide204.xml"/><Relationship Id="rId211" Type="http://schemas.openxmlformats.org/officeDocument/2006/relationships/slide" Target="slides/slide203.xml"/><Relationship Id="rId210" Type="http://schemas.openxmlformats.org/officeDocument/2006/relationships/slide" Target="slides/slide202.xml"/><Relationship Id="rId21" Type="http://schemas.openxmlformats.org/officeDocument/2006/relationships/slide" Target="slides/slide14.xml"/><Relationship Id="rId209" Type="http://schemas.openxmlformats.org/officeDocument/2006/relationships/slide" Target="slides/slide201.xml"/><Relationship Id="rId208" Type="http://schemas.openxmlformats.org/officeDocument/2006/relationships/slide" Target="slides/slide200.xml"/><Relationship Id="rId207" Type="http://schemas.openxmlformats.org/officeDocument/2006/relationships/slide" Target="slides/slide199.xml"/><Relationship Id="rId206" Type="http://schemas.openxmlformats.org/officeDocument/2006/relationships/slide" Target="slides/slide198.xml"/><Relationship Id="rId205" Type="http://schemas.openxmlformats.org/officeDocument/2006/relationships/slide" Target="slides/slide197.xml"/><Relationship Id="rId204" Type="http://schemas.openxmlformats.org/officeDocument/2006/relationships/slide" Target="slides/slide196.xml"/><Relationship Id="rId203" Type="http://schemas.openxmlformats.org/officeDocument/2006/relationships/slide" Target="slides/slide195.xml"/><Relationship Id="rId202" Type="http://schemas.openxmlformats.org/officeDocument/2006/relationships/slide" Target="slides/slide194.xml"/><Relationship Id="rId201" Type="http://schemas.openxmlformats.org/officeDocument/2006/relationships/slide" Target="slides/slide193.xml"/><Relationship Id="rId200" Type="http://schemas.openxmlformats.org/officeDocument/2006/relationships/slide" Target="slides/slide192.xml"/><Relationship Id="rId20" Type="http://schemas.openxmlformats.org/officeDocument/2006/relationships/slide" Target="slides/slide13.xml"/><Relationship Id="rId2" Type="http://schemas.openxmlformats.org/officeDocument/2006/relationships/theme" Target="theme/theme1.xml"/><Relationship Id="rId199" Type="http://schemas.openxmlformats.org/officeDocument/2006/relationships/slide" Target="slides/slide191.xml"/><Relationship Id="rId198" Type="http://schemas.openxmlformats.org/officeDocument/2006/relationships/slide" Target="slides/slide190.xml"/><Relationship Id="rId197" Type="http://schemas.openxmlformats.org/officeDocument/2006/relationships/slide" Target="slides/slide189.xml"/><Relationship Id="rId196" Type="http://schemas.openxmlformats.org/officeDocument/2006/relationships/slide" Target="slides/slide188.xml"/><Relationship Id="rId195" Type="http://schemas.openxmlformats.org/officeDocument/2006/relationships/slide" Target="slides/slide187.xml"/><Relationship Id="rId194" Type="http://schemas.openxmlformats.org/officeDocument/2006/relationships/slide" Target="slides/slide186.xml"/><Relationship Id="rId193" Type="http://schemas.openxmlformats.org/officeDocument/2006/relationships/slide" Target="slides/slide185.xml"/><Relationship Id="rId192" Type="http://schemas.openxmlformats.org/officeDocument/2006/relationships/slide" Target="slides/slide184.xml"/><Relationship Id="rId191" Type="http://schemas.openxmlformats.org/officeDocument/2006/relationships/slide" Target="slides/slide183.xml"/><Relationship Id="rId190" Type="http://schemas.openxmlformats.org/officeDocument/2006/relationships/slide" Target="slides/slide182.xml"/><Relationship Id="rId19" Type="http://schemas.openxmlformats.org/officeDocument/2006/relationships/slide" Target="slides/slide12.xml"/><Relationship Id="rId189" Type="http://schemas.openxmlformats.org/officeDocument/2006/relationships/slide" Target="slides/slide181.xml"/><Relationship Id="rId188" Type="http://schemas.openxmlformats.org/officeDocument/2006/relationships/slide" Target="slides/slide180.xml"/><Relationship Id="rId187" Type="http://schemas.openxmlformats.org/officeDocument/2006/relationships/slide" Target="slides/slide179.xml"/><Relationship Id="rId186" Type="http://schemas.openxmlformats.org/officeDocument/2006/relationships/slide" Target="slides/slide178.xml"/><Relationship Id="rId185" Type="http://schemas.openxmlformats.org/officeDocument/2006/relationships/slide" Target="slides/slide177.xml"/><Relationship Id="rId184" Type="http://schemas.openxmlformats.org/officeDocument/2006/relationships/slide" Target="slides/slide176.xml"/><Relationship Id="rId183" Type="http://schemas.openxmlformats.org/officeDocument/2006/relationships/slide" Target="slides/slide175.xml"/><Relationship Id="rId182" Type="http://schemas.openxmlformats.org/officeDocument/2006/relationships/slide" Target="slides/slide174.xml"/><Relationship Id="rId181" Type="http://schemas.openxmlformats.org/officeDocument/2006/relationships/slide" Target="slides/slide173.xml"/><Relationship Id="rId180" Type="http://schemas.openxmlformats.org/officeDocument/2006/relationships/slide" Target="slides/slide172.xml"/><Relationship Id="rId18" Type="http://schemas.openxmlformats.org/officeDocument/2006/relationships/slide" Target="slides/slide11.xml"/><Relationship Id="rId179" Type="http://schemas.openxmlformats.org/officeDocument/2006/relationships/slide" Target="slides/slide171.xml"/><Relationship Id="rId178" Type="http://schemas.openxmlformats.org/officeDocument/2006/relationships/slide" Target="slides/slide170.xml"/><Relationship Id="rId177" Type="http://schemas.openxmlformats.org/officeDocument/2006/relationships/slide" Target="slides/slide169.xml"/><Relationship Id="rId176" Type="http://schemas.openxmlformats.org/officeDocument/2006/relationships/slide" Target="slides/slide168.xml"/><Relationship Id="rId175" Type="http://schemas.openxmlformats.org/officeDocument/2006/relationships/slide" Target="slides/slide167.xml"/><Relationship Id="rId174" Type="http://schemas.openxmlformats.org/officeDocument/2006/relationships/slide" Target="slides/slide166.xml"/><Relationship Id="rId173" Type="http://schemas.openxmlformats.org/officeDocument/2006/relationships/slide" Target="slides/slide165.xml"/><Relationship Id="rId172" Type="http://schemas.openxmlformats.org/officeDocument/2006/relationships/slide" Target="slides/slide164.xml"/><Relationship Id="rId171" Type="http://schemas.openxmlformats.org/officeDocument/2006/relationships/slide" Target="slides/slide163.xml"/><Relationship Id="rId170" Type="http://schemas.openxmlformats.org/officeDocument/2006/relationships/slide" Target="slides/slide162.xml"/><Relationship Id="rId17" Type="http://schemas.openxmlformats.org/officeDocument/2006/relationships/slide" Target="slides/slide10.xml"/><Relationship Id="rId169" Type="http://schemas.openxmlformats.org/officeDocument/2006/relationships/slide" Target="slides/slide161.xml"/><Relationship Id="rId168" Type="http://schemas.openxmlformats.org/officeDocument/2006/relationships/slide" Target="slides/slide160.xml"/><Relationship Id="rId167" Type="http://schemas.openxmlformats.org/officeDocument/2006/relationships/slide" Target="slides/slide159.xml"/><Relationship Id="rId166" Type="http://schemas.openxmlformats.org/officeDocument/2006/relationships/slide" Target="slides/slide158.xml"/><Relationship Id="rId165" Type="http://schemas.openxmlformats.org/officeDocument/2006/relationships/slide" Target="slides/slide157.xml"/><Relationship Id="rId164" Type="http://schemas.openxmlformats.org/officeDocument/2006/relationships/slide" Target="slides/slide156.xml"/><Relationship Id="rId163" Type="http://schemas.openxmlformats.org/officeDocument/2006/relationships/slide" Target="slides/slide155.xml"/><Relationship Id="rId162" Type="http://schemas.openxmlformats.org/officeDocument/2006/relationships/slide" Target="slides/slide154.xml"/><Relationship Id="rId161" Type="http://schemas.openxmlformats.org/officeDocument/2006/relationships/slide" Target="slides/slide153.xml"/><Relationship Id="rId160" Type="http://schemas.openxmlformats.org/officeDocument/2006/relationships/slide" Target="slides/slide152.xml"/><Relationship Id="rId16" Type="http://schemas.openxmlformats.org/officeDocument/2006/relationships/slide" Target="slides/slide9.xml"/><Relationship Id="rId159" Type="http://schemas.openxmlformats.org/officeDocument/2006/relationships/slide" Target="slides/slide151.xml"/><Relationship Id="rId158" Type="http://schemas.openxmlformats.org/officeDocument/2006/relationships/slide" Target="slides/slide150.xml"/><Relationship Id="rId157" Type="http://schemas.openxmlformats.org/officeDocument/2006/relationships/slide" Target="slides/slide149.xml"/><Relationship Id="rId156" Type="http://schemas.openxmlformats.org/officeDocument/2006/relationships/slide" Target="slides/slide148.xml"/><Relationship Id="rId155" Type="http://schemas.openxmlformats.org/officeDocument/2006/relationships/slide" Target="slides/slide147.xml"/><Relationship Id="rId154" Type="http://schemas.openxmlformats.org/officeDocument/2006/relationships/slide" Target="slides/slide146.xml"/><Relationship Id="rId153" Type="http://schemas.openxmlformats.org/officeDocument/2006/relationships/slide" Target="slides/slide145.xml"/><Relationship Id="rId152" Type="http://schemas.openxmlformats.org/officeDocument/2006/relationships/slide" Target="slides/slide144.xml"/><Relationship Id="rId151" Type="http://schemas.openxmlformats.org/officeDocument/2006/relationships/slide" Target="slides/slide143.xml"/><Relationship Id="rId150" Type="http://schemas.openxmlformats.org/officeDocument/2006/relationships/slide" Target="slides/slide142.xml"/><Relationship Id="rId15" Type="http://schemas.openxmlformats.org/officeDocument/2006/relationships/slide" Target="slides/slide8.xml"/><Relationship Id="rId149" Type="http://schemas.openxmlformats.org/officeDocument/2006/relationships/slide" Target="slides/slide141.xml"/><Relationship Id="rId148" Type="http://schemas.openxmlformats.org/officeDocument/2006/relationships/slide" Target="slides/slide140.xml"/><Relationship Id="rId147" Type="http://schemas.openxmlformats.org/officeDocument/2006/relationships/slide" Target="slides/slide139.xml"/><Relationship Id="rId146" Type="http://schemas.openxmlformats.org/officeDocument/2006/relationships/slide" Target="slides/slide138.xml"/><Relationship Id="rId145" Type="http://schemas.openxmlformats.org/officeDocument/2006/relationships/slide" Target="slides/slide137.xml"/><Relationship Id="rId144" Type="http://schemas.openxmlformats.org/officeDocument/2006/relationships/slide" Target="slides/slide136.xml"/><Relationship Id="rId143" Type="http://schemas.openxmlformats.org/officeDocument/2006/relationships/slide" Target="slides/slide135.xml"/><Relationship Id="rId142" Type="http://schemas.openxmlformats.org/officeDocument/2006/relationships/slide" Target="slides/slide134.xml"/><Relationship Id="rId141" Type="http://schemas.openxmlformats.org/officeDocument/2006/relationships/slide" Target="slides/slide133.xml"/><Relationship Id="rId140" Type="http://schemas.openxmlformats.org/officeDocument/2006/relationships/slide" Target="slides/slide132.xml"/><Relationship Id="rId14" Type="http://schemas.openxmlformats.org/officeDocument/2006/relationships/slide" Target="slides/slide7.xml"/><Relationship Id="rId139" Type="http://schemas.openxmlformats.org/officeDocument/2006/relationships/slide" Target="slides/slide131.xml"/><Relationship Id="rId138" Type="http://schemas.openxmlformats.org/officeDocument/2006/relationships/slide" Target="slides/slide130.xml"/><Relationship Id="rId137" Type="http://schemas.openxmlformats.org/officeDocument/2006/relationships/slide" Target="slides/slide129.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 Type="http://schemas.openxmlformats.org/officeDocument/2006/relationships/slide" Target="slides/slide6.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125" Type="http://schemas.openxmlformats.org/officeDocument/2006/relationships/slide" Target="slides/slide117.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121" Type="http://schemas.openxmlformats.org/officeDocument/2006/relationships/slide" Target="slides/slide113.xml"/><Relationship Id="rId120" Type="http://schemas.openxmlformats.org/officeDocument/2006/relationships/slide" Target="slides/slide112.xml"/><Relationship Id="rId12" Type="http://schemas.openxmlformats.org/officeDocument/2006/relationships/slide" Target="slides/slide5.xml"/><Relationship Id="rId119" Type="http://schemas.openxmlformats.org/officeDocument/2006/relationships/slide" Target="slides/slide111.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4" Type="http://schemas.openxmlformats.org/officeDocument/2006/relationships/slide" Target="slides/slide106.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110" Type="http://schemas.openxmlformats.org/officeDocument/2006/relationships/slide" Target="slides/slide102.xml"/><Relationship Id="rId11" Type="http://schemas.openxmlformats.org/officeDocument/2006/relationships/slide" Target="slides/slide4.xml"/><Relationship Id="rId109" Type="http://schemas.openxmlformats.org/officeDocument/2006/relationships/slide" Target="slides/slide101.xml"/><Relationship Id="rId108" Type="http://schemas.openxmlformats.org/officeDocument/2006/relationships/slide" Target="slides/slide100.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2683153-3C06-4A2B-90FC-3542BAFF7B9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0BEB222-F03F-45DD-80CF-A3D4A12864B3}"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98C397D4-69B3-4FCB-A06A-FD5E3DB43235}"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82B23B61-3061-4633-A1C1-D5F4B65779AA}"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6E146EEE-0673-463D-8F1F-68D0C2B1359A}"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ED3B75A-8C12-404D-A17B-C7970C244202}"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F16329D-CBC6-4C70-BD6E-59E9D29B6337}"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C289DBE9-5A07-4029-9917-EC09D9B1F613}"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20C7D244-3A89-424A-BF39-247E5E0CEAA8}"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2624D702-3269-4A7A-B6A8-66837E5F95E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0E30DE73-A0C5-424A-A4B9-7AD9A9B51190}"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BFB1AA-6D31-4FDF-95E2-857654393BC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FB1AA-6D31-4FDF-95E2-857654393BC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B1AA-6D31-4FDF-95E2-857654393BC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ED1F33D7-F745-4146-BDFF-518A7836DF5A}"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6.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8.png"/></Relationships>
</file>

<file path=ppt/slides/_rels/slide231.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image" Target="../media/image10.png"/><Relationship Id="rId1" Type="http://schemas.openxmlformats.org/officeDocument/2006/relationships/image" Target="../media/image9.png"/></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11.png"/></Relationships>
</file>

<file path=ppt/slides/_rels/slide233.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image" Target="../media/image13.png"/><Relationship Id="rId1" Type="http://schemas.openxmlformats.org/officeDocument/2006/relationships/image" Target="../media/image12.png"/></Relationships>
</file>

<file path=ppt/slides/_rels/slide234.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14.png"/></Relationships>
</file>

<file path=ppt/slides/_rels/slide23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image" Target="../media/image16.png"/><Relationship Id="rId1" Type="http://schemas.openxmlformats.org/officeDocument/2006/relationships/image" Target="../media/image15.png"/></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17.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4.png"/><Relationship Id="rId1"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9470" y="908685"/>
            <a:ext cx="10682605" cy="4790440"/>
          </a:xfrm>
        </p:spPr>
        <p:txBody>
          <a:bodyPr>
            <a:normAutofit/>
          </a:bodyPr>
          <a:lstStyle/>
          <a:p>
            <a:pPr algn="just"/>
            <a:r>
              <a:rPr lang="en-US" sz="4890">
                <a:latin typeface="Times New Roman" panose="02020603050405020304" charset="0"/>
                <a:cs typeface="Times New Roman" panose="02020603050405020304" charset="0"/>
                <a:sym typeface="+mn-ea"/>
              </a:rPr>
              <a:t>               </a:t>
            </a:r>
            <a:r>
              <a:rPr lang="en-US" sz="3555">
                <a:solidFill>
                  <a:srgbClr val="00B050"/>
                </a:solidFill>
                <a:latin typeface="Times New Roman" panose="02020603050405020304" charset="0"/>
                <a:cs typeface="Times New Roman" panose="02020603050405020304" charset="0"/>
              </a:rPr>
              <a:t>History of C programming</a:t>
            </a:r>
            <a:endParaRPr lang="en-US" sz="28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The C language was developed by Dennis Ritchie in 1970s at AT&amp;T Bell laboratories.</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Initially it was designed for programming in the operating system called UNIX.</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Ø"/>
            </a:pPr>
            <a:r>
              <a:rPr lang="en-US" altLang="en-IN" sz="16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Ø"/>
            </a:pPr>
            <a:r>
              <a:rPr lang="en-US" altLang="en-IN" sz="16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1600">
              <a:latin typeface="Times New Roman" panose="02020603050405020304" charset="0"/>
              <a:cs typeface="Times New Roman" panose="02020603050405020304" charset="0"/>
              <a:sym typeface="+mn-ea"/>
            </a:endParaRPr>
          </a:p>
          <a:p>
            <a:pPr marL="457200" indent="-457200" algn="just">
              <a:buFont typeface="Wingdings" panose="05000000000000000000" charset="0"/>
              <a:buChar char="Ø"/>
            </a:pPr>
            <a:endParaRPr lang="en-IN" sz="2800"/>
          </a:p>
          <a:p>
            <a:pPr marL="457200" indent="-457200" algn="just">
              <a:buFont typeface="Wingdings" panose="05000000000000000000" charset="0"/>
              <a:buChar char="Ø"/>
            </a:pPr>
            <a:endParaRPr lang="en-US" sz="2800">
              <a:latin typeface="Times New Roman" panose="02020603050405020304" charset="0"/>
              <a:cs typeface="Times New Roman" panose="02020603050405020304" charset="0"/>
            </a:endParaRPr>
          </a:p>
          <a:p>
            <a:pPr marL="457200" indent="-457200"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710"/>
            <a:ext cx="10515600" cy="570357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Stack</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When we define a function and call that function then we use the stack frame.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Heap</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malloc() and calloc() functions are used to allocate the memory in the heap.</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370776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1"/>
          <a:stretch>
            <a:fillRect/>
          </a:stretch>
        </p:blipFill>
        <p:spPr>
          <a:xfrm>
            <a:off x="7239000" y="2197100"/>
            <a:ext cx="4953000" cy="3248025"/>
          </a:xfrm>
          <a:prstGeom prst="rect">
            <a:avLst/>
          </a:prstGeom>
          <a:noFill/>
          <a:ln w="9525">
            <a:noFill/>
          </a:ln>
        </p:spPr>
      </p:pic>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1"/>
          <a:srcRect l="48227" t="19192" r="26792"/>
          <a:stretch>
            <a:fillRect/>
          </a:stretch>
        </p:blipFill>
        <p:spPr>
          <a:xfrm>
            <a:off x="6205855" y="880110"/>
            <a:ext cx="5376545" cy="5789930"/>
          </a:xfrm>
          <a:prstGeom prst="rect">
            <a:avLst/>
          </a:prstGeom>
          <a:noFill/>
          <a:ln w="9525">
            <a:noFill/>
          </a:ln>
        </p:spPr>
      </p:pic>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When a function calls itself within the same function repeatedly, it is called the direct recursion.</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write some code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some code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if the num i is equal to 0, return 0;  </a:t>
            </a: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use for loop to get the first 10 fibonacci series</a:t>
            </a:r>
            <a:r>
              <a:rPr lang="en-US" sz="1200">
                <a:latin typeface="Times New Roman" panose="02020603050405020304" charset="0"/>
                <a:cs typeface="Times New Roman" panose="02020603050405020304" charset="0"/>
                <a:sym typeface="+mn-ea"/>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
        <p:nvSpPr>
          <p:cNvPr id="5" name="Text Box 4"/>
          <p:cNvSpPr txBox="1"/>
          <p:nvPr/>
        </p:nvSpPr>
        <p:spPr>
          <a:xfrm>
            <a:off x="6131560" y="4509135"/>
            <a:ext cx="5222875" cy="95313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0 1 1 2 3 5 8 13 21 34</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2.Indirect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160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774700"/>
            <a:ext cx="7843520" cy="59461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 print a number by adding 1  </a:t>
            </a:r>
            <a:endParaRPr lang="en-US" sz="1000">
              <a:solidFill>
                <a:schemeClr val="accent1">
                  <a:lumMod val="40000"/>
                  <a:lumOff val="60000"/>
                </a:schemeClr>
              </a:solidFill>
            </a:endParaRPr>
          </a:p>
          <a:p>
            <a:pPr marL="0" indent="0">
              <a:buNone/>
            </a:pPr>
            <a:r>
              <a:rPr lang="en-US" sz="1000"/>
              <a:t>        num++;                                                           </a:t>
            </a:r>
            <a:r>
              <a:rPr lang="en-US" sz="1000">
                <a:solidFill>
                  <a:schemeClr val="accent1">
                    <a:lumMod val="40000"/>
                    <a:lumOff val="60000"/>
                  </a:schemeClr>
                </a:solidFill>
              </a:rPr>
              <a:t>     // increment by 1  </a:t>
            </a:r>
            <a:endParaRPr lang="en-US" sz="1000"/>
          </a:p>
          <a:p>
            <a:pPr marL="0" indent="0">
              <a:buNone/>
            </a:pPr>
            <a:r>
              <a:rPr lang="en-US" sz="1000"/>
              <a:t>        even();                                                           </a:t>
            </a:r>
            <a:r>
              <a:rPr lang="en-US" sz="1000">
                <a:solidFill>
                  <a:schemeClr val="accent1">
                    <a:lumMod val="40000"/>
                    <a:lumOff val="60000"/>
                  </a:schemeClr>
                </a:solidFill>
              </a:rPr>
              <a:t>     // invoke the even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print a number by subtracting 1</a:t>
            </a:r>
            <a:r>
              <a:rPr lang="en-US" sz="1000"/>
              <a:t>   </a:t>
            </a:r>
            <a:endParaRPr lang="en-US" sz="1000"/>
          </a:p>
          <a:p>
            <a:pPr marL="0" indent="0">
              <a:buNone/>
            </a:pPr>
            <a:r>
              <a:rPr lang="en-US" sz="1000"/>
              <a:t>        num++;  </a:t>
            </a:r>
            <a:endParaRPr lang="en-US" sz="1000"/>
          </a:p>
          <a:p>
            <a:pPr marL="0" indent="0">
              <a:buNone/>
            </a:pPr>
            <a:r>
              <a:rPr lang="en-US" sz="1000"/>
              <a:t>        odd();                                                             </a:t>
            </a:r>
            <a:r>
              <a:rPr lang="en-US" sz="1000">
                <a:solidFill>
                  <a:schemeClr val="accent1">
                    <a:lumMod val="40000"/>
                    <a:lumOff val="60000"/>
                  </a:schemeClr>
                </a:solidFill>
              </a:rPr>
              <a:t> // call the odd()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a:t>
            </a:r>
            <a:r>
              <a:rPr lang="en-US" sz="1000">
                <a:solidFill>
                  <a:schemeClr val="accent1">
                    <a:lumMod val="40000"/>
                    <a:lumOff val="60000"/>
                  </a:schemeClr>
                </a:solidFill>
              </a:rPr>
              <a:t> // main call the odd() function at once</a:t>
            </a:r>
            <a:r>
              <a:rPr lang="en-US" sz="1000"/>
              <a:t>  </a:t>
            </a:r>
            <a:endParaRPr lang="en-US" sz="1000"/>
          </a:p>
          <a:p>
            <a:pPr marL="0" indent="0">
              <a:buNone/>
            </a:pPr>
            <a:r>
              <a:rPr lang="en-US" sz="1000"/>
              <a:t>    return 0;  </a:t>
            </a:r>
            <a:endParaRPr lang="en-US" sz="1000"/>
          </a:p>
          <a:p>
            <a:pPr marL="0" indent="0">
              <a:buNone/>
            </a:pPr>
            <a:r>
              <a:rPr lang="en-US" sz="1000"/>
              <a:t>}  </a:t>
            </a:r>
            <a:endParaRPr lang="en-US" sz="1000"/>
          </a:p>
        </p:txBody>
      </p:sp>
      <p:sp>
        <p:nvSpPr>
          <p:cNvPr id="5" name="Text Box 4"/>
          <p:cNvSpPr txBox="1"/>
          <p:nvPr/>
        </p:nvSpPr>
        <p:spPr>
          <a:xfrm>
            <a:off x="6131560" y="4509135"/>
            <a:ext cx="5222875" cy="1568450"/>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sym typeface="+mn-ea"/>
              </a:rPr>
              <a:t>2  1  4  3  6  5  8  7  10  9</a:t>
            </a:r>
            <a:endParaRPr lang="en-US" sz="1600"/>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3.Tail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solidFill>
                  <a:schemeClr val="accent1">
                    <a:lumMod val="40000"/>
                    <a:lumOff val="60000"/>
                  </a:schemeClr>
                </a:solidFill>
                <a:latin typeface="Times New Roman" panose="02020603050405020304" charset="0"/>
                <a:cs typeface="Times New Roman" panose="02020603050405020304" charset="0"/>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function definition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a:t>
            </a:r>
            <a:r>
              <a:rPr lang="en-US" sz="1800">
                <a:solidFill>
                  <a:schemeClr val="accent1">
                    <a:lumMod val="40000"/>
                    <a:lumOff val="60000"/>
                  </a:schemeClr>
                </a:solidFill>
                <a:latin typeface="Times New Roman" panose="02020603050405020304" charset="0"/>
                <a:cs typeface="Times New Roman" panose="02020603050405020304" charset="0"/>
              </a:rPr>
              <a:t>// print the number  </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a:t>
            </a:r>
            <a:r>
              <a:rPr lang="en-US" sz="1800">
                <a:solidFill>
                  <a:schemeClr val="accent1">
                    <a:lumMod val="40000"/>
                    <a:lumOff val="60000"/>
                  </a:schemeClr>
                </a:solidFill>
                <a:latin typeface="Times New Roman" panose="02020603050405020304" charset="0"/>
                <a:cs typeface="Times New Roman" panose="02020603050405020304" charset="0"/>
              </a:rPr>
              <a:t>// recursive call at the end in the fun() function  </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a:t>
            </a:r>
            <a:r>
              <a:rPr lang="en-US" sz="1800">
                <a:solidFill>
                  <a:schemeClr val="accent1">
                    <a:lumMod val="40000"/>
                    <a:lumOff val="60000"/>
                  </a:schemeClr>
                </a:solidFill>
                <a:latin typeface="Times New Roman" panose="02020603050405020304" charset="0"/>
                <a:cs typeface="Times New Roman" panose="02020603050405020304" charset="0"/>
              </a:rPr>
              <a:t>//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Number is: 7</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357620" y="3860800"/>
            <a:ext cx="5249545" cy="2768600"/>
          </a:xfrm>
          <a:prstGeom prst="rect">
            <a:avLst/>
          </a:prstGeom>
          <a:noFill/>
        </p:spPr>
        <p:txBody>
          <a:bodyPr wrap="square" rtlCol="0">
            <a:spAutoFit/>
          </a:bodyPr>
          <a:p>
            <a:r>
              <a:rPr lang="en-US" b="1">
                <a:latin typeface="Times New Roman" panose="02020603050405020304" charset="0"/>
                <a:cs typeface="Times New Roman" panose="02020603050405020304" charset="0"/>
              </a:rPr>
              <a:t>Output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6</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5</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4</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3</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2</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1</a:t>
            </a:r>
            <a:endParaRPr lang="en-US">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sym typeface="+mn-ea"/>
              </a:rPr>
              <a:t>4.Non-Tail / Head Recursion</a:t>
            </a:r>
            <a:endParaRPr lang="en-US" sz="2400" b="1">
              <a:solidFill>
                <a:srgbClr val="00B05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8425"/>
            <a:ext cx="10515600" cy="6497320"/>
          </a:xfrm>
        </p:spPr>
        <p:txBody>
          <a:bodyPr/>
          <a:p>
            <a:pPr marL="0" indent="0">
              <a:buNone/>
            </a:pPr>
            <a:r>
              <a:rPr lang="en-US" sz="2000" b="1">
                <a:solidFill>
                  <a:srgbClr val="00B050"/>
                </a:solidFill>
                <a:latin typeface="Times New Roman" panose="02020603050405020304" charset="0"/>
                <a:cs typeface="Times New Roman" panose="02020603050405020304" charset="0"/>
              </a:rPr>
              <a:t>Memory size and range of data types:</a:t>
            </a:r>
            <a:endParaRPr lang="en-US" sz="2000" b="1">
              <a:solidFill>
                <a:srgbClr val="00B050"/>
              </a:solidFill>
              <a:latin typeface="Times New Roman" panose="02020603050405020304" charset="0"/>
              <a:cs typeface="Times New Roman" panose="02020603050405020304" charset="0"/>
            </a:endParaRPr>
          </a:p>
          <a:p>
            <a:pPr marL="0" indent="0">
              <a:buNone/>
            </a:pPr>
            <a:endParaRPr lang="en-US" sz="2000" b="1">
              <a:solidFill>
                <a:srgbClr val="00B050"/>
              </a:solidFill>
              <a:latin typeface="Times New Roman" panose="02020603050405020304" charset="0"/>
              <a:cs typeface="Times New Roman" panose="02020603050405020304" charset="0"/>
            </a:endParaRPr>
          </a:p>
        </p:txBody>
      </p:sp>
      <p:graphicFrame>
        <p:nvGraphicFramePr>
          <p:cNvPr id="7" name="Table 6"/>
          <p:cNvGraphicFramePr/>
          <p:nvPr/>
        </p:nvGraphicFramePr>
        <p:xfrm>
          <a:off x="1776730" y="717550"/>
          <a:ext cx="8018145" cy="5892165"/>
        </p:xfrm>
        <a:graphic>
          <a:graphicData uri="http://schemas.openxmlformats.org/drawingml/2006/table">
            <a:tbl>
              <a:tblPr firstRow="1" bandRow="1">
                <a:tableStyleId>{5C22544A-7EE6-4342-B048-85BDC9FD1C3A}</a:tableStyleId>
              </a:tblPr>
              <a:tblGrid>
                <a:gridCol w="2672715"/>
                <a:gridCol w="2672715"/>
                <a:gridCol w="2672715"/>
              </a:tblGrid>
              <a:tr h="654685">
                <a:tc>
                  <a:txBody>
                    <a:bodyPr/>
                    <a:p>
                      <a:pPr algn="ctr">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Memory Size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Range</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−128 to 127</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signed char</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−128 to 127</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unsigned char</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0 to 255</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signed short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unsigned short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0 to 65,535</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r h="654685">
                <a:tc>
                  <a:txBody>
                    <a:bodyPr/>
                    <a:p>
                      <a:pPr algn="ctr">
                        <a:buNone/>
                      </a:pPr>
                      <a:r>
                        <a:rPr lang="en-US" sz="1600">
                          <a:latin typeface="Times New Roman" panose="02020603050405020304" charset="0"/>
                          <a:cs typeface="Times New Roman" panose="02020603050405020304" charset="0"/>
                        </a:rPr>
                        <a:t>signed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void head_fun (int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if ( num &gt; 0 )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Here the head_fun() is the first statement to be called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(num -1);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%d",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a = 5;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Use of Non-Tail/Head Recursive function \n");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(a);                        </a:t>
            </a:r>
            <a:r>
              <a:rPr lang="en-US" sz="1600">
                <a:solidFill>
                  <a:schemeClr val="accent1">
                    <a:lumMod val="40000"/>
                    <a:lumOff val="60000"/>
                  </a:schemeClr>
                </a:solidFill>
                <a:latin typeface="Times New Roman" panose="02020603050405020304" charset="0"/>
                <a:cs typeface="Times New Roman" panose="02020603050405020304" charset="0"/>
              </a:rPr>
              <a:t>// function calling</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1814830"/>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Use of Non-Tail/Head Recursive function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1 2 3 4 5</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macro is a segment of code which is replaced by the value of macro. Macro is defined by #define directive.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two types of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Object-like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Function-like Macros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1.Object-like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8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For example:      #define PI 3.14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Here, PI is the macro name which will be replaced by the value 3.14.</a:t>
            </a:r>
            <a:endParaRPr lang="en-US" sz="1800">
              <a:latin typeface="Times New Roman" panose="02020603050405020304" charset="0"/>
              <a:cs typeface="Times New Roman" panose="02020603050405020304" charset="0"/>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SIDE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area = SIDE*SIDE;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printf("Object Like Macros!\n");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printf("Area is: %d",area);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Object Like Macros!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is: 16</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2.Function-like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The function-like macro looks like function call. For example: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#define MIN(a,b) ((a)&lt;(b)?(a):(b))    </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Here, MIN is the macro name.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800">
                <a:latin typeface="Times New Roman" panose="02020603050405020304" charset="0"/>
                <a:cs typeface="Times New Roman" panose="02020603050405020304" charset="0"/>
              </a:rPr>
              <a:t>#include &lt;stdio.h&gt;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#define AREA(s) (s * s)            </a:t>
            </a:r>
            <a:r>
              <a:rPr lang="en-US" sz="1800">
                <a:solidFill>
                  <a:schemeClr val="accent1">
                    <a:lumMod val="40000"/>
                    <a:lumOff val="60000"/>
                  </a:schemeClr>
                </a:solidFill>
                <a:latin typeface="Times New Roman" panose="02020603050405020304" charset="0"/>
                <a:cs typeface="Times New Roman" panose="02020603050405020304" charset="0"/>
              </a:rPr>
              <a:t> // macro with argument</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s1 = 10,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area_of_square = AREA(s1);</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printf("Macros with arguments!\n");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printf("Area of square is: %d",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return 0;</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Macros with arguments!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of square is: 100</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wrap="square"/>
                    <a:lstStyle/>
                    <a:p>
                      <a:pPr algn="ctr">
                        <a:buNone/>
                      </a:pPr>
                      <a:r>
                        <a:rPr lang="en-US" sz="1600">
                          <a:latin typeface="Times New Roman" panose="02020603050405020304" charset="0"/>
                          <a:cs typeface="Times New Roman" panose="02020603050405020304" charset="0"/>
                        </a:rPr>
                        <a:t>No.</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Macro</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Description</a:t>
                      </a:r>
                      <a:endParaRPr lang="en-US" sz="1600">
                        <a:latin typeface="Times New Roman" panose="02020603050405020304" charset="0"/>
                        <a:cs typeface="Times New Roman" panose="02020603050405020304" charset="0"/>
                      </a:endParaRPr>
                    </a:p>
                  </a:txBody>
                  <a:tcPr vert="horz"/>
                </a:tc>
              </a:tr>
              <a:tr h="1014730">
                <a:tc>
                  <a:txBody>
                    <a:bodyPr wrap="square"/>
                    <a:lstStyle/>
                    <a:p>
                      <a:pPr algn="ctr">
                        <a:buNone/>
                      </a:pPr>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_DATE_</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represents current date in "MMM DD YYYY" format.</a:t>
                      </a:r>
                      <a:endParaRPr lang="en-US" sz="1600">
                        <a:latin typeface="Times New Roman" panose="02020603050405020304" charset="0"/>
                        <a:cs typeface="Times New Roman" panose="02020603050405020304" charset="0"/>
                      </a:endParaRPr>
                    </a:p>
                  </a:txBody>
                  <a:tcPr vert="horz"/>
                </a:tc>
              </a:tr>
              <a:tr h="1015365">
                <a:tc>
                  <a:txBody>
                    <a:bodyPr wrap="square"/>
                    <a:lstStyle/>
                    <a:p>
                      <a:pPr algn="ctr">
                        <a:buNone/>
                      </a:pPr>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_TIME_</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represents current time in "HH:MM:SS" format.</a:t>
                      </a:r>
                      <a:endParaRPr lang="en-US" sz="1600">
                        <a:latin typeface="Times New Roman" panose="02020603050405020304" charset="0"/>
                        <a:cs typeface="Times New Roman" panose="02020603050405020304" charset="0"/>
                      </a:endParaRPr>
                    </a:p>
                  </a:txBody>
                  <a:tcPr vert="horz"/>
                </a:tc>
              </a:tr>
              <a:tr h="604520">
                <a:tc>
                  <a:txBody>
                    <a:bodyPr wrap="square"/>
                    <a:lstStyle/>
                    <a:p>
                      <a:pPr algn="ctr">
                        <a:buNone/>
                      </a:pPr>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_FILE_</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represents current file name.</a:t>
                      </a:r>
                      <a:endParaRPr lang="en-US" sz="1600">
                        <a:latin typeface="Times New Roman" panose="02020603050405020304" charset="0"/>
                        <a:cs typeface="Times New Roman" panose="02020603050405020304" charset="0"/>
                      </a:endParaRPr>
                    </a:p>
                  </a:txBody>
                  <a:tcPr vert="horz"/>
                </a:tc>
              </a:tr>
              <a:tr h="603885">
                <a:tc>
                  <a:txBody>
                    <a:bodyPr wrap="square"/>
                    <a:lstStyle/>
                    <a:p>
                      <a:pPr algn="ctr">
                        <a:buNone/>
                      </a:pPr>
                      <a:r>
                        <a:rPr lang="en-US" sz="1600">
                          <a:latin typeface="Times New Roman" panose="02020603050405020304" charset="0"/>
                          <a:cs typeface="Times New Roman" panose="02020603050405020304" charset="0"/>
                        </a:rPr>
                        <a:t>4</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_LINE_</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represents current line number.</a:t>
                      </a:r>
                      <a:endParaRPr lang="en-US" sz="1600">
                        <a:latin typeface="Times New Roman" panose="02020603050405020304" charset="0"/>
                        <a:cs typeface="Times New Roman" panose="02020603050405020304" charset="0"/>
                      </a:endParaRPr>
                    </a:p>
                  </a:txBody>
                  <a:tcPr vert="horz"/>
                </a:tc>
              </a:tr>
              <a:tr h="1015365">
                <a:tc>
                  <a:txBody>
                    <a:bodyPr wrap="square"/>
                    <a:lstStyle/>
                    <a:p>
                      <a:pPr algn="ctr">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_STDC_</a:t>
                      </a:r>
                      <a:endParaRPr lang="en-US" sz="1600">
                        <a:latin typeface="Times New Roman" panose="02020603050405020304" charset="0"/>
                        <a:cs typeface="Times New Roman" panose="02020603050405020304" charset="0"/>
                      </a:endParaRPr>
                    </a:p>
                  </a:txBody>
                  <a:tcPr vert="horz"/>
                </a:tc>
                <a:tc>
                  <a:txBody>
                    <a:bodyPr wrap="square"/>
                    <a:lstStyle/>
                    <a:p>
                      <a:pPr algn="ctr">
                        <a:buNone/>
                      </a:pPr>
                      <a:r>
                        <a:rPr lang="en-US" sz="1600">
                          <a:latin typeface="Times New Roman" panose="02020603050405020304" charset="0"/>
                          <a:cs typeface="Times New Roman" panose="02020603050405020304" charset="0"/>
                        </a:rPr>
                        <a:t>It is defined as 1 when compiler complies with the ANSI standard.</a:t>
                      </a:r>
                      <a:endParaRPr lang="en-US" sz="1600">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1340485"/>
            <a:ext cx="6148070" cy="50209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527800" y="2924810"/>
            <a:ext cx="4704715" cy="3046095"/>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File :C:\Users\Brigosha_Guest\Desktop\P\q.c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Date :Mar 25 2023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Time :12:57:50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Line :7</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STDC :1</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38455"/>
            <a:ext cx="9144000" cy="6081395"/>
          </a:xfrm>
        </p:spPr>
        <p:txBody>
          <a:bodyPr>
            <a:noAutofit/>
          </a:bodyPr>
          <a:lstStyle/>
          <a:p>
            <a:pPr algn="l">
              <a:lnSpc>
                <a:spcPct val="150000"/>
              </a:lnSpc>
            </a:pPr>
            <a:r>
              <a:rPr lang="en-US" sz="2400">
                <a:latin typeface="Times New Roman" panose="02020603050405020304" charset="0"/>
                <a:cs typeface="Times New Roman" panose="02020603050405020304" charset="0"/>
              </a:rPr>
              <a:t>Array</a:t>
            </a:r>
            <a:endParaRPr lang="en-US" sz="24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Definition of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Why Array is used</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Types of Array</a:t>
            </a:r>
            <a:endParaRPr lang="en-US" sz="16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One Dimensional Array</a:t>
            </a:r>
            <a:endParaRPr lang="en-US" sz="24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Declaration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Accessing 1-D Array Elements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Processing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Initialization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1-D Array and Functions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Individual Array Element to Function</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whole 1-D Array to a Function</a:t>
            </a:r>
            <a:endParaRPr lang="en-US" sz="1600">
              <a:latin typeface="Times New Roman" panose="02020603050405020304" charset="0"/>
              <a:cs typeface="Times New Roman" panose="02020603050405020304" charset="0"/>
            </a:endParaRPr>
          </a:p>
          <a:p>
            <a:pPr algn="l">
              <a:lnSpc>
                <a:spcPct val="150000"/>
              </a:lnSpc>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4970"/>
            <a:ext cx="10515600" cy="6021070"/>
          </a:xfrm>
        </p:spPr>
        <p:txBody>
          <a:bodyPr/>
          <a:p>
            <a:pPr marL="0" indent="0" algn="l">
              <a:lnSpc>
                <a:spcPct val="150000"/>
              </a:lnSpc>
              <a:buNone/>
            </a:pPr>
            <a:r>
              <a:rPr lang="en-US" sz="2400">
                <a:latin typeface="Times New Roman" panose="02020603050405020304" charset="0"/>
                <a:cs typeface="Times New Roman" panose="02020603050405020304" charset="0"/>
                <a:sym typeface="+mn-ea"/>
              </a:rPr>
              <a:t>Two Dimensional Array</a:t>
            </a:r>
            <a:endParaRPr lang="en-US" sz="24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Declaration and Accessing Individual Elements of 2-DArray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Processing of 2-D 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Initialization of 2-D Arrays</a:t>
            </a:r>
            <a:endParaRPr lang="en-US" sz="1600">
              <a:latin typeface="Times New Roman" panose="02020603050405020304" charset="0"/>
              <a:cs typeface="Times New Roman" panose="02020603050405020304" charset="0"/>
            </a:endParaRPr>
          </a:p>
          <a:p>
            <a:pPr marL="0" indent="0" algn="l">
              <a:lnSpc>
                <a:spcPct val="150000"/>
              </a:lnSpc>
              <a:buNone/>
            </a:pPr>
            <a:r>
              <a:rPr lang="en-US" sz="2400">
                <a:latin typeface="Times New Roman" panose="02020603050405020304" charset="0"/>
                <a:cs typeface="Times New Roman" panose="02020603050405020304" charset="0"/>
                <a:sym typeface="+mn-ea"/>
              </a:rPr>
              <a:t>Arrays with more than Two Dimensions</a:t>
            </a:r>
            <a:endParaRPr lang="en-US" sz="24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Multidimensional Array and Functions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828800" y="368300"/>
          <a:ext cx="8111490" cy="6159500"/>
        </p:xfrm>
        <a:graphic>
          <a:graphicData uri="http://schemas.openxmlformats.org/drawingml/2006/table">
            <a:tbl>
              <a:tblPr firstRow="1" bandRow="1">
                <a:tableStyleId>{5C22544A-7EE6-4342-B048-85BDC9FD1C3A}</a:tableStyleId>
              </a:tblPr>
              <a:tblGrid>
                <a:gridCol w="2703830"/>
                <a:gridCol w="2703830"/>
                <a:gridCol w="2703830"/>
              </a:tblGrid>
              <a:tr h="615950">
                <a:tc>
                  <a:txBody>
                    <a:bodyPr/>
                    <a:p>
                      <a:pPr algn="ctr">
                        <a:buNone/>
                      </a:pPr>
                      <a:r>
                        <a:rPr lang="en-US" sz="1600">
                          <a:latin typeface="Times New Roman" panose="02020603050405020304" charset="0"/>
                          <a:cs typeface="Times New Roman" panose="02020603050405020304" charset="0"/>
                        </a:rPr>
                        <a:t>unsigned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0 to 65,535</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short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signed short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−32,768 to 32,767</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unsigned short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0 to 65,535</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long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4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-2,147,483,648 to 2,147,483,647</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signed long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4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-2,147,483,648 to 2,147,483,647</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unsigned long int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4 byte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0 to 4,294,967,295</a:t>
                      </a: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4 byte</a:t>
                      </a:r>
                      <a:endParaRPr lang="en-US" sz="1600">
                        <a:latin typeface="Times New Roman" panose="02020603050405020304" charset="0"/>
                        <a:cs typeface="Times New Roman" panose="02020603050405020304" charset="0"/>
                      </a:endParaRPr>
                    </a:p>
                  </a:txBody>
                  <a:tcPr/>
                </a:tc>
                <a:tc>
                  <a:txBody>
                    <a:bodyPr/>
                    <a:p>
                      <a:pPr algn="ctr">
                        <a:buNone/>
                      </a:pP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8 byte</a:t>
                      </a:r>
                      <a:endParaRPr lang="en-US" sz="1600">
                        <a:latin typeface="Times New Roman" panose="02020603050405020304" charset="0"/>
                        <a:cs typeface="Times New Roman" panose="02020603050405020304" charset="0"/>
                      </a:endParaRPr>
                    </a:p>
                  </a:txBody>
                  <a:tcPr/>
                </a:tc>
                <a:tc>
                  <a:txBody>
                    <a:bodyPr/>
                    <a:p>
                      <a:pPr algn="ctr">
                        <a:buNone/>
                      </a:pPr>
                      <a:endParaRPr lang="en-US" sz="1600">
                        <a:latin typeface="Times New Roman" panose="02020603050405020304" charset="0"/>
                        <a:cs typeface="Times New Roman" panose="02020603050405020304" charset="0"/>
                      </a:endParaRPr>
                    </a:p>
                  </a:txBody>
                  <a:tcPr/>
                </a:tc>
              </a:tr>
              <a:tr h="615950">
                <a:tc>
                  <a:txBody>
                    <a:bodyPr/>
                    <a:p>
                      <a:pPr algn="ctr">
                        <a:buNone/>
                      </a:pPr>
                      <a:r>
                        <a:rPr lang="en-US" sz="1600">
                          <a:latin typeface="Times New Roman" panose="02020603050405020304" charset="0"/>
                          <a:cs typeface="Times New Roman" panose="02020603050405020304" charset="0"/>
                        </a:rPr>
                        <a:t>long double</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 byte</a:t>
                      </a:r>
                      <a:endParaRPr lang="en-US" sz="1600">
                        <a:latin typeface="Times New Roman" panose="02020603050405020304" charset="0"/>
                        <a:cs typeface="Times New Roman" panose="02020603050405020304" charset="0"/>
                      </a:endParaRPr>
                    </a:p>
                  </a:txBody>
                  <a:tcPr/>
                </a:tc>
                <a:tc>
                  <a:txBody>
                    <a:bodyPr/>
                    <a:p>
                      <a:pPr algn="ctr">
                        <a:buNone/>
                      </a:pP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190615"/>
          </a:xfrm>
        </p:spPr>
        <p:txBody>
          <a:bodyPr/>
          <a:p>
            <a:pPr marL="0" indent="0">
              <a:buNone/>
            </a:pPr>
            <a:r>
              <a:rPr lang="en-US" sz="3600" b="1">
                <a:latin typeface="Times New Roman" panose="02020603050405020304" charset="0"/>
                <a:cs typeface="Times New Roman" panose="02020603050405020304" charset="0"/>
              </a:rPr>
              <a:t>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latin typeface="Times New Roman" panose="02020603050405020304" charset="0"/>
                <a:cs typeface="Times New Roman" panose="02020603050405020304" charset="0"/>
              </a:rPr>
              <a:t>An Array is a data structure containing a number of data values all of which are same type.Data structure is a format for organizing and storing data.</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Array is data structure which you can visualize as follows: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buNone/>
            </a:pPr>
            <a:endParaRPr lang="en-US" sz="1600"/>
          </a:p>
          <a:p>
            <a:pPr marL="0" indent="0">
              <a:lnSpc>
                <a:spcPct val="150000"/>
              </a:lnSpc>
              <a:buNone/>
            </a:pPr>
            <a:endParaRPr lang="en-US" sz="1600"/>
          </a:p>
          <a:p>
            <a:pPr marL="0" indent="0">
              <a:lnSpc>
                <a:spcPct val="150000"/>
              </a:lnSpc>
              <a:buNone/>
            </a:pPr>
            <a:r>
              <a:rPr lang="en-US" sz="16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magine an array as a large chunk of memory divided into smaller block of memory and each block is capable of storing a data value of some type.</a:t>
            </a:r>
            <a:endParaRPr lang="en-US" sz="1600">
              <a:latin typeface="Times New Roman" panose="02020603050405020304" charset="0"/>
              <a:cs typeface="Times New Roman" panose="02020603050405020304" charset="0"/>
            </a:endParaRPr>
          </a:p>
        </p:txBody>
      </p:sp>
      <p:graphicFrame>
        <p:nvGraphicFramePr>
          <p:cNvPr id="6" name="Table 5"/>
          <p:cNvGraphicFramePr/>
          <p:nvPr/>
        </p:nvGraphicFramePr>
        <p:xfrm>
          <a:off x="1423670" y="3208655"/>
          <a:ext cx="8529320" cy="440690"/>
        </p:xfrm>
        <a:graphic>
          <a:graphicData uri="http://schemas.openxmlformats.org/drawingml/2006/table">
            <a:tbl>
              <a:tblPr firstRow="1" bandRow="1">
                <a:tableStyleId>{5C22544A-7EE6-4342-B048-85BDC9FD1C3A}</a:tableStyleId>
              </a:tblPr>
              <a:tblGrid>
                <a:gridCol w="1066165"/>
                <a:gridCol w="1066165"/>
                <a:gridCol w="1066165"/>
                <a:gridCol w="1066165"/>
                <a:gridCol w="1066165"/>
                <a:gridCol w="1066165"/>
                <a:gridCol w="1066165"/>
                <a:gridCol w="1066165"/>
              </a:tblGrid>
              <a:tr h="44069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865"/>
            <a:ext cx="10515600" cy="6358255"/>
          </a:xfrm>
        </p:spPr>
        <p:txBody>
          <a:bodyPr/>
          <a:p>
            <a:pPr marL="0" indent="0">
              <a:buNone/>
            </a:pPr>
            <a:r>
              <a:rPr lang="en-US" sz="3600" b="1">
                <a:latin typeface="Times New Roman" panose="02020603050405020304" charset="0"/>
                <a:cs typeface="Times New Roman" panose="02020603050405020304" charset="0"/>
              </a:rPr>
              <a:t>Why Array is Used</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latin typeface="Times New Roman" panose="02020603050405020304" charset="0"/>
                <a:cs typeface="Times New Roman" panose="02020603050405020304" charset="0"/>
              </a:rPr>
              <a:t>The variables that we have used till now are capable of storing only one value at a time. Consider a situation when we want to store and display the age of 100 employees. We can do the following </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Declare 100 different variables to store the age of employees.</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Assign a value to each variable.</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Display the value of each variable.</a:t>
            </a:r>
            <a:endParaRPr lang="en-US" sz="1600">
              <a:latin typeface="Times New Roman" panose="02020603050405020304" charset="0"/>
              <a:cs typeface="Times New Roman" panose="02020603050405020304" charset="0"/>
            </a:endParaRPr>
          </a:p>
          <a:p>
            <a:pPr>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We can do the above steps, but it would be difficult to handle so many variables in the program and the program would become very lengthy. The concept of arrays is used in these types of situations where we can group similar type of data items.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TYPES OF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sz="1600">
                <a:latin typeface="Times New Roman" panose="02020603050405020304" charset="0"/>
                <a:cs typeface="Times New Roman" panose="02020603050405020304" charset="0"/>
              </a:rPr>
              <a:t>There are Three types of Array. They are</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One Dimensional Array</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Two Dimensional Array</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Multi Dimensional Array</a:t>
            </a:r>
            <a:endParaRPr lang="en-US" sz="1600">
              <a:latin typeface="Times New Roman" panose="02020603050405020304" charset="0"/>
              <a:cs typeface="Times New Roman" panose="02020603050405020304" charset="0"/>
            </a:endParaRPr>
          </a:p>
          <a:p>
            <a:pPr marL="0" indent="0">
              <a:buFont typeface="Wingdings" panose="05000000000000000000" charset="0"/>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ONE DIMENSIONAL ARRAY</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a:t>  </a:t>
            </a:r>
            <a:r>
              <a:rPr lang="en-US" sz="3600" b="1">
                <a:latin typeface="Times New Roman" panose="02020603050405020304" charset="0"/>
                <a:cs typeface="Times New Roman" panose="02020603050405020304" charset="0"/>
              </a:rPr>
              <a:t>Declaration of 1-D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a:t>     </a:t>
            </a:r>
            <a:r>
              <a:rPr lang="en-US" sz="1600">
                <a:latin typeface="Times New Roman" panose="02020603050405020304" charset="0"/>
                <a:cs typeface="Times New Roman" panose="02020603050405020304" charset="0"/>
              </a:rPr>
              <a:t>The simplest form of array one can imagine is One Dimensional array. Like other simple variables, arrays should also be declared before they are used in the program. The syntax for declaration of an array is-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data_type array_name[size];</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1920"/>
            <a:ext cx="10515600" cy="6736080"/>
          </a:xfrm>
        </p:spPr>
        <p:txBody>
          <a:bodyPr/>
          <a:p>
            <a:pPr marL="0" indent="0">
              <a:lnSpc>
                <a:spcPct val="150000"/>
              </a:lnSpc>
              <a:buNone/>
            </a:pPr>
            <a:endParaRPr lang="en-US" sz="1600"/>
          </a:p>
          <a:p>
            <a:pPr marL="0" indent="0">
              <a:lnSpc>
                <a:spcPct val="150000"/>
              </a:lnSpc>
              <a:buNone/>
            </a:pPr>
            <a:r>
              <a:rPr lang="en-US" sz="1600">
                <a:latin typeface="Times New Roman" panose="02020603050405020304" charset="0"/>
                <a:cs typeface="Times New Roman" panose="02020603050405020304" charset="0"/>
              </a:rPr>
              <a:t>Here array_name denotes the name of the array and it can be any valid C identifier, data_type is the data type of the elements of array. The size of the array specifies the number of elements that can be stored in the array. Here are some examples of array declarations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age[100];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float salary [15];</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char grade[20];</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Here age is an array of type int, which can store 100 elements of type int. The array salary is a float type array of size 15, can hold values of type float and third one is a character type array of size 20, can hold characters.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22365"/>
          </a:xfrm>
        </p:spPr>
        <p:txBody>
          <a:bodyPr>
            <a:normAutofit/>
          </a:bodyPr>
          <a:p>
            <a:pPr marL="0" indent="0">
              <a:buNone/>
            </a:pPr>
            <a:r>
              <a:rPr lang="en-US" sz="3600" b="1">
                <a:latin typeface="Times New Roman" panose="02020603050405020304" charset="0"/>
                <a:cs typeface="Times New Roman" panose="02020603050405020304" charset="0"/>
              </a:rPr>
              <a:t>Accessing 1-D Array Elements</a:t>
            </a:r>
            <a:endParaRPr lang="en-US" sz="3600">
              <a:latin typeface="Times New Roman" panose="02020603050405020304" charset="0"/>
              <a:cs typeface="Times New Roman" panose="02020603050405020304" charset="0"/>
            </a:endParaRPr>
          </a:p>
          <a:p>
            <a:pPr marL="0" indent="0">
              <a:buNone/>
            </a:pPr>
            <a:r>
              <a:rPr lang="en-US"/>
              <a:t>  </a:t>
            </a:r>
            <a:r>
              <a:rPr lang="en-US">
                <a:latin typeface="Times New Roman" panose="02020603050405020304" charset="0"/>
                <a:cs typeface="Times New Roman" panose="02020603050405020304" charset="0"/>
              </a:rPr>
              <a:t> </a:t>
            </a:r>
            <a:r>
              <a:rPr lang="en-US" sz="1780">
                <a:latin typeface="Times New Roman" panose="02020603050405020304" charset="0"/>
                <a:cs typeface="Times New Roman" panose="02020603050405020304" charset="0"/>
              </a:rPr>
              <a:t>The elements of an array can be accessed by specifying the array name followed by subscript in brackets.  In C the array subscript start from 0. Hence if there is an array of size, the valid subscripts is one less than the size of the array. Let us take an array.</a:t>
            </a:r>
            <a:endParaRPr lang="en-US" sz="1780">
              <a:latin typeface="Times New Roman" panose="02020603050405020304" charset="0"/>
              <a:cs typeface="Times New Roman" panose="02020603050405020304" charset="0"/>
            </a:endParaRPr>
          </a:p>
          <a:p>
            <a:pPr marL="0" indent="0">
              <a:lnSpc>
                <a:spcPct val="150000"/>
              </a:lnSpc>
              <a:buNone/>
            </a:pP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int arr[5];  /*size of array arr is 5, can hold five integer elements*/</a:t>
            </a:r>
            <a:endParaRPr lang="en-US" sz="1780">
              <a:latin typeface="Times New Roman" panose="02020603050405020304" charset="0"/>
              <a:cs typeface="Times New Roman" panose="02020603050405020304" charset="0"/>
            </a:endParaRPr>
          </a:p>
          <a:p>
            <a:pPr marL="0" indent="0">
              <a:lnSpc>
                <a:spcPct val="150000"/>
              </a:lnSpc>
              <a:buNone/>
            </a:pP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The elements of this array are</a:t>
            </a:r>
            <a:endParaRPr lang="en-US" sz="1780">
              <a:latin typeface="Times New Roman" panose="02020603050405020304" charset="0"/>
              <a:cs typeface="Times New Roman" panose="02020603050405020304" charset="0"/>
            </a:endParaRPr>
          </a:p>
          <a:p>
            <a:pPr marL="0" indent="0">
              <a:lnSpc>
                <a:spcPct val="150000"/>
              </a:lnSpc>
              <a:buNone/>
            </a:pP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arr[0],  arr[1],  arr[2],  arr[3]</a:t>
            </a:r>
            <a:endParaRPr lang="en-US" sz="1780">
              <a:latin typeface="Times New Roman" panose="02020603050405020304" charset="0"/>
              <a:cs typeface="Times New Roman" panose="02020603050405020304" charset="0"/>
            </a:endParaRPr>
          </a:p>
          <a:p>
            <a:pPr marL="0" indent="0">
              <a:lnSpc>
                <a:spcPct val="150000"/>
              </a:lnSpc>
              <a:buNone/>
            </a:pP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Here 0 is the lower bound and 4 is the upper bound of the array.</a:t>
            </a: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9793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Processing 1-D Array</a:t>
            </a:r>
            <a:endParaRPr lang="en-US" sz="3600" b="1">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3110"/>
              <a:t>     </a:t>
            </a:r>
            <a:r>
              <a:rPr lang="en-US" sz="1780">
                <a:latin typeface="Times New Roman" panose="02020603050405020304" charset="0"/>
                <a:cs typeface="Times New Roman" panose="02020603050405020304" charset="0"/>
              </a:rPr>
              <a:t>For processing arrays we generally use a for loop and the loop variable is used at the place of subscript. The initial value of loop variable is taken 0 since array subscripts start from zero. The loop variable is increased by 1 each time so that we can access and process the next element in the array.</a:t>
            </a:r>
            <a:endParaRPr lang="en-US" sz="1780">
              <a:latin typeface="Times New Roman" panose="02020603050405020304" charset="0"/>
              <a:cs typeface="Times New Roman" panose="02020603050405020304" charset="0"/>
            </a:endParaRPr>
          </a:p>
          <a:p>
            <a:pPr marL="0" indent="0">
              <a:lnSpc>
                <a:spcPct val="150000"/>
              </a:lnSpc>
              <a:buNone/>
            </a:pPr>
            <a:endParaRPr lang="en-US" sz="178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780">
                <a:latin typeface="Times New Roman" panose="02020603050405020304" charset="0"/>
                <a:cs typeface="Times New Roman" panose="02020603050405020304" charset="0"/>
              </a:rPr>
              <a:t>    Reading values in arr</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for(i=0; i&lt;10; 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scanf(“%d”,&amp;arr[i]);</a:t>
            </a:r>
            <a:endParaRPr lang="en-US" sz="178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780">
                <a:latin typeface="Times New Roman" panose="02020603050405020304" charset="0"/>
                <a:cs typeface="Times New Roman" panose="02020603050405020304" charset="0"/>
                <a:sym typeface="+mn-ea"/>
              </a:rPr>
              <a:t>   Displaying values of arr</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for(i=0; i&lt;10; 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Printf(“%d”,arr[i]);</a:t>
            </a:r>
            <a:endParaRPr lang="en-US" sz="178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780">
                <a:latin typeface="Times New Roman" panose="02020603050405020304" charset="0"/>
                <a:cs typeface="Times New Roman" panose="02020603050405020304" charset="0"/>
                <a:sym typeface="+mn-ea"/>
              </a:rPr>
              <a:t>Adding all the elements of arr</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sum=0;</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for(i=0; i&lt;10; 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Sum+=arr[i]; </a:t>
            </a:r>
            <a:endParaRPr lang="en-US" sz="178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Font typeface="Wingdings" panose="05000000000000000000" charset="0"/>
              <a:buNone/>
            </a:pP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65735"/>
            <a:ext cx="10515600" cy="6328410"/>
          </a:xfrm>
        </p:spPr>
        <p:txBody>
          <a:bodyPr>
            <a:normAutofit fontScale="60000"/>
          </a:bodyPr>
          <a:p>
            <a:pPr marL="0" indent="0">
              <a:buNone/>
            </a:pPr>
            <a:r>
              <a:rPr lang="en-US" sz="5145" b="1">
                <a:latin typeface="Times New Roman" panose="02020603050405020304" charset="0"/>
                <a:cs typeface="Times New Roman" panose="02020603050405020304" charset="0"/>
              </a:rPr>
              <a:t>Initialization of 1-D Array</a:t>
            </a:r>
            <a:endParaRPr lang="en-US" sz="5145" b="1">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2665">
                <a:latin typeface="Times New Roman" panose="02020603050405020304" charset="0"/>
                <a:cs typeface="Times New Roman" panose="02020603050405020304" charset="0"/>
              </a:rPr>
              <a:t> After declaration, the elements of a local array have garbage value while the elements of global and static arrays are automatically initialized to zero. We can explicitly initialize arrays at the time of declaration. The syntax for initialization of an Array is</a:t>
            </a:r>
            <a:endParaRPr lang="en-US" sz="2665">
              <a:latin typeface="Times New Roman" panose="02020603050405020304" charset="0"/>
              <a:cs typeface="Times New Roman" panose="02020603050405020304" charset="0"/>
            </a:endParaRPr>
          </a:p>
          <a:p>
            <a:pPr marL="0" indent="0">
              <a:lnSpc>
                <a:spcPct val="150000"/>
              </a:lnSpc>
              <a:buNone/>
            </a:pPr>
            <a:endParaRPr lang="en-US" sz="2665">
              <a:latin typeface="Times New Roman" panose="02020603050405020304" charset="0"/>
              <a:cs typeface="Times New Roman" panose="02020603050405020304" charset="0"/>
            </a:endParaRPr>
          </a:p>
          <a:p>
            <a:pPr marL="0" indent="0">
              <a:lnSpc>
                <a:spcPct val="150000"/>
              </a:lnSpc>
              <a:buNone/>
            </a:pPr>
            <a:r>
              <a:rPr lang="en-US" sz="2665">
                <a:latin typeface="Times New Roman" panose="02020603050405020304" charset="0"/>
                <a:cs typeface="Times New Roman" panose="02020603050405020304" charset="0"/>
              </a:rPr>
              <a:t>      data_type array_name[size]={value1, value2, ....valueN};</a:t>
            </a:r>
            <a:endParaRPr lang="en-US" sz="2665">
              <a:latin typeface="Times New Roman" panose="02020603050405020304" charset="0"/>
              <a:cs typeface="Times New Roman" panose="02020603050405020304" charset="0"/>
            </a:endParaRPr>
          </a:p>
          <a:p>
            <a:pPr marL="0" indent="0">
              <a:lnSpc>
                <a:spcPct val="150000"/>
              </a:lnSpc>
              <a:buNone/>
            </a:pP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lnSpc>
                <a:spcPct val="150000"/>
              </a:lnSpc>
              <a:buNone/>
            </a:pPr>
            <a:r>
              <a:rPr lang="en-US" sz="2665">
                <a:latin typeface="Times New Roman" panose="02020603050405020304" charset="0"/>
                <a:cs typeface="Times New Roman" panose="02020603050405020304" charset="0"/>
              </a:rPr>
              <a:t>Here array_name is the name of the array variable, size is the size of array and value1,value2....valueN are the constant value known as initializers, which are assigned to the array elements one after another.</a:t>
            </a:r>
            <a:endParaRPr lang="en-US" sz="2665">
              <a:latin typeface="Times New Roman" panose="02020603050405020304" charset="0"/>
              <a:cs typeface="Times New Roman" panose="02020603050405020304" charset="0"/>
            </a:endParaRPr>
          </a:p>
          <a:p>
            <a:pPr marL="0" indent="0">
              <a:lnSpc>
                <a:spcPct val="150000"/>
              </a:lnSpc>
              <a:buNone/>
            </a:pPr>
            <a:endParaRPr lang="en-US" sz="2665">
              <a:latin typeface="Times New Roman" panose="02020603050405020304" charset="0"/>
              <a:cs typeface="Times New Roman" panose="02020603050405020304" charset="0"/>
            </a:endParaRPr>
          </a:p>
          <a:p>
            <a:pPr marL="0" indent="0">
              <a:lnSpc>
                <a:spcPct val="150000"/>
              </a:lnSpc>
              <a:buNone/>
            </a:pPr>
            <a:r>
              <a:rPr lang="en-US" sz="2665">
                <a:latin typeface="Times New Roman" panose="02020603050405020304" charset="0"/>
                <a:cs typeface="Times New Roman" panose="02020603050405020304" charset="0"/>
              </a:rPr>
              <a:t>Example:</a:t>
            </a:r>
            <a:endParaRPr lang="en-US" sz="2665">
              <a:latin typeface="Times New Roman" panose="02020603050405020304" charset="0"/>
              <a:cs typeface="Times New Roman" panose="02020603050405020304" charset="0"/>
            </a:endParaRPr>
          </a:p>
          <a:p>
            <a:pPr marL="0" indent="0">
              <a:lnSpc>
                <a:spcPct val="150000"/>
              </a:lnSpc>
              <a:buNone/>
            </a:pPr>
            <a:r>
              <a:rPr lang="en-US" sz="2665">
                <a:latin typeface="Times New Roman" panose="02020603050405020304" charset="0"/>
                <a:cs typeface="Times New Roman" panose="02020603050405020304" charset="0"/>
              </a:rPr>
              <a:t>              int a[5]={1, 11, 6, 3, 9};</a:t>
            </a:r>
            <a:endParaRPr lang="en-US" sz="2665">
              <a:latin typeface="Times New Roman" panose="02020603050405020304" charset="0"/>
              <a:cs typeface="Times New Roman" panose="02020603050405020304"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418580"/>
          </a:xfrm>
        </p:spPr>
        <p:txBody>
          <a:bodyPr>
            <a:normAutofit fontScale="25000"/>
          </a:bodyPr>
          <a:p>
            <a:pPr marL="0" indent="0">
              <a:buNone/>
            </a:pPr>
            <a:r>
              <a:rPr lang="en-US" sz="14400" b="1">
                <a:latin typeface="Times New Roman" panose="02020603050405020304" charset="0"/>
                <a:cs typeface="Times New Roman" panose="02020603050405020304" charset="0"/>
              </a:rPr>
              <a:t>Example 1:</a:t>
            </a: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Program to input values into an array and display them</a:t>
            </a:r>
            <a:endParaRPr lang="en-US" sz="9600">
              <a:latin typeface="Times New Roman" panose="02020603050405020304" charset="0"/>
              <a:cs typeface="Times New Roman" panose="02020603050405020304" charset="0"/>
            </a:endParaRPr>
          </a:p>
          <a:p>
            <a:pPr marL="0" indent="0">
              <a:buNone/>
            </a:pP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#include &lt;stdio.h&gt;</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int main()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int a[1000],i,n;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printf("Enter size of array: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scanf("%d",&amp;n);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printf("Enter %d elements in the array : ", 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for(i=0;i&lt;n;i++)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scanf("%d", &amp;a[i]);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a:t>
            </a:r>
            <a:endParaRPr lang="en-US" sz="6400">
              <a:latin typeface="Times New Roman" panose="02020603050405020304" charset="0"/>
              <a:cs typeface="Times New Roman" panose="02020603050405020304" charset="0"/>
            </a:endParaRPr>
          </a:p>
          <a:p>
            <a:pPr marL="0" indent="0">
              <a:buNone/>
            </a:pPr>
            <a:endParaRPr lang="en-US" sz="9600">
              <a:latin typeface="Times New Roman" panose="02020603050405020304" charset="0"/>
              <a:cs typeface="Times New Roman" panose="02020603050405020304" charset="0"/>
            </a:endParaRPr>
          </a:p>
          <a:p>
            <a:pPr marL="0" indent="0">
              <a:buNone/>
            </a:pPr>
            <a:r>
              <a:rPr lang="en-US" sz="9600"/>
              <a:t>    </a:t>
            </a:r>
            <a:endParaRPr lang="en-US" sz="9600"/>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360160"/>
          </a:xfrm>
        </p:spPr>
        <p:txBody>
          <a:bodyPr>
            <a:normAutofit fontScale="90000" lnSpcReduction="20000"/>
          </a:bodyPr>
          <a:p>
            <a:pPr marL="0" indent="0">
              <a:lnSpc>
                <a:spcPct val="150000"/>
              </a:lnSpc>
              <a:buNone/>
            </a:pPr>
            <a:r>
              <a:rPr lang="en-US">
                <a:sym typeface="+mn-ea"/>
              </a:rPr>
              <a:t>   </a:t>
            </a:r>
            <a:r>
              <a:rPr lang="en-US" sz="1800">
                <a:latin typeface="Times New Roman" panose="02020603050405020304" charset="0"/>
                <a:cs typeface="Times New Roman" panose="02020603050405020304" charset="0"/>
                <a:sym typeface="+mn-ea"/>
              </a:rPr>
              <a:t> </a:t>
            </a:r>
            <a:r>
              <a:rPr lang="en-US" sz="1780">
                <a:latin typeface="Times New Roman" panose="02020603050405020304" charset="0"/>
                <a:cs typeface="Times New Roman" panose="02020603050405020304" charset="0"/>
                <a:sym typeface="+mn-ea"/>
              </a:rPr>
              <a:t>printf("\nElements in array are: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for(i=0;i&lt;n;i++)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printf("%d  ", a[i]);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return 0;</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a:t>
            </a:r>
            <a:endParaRPr lang="en-US" sz="1780">
              <a:latin typeface="Times New Roman" panose="02020603050405020304" charset="0"/>
              <a:cs typeface="Times New Roman" panose="02020603050405020304" charset="0"/>
              <a:sym typeface="+mn-ea"/>
            </a:endParaRPr>
          </a:p>
          <a:p>
            <a:pPr marL="0" indent="0">
              <a:buNone/>
            </a:pPr>
            <a:endParaRPr lang="en-US" sz="1780">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Enter size of array 5</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Enter 5 elements in array 1</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2</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3</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4</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5</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Elements in array are: </a:t>
            </a:r>
            <a:r>
              <a:rPr lang="en-US" sz="1780">
                <a:latin typeface="Times New Roman" panose="02020603050405020304" charset="0"/>
                <a:cs typeface="Times New Roman" panose="02020603050405020304" charset="0"/>
                <a:sym typeface="+mn-ea"/>
              </a:rPr>
              <a:t>1 2 3 4 5</a:t>
            </a:r>
            <a:endParaRPr lang="en-US" sz="1780">
              <a:latin typeface="Times New Roman" panose="02020603050405020304" charset="0"/>
              <a:cs typeface="Times New Roman" panose="02020603050405020304" charset="0"/>
            </a:endParaRPr>
          </a:p>
          <a:p>
            <a:pPr marL="0" indent="0">
              <a:buNone/>
            </a:pPr>
            <a:endParaRPr lang="en-US" sz="1780">
              <a:latin typeface="Times New Roman" panose="02020603050405020304" charset="0"/>
              <a:cs typeface="Times New Roman" panose="02020603050405020304" charset="0"/>
            </a:endParaRPr>
          </a:p>
          <a:p>
            <a:pPr marL="0" indent="0">
              <a:buNone/>
            </a:pP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51180" y="875030"/>
            <a:ext cx="10461625" cy="5107940"/>
          </a:xfrm>
          <a:prstGeom prst="rect">
            <a:avLst/>
          </a:prstGeom>
          <a:noFill/>
        </p:spPr>
        <p:txBody>
          <a:bodyPr wrap="square" rtlCol="0" anchor="t">
            <a:spAutoFit/>
          </a:bodyPr>
          <a:p>
            <a:r>
              <a:rPr lang="en-US" sz="2000" b="1">
                <a:solidFill>
                  <a:srgbClr val="00B050"/>
                </a:solidFill>
                <a:latin typeface="Times New Roman" panose="02020603050405020304" charset="0"/>
                <a:cs typeface="Times New Roman" panose="02020603050405020304" charset="0"/>
              </a:rPr>
              <a:t>Tokens in C:</a:t>
            </a:r>
            <a:endParaRPr lang="en-US" sz="2000" b="1">
              <a:solidFill>
                <a:srgbClr val="00B05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Tokens are the most important element to be used in creating a program in C. We can define the token as the smallest individual element in C. </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For example, we cannot create a sentence without using words. similarly, we cannot create a program in C without using tokens in C. </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Therefore, we can say that tokens in C is the building block or the basic component for creating a program in C language.</a:t>
            </a:r>
            <a:endParaRPr lang="en-US" sz="1600">
              <a:latin typeface="Times New Roman" panose="02020603050405020304" charset="0"/>
              <a:cs typeface="Times New Roman" panose="02020603050405020304" charset="0"/>
            </a:endParaRPr>
          </a:p>
          <a:p>
            <a:pPr marL="285750" indent="-285750"/>
            <a:endParaRPr lang="en-US"/>
          </a:p>
          <a:p>
            <a:pPr>
              <a:lnSpc>
                <a:spcPct val="150000"/>
              </a:lnSpc>
            </a:pPr>
            <a:r>
              <a:rPr lang="en-US" sz="1600">
                <a:latin typeface="Times New Roman" panose="02020603050405020304" charset="0"/>
                <a:cs typeface="Times New Roman" panose="02020603050405020304" charset="0"/>
              </a:rPr>
              <a:t>Classification of tokens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Keywords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Identifiers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Strings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Operators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Constant in C.</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Special Characters in C.</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07760"/>
          </a:xfrm>
        </p:spPr>
        <p:txBody>
          <a:bodyPr/>
          <a:p>
            <a:pPr marL="0" indent="0">
              <a:buNone/>
            </a:pPr>
            <a:r>
              <a:rPr lang="en-US" sz="3600" b="1">
                <a:latin typeface="Times New Roman" panose="02020603050405020304" charset="0"/>
                <a:cs typeface="Times New Roman" panose="02020603050405020304" charset="0"/>
              </a:rPr>
              <a:t>1-D Arrays and Functions</a:t>
            </a:r>
            <a:endParaRPr lang="en-US" sz="3600" b="1">
              <a:latin typeface="Times New Roman" panose="02020603050405020304" charset="0"/>
              <a:cs typeface="Times New Roman" panose="02020603050405020304" charset="0"/>
            </a:endParaRPr>
          </a:p>
          <a:p>
            <a:pPr marL="0" indent="0">
              <a:buNone/>
            </a:pPr>
            <a:endParaRPr lang="en-US"/>
          </a:p>
          <a:p>
            <a:pPr marL="0" indent="0">
              <a:buNone/>
            </a:pPr>
            <a:r>
              <a:rPr lang="en-US" sz="3600" b="1">
                <a:latin typeface="Times New Roman" panose="02020603050405020304" charset="0"/>
                <a:cs typeface="Times New Roman" panose="02020603050405020304" charset="0"/>
              </a:rPr>
              <a:t>Passing Individual Array Elements to a Function</a:t>
            </a:r>
            <a:endParaRPr lang="en-US">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1600">
                <a:latin typeface="Times New Roman" panose="02020603050405020304" charset="0"/>
                <a:cs typeface="Times New Roman" panose="02020603050405020304" charset="0"/>
              </a:rPr>
              <a:t>In C programming, you can pass an entire array to functions. Before we learn that, let's see how you can pass individual elements of an array to functions.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We know that an array element is treated as any other simple variable in the program. So like other simple variables, we can pass individual array elements as arguments to a function.</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6710"/>
            <a:ext cx="10515600" cy="6241415"/>
          </a:xfrm>
        </p:spPr>
        <p:txBody>
          <a:bodyPr>
            <a:normAutofit fontScale="25000"/>
          </a:bodyPr>
          <a:p>
            <a:pPr marL="0" indent="0">
              <a:buNone/>
            </a:pPr>
            <a:r>
              <a:rPr lang="en-US" sz="12000" b="1">
                <a:latin typeface="Times New Roman" panose="02020603050405020304" charset="0"/>
                <a:cs typeface="Times New Roman" panose="02020603050405020304" charset="0"/>
              </a:rPr>
              <a:t>Example 2:</a:t>
            </a:r>
            <a:endParaRPr lang="en-US" sz="12000" b="1">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Program to pass array elements to a function</a:t>
            </a:r>
            <a:endParaRPr lang="en-US" sz="9600">
              <a:latin typeface="Times New Roman" panose="02020603050405020304" charset="0"/>
              <a:cs typeface="Times New Roman" panose="02020603050405020304" charset="0"/>
            </a:endParaRPr>
          </a:p>
          <a:p>
            <a:pPr marL="0" indent="0">
              <a:buNone/>
            </a:pPr>
            <a:endParaRPr lang="en-US" sz="80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#include &lt;stdio.h&gt;</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void check(int num);</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int main()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int arr[10],i;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printf("Enter the Array elements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for(i=0;i&lt;10;i++)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scanf("%d",&amp;arr[i]);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check(arr[i]);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2400"/>
            <a:ext cx="10515600" cy="6706235"/>
          </a:xfrm>
        </p:spPr>
        <p:txBody>
          <a:bodyPr>
            <a:noAutofit/>
          </a:bodyPr>
          <a:p>
            <a:pPr marL="0" indent="0">
              <a:lnSpc>
                <a:spcPct val="150000"/>
              </a:lnSpc>
              <a:buNone/>
            </a:pPr>
            <a:r>
              <a:rPr lang="en-US" sz="1600">
                <a:latin typeface="Times New Roman" panose="02020603050405020304" charset="0"/>
                <a:cs typeface="Times New Roman" panose="02020603050405020304" charset="0"/>
                <a:sym typeface="+mn-ea"/>
              </a:rPr>
              <a:t>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rPr>
              <a:t>void check(int 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if(num%2==0)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printf("%d is even\n",num);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else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printf("%d is odd\n",num);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Output:</a:t>
            </a:r>
            <a:endParaRPr lang="en-US" sz="24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the Array elements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5 is odd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6 is even</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614795"/>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Passing whole 1-D Array to a Function</a:t>
            </a:r>
            <a:endParaRPr lang="en-US" sz="3600" b="1"/>
          </a:p>
          <a:p>
            <a:pPr marL="0" indent="0">
              <a:buNone/>
            </a:pPr>
            <a:r>
              <a:rPr lang="en-US"/>
              <a:t>    </a:t>
            </a:r>
            <a:endParaRPr lang="en-US"/>
          </a:p>
          <a:p>
            <a:pPr marL="0" indent="0">
              <a:lnSpc>
                <a:spcPct val="150000"/>
              </a:lnSpc>
              <a:buNone/>
            </a:pPr>
            <a:r>
              <a:rPr lang="en-US"/>
              <a:t>    </a:t>
            </a:r>
            <a:r>
              <a:rPr lang="en-US" sz="1800">
                <a:latin typeface="Times New Roman" panose="02020603050405020304" charset="0"/>
                <a:cs typeface="Times New Roman" panose="02020603050405020304" charset="0"/>
              </a:rPr>
              <a:t>We can pass whole array as an actual argument to a function.  The corresponding formal argument should be declared as an array variable of the same data type.</a:t>
            </a:r>
            <a:endParaRPr lang="en-US" sz="1800">
              <a:latin typeface="Times New Roman" panose="02020603050405020304" charset="0"/>
              <a:cs typeface="Times New Roman" panose="02020603050405020304" charset="0"/>
            </a:endParaRPr>
          </a:p>
          <a:p>
            <a:pPr marL="0" indent="0">
              <a:lnSpc>
                <a:spcPct val="150000"/>
              </a:lnSpc>
              <a:buNone/>
            </a:pP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Syntax:</a:t>
            </a:r>
            <a:endParaRPr lang="en-US" sz="1800">
              <a:latin typeface="Times New Roman" panose="02020603050405020304" charset="0"/>
              <a:cs typeface="Times New Roman" panose="02020603050405020304" charset="0"/>
            </a:endParaRPr>
          </a:p>
          <a:p>
            <a:pPr marL="0" indent="0">
              <a:lnSpc>
                <a:spcPct val="150000"/>
              </a:lnSpc>
              <a:buNone/>
            </a:pP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int arr[10];</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func(arr);</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return 0;</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1300"/>
            <a:ext cx="10515600" cy="6236970"/>
          </a:xfrm>
        </p:spPr>
        <p:txBody>
          <a:bodyPr>
            <a:normAutofit/>
          </a:bodyPr>
          <a:p>
            <a:pPr marL="0" indent="0">
              <a:lnSpc>
                <a:spcPct val="150000"/>
              </a:lnSpc>
              <a:buNone/>
            </a:pPr>
            <a:r>
              <a:rPr lang="en-US" sz="1600">
                <a:latin typeface="Times New Roman" panose="02020603050405020304" charset="0"/>
                <a:cs typeface="Times New Roman" panose="02020603050405020304" charset="0"/>
              </a:rPr>
              <a:t>func(int val[10])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It is optional to specify the size of the array in the formal argument, for example we may write the function definition as-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func(int val[])</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6540"/>
            <a:ext cx="10515600" cy="6176010"/>
          </a:xfrm>
        </p:spPr>
        <p:txBody>
          <a:bodyPr>
            <a:normAutofit lnSpcReduction="20000"/>
          </a:bodyPr>
          <a:p>
            <a:pPr marL="0" indent="0">
              <a:buNone/>
            </a:pPr>
            <a:r>
              <a:rPr lang="en-US" sz="3600" b="1">
                <a:latin typeface="Times New Roman" panose="02020603050405020304" charset="0"/>
                <a:cs typeface="Times New Roman" panose="02020603050405020304" charset="0"/>
              </a:rPr>
              <a:t>TWO DIMENSIONAL ARRAY</a:t>
            </a:r>
            <a:endParaRPr lang="en-US" sz="3600" b="1">
              <a:latin typeface="Times New Roman" panose="02020603050405020304" charset="0"/>
              <a:cs typeface="Times New Roman" panose="02020603050405020304" charset="0"/>
            </a:endParaRPr>
          </a:p>
          <a:p>
            <a:pPr marL="0" indent="0">
              <a:buNone/>
            </a:pPr>
            <a:endParaRPr lang="en-US" sz="3600" b="1"/>
          </a:p>
          <a:p>
            <a:pPr marL="0" indent="0">
              <a:buNone/>
            </a:pPr>
            <a:r>
              <a:rPr lang="en-US" sz="3600" b="1"/>
              <a:t>     </a:t>
            </a:r>
            <a:r>
              <a:rPr lang="en-US" sz="3600" b="1">
                <a:latin typeface="Times New Roman" panose="02020603050405020304" charset="0"/>
                <a:cs typeface="Times New Roman" panose="02020603050405020304" charset="0"/>
              </a:rPr>
              <a:t>Declaration and Accessing Individual Elements of a 2-D Array</a:t>
            </a:r>
            <a:endParaRPr lang="en-US" sz="3600" b="1">
              <a:latin typeface="Times New Roman" panose="02020603050405020304" charset="0"/>
              <a:cs typeface="Times New Roman" panose="02020603050405020304" charset="0"/>
            </a:endParaRPr>
          </a:p>
          <a:p>
            <a:pPr marL="0" indent="0">
              <a:buNone/>
            </a:pPr>
            <a:r>
              <a:rPr lang="en-US" sz="3600" b="1"/>
              <a:t>   </a:t>
            </a:r>
            <a:endParaRPr lang="en-US" sz="3600" b="1"/>
          </a:p>
          <a:p>
            <a:pPr marL="0" indent="0">
              <a:lnSpc>
                <a:spcPct val="150000"/>
              </a:lnSpc>
              <a:buNone/>
            </a:pPr>
            <a:r>
              <a:rPr lang="en-US"/>
              <a:t>     </a:t>
            </a:r>
            <a:r>
              <a:rPr lang="en-US" sz="1600">
                <a:latin typeface="Times New Roman" panose="02020603050405020304" charset="0"/>
                <a:cs typeface="Times New Roman" panose="02020603050405020304" charset="0"/>
              </a:rPr>
              <a:t>The syntax of declaration of a 2-D array is similar to that of 1-D arrays, but here we have two subscripts.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data_type array_name[rowsize][columnsize];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Here rowsize specifies the number of rows and columnsize represents the number of column in the array.</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985" y="224155"/>
            <a:ext cx="10711815" cy="6420485"/>
          </a:xfrm>
        </p:spPr>
        <p:txBody>
          <a:bodyPr>
            <a:normAutofit fontScale="25000"/>
          </a:bodyPr>
          <a:p>
            <a:pPr marL="0" indent="0">
              <a:lnSpc>
                <a:spcPct val="150000"/>
              </a:lnSpc>
              <a:buNone/>
            </a:pPr>
            <a:endParaRPr lang="en-US" sz="6400"/>
          </a:p>
          <a:p>
            <a:pPr marL="0" indent="0">
              <a:lnSpc>
                <a:spcPct val="150000"/>
              </a:lnSpc>
              <a:buNone/>
            </a:pPr>
            <a:r>
              <a:rPr lang="en-US" sz="6400">
                <a:latin typeface="Times New Roman" panose="02020603050405020304" charset="0"/>
                <a:cs typeface="Times New Roman" panose="02020603050405020304" charset="0"/>
              </a:rPr>
              <a:t>The 2-D Array can be declared as-</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int arr[4][5];</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Here arr is a 2-D array with 4 rows and 5 columns. The individual elements of this array can be accessed by applying two subscripts, where the first subscripts denotes the rwo number and the second subscript denotes the column number.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The starting element of this array is arr[0][0] and the last element is arr[3][4]. The total number of elements in this array is 4*5=20.</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Col 0              Col 1             Col 2            Col 3          Col 4</a:t>
            </a:r>
            <a:endParaRPr lang="en-US" sz="6400">
              <a:latin typeface="Times New Roman" panose="02020603050405020304" charset="0"/>
              <a:cs typeface="Times New Roman" panose="02020603050405020304" charset="0"/>
            </a:endParaRPr>
          </a:p>
          <a:p>
            <a:pPr marL="0" indent="0">
              <a:lnSpc>
                <a:spcPct val="150000"/>
              </a:lnSpc>
              <a:buNone/>
            </a:pP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Row 0         arr[0][0]         arr[0][1]        arr[0][2]         arr[0][3]     arr[0][4]</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Row 1         arr[1][0]         arr[1][1]        arr[1][2]         arr[1][3]     arr[1][4]</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Row 2         arr[2][0]         arr[2][1]        arr[2][2]         arr[2][3]     arr[2][4]</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Row 3         arr[3][0]         arr[3][1]        arr[3][2]         arr[3][3]     arr[3][4]      </a:t>
            </a:r>
            <a:endParaRPr lang="en-US" sz="6400">
              <a:latin typeface="Times New Roman" panose="02020603050405020304" charset="0"/>
              <a:cs typeface="Times New Roman" panose="02020603050405020304" charset="0"/>
            </a:endParaRPr>
          </a:p>
          <a:p>
            <a:pPr marL="0" indent="0">
              <a:buNone/>
            </a:pPr>
            <a:endParaRPr lang="en-US" sz="3430">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176010"/>
          </a:xfrm>
        </p:spPr>
        <p:txBody>
          <a:bodyPr>
            <a:normAutofit lnSpcReduction="10000"/>
          </a:bodyPr>
          <a:p>
            <a:pPr marL="0" indent="0">
              <a:buNone/>
            </a:pPr>
            <a:r>
              <a:rPr lang="en-US" sz="3600" b="1">
                <a:latin typeface="Times New Roman" panose="02020603050405020304" charset="0"/>
                <a:cs typeface="Times New Roman" panose="02020603050405020304" charset="0"/>
              </a:rPr>
              <a:t>Processing 2-D Array</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800">
                <a:latin typeface="Calibri" panose="020F0502020204030204" charset="0"/>
                <a:cs typeface="Calibri" panose="020F0502020204030204" charset="0"/>
              </a:rPr>
              <a:t> </a:t>
            </a:r>
            <a:r>
              <a:rPr lang="en-US" sz="1600">
                <a:latin typeface="Times New Roman" panose="02020603050405020304" charset="0"/>
                <a:cs typeface="Times New Roman" panose="02020603050405020304" charset="0"/>
              </a:rPr>
              <a:t>For processing 2-D arrays, we use two nested for loops. The outer for loop corresponds to the row and the inner for loop corresponds to the column.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arr[4][5];</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Reading values in arr</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for(i=0; i&lt;4; i++)</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for(j=0; j&lt;4; j++)</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scanf(“%d”, &amp;arr[i][j]);</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 Displaying values of arr</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for(i=0; i&lt;4; i++)</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for(j=0; j&lt;4; j++)</a:t>
            </a:r>
            <a:endParaRPr lang="en-US" sz="1600">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printf(“%d”,arr[i][j]);</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6130290"/>
          </a:xfrm>
        </p:spPr>
        <p:txBody>
          <a:bodyPr/>
          <a:p>
            <a:pPr marL="0" indent="0">
              <a:buNone/>
            </a:pPr>
            <a:r>
              <a:rPr lang="en-US" sz="3600" b="1">
                <a:latin typeface="Times New Roman" panose="02020603050405020304" charset="0"/>
                <a:cs typeface="Times New Roman" panose="02020603050405020304" charset="0"/>
              </a:rPr>
              <a:t>Initialization of 2-D 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2400"/>
              <a:t> </a:t>
            </a:r>
            <a:r>
              <a:rPr lang="en-US" sz="1600">
                <a:latin typeface="Times New Roman" panose="02020603050405020304" charset="0"/>
                <a:cs typeface="Times New Roman" panose="02020603050405020304" charset="0"/>
              </a:rPr>
              <a:t>2-D arrays can be initialized in a way similar to that of 1-D.</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mat[4][3]={11, 12, 13, 14, 15, 16, 17, 18, 19, 20, 21, 22};</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mat[0][0]: 11                </a:t>
            </a:r>
            <a:r>
              <a:rPr lang="en-US" sz="1600">
                <a:latin typeface="Times New Roman" panose="02020603050405020304" charset="0"/>
                <a:cs typeface="Times New Roman" panose="02020603050405020304" charset="0"/>
                <a:sym typeface="+mn-ea"/>
              </a:rPr>
              <a:t>mat[0][1]: 12                   mat[0][2]: 13</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mat[1][0]: 14                mat[1][1]: 15                   mat[1][2]: 16</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rPr>
              <a:t>   mat[2][0]: 17                </a:t>
            </a:r>
            <a:r>
              <a:rPr lang="en-US" sz="1600">
                <a:latin typeface="Times New Roman" panose="02020603050405020304" charset="0"/>
                <a:cs typeface="Times New Roman" panose="02020603050405020304" charset="0"/>
                <a:sym typeface="+mn-ea"/>
              </a:rPr>
              <a:t>mat[2][1]: 18                   mat[2][2]: 19</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mat[3][0]: 20                mat[3][1]: 21                   mat[3][2]: 22</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7190"/>
            <a:ext cx="10515600" cy="6056630"/>
          </a:xfrm>
        </p:spPr>
        <p:txBody>
          <a:bodyPr/>
          <a:p>
            <a:pPr marL="0" indent="0">
              <a:lnSpc>
                <a:spcPct val="150000"/>
              </a:lnSpc>
              <a:buNone/>
            </a:pPr>
            <a:r>
              <a:rPr lang="en-US">
                <a:sym typeface="+mn-ea"/>
              </a:rPr>
              <a:t>    </a:t>
            </a:r>
            <a:r>
              <a:rPr lang="en-US">
                <a:latin typeface="Times New Roman" panose="02020603050405020304" charset="0"/>
                <a:cs typeface="Times New Roman" panose="02020603050405020304" charset="0"/>
                <a:sym typeface="+mn-ea"/>
              </a:rPr>
              <a:t> </a:t>
            </a:r>
            <a:r>
              <a:rPr lang="en-US" sz="1600">
                <a:latin typeface="Times New Roman" panose="02020603050405020304" charset="0"/>
                <a:cs typeface="Times New Roman" panose="02020603050405020304" charset="0"/>
                <a:sym typeface="+mn-ea"/>
              </a:rPr>
              <a:t>While initializing we can group the elements row-wise using inner braces. For example-</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mat[4][3]={ {11, 12, 13}, {14, 15, 16}, {17, 18, 19}, {20, 21, 22}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mat[4][3]={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{11, 12, 13},     /*Row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{14, 15, 16},     /*Row 1*/</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{17, 18, 19},     /*Row 2*/</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{20, 21, 22}      /*Row 3*/</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565"/>
            <a:ext cx="10515600" cy="5593715"/>
          </a:xfrm>
        </p:spPr>
        <p:txBody>
          <a:bodyPr/>
          <a:lstStyle/>
          <a:p>
            <a:pPr marL="0" indent="0" algn="just">
              <a:lnSpc>
                <a:spcPct val="150000"/>
              </a:lnSpc>
              <a:buNone/>
            </a:pPr>
            <a:r>
              <a:rPr lang="en-US" sz="1600">
                <a:solidFill>
                  <a:srgbClr val="00B050"/>
                </a:solidFill>
                <a:latin typeface="Times New Roman" panose="02020603050405020304" charset="0"/>
                <a:cs typeface="Times New Roman" panose="02020603050405020304" charset="0"/>
              </a:rPr>
              <a:t>printf() and scanf() in 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printf() function</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printf() function is used for output. It prints the given statement to the console.</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syntax of printf() function is given below:</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printf("format string",argument_list)</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The format string can be %d (integer), %c (character), %s (string), %f (float) etc.</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scanf()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scanf() function is used for input. It reads the input data from the console.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syntax of scanf() function is given below:</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scanf("format string",argument_list);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340"/>
            <a:ext cx="10515600" cy="6677025"/>
          </a:xfrm>
        </p:spPr>
        <p:txBody>
          <a:bodyPr>
            <a:normAutofit fontScale="25000"/>
          </a:bodyPr>
          <a:p>
            <a:pPr marL="0" indent="0">
              <a:buNone/>
            </a:pPr>
            <a:r>
              <a:rPr lang="en-US" sz="14400" b="1">
                <a:latin typeface="Times New Roman" panose="02020603050405020304" charset="0"/>
                <a:cs typeface="Times New Roman" panose="02020603050405020304" charset="0"/>
              </a:rPr>
              <a:t>Example 3</a:t>
            </a:r>
            <a:endParaRPr lang="en-US" sz="2665" b="1">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Program for Addition of Two Matrices</a:t>
            </a:r>
            <a:endParaRPr lang="en-US" sz="2665">
              <a:latin typeface="Times New Roman" panose="02020603050405020304" charset="0"/>
              <a:cs typeface="Times New Roman" panose="02020603050405020304" charset="0"/>
            </a:endParaRPr>
          </a:p>
          <a:p>
            <a:pPr marL="0" indent="0">
              <a:buNone/>
            </a:pPr>
            <a:endParaRPr lang="en-US" sz="96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#include &lt;stdio.h&gt;</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#define ROW 3</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#define COL 3</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int mat1[ROW][COL],mat2[ROW][COL],mat3[ROW][COL];</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int i,j;</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printf("Enter matrix1 (%d x %d)\n",ROW,COL);</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for(i=0;i&lt;ROW;i++)</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for(j=0;j&lt;COL;j++)</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2710"/>
            <a:ext cx="10515600" cy="6401435"/>
          </a:xfrm>
        </p:spPr>
        <p:txBody>
          <a:bodyPr>
            <a:noAutofit/>
          </a:bodyPr>
          <a:p>
            <a:pPr marL="0" indent="0">
              <a:lnSpc>
                <a:spcPct val="150000"/>
              </a:lnSpc>
              <a:buNone/>
            </a:pPr>
            <a:r>
              <a:rPr lang="en-US" sz="2300"/>
              <a:t>        </a:t>
            </a:r>
            <a:r>
              <a:rPr lang="en-US" sz="1600">
                <a:latin typeface="Times New Roman" panose="02020603050405020304" charset="0"/>
                <a:cs typeface="Times New Roman" panose="02020603050405020304" charset="0"/>
                <a:sym typeface="+mn-ea"/>
              </a:rPr>
              <a:t>scanf("%d",&amp;mat1[i][j]);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matrix2 (%d x %d)\n",ROW,COL);</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for(i=0;i&lt;ROW;i++)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for(j=0;j&lt;COL;j++)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scanf("%d",&amp;mat2[i][j]);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/*Addition*/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for(i=0;i&lt;ROW;i++)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buNone/>
            </a:pPr>
            <a:r>
              <a:rPr lang="en-US" sz="2300">
                <a:latin typeface="Times New Roman" panose="02020603050405020304" charset="0"/>
                <a:cs typeface="Times New Roman" panose="02020603050405020304" charset="0"/>
              </a:rPr>
              <a:t>               </a:t>
            </a:r>
            <a:endParaRPr lang="en-US" sz="2300">
              <a:latin typeface="Times New Roman" panose="02020603050405020304" charset="0"/>
              <a:cs typeface="Times New Roman" panose="02020603050405020304"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0"/>
            <a:ext cx="10515600" cy="6748145"/>
          </a:xfrm>
        </p:spPr>
        <p:txBody>
          <a:bodyPr>
            <a:normAutofit fontScale="25000"/>
          </a:bodyPr>
          <a:p>
            <a:pPr marL="0" indent="0">
              <a:buNone/>
            </a:pPr>
            <a:r>
              <a:rPr lang="en-US">
                <a:sym typeface="+mn-ea"/>
              </a:rPr>
              <a:t>     </a:t>
            </a:r>
            <a:r>
              <a:rPr lang="en-US" sz="2400">
                <a:sym typeface="+mn-ea"/>
              </a:rPr>
              <a:t>   </a:t>
            </a:r>
            <a:endParaRPr lang="en-US" sz="2400">
              <a:sym typeface="+mn-ea"/>
            </a:endParaRPr>
          </a:p>
          <a:p>
            <a:pPr marL="0" indent="0">
              <a:lnSpc>
                <a:spcPct val="150000"/>
              </a:lnSpc>
              <a:buNone/>
            </a:pPr>
            <a:r>
              <a:rPr lang="en-US" sz="2400">
                <a:sym typeface="+mn-ea"/>
              </a:rPr>
              <a:t>         </a:t>
            </a:r>
            <a:r>
              <a:rPr lang="en-US" sz="6400">
                <a:latin typeface="Times New Roman" panose="02020603050405020304" charset="0"/>
                <a:cs typeface="Times New Roman" panose="02020603050405020304" charset="0"/>
                <a:sym typeface="+mn-ea"/>
              </a:rPr>
              <a:t>for(j=0;j&lt;COL;j++)</a:t>
            </a:r>
            <a:endParaRPr lang="en-US" sz="6400">
              <a:latin typeface="Times New Roman" panose="02020603050405020304" charset="0"/>
              <a:cs typeface="Times New Roman" panose="02020603050405020304" charset="0"/>
              <a:sym typeface="+mn-ea"/>
            </a:endParaRPr>
          </a:p>
          <a:p>
            <a:pPr marL="0" indent="0">
              <a:lnSpc>
                <a:spcPct val="150000"/>
              </a:lnSpc>
              <a:buNone/>
            </a:pPr>
            <a:r>
              <a:rPr lang="en-US" sz="6400">
                <a:latin typeface="Times New Roman" panose="02020603050405020304" charset="0"/>
                <a:cs typeface="Times New Roman" panose="02020603050405020304" charset="0"/>
                <a:sym typeface="+mn-ea"/>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mat3[i][j]=mat1[i][j]+mat2[i][j];</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sym typeface="+mn-ea"/>
              </a:rPr>
              <a:t>    }</a:t>
            </a:r>
            <a:endParaRPr lang="en-US" sz="6400">
              <a:latin typeface="Times New Roman" panose="02020603050405020304" charset="0"/>
              <a:cs typeface="Times New Roman" panose="02020603050405020304" charset="0"/>
              <a:sym typeface="+mn-ea"/>
            </a:endParaRPr>
          </a:p>
          <a:p>
            <a:pPr marL="0" indent="0">
              <a:lnSpc>
                <a:spcPct val="150000"/>
              </a:lnSpc>
              <a:buNone/>
            </a:pPr>
            <a:r>
              <a:rPr lang="en-US" sz="6400">
                <a:latin typeface="Times New Roman" panose="02020603050405020304" charset="0"/>
                <a:cs typeface="Times New Roman" panose="02020603050405020304" charset="0"/>
              </a:rPr>
              <a:t> printf("The Resultant Matrix\n");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for(i=0;i&lt;ROW;i++)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for(j=0;j&lt;COL;j++)</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printf("%5d",mat3[i][j]);</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}printf("\n");</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    return 0;</a:t>
            </a:r>
            <a:endParaRPr lang="en-US" sz="6400">
              <a:latin typeface="Times New Roman" panose="02020603050405020304" charset="0"/>
              <a:cs typeface="Times New Roman" panose="02020603050405020304" charset="0"/>
            </a:endParaRPr>
          </a:p>
          <a:p>
            <a:pPr marL="0" indent="0">
              <a:lnSpc>
                <a:spcPct val="150000"/>
              </a:lnSpc>
              <a:buNone/>
            </a:pPr>
            <a:r>
              <a:rPr lang="en-US" sz="6400">
                <a:latin typeface="Times New Roman" panose="02020603050405020304" charset="0"/>
                <a:cs typeface="Times New Roman" panose="02020603050405020304" charset="0"/>
              </a:rPr>
              <a:t>}</a:t>
            </a:r>
            <a:endParaRPr lang="en-US" sz="6400">
              <a:latin typeface="Times New Roman" panose="02020603050405020304" charset="0"/>
              <a:cs typeface="Times New Roman" panose="02020603050405020304"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1780"/>
            <a:ext cx="10515600" cy="6268085"/>
          </a:xfrm>
        </p:spPr>
        <p:txBody>
          <a:bodyPr>
            <a:normAutofit lnSpcReduction="10000"/>
          </a:bodyPr>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buNone/>
            </a:pPr>
            <a:endParaRPr lang="en-US" sz="2400">
              <a:latin typeface="Calibri" panose="020F0502020204030204" charset="0"/>
              <a:cs typeface="Calibri" panose="020F0502020204030204" charset="0"/>
            </a:endParaRPr>
          </a:p>
          <a:p>
            <a:pPr marL="0" indent="0">
              <a:lnSpc>
                <a:spcPct val="150000"/>
              </a:lnSpc>
              <a:buNone/>
            </a:pPr>
            <a:r>
              <a:rPr lang="en-US" sz="1600">
                <a:latin typeface="Times New Roman" panose="02020603050405020304" charset="0"/>
                <a:cs typeface="Times New Roman" panose="02020603050405020304" charset="0"/>
              </a:rPr>
              <a:t>Enter matrix1 (3 x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1  2  8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5  6  7</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3  2  1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matrix2 (3 x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2  5  4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1  5  2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9  4  7</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The Resultant Matrix</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3    7   12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6   11    9</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12    6    8</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1730"/>
          </a:xfrm>
        </p:spPr>
        <p:txBody>
          <a:bodyPr>
            <a:normAutofit lnSpcReduction="20000"/>
          </a:bodyPr>
          <a:p>
            <a:pPr marL="0" indent="0">
              <a:buNone/>
            </a:pPr>
            <a:r>
              <a:rPr lang="en-US" sz="3600" b="1">
                <a:latin typeface="Times New Roman" panose="02020603050405020304" charset="0"/>
                <a:cs typeface="Times New Roman" panose="02020603050405020304" charset="0"/>
              </a:rPr>
              <a:t>Example 4</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for Multiplication of Two Matrices</a:t>
            </a:r>
            <a:endParaRPr lang="en-US" sz="28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ROW1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COL1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ROW2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COL2 3</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mat1[ROW1][COL1],mat2[ROW2][COL2],mat3[ROW1][COL2];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i,j,k;</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matrix1 (%d x %d)\n",ROW1,COL1);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3190"/>
            <a:ext cx="10515600" cy="6609715"/>
          </a:xfrm>
        </p:spPr>
        <p:txBody>
          <a:bodyPr>
            <a:normAutofit fontScale="90000"/>
          </a:bodyPr>
          <a:p>
            <a:pPr marL="0" indent="0">
              <a:lnSpc>
                <a:spcPct val="150000"/>
              </a:lnSpc>
              <a:buNone/>
            </a:pPr>
            <a:r>
              <a:rPr lang="en-US">
                <a:sym typeface="+mn-ea"/>
              </a:rPr>
              <a:t>   </a:t>
            </a:r>
            <a:r>
              <a:rPr lang="en-US" sz="1780">
                <a:sym typeface="+mn-ea"/>
              </a:rPr>
              <a:t> </a:t>
            </a:r>
            <a:r>
              <a:rPr lang="en-US" sz="1780">
                <a:latin typeface="Times New Roman" panose="02020603050405020304" charset="0"/>
                <a:cs typeface="Times New Roman" panose="02020603050405020304" charset="0"/>
                <a:sym typeface="+mn-ea"/>
              </a:rPr>
              <a:t>for(i=0;i&lt;ROW1;i++)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for(j=0;j&lt;COL1;j++)</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scanf("%d",&amp;mat1[i][j]);</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sym typeface="+mn-ea"/>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printf("Enter matrix2 (%d x %d)\n",ROW2,COL2);</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for(i=0;i&lt;ROW2;i++)</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for(j=0;j&lt;COL2;j++)</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scanf("%d",&amp;mat2[i][j]);</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328410"/>
          </a:xfrm>
        </p:spPr>
        <p:txBody>
          <a:bodyPr/>
          <a:p>
            <a:pPr marL="0" indent="0">
              <a:lnSpc>
                <a:spcPct val="150000"/>
              </a:lnSpc>
              <a:buNone/>
            </a:pPr>
            <a:r>
              <a:rPr lang="en-US" sz="1600">
                <a:latin typeface="Times New Roman" panose="02020603050405020304" charset="0"/>
                <a:cs typeface="Times New Roman" panose="02020603050405020304" charset="0"/>
              </a:rPr>
              <a:t>/*Multiplication*/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for(i=0;i&lt;ROW1;i++)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for(j=0;j&lt;COL2;j++)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mat3[i][j]=0;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for(k=0;k&lt;ROW1;k++)</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mat3[i][j]+=mat1[i][j]*mat2[i][j];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printf("The Resultant Matrix\n");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for(i=0;i&lt;ROW1;i++)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192520"/>
          </a:xfrm>
        </p:spPr>
        <p:txBody>
          <a:bodyPr/>
          <a:p>
            <a:pPr marL="0" indent="0">
              <a:lnSpc>
                <a:spcPct val="150000"/>
              </a:lnSpc>
              <a:buNone/>
            </a:pPr>
            <a:r>
              <a:rPr lang="en-US" sz="2400"/>
              <a:t>   </a:t>
            </a:r>
            <a:r>
              <a:rPr lang="en-US" sz="1600">
                <a:latin typeface="Times New Roman" panose="02020603050405020304" charset="0"/>
                <a:cs typeface="Times New Roman" panose="02020603050405020304" charset="0"/>
              </a:rPr>
              <a:t>for(j=0;j&lt;COL2;j++)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printf("%5d",mat3[i][j]);</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230"/>
            <a:ext cx="10515600" cy="6148070"/>
          </a:xfrm>
        </p:spPr>
        <p:txBody>
          <a:bodyPr>
            <a:normAutofit lnSpcReduction="20000"/>
          </a:bodyPr>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Times New Roman" panose="02020603050405020304" charset="0"/>
                <a:cs typeface="Times New Roman" panose="02020603050405020304" charset="0"/>
              </a:rPr>
              <a:t>Enter matrix1 (3 x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1 2 3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3 1 2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1 2 1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matrix2 (3 x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1 2 3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3 1 2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1 2 1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The Resultant Matrix</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3   12   27</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27    3   12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3   12    3</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250940"/>
          </a:xfrm>
        </p:spPr>
        <p:txBody>
          <a:bodyPr/>
          <a:p>
            <a:pPr marL="0" indent="0">
              <a:buNone/>
            </a:pPr>
            <a:r>
              <a:rPr lang="en-US" sz="3600" b="1">
                <a:latin typeface="Times New Roman" panose="02020603050405020304" charset="0"/>
                <a:cs typeface="Times New Roman" panose="02020603050405020304" charset="0"/>
              </a:rPr>
              <a:t>ARRAYS WITH MORE THAN TWO DIMENSIONS</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600">
                <a:latin typeface="Times New Roman" panose="02020603050405020304" charset="0"/>
                <a:cs typeface="Times New Roman" panose="02020603050405020304" charset="0"/>
              </a:rPr>
              <a:t>We will just give a brief verview of 3-D arrays. We can think of a 3-D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array as an array of 2-D arrays.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 example if we have an array-</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arr[2][3][3];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We can think of this as an arrya which consists of two 2-D arrays whereeach of those 2-D arrays has 4 rows and 3 columns.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[0][0]   [0][1]   [0][2]                         [0][0]   [0][1]   [0][2]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[0]     [1][0]   [1][1]   [1][2]               [1]     [1][0]   [1][1]   [1][2]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[2][0]   [2][1]   [2][2]                         [2][0]   [2][1]   [2][2]</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lgn="just">
              <a:lnSpc>
                <a:spcPct val="150000"/>
              </a:lnSpc>
              <a:buNone/>
            </a:pPr>
            <a:r>
              <a:rPr lang="en-US" sz="6400">
                <a:latin typeface="Times New Roman" panose="02020603050405020304" charset="0"/>
                <a:cs typeface="Times New Roman" panose="02020603050405020304" charset="0"/>
              </a:rPr>
              <a:t>Example for printf and scanf function.</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Sum of two numbers</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#include&lt;stdio.h&gt;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x=0,y=0,result=0;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first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scanf("%d",&amp;x);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second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result=x+y;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printf("Sum of 2 numbers:%d ",result);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return 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5" name="Text Box 4"/>
          <p:cNvSpPr txBox="1"/>
          <p:nvPr/>
        </p:nvSpPr>
        <p:spPr>
          <a:xfrm>
            <a:off x="7176135" y="3860800"/>
            <a:ext cx="4553585" cy="193802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first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second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Sum of 2 numbers : 18</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66815"/>
          </a:xfrm>
        </p:spPr>
        <p:txBody>
          <a:bodyPr/>
          <a:p>
            <a:pPr marL="0" indent="0">
              <a:buNone/>
            </a:pPr>
            <a:endParaRPr lang="en-US"/>
          </a:p>
          <a:p>
            <a:pPr marL="0" indent="0">
              <a:lnSpc>
                <a:spcPct val="150000"/>
              </a:lnSpc>
              <a:buNone/>
            </a:pPr>
            <a:r>
              <a:rPr lang="en-US" sz="1600">
                <a:latin typeface="Times New Roman" panose="02020603050405020304" charset="0"/>
                <a:cs typeface="Times New Roman" panose="02020603050405020304" charset="0"/>
              </a:rPr>
              <a:t>The individual elements are-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arr[0][0][0], arr[0][0][1], arr[0][0][2], arr[0][1][0]........arr[0][2][2]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arr[1][0][0], arr[1][0][1], arr[1][0][2], arr[1][1][0]........arr[1][2][2]</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Total number of elements in the above 3-D array are-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=2*3*3</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=18</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Remember that the rule of initializtion of multidimensional arrays is that the last subscripts varies most frequently and the first subscript varies least frequently.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25221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Multidimenional Array and functions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800">
                <a:latin typeface="Times New Roman" panose="02020603050405020304" charset="0"/>
                <a:cs typeface="Times New Roman" panose="02020603050405020304" charset="0"/>
              </a:rPr>
              <a:t>Multidimensional arrays can also be passed to functions like 1-D arrays. When passing multidimensional arrays the first dimension may be omitted but all other dimensions have to be specified in the function defintion.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For example it would be invalid to write a function like this-</a:t>
            </a:r>
            <a:br>
              <a:rPr lang="en-US" sz="1800">
                <a:latin typeface="Times New Roman" panose="02020603050405020304" charset="0"/>
                <a:cs typeface="Times New Roman" panose="02020603050405020304" charset="0"/>
              </a:rPr>
            </a:b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func(int a[], int b[][], int c[][])  /*Invalid*/</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sym typeface="+mn-ea"/>
              </a:rPr>
              <a:t>In arrays be and c we can’t omit all the dimesnions. The correct form is</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func(int a[], int b[][2], int c[][2][3])  /*Valid</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7350" y="2110740"/>
            <a:ext cx="5685790" cy="1134110"/>
          </a:xfrm>
        </p:spPr>
        <p:txBody>
          <a:bodyPr/>
          <a:lstStyle/>
          <a:p>
            <a:r>
              <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POINTERS</a:t>
            </a:r>
            <a:endPar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flipV="1">
            <a:off x="4826000" y="3244850"/>
            <a:ext cx="2540000" cy="368300"/>
          </a:xfrm>
          <a:prstGeom prst="rect">
            <a:avLst/>
          </a:prstGeom>
          <a:noFill/>
        </p:spPr>
        <p:txBody>
          <a:bodyPr wrap="square" rtlCol="0" anchor="t">
            <a:spAutoFit/>
          </a:bodyPr>
          <a:p>
            <a:endParaRPr lang="en-US"/>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9750" y="976630"/>
            <a:ext cx="10794365" cy="5169535"/>
          </a:xfrm>
          <a:prstGeom prst="rect">
            <a:avLst/>
          </a:prstGeom>
          <a:noFill/>
        </p:spPr>
        <p:txBody>
          <a:bodyPr wrap="square" rtlCol="0">
            <a:spAutoFit/>
          </a:bodyPr>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A pointer is a variable that stores the memory address of another variable as its value . </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When a variable is defined the compiler (linker/loader actually) allocates a real memory address for the variable.</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int x;   will allocate 4 bytes in the main memory, which will be used to store an integer value.</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When a value is assigned to a variable </a:t>
            </a:r>
            <a:br>
              <a:rPr lang="en-US" sz="2200">
                <a:latin typeface="Times New Roman" panose="02020603050405020304" charset="0"/>
                <a:cs typeface="Times New Roman" panose="02020603050405020304" charset="0"/>
                <a:sym typeface="+mn-ea"/>
              </a:rPr>
            </a:br>
            <a:r>
              <a:rPr lang="en-US" sz="2200">
                <a:latin typeface="Times New Roman" panose="02020603050405020304" charset="0"/>
                <a:cs typeface="Times New Roman" panose="02020603050405020304" charset="0"/>
                <a:sym typeface="+mn-ea"/>
              </a:rPr>
              <a:t>x=5 ;     will store integer 5 in the 4 bytes of memory in binary form.</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y=x ;  first read the contents in the 4 bytes of memory and then assign to variable y.</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&amp;x  can get the address of x. (referencing operator &amp;)</a:t>
            </a:r>
            <a:endParaRPr lang="en-US" sz="22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int *P  ;  means </a:t>
            </a:r>
            <a:endParaRPr lang="en-US" sz="2200">
              <a:latin typeface="Times New Roman" panose="02020603050405020304" charset="0"/>
              <a:cs typeface="Times New Roman" panose="02020603050405020304" charset="0"/>
            </a:endParaRPr>
          </a:p>
        </p:txBody>
      </p:sp>
      <p:sp>
        <p:nvSpPr>
          <p:cNvPr id="5" name="Text Box 4"/>
          <p:cNvSpPr txBox="1"/>
          <p:nvPr/>
        </p:nvSpPr>
        <p:spPr>
          <a:xfrm>
            <a:off x="681990" y="546735"/>
            <a:ext cx="563626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Pointer Fundamentals</a:t>
            </a:r>
            <a:endParaRPr lang="en-US" sz="2200" b="1"/>
          </a:p>
        </p:txBody>
      </p:sp>
      <p:sp>
        <p:nvSpPr>
          <p:cNvPr id="6" name="Text Box 5"/>
          <p:cNvSpPr txBox="1"/>
          <p:nvPr/>
        </p:nvSpPr>
        <p:spPr>
          <a:xfrm>
            <a:off x="4826000" y="3244850"/>
            <a:ext cx="2540000" cy="368300"/>
          </a:xfrm>
          <a:prstGeom prst="rect">
            <a:avLst/>
          </a:prstGeom>
          <a:noFill/>
        </p:spPr>
        <p:txBody>
          <a:bodyPr wrap="square" rtlCol="0" anchor="t">
            <a:spAutoFit/>
          </a:bodyPr>
          <a:p>
            <a:r>
              <a:rPr lang="en-US"/>
              <a:t> </a:t>
            </a:r>
            <a:endParaRPr lang="en-US"/>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304165"/>
            <a:ext cx="10972800" cy="6196330"/>
          </a:xfrm>
        </p:spPr>
        <p:txBody>
          <a:bodyPr/>
          <a:p>
            <a:pPr marL="0" indent="0">
              <a:buNone/>
            </a:pPr>
            <a:r>
              <a:rPr lang="en-US" sz="2200" b="1">
                <a:latin typeface="Times New Roman" panose="02020603050405020304" charset="0"/>
                <a:cs typeface="Times New Roman" panose="02020603050405020304" charset="0"/>
              </a:rPr>
              <a:t>Syntax:</a:t>
            </a:r>
            <a:endParaRPr lang="en-US" sz="2200" b="1">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declaration of pointer : </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data_type   * pointername;</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or</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sym typeface="+mn-ea"/>
              </a:rPr>
              <a:t>data_type*   pointername;</a:t>
            </a:r>
            <a:endParaRPr lang="en-US" sz="2200">
              <a:latin typeface="Times New Roman" panose="02020603050405020304" charset="0"/>
              <a:cs typeface="Times New Roman" panose="02020603050405020304" charset="0"/>
              <a:sym typeface="+mn-ea"/>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or</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sym typeface="+mn-ea"/>
              </a:rPr>
              <a:t> data_type*pointername;</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endParaRPr lang="en-US" sz="2200" b="1">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b="1">
                <a:latin typeface="Times New Roman" panose="02020603050405020304" charset="0"/>
                <a:cs typeface="Times New Roman" panose="02020603050405020304" charset="0"/>
              </a:rPr>
              <a:t>Example: </a:t>
            </a:r>
            <a:endParaRPr lang="en-US" sz="2200" b="1">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rPr>
              <a:t>int a=10;                                                                                                          </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int *ptr1;            </a:t>
            </a:r>
            <a:r>
              <a:rPr lang="en-US" sz="2200">
                <a:solidFill>
                  <a:schemeClr val="accent1">
                    <a:lumMod val="40000"/>
                    <a:lumOff val="60000"/>
                  </a:schemeClr>
                </a:solidFill>
                <a:latin typeface="Times New Roman" panose="02020603050405020304" charset="0"/>
                <a:cs typeface="Times New Roman" panose="02020603050405020304" charset="0"/>
              </a:rPr>
              <a:t> //pointer declaration</a:t>
            </a:r>
            <a:r>
              <a:rPr lang="en-US" sz="2200">
                <a:solidFill>
                  <a:schemeClr val="accent1">
                    <a:lumMod val="40000"/>
                    <a:lumOff val="60000"/>
                  </a:schemeClr>
                </a:solidFill>
                <a:latin typeface="Times New Roman" panose="02020603050405020304" charset="0"/>
                <a:cs typeface="Times New Roman" panose="02020603050405020304" charset="0"/>
                <a:sym typeface="+mn-ea"/>
              </a:rPr>
              <a:t> data_type*pointername;  </a:t>
            </a:r>
            <a:r>
              <a:rPr lang="en-US" sz="2200">
                <a:latin typeface="Times New Roman" panose="02020603050405020304" charset="0"/>
                <a:cs typeface="Times New Roman" panose="02020603050405020304" charset="0"/>
                <a:sym typeface="+mn-ea"/>
              </a:rPr>
              <a:t>                              </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ptr=&amp;a;             </a:t>
            </a:r>
            <a:r>
              <a:rPr lang="en-US" sz="2200">
                <a:solidFill>
                  <a:schemeClr val="accent1">
                    <a:lumMod val="40000"/>
                    <a:lumOff val="60000"/>
                  </a:schemeClr>
                </a:solidFill>
                <a:latin typeface="Times New Roman" panose="02020603050405020304" charset="0"/>
                <a:cs typeface="Times New Roman" panose="02020603050405020304" charset="0"/>
              </a:rPr>
              <a:t> //pointer initialization     </a:t>
            </a:r>
            <a:endParaRPr lang="en-US" sz="2200">
              <a:solidFill>
                <a:schemeClr val="accent1">
                  <a:lumMod val="40000"/>
                  <a:lumOff val="60000"/>
                </a:schemeClr>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int **ptr2 ;    </a:t>
            </a:r>
            <a:r>
              <a:rPr lang="en-US" sz="2200">
                <a:solidFill>
                  <a:schemeClr val="accent1">
                    <a:lumMod val="40000"/>
                    <a:lumOff val="60000"/>
                  </a:schemeClr>
                </a:solidFill>
                <a:latin typeface="Times New Roman" panose="02020603050405020304" charset="0"/>
                <a:cs typeface="Times New Roman" panose="02020603050405020304" charset="0"/>
              </a:rPr>
              <a:t>    //declaring double pointer</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ptr2=&amp;ptr1;       </a:t>
            </a:r>
            <a:r>
              <a:rPr lang="en-US" sz="2200">
                <a:solidFill>
                  <a:schemeClr val="accent1">
                    <a:lumMod val="40000"/>
                    <a:lumOff val="60000"/>
                  </a:schemeClr>
                </a:solidFill>
                <a:latin typeface="Times New Roman" panose="02020603050405020304" charset="0"/>
                <a:cs typeface="Times New Roman" panose="02020603050405020304" charset="0"/>
              </a:rPr>
              <a:t>//double pointer initilize</a:t>
            </a:r>
            <a:endParaRPr lang="en-US" sz="2200">
              <a:solidFill>
                <a:schemeClr val="accent1">
                  <a:lumMod val="40000"/>
                  <a:lumOff val="60000"/>
                </a:schemeClr>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p:txBody>
      </p:sp>
      <p:sp>
        <p:nvSpPr>
          <p:cNvPr id="9" name="Rectangles 8"/>
          <p:cNvSpPr/>
          <p:nvPr/>
        </p:nvSpPr>
        <p:spPr>
          <a:xfrm>
            <a:off x="8361680" y="2519045"/>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ptr1=1000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8361680" y="1151255"/>
            <a:ext cx="1125220" cy="447675"/>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a=10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3" name="Straight Arrow Connector 12"/>
          <p:cNvCxnSpPr/>
          <p:nvPr/>
        </p:nvCxnSpPr>
        <p:spPr>
          <a:xfrm>
            <a:off x="8914130" y="1598930"/>
            <a:ext cx="6985" cy="924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9000490" y="1598930"/>
            <a:ext cx="1000125" cy="368300"/>
          </a:xfrm>
          <a:prstGeom prst="rect">
            <a:avLst/>
          </a:prstGeom>
          <a:noFill/>
        </p:spPr>
        <p:txBody>
          <a:bodyPr wrap="square" rtlCol="0">
            <a:spAutoFit/>
          </a:bodyPr>
          <a:p>
            <a:r>
              <a:rPr lang="en-US"/>
              <a:t>1000</a:t>
            </a:r>
            <a:endParaRPr lang="en-US"/>
          </a:p>
        </p:txBody>
      </p:sp>
      <p:sp>
        <p:nvSpPr>
          <p:cNvPr id="15" name="Text Box 14"/>
          <p:cNvSpPr txBox="1"/>
          <p:nvPr/>
        </p:nvSpPr>
        <p:spPr>
          <a:xfrm>
            <a:off x="8921115" y="3027045"/>
            <a:ext cx="1079500" cy="368300"/>
          </a:xfrm>
          <a:prstGeom prst="rect">
            <a:avLst/>
          </a:prstGeom>
          <a:noFill/>
        </p:spPr>
        <p:txBody>
          <a:bodyPr wrap="square" rtlCol="0">
            <a:spAutoFit/>
          </a:bodyPr>
          <a:p>
            <a:r>
              <a:rPr lang="en-US"/>
              <a:t>2000</a:t>
            </a:r>
            <a:endParaRPr lang="en-US"/>
          </a:p>
        </p:txBody>
      </p:sp>
      <p:sp>
        <p:nvSpPr>
          <p:cNvPr id="16" name="Text Box 15"/>
          <p:cNvSpPr txBox="1"/>
          <p:nvPr/>
        </p:nvSpPr>
        <p:spPr>
          <a:xfrm>
            <a:off x="746125" y="3786505"/>
            <a:ext cx="3937000" cy="368300"/>
          </a:xfrm>
          <a:prstGeom prst="rect">
            <a:avLst/>
          </a:prstGeom>
          <a:noFill/>
        </p:spPr>
        <p:txBody>
          <a:bodyPr wrap="square" rtlCol="0">
            <a:spAutoFit/>
          </a:bodyPr>
          <a:p>
            <a:endParaRPr lang="en-US"/>
          </a:p>
        </p:txBody>
      </p:sp>
      <p:cxnSp>
        <p:nvCxnSpPr>
          <p:cNvPr id="21" name="Straight Arrow Connector 20"/>
          <p:cNvCxnSpPr/>
          <p:nvPr/>
        </p:nvCxnSpPr>
        <p:spPr>
          <a:xfrm>
            <a:off x="8874125" y="3039745"/>
            <a:ext cx="0" cy="729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s 21"/>
          <p:cNvSpPr/>
          <p:nvPr/>
        </p:nvSpPr>
        <p:spPr>
          <a:xfrm>
            <a:off x="8216900" y="3782060"/>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ptr2=2000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Text Box 22"/>
          <p:cNvSpPr txBox="1"/>
          <p:nvPr/>
        </p:nvSpPr>
        <p:spPr>
          <a:xfrm>
            <a:off x="8750935" y="4302760"/>
            <a:ext cx="735965" cy="368300"/>
          </a:xfrm>
          <a:prstGeom prst="rect">
            <a:avLst/>
          </a:prstGeom>
          <a:noFill/>
        </p:spPr>
        <p:txBody>
          <a:bodyPr wrap="square" rtlCol="0">
            <a:spAutoFit/>
          </a:bodyPr>
          <a:p>
            <a:r>
              <a:rPr lang="en-US"/>
              <a:t>3000</a:t>
            </a:r>
            <a:endParaRPr lang="en-US"/>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3615" y="692785"/>
            <a:ext cx="6729095" cy="2861310"/>
          </a:xfrm>
          <a:prstGeom prst="rect">
            <a:avLst/>
          </a:prstGeom>
          <a:noFill/>
        </p:spPr>
        <p:txBody>
          <a:bodyPr wrap="square" rtlCol="0">
            <a:spAutoFit/>
          </a:bodyPr>
          <a:p>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                             </a:t>
            </a:r>
            <a:r>
              <a:rPr lang="en-US">
                <a:solidFill>
                  <a:schemeClr val="accent1">
                    <a:lumMod val="40000"/>
                    <a:lumOff val="60000"/>
                  </a:schemeClr>
                </a:solidFill>
                <a:latin typeface="Times New Roman" panose="02020603050405020304" charset="0"/>
                <a:cs typeface="Times New Roman" panose="02020603050405020304" charset="0"/>
              </a:rPr>
              <a:t>   //pointer declaration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p=&amp;x;                              </a:t>
            </a:r>
            <a:r>
              <a:rPr lang="en-US">
                <a:solidFill>
                  <a:schemeClr val="accent1">
                    <a:lumMod val="40000"/>
                    <a:lumOff val="60000"/>
                  </a:schemeClr>
                </a:solidFill>
                <a:latin typeface="Times New Roman" panose="02020603050405020304" charset="0"/>
                <a:cs typeface="Times New Roman" panose="02020603050405020304" charset="0"/>
              </a:rPr>
              <a:t> //pointer initilization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printf("%d\n",p);            </a:t>
            </a:r>
            <a:r>
              <a:rPr lang="en-US">
                <a:solidFill>
                  <a:schemeClr val="accent1">
                    <a:lumMod val="40000"/>
                    <a:lumOff val="60000"/>
                  </a:schemeClr>
                </a:solidFill>
                <a:latin typeface="Times New Roman" panose="02020603050405020304" charset="0"/>
                <a:cs typeface="Times New Roman" panose="02020603050405020304" charset="0"/>
              </a:rPr>
              <a:t> //print the adress of x or value store in p</a:t>
            </a:r>
            <a:endParaRPr lang="en-US">
              <a:solidFill>
                <a:schemeClr val="accent1">
                  <a:lumMod val="40000"/>
                  <a:lumOff val="60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printf("%d",*p);              </a:t>
            </a:r>
            <a:r>
              <a:rPr lang="en-US">
                <a:solidFill>
                  <a:schemeClr val="accent1">
                    <a:lumMod val="40000"/>
                    <a:lumOff val="60000"/>
                  </a:schemeClr>
                </a:solidFill>
                <a:latin typeface="Times New Roman" panose="02020603050405020304" charset="0"/>
                <a:cs typeface="Times New Roman" panose="02020603050405020304" charset="0"/>
              </a:rPr>
              <a:t> //print value stored in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896620" y="3832860"/>
            <a:ext cx="9461500" cy="2506980"/>
          </a:xfrm>
          <a:prstGeom prst="rect">
            <a:avLst/>
          </a:prstGeom>
          <a:noFill/>
        </p:spPr>
        <p:txBody>
          <a:bodyPr wrap="square" rtlCol="0">
            <a:spAutoFit/>
          </a:bodyPr>
          <a:p>
            <a:pPr marL="342900" indent="-342900">
              <a:buFont typeface="Wingdings" panose="05000000000000000000" charset="0"/>
              <a:buChar char="Ø"/>
            </a:pPr>
            <a:r>
              <a:rPr lang="en-US" sz="2200">
                <a:latin typeface="Times New Roman" panose="02020603050405020304" charset="0"/>
                <a:cs typeface="Times New Roman" panose="02020603050405020304" charset="0"/>
              </a:rPr>
              <a:t>Like other variables, always initialize pointers before using them ..!</a:t>
            </a:r>
            <a:endParaRPr lang="en-US" sz="2200">
              <a:latin typeface="Times New Roman" panose="02020603050405020304" charset="0"/>
              <a:cs typeface="Times New Roman" panose="02020603050405020304" charset="0"/>
            </a:endParaRPr>
          </a:p>
          <a:p>
            <a:pPr marL="285750" indent="-285750">
              <a:lnSpc>
                <a:spcPct val="150000"/>
              </a:lnSpc>
            </a:pPr>
            <a:r>
              <a:rPr lang="en-US" sz="1600" b="1">
                <a:latin typeface="Times New Roman" panose="02020603050405020304" charset="0"/>
                <a:cs typeface="Times New Roman" panose="02020603050405020304" charset="0"/>
              </a:rPr>
              <a:t>Ex</a:t>
            </a:r>
            <a:r>
              <a:rPr lang="en-US" sz="1600">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 :    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                </a:t>
            </a:r>
            <a:r>
              <a:rPr lang="en-US">
                <a:solidFill>
                  <a:schemeClr val="accent1">
                    <a:lumMod val="40000"/>
                    <a:lumOff val="60000"/>
                  </a:schemeClr>
                </a:solidFill>
                <a:latin typeface="Times New Roman" panose="02020603050405020304" charset="0"/>
                <a:cs typeface="Times New Roman" panose="02020603050405020304" charset="0"/>
              </a:rPr>
              <a:t> // wrong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 = &amp;x;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              </a:t>
            </a:r>
            <a:r>
              <a:rPr lang="en-US">
                <a:solidFill>
                  <a:schemeClr val="accent1">
                    <a:lumMod val="40000"/>
                    <a:lumOff val="60000"/>
                  </a:schemeClr>
                </a:solidFill>
                <a:latin typeface="Times New Roman" panose="02020603050405020304" charset="0"/>
                <a:cs typeface="Times New Roman" panose="02020603050405020304" charset="0"/>
              </a:rPr>
              <a:t> // Correct </a:t>
            </a:r>
            <a:endParaRPr lang="en-US">
              <a:solidFill>
                <a:schemeClr val="accent1">
                  <a:lumMod val="40000"/>
                  <a:lumOff val="60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4" name="Text Box 3"/>
          <p:cNvSpPr txBox="1"/>
          <p:nvPr/>
        </p:nvSpPr>
        <p:spPr>
          <a:xfrm>
            <a:off x="335280" y="404495"/>
            <a:ext cx="5301615" cy="33718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Example</a:t>
            </a:r>
            <a:endParaRPr lang="en-US" sz="1600" b="1">
              <a:latin typeface="Times New Roman" panose="02020603050405020304" charset="0"/>
              <a:cs typeface="Times New Roman" panose="02020603050405020304" charset="0"/>
            </a:endParaRPr>
          </a:p>
        </p:txBody>
      </p:sp>
      <p:sp>
        <p:nvSpPr>
          <p:cNvPr id="5" name="Text Box 4"/>
          <p:cNvSpPr txBox="1"/>
          <p:nvPr/>
        </p:nvSpPr>
        <p:spPr>
          <a:xfrm>
            <a:off x="8519795" y="1978025"/>
            <a:ext cx="2328545" cy="107632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a=5</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p=6422036</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47625" y="424180"/>
            <a:ext cx="2544445" cy="58293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1800" b="1">
                <a:latin typeface="Times New Roman" panose="02020603050405020304" charset="0"/>
                <a:cs typeface="Times New Roman" panose="02020603050405020304" charset="0"/>
              </a:rPr>
              <a:t>Double pointer</a:t>
            </a:r>
            <a:endParaRPr lang="en-US" sz="1800" b="1">
              <a:latin typeface="Times New Roman" panose="02020603050405020304" charset="0"/>
              <a:cs typeface="Times New Roman" panose="02020603050405020304" charset="0"/>
            </a:endParaRPr>
          </a:p>
        </p:txBody>
      </p:sp>
      <p:sp>
        <p:nvSpPr>
          <p:cNvPr id="3" name="Content Placeholder 2"/>
          <p:cNvSpPr>
            <a:spLocks noGrp="1"/>
          </p:cNvSpPr>
          <p:nvPr/>
        </p:nvSpPr>
        <p:spPr>
          <a:xfrm>
            <a:off x="396875" y="1007110"/>
            <a:ext cx="11216005" cy="566547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sym typeface="+mn-ea"/>
              </a:rPr>
              <a:t>Pointer is used to store the adress of another variable and where as double pointer is used to store the adress of other pointer.</a:t>
            </a:r>
            <a:endParaRPr lang="en-US" sz="1800" spc="-1">
              <a:solidFill>
                <a:srgbClr val="000000"/>
              </a:solidFill>
              <a:latin typeface="Times New Roman" panose="02020603050405020304" charset="0"/>
              <a:cs typeface="Times New Roman" panose="02020603050405020304" charset="0"/>
              <a:sym typeface="+mn-ea"/>
            </a:endParaRPr>
          </a:p>
          <a:p>
            <a:pPr marL="0" indent="0">
              <a:lnSpc>
                <a:spcPct val="100000"/>
              </a:lnSpc>
              <a:buNone/>
            </a:pPr>
            <a:endParaRPr lang="en-US" sz="1800" b="1">
              <a:latin typeface="Times New Roman" panose="02020603050405020304" charset="0"/>
              <a:cs typeface="Times New Roman" panose="02020603050405020304" charset="0"/>
            </a:endParaRPr>
          </a:p>
          <a:p>
            <a:pPr marL="0" indent="0">
              <a:lnSpc>
                <a:spcPct val="100000"/>
              </a:lnSpc>
              <a:buNone/>
            </a:pPr>
            <a:r>
              <a:rPr lang="en-US" sz="1800" b="1">
                <a:latin typeface="Times New Roman" panose="02020603050405020304" charset="0"/>
                <a:cs typeface="Times New Roman" panose="02020603050405020304" charset="0"/>
              </a:rPr>
              <a:t>Syntax:</a:t>
            </a:r>
            <a:endParaRPr lang="en-US" sz="1800" b="1">
              <a:latin typeface="Times New Roman" panose="02020603050405020304" charset="0"/>
              <a:cs typeface="Times New Roman" panose="02020603050405020304" charset="0"/>
            </a:endParaRPr>
          </a:p>
          <a:p>
            <a:pPr>
              <a:lnSpc>
                <a:spcPct val="100000"/>
              </a:lnSpc>
              <a:buFont typeface="Wingdings" panose="05000000000000000000" charset="0"/>
              <a:buChar char="Ø"/>
            </a:pPr>
            <a:r>
              <a:rPr lang="en-US" sz="1800" spc="-1">
                <a:solidFill>
                  <a:srgbClr val="000000"/>
                </a:solidFill>
                <a:latin typeface="Times New Roman" panose="02020603050405020304" charset="0"/>
                <a:ea typeface="DejaVu Sans"/>
                <a:cs typeface="Times New Roman" panose="02020603050405020304" charset="0"/>
                <a:sym typeface="+mn-ea"/>
              </a:rPr>
              <a:t>Decleration of pointer to pointer: </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Font typeface="Wingdings" panose="05000000000000000000" charset="0"/>
              <a:buNone/>
            </a:pPr>
            <a:r>
              <a:rPr lang="en-US" sz="1800" spc="-1">
                <a:solidFill>
                  <a:srgbClr val="000000"/>
                </a:solidFill>
                <a:latin typeface="Times New Roman" panose="02020603050405020304" charset="0"/>
                <a:ea typeface="DejaVu Sans"/>
                <a:cs typeface="Times New Roman" panose="02020603050405020304" charset="0"/>
                <a:sym typeface="+mn-ea"/>
              </a:rPr>
              <a:t>                                                           data_type ** pointer_name;</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r>
              <a:rPr lang="en-US" sz="1800" spc="-1">
                <a:solidFill>
                  <a:srgbClr val="000000"/>
                </a:solidFill>
                <a:latin typeface="Times New Roman" panose="02020603050405020304" charset="0"/>
                <a:ea typeface="DejaVu Sans"/>
                <a:cs typeface="Times New Roman" panose="02020603050405020304" charset="0"/>
                <a:sym typeface="+mn-ea"/>
              </a:rPr>
              <a:t>                                           example: int **p; //p is a pointer to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endParaRPr lang="en-US" sz="1800" b="0" strike="noStrike" spc="-1">
              <a:solidFill>
                <a:srgbClr val="000000"/>
              </a:solidFill>
              <a:latin typeface="Times New Roman" panose="02020603050405020304" charset="0"/>
              <a:cs typeface="Times New Roman" panose="02020603050405020304" charset="0"/>
            </a:endParaRPr>
          </a:p>
          <a:p>
            <a:pPr>
              <a:lnSpc>
                <a:spcPct val="100000"/>
              </a:lnSpc>
              <a:buFont typeface="Wingdings" panose="05000000000000000000" charset="0"/>
              <a:buChar char="Ø"/>
            </a:pPr>
            <a:r>
              <a:rPr lang="en-US" sz="1800" spc="-1">
                <a:solidFill>
                  <a:srgbClr val="000000"/>
                </a:solidFill>
                <a:latin typeface="Times New Roman" panose="02020603050405020304" charset="0"/>
                <a:ea typeface="DejaVu Sans"/>
                <a:cs typeface="Times New Roman" panose="02020603050405020304" charset="0"/>
                <a:sym typeface="+mn-ea"/>
              </a:rPr>
              <a:t>Initialization of a pointer to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   int a = 10;</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  int *ptr1; //declaring a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int **ptr2; // declaring a double pointer</a:t>
            </a:r>
            <a:endParaRPr lang="en-US" sz="1800" b="0" strike="noStrike" spc="-1">
              <a:solidFill>
                <a:srgbClr val="000000"/>
              </a:solidFill>
              <a:latin typeface="Times New Roman" panose="02020603050405020304" charset="0"/>
              <a:cs typeface="Times New Roman" panose="02020603050405020304" charset="0"/>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ptr1 = &amp;a; //pointer ptr1 holds address of a variable</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ptr2 = &amp;ptr1;//double pointer ptr2 holds the address of pointer ptr1                                                      </a:t>
            </a:r>
            <a:endParaRPr lang="en-US" sz="1800">
              <a:latin typeface="Times New Roman" panose="02020603050405020304" charset="0"/>
              <a:cs typeface="Times New Roman" panose="02020603050405020304" charset="0"/>
            </a:endParaRPr>
          </a:p>
        </p:txBody>
      </p:sp>
      <p:sp>
        <p:nvSpPr>
          <p:cNvPr id="7" name="Rectangles 6"/>
          <p:cNvSpPr/>
          <p:nvPr/>
        </p:nvSpPr>
        <p:spPr>
          <a:xfrm>
            <a:off x="9747885" y="2818130"/>
            <a:ext cx="1029335"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10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5" name="Rectangles 4"/>
          <p:cNvSpPr/>
          <p:nvPr/>
        </p:nvSpPr>
        <p:spPr>
          <a:xfrm>
            <a:off x="9747885" y="3974465"/>
            <a:ext cx="1029335"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1000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 name="Rectangles 5"/>
          <p:cNvSpPr/>
          <p:nvPr/>
        </p:nvSpPr>
        <p:spPr>
          <a:xfrm>
            <a:off x="9848215" y="5322570"/>
            <a:ext cx="1028700"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2000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9" name="Text Box 8"/>
          <p:cNvSpPr txBox="1"/>
          <p:nvPr/>
        </p:nvSpPr>
        <p:spPr>
          <a:xfrm>
            <a:off x="10423525" y="3413125"/>
            <a:ext cx="8661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1000</a:t>
            </a:r>
            <a:endParaRPr lang="en-US">
              <a:latin typeface="Times New Roman" panose="02020603050405020304" charset="0"/>
              <a:cs typeface="Times New Roman" panose="02020603050405020304" charset="0"/>
            </a:endParaRPr>
          </a:p>
        </p:txBody>
      </p:sp>
      <p:sp>
        <p:nvSpPr>
          <p:cNvPr id="12" name="Text Box 11"/>
          <p:cNvSpPr txBox="1"/>
          <p:nvPr/>
        </p:nvSpPr>
        <p:spPr>
          <a:xfrm>
            <a:off x="10423525" y="4377055"/>
            <a:ext cx="950595" cy="368300"/>
          </a:xfrm>
          <a:prstGeom prst="rect">
            <a:avLst/>
          </a:prstGeom>
          <a:noFill/>
        </p:spPr>
        <p:txBody>
          <a:bodyPr wrap="square" rtlCol="0">
            <a:spAutoFit/>
          </a:bodyPr>
          <a:p>
            <a:r>
              <a:rPr lang="en-US">
                <a:latin typeface="Times New Roman" panose="02020603050405020304" charset="0"/>
                <a:cs typeface="Times New Roman" panose="02020603050405020304" charset="0"/>
              </a:rPr>
              <a:t>2000</a:t>
            </a:r>
            <a:endParaRPr lang="en-US">
              <a:latin typeface="Times New Roman" panose="02020603050405020304" charset="0"/>
              <a:cs typeface="Times New Roman" panose="02020603050405020304" charset="0"/>
            </a:endParaRPr>
          </a:p>
        </p:txBody>
      </p:sp>
      <p:sp>
        <p:nvSpPr>
          <p:cNvPr id="13" name="Text Box 12"/>
          <p:cNvSpPr txBox="1"/>
          <p:nvPr/>
        </p:nvSpPr>
        <p:spPr>
          <a:xfrm>
            <a:off x="10412095" y="5725160"/>
            <a:ext cx="877570" cy="368300"/>
          </a:xfrm>
          <a:prstGeom prst="rect">
            <a:avLst/>
          </a:prstGeom>
          <a:noFill/>
        </p:spPr>
        <p:txBody>
          <a:bodyPr wrap="square" rtlCol="0">
            <a:spAutoFit/>
          </a:bodyPr>
          <a:p>
            <a:r>
              <a:rPr lang="en-US">
                <a:latin typeface="Times New Roman" panose="02020603050405020304" charset="0"/>
                <a:cs typeface="Times New Roman" panose="02020603050405020304" charset="0"/>
              </a:rPr>
              <a:t>3000</a:t>
            </a:r>
            <a:endParaRPr lang="en-US">
              <a:latin typeface="Times New Roman" panose="02020603050405020304" charset="0"/>
              <a:cs typeface="Times New Roman" panose="02020603050405020304" charset="0"/>
            </a:endParaRPr>
          </a:p>
        </p:txBody>
      </p:sp>
      <p:sp>
        <p:nvSpPr>
          <p:cNvPr id="14" name="Text Box 13"/>
          <p:cNvSpPr txBox="1"/>
          <p:nvPr/>
        </p:nvSpPr>
        <p:spPr>
          <a:xfrm>
            <a:off x="9297670" y="2894965"/>
            <a:ext cx="351155" cy="368300"/>
          </a:xfrm>
          <a:prstGeom prst="rect">
            <a:avLst/>
          </a:prstGeom>
          <a:noFill/>
        </p:spPr>
        <p:txBody>
          <a:bodyPr wrap="square" rtlCol="0">
            <a:spAutoFit/>
          </a:bodyPr>
          <a:p>
            <a:r>
              <a:rPr lang="en-US">
                <a:latin typeface="Times New Roman" panose="02020603050405020304" charset="0"/>
                <a:cs typeface="Times New Roman" panose="02020603050405020304" charset="0"/>
              </a:rPr>
              <a:t>a</a:t>
            </a:r>
            <a:endParaRPr lang="en-US">
              <a:latin typeface="Times New Roman" panose="02020603050405020304" charset="0"/>
              <a:cs typeface="Times New Roman" panose="02020603050405020304" charset="0"/>
            </a:endParaRPr>
          </a:p>
        </p:txBody>
      </p:sp>
      <p:sp>
        <p:nvSpPr>
          <p:cNvPr id="15" name="Text Box 14"/>
          <p:cNvSpPr txBox="1"/>
          <p:nvPr/>
        </p:nvSpPr>
        <p:spPr>
          <a:xfrm>
            <a:off x="9166225" y="4064635"/>
            <a:ext cx="58483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ptr1</a:t>
            </a:r>
            <a:endParaRPr lang="en-US">
              <a:latin typeface="Times New Roman" panose="02020603050405020304" charset="0"/>
              <a:cs typeface="Times New Roman" panose="02020603050405020304" charset="0"/>
            </a:endParaRPr>
          </a:p>
        </p:txBody>
      </p:sp>
      <p:sp>
        <p:nvSpPr>
          <p:cNvPr id="16" name="Text Box 15"/>
          <p:cNvSpPr txBox="1"/>
          <p:nvPr/>
        </p:nvSpPr>
        <p:spPr>
          <a:xfrm>
            <a:off x="9248775" y="5356860"/>
            <a:ext cx="5994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ptr2</a:t>
            </a:r>
            <a:endParaRPr lang="en-US">
              <a:latin typeface="Times New Roman" panose="02020603050405020304" charset="0"/>
              <a:cs typeface="Times New Roman" panose="02020603050405020304" charset="0"/>
            </a:endParaRPr>
          </a:p>
        </p:txBody>
      </p:sp>
      <p:cxnSp>
        <p:nvCxnSpPr>
          <p:cNvPr id="17" name="Straight Arrow Connector 16"/>
          <p:cNvCxnSpPr>
            <a:stCxn id="7" idx="2"/>
            <a:endCxn id="5" idx="0"/>
          </p:cNvCxnSpPr>
          <p:nvPr/>
        </p:nvCxnSpPr>
        <p:spPr>
          <a:xfrm>
            <a:off x="10262870" y="3220720"/>
            <a:ext cx="0" cy="75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262870" y="4570095"/>
            <a:ext cx="0" cy="75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95325" y="836930"/>
            <a:ext cx="665099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Pointer arithmetic :</a:t>
            </a:r>
            <a:endParaRPr lang="en-US" b="1">
              <a:latin typeface="Times New Roman" panose="02020603050405020304" charset="0"/>
              <a:cs typeface="Times New Roman" panose="02020603050405020304" charset="0"/>
            </a:endParaRPr>
          </a:p>
        </p:txBody>
      </p:sp>
      <p:sp>
        <p:nvSpPr>
          <p:cNvPr id="5" name="Text Box 4"/>
          <p:cNvSpPr txBox="1"/>
          <p:nvPr/>
        </p:nvSpPr>
        <p:spPr>
          <a:xfrm>
            <a:off x="809625" y="1341120"/>
            <a:ext cx="10572750" cy="4030980"/>
          </a:xfrm>
          <a:prstGeom prst="rect">
            <a:avLst/>
          </a:prstGeom>
          <a:noFill/>
        </p:spPr>
        <p:txBody>
          <a:bodyPr wrap="square" rtlCol="0">
            <a:spAutoFit/>
          </a:bodyPr>
          <a:p>
            <a:pPr marL="342900" indent="-342900">
              <a:lnSpc>
                <a:spcPct val="200000"/>
              </a:lnSpc>
              <a:buFont typeface="Wingdings" panose="05000000000000000000" charset="0"/>
              <a:buChar char="Ø"/>
            </a:pPr>
            <a:r>
              <a:rPr lang="en-US" sz="1600">
                <a:latin typeface="Times New Roman" panose="02020603050405020304" charset="0"/>
                <a:cs typeface="Times New Roman" panose="02020603050405020304" charset="0"/>
              </a:rPr>
              <a:t>If we increment a pointer by 1, the pointer will start pointing to the immediate next location. This is somewhat different from the general arithmetic since the value of the pointer will get increased by the size of the data type to which the pointer is pointing.</a:t>
            </a:r>
            <a:endParaRPr lang="en-US" sz="16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Ø"/>
            </a:pPr>
            <a:r>
              <a:rPr lang="en-US" sz="1600">
                <a:latin typeface="Times New Roman" panose="02020603050405020304" charset="0"/>
                <a:cs typeface="Times New Roman" panose="02020603050405020304" charset="0"/>
              </a:rPr>
              <a:t>We can traverse an array by using the increment operation on a pointer which will keepa pointing to every element of the array, perform some operation on that, and update itself in a loop.</a:t>
            </a:r>
            <a:endParaRPr lang="en-US" sz="1600">
              <a:latin typeface="Times New Roman" panose="02020603050405020304" charset="0"/>
              <a:cs typeface="Times New Roman" panose="02020603050405020304" charset="0"/>
            </a:endParaRPr>
          </a:p>
          <a:p>
            <a:pPr indent="0">
              <a:lnSpc>
                <a:spcPct val="200000"/>
              </a:lnSpc>
              <a:buFont typeface="Wingdings" panose="05000000000000000000" charset="0"/>
              <a:buNone/>
            </a:pPr>
            <a:r>
              <a:rPr lang="en-US" sz="1600">
                <a:latin typeface="Times New Roman" panose="02020603050405020304" charset="0"/>
                <a:cs typeface="Times New Roman" panose="02020603050405020304" charset="0"/>
              </a:rPr>
              <a:t>            new_address= current_address + i * size_of(data type)  </a:t>
            </a:r>
            <a:endParaRPr lang="en-US" sz="16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Ø"/>
            </a:pPr>
            <a:r>
              <a:rPr lang="en-US" sz="1600">
                <a:latin typeface="Times New Roman" panose="02020603050405020304" charset="0"/>
                <a:cs typeface="Times New Roman" panose="02020603050405020304" charset="0"/>
              </a:rPr>
              <a:t>degrement of pointer formula</a:t>
            </a:r>
            <a:endParaRPr lang="en-US" sz="1600">
              <a:latin typeface="Times New Roman" panose="02020603050405020304" charset="0"/>
              <a:cs typeface="Times New Roman" panose="02020603050405020304" charset="0"/>
            </a:endParaRPr>
          </a:p>
          <a:p>
            <a:pPr indent="0">
              <a:lnSpc>
                <a:spcPct val="200000"/>
              </a:lnSpc>
              <a:buFont typeface="Wingdings" panose="05000000000000000000" charset="0"/>
              <a:buNone/>
            </a:pPr>
            <a:r>
              <a:rPr lang="en-US" sz="1600">
                <a:latin typeface="Times New Roman" panose="02020603050405020304" charset="0"/>
                <a:cs typeface="Times New Roman" panose="02020603050405020304" charset="0"/>
              </a:rPr>
              <a:t>         new_address= current_address - i * size_of(data type)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3570" y="551815"/>
            <a:ext cx="11175365" cy="5754370"/>
          </a:xfrm>
          <a:prstGeom prst="rect">
            <a:avLst/>
          </a:prstGeom>
          <a:noFill/>
        </p:spPr>
        <p:txBody>
          <a:bodyPr wrap="square" rtlCol="0">
            <a:spAutoFit/>
          </a:bodyPr>
          <a:p>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int number=50;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int *p;                                                                    </a:t>
            </a:r>
            <a:r>
              <a:rPr lang="en-US" sz="1600">
                <a:solidFill>
                  <a:schemeClr val="accent1">
                    <a:lumMod val="40000"/>
                    <a:lumOff val="60000"/>
                  </a:schemeClr>
                </a:solidFill>
                <a:latin typeface="Times New Roman" panose="02020603050405020304" charset="0"/>
                <a:cs typeface="Times New Roman" panose="02020603050405020304" charset="0"/>
              </a:rPr>
              <a:t>  //pointer to int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p=&amp;number;                                                    </a:t>
            </a:r>
            <a:r>
              <a:rPr lang="en-US" sz="1600">
                <a:solidFill>
                  <a:schemeClr val="accent1">
                    <a:lumMod val="40000"/>
                    <a:lumOff val="60000"/>
                  </a:schemeClr>
                </a:solidFill>
                <a:latin typeface="Times New Roman" panose="02020603050405020304" charset="0"/>
                <a:cs typeface="Times New Roman" panose="02020603050405020304" charset="0"/>
              </a:rPr>
              <a:t>      //stores the address of number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printf("Address of p is : %d \n",p);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p=p+1;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printf("After increment  Address of p is : %d \n",p); </a:t>
            </a:r>
            <a:r>
              <a:rPr lang="en-US" sz="1600">
                <a:solidFill>
                  <a:schemeClr val="accent1">
                    <a:lumMod val="40000"/>
                    <a:lumOff val="60000"/>
                  </a:schemeClr>
                </a:solidFill>
                <a:latin typeface="Times New Roman" panose="02020603050405020304" charset="0"/>
                <a:cs typeface="Times New Roman" panose="02020603050405020304" charset="0"/>
              </a:rPr>
              <a:t>// in our case, p will get incremented by 4 bytes.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Traversing an array by using pointer</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void main ()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int arr[5] = {1, 2, 3, 4, 5};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int *p = arr;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for(int i = 0; i&lt; 5; i++)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printf("%d  ",*(p+i));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sp>
        <p:nvSpPr>
          <p:cNvPr id="3" name="Text Box 2"/>
          <p:cNvSpPr txBox="1"/>
          <p:nvPr/>
        </p:nvSpPr>
        <p:spPr>
          <a:xfrm>
            <a:off x="173990" y="142875"/>
            <a:ext cx="363601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Example :</a:t>
            </a:r>
            <a:endParaRPr lang="en-US" b="1">
              <a:latin typeface="Times New Roman" panose="02020603050405020304" charset="0"/>
              <a:cs typeface="Times New Roman" panose="02020603050405020304" charset="0"/>
            </a:endParaRPr>
          </a:p>
        </p:txBody>
      </p:sp>
      <p:graphicFrame>
        <p:nvGraphicFramePr>
          <p:cNvPr id="5" name="Table 4"/>
          <p:cNvGraphicFramePr/>
          <p:nvPr/>
        </p:nvGraphicFramePr>
        <p:xfrm>
          <a:off x="4649470" y="5175250"/>
          <a:ext cx="6899275" cy="476250"/>
        </p:xfrm>
        <a:graphic>
          <a:graphicData uri="http://schemas.openxmlformats.org/drawingml/2006/table">
            <a:tbl>
              <a:tblPr firstRow="1" bandRow="1">
                <a:tableStyleId>{5C22544A-7EE6-4342-B048-85BDC9FD1C3A}</a:tableStyleId>
              </a:tblPr>
              <a:tblGrid>
                <a:gridCol w="1379855"/>
                <a:gridCol w="1379855"/>
                <a:gridCol w="1379855"/>
                <a:gridCol w="1379855"/>
                <a:gridCol w="1379855"/>
              </a:tblGrid>
              <a:tr h="476250">
                <a:tc>
                  <a:txBody>
                    <a:bodyPr/>
                    <a:p>
                      <a:pPr algn="ctr">
                        <a:buNone/>
                      </a:pPr>
                      <a:r>
                        <a:rPr lang="en-US" b="0">
                          <a:solidFill>
                            <a:schemeClr val="tx1"/>
                          </a:solidFill>
                          <a:latin typeface="Times New Roman" panose="02020603050405020304" charset="0"/>
                          <a:cs typeface="Times New Roman" panose="02020603050405020304" charset="0"/>
                        </a:rPr>
                        <a:t>a[0]=1</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a[1]=2</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a[2]=3</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a[3]=4</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a[4]=5</a:t>
                      </a:r>
                      <a:endParaRPr lang="en-US" b="0">
                        <a:solidFill>
                          <a:schemeClr val="tx1"/>
                        </a:solidFill>
                        <a:latin typeface="Times New Roman" panose="02020603050405020304" charset="0"/>
                        <a:cs typeface="Times New Roman" panose="02020603050405020304" charset="0"/>
                      </a:endParaRPr>
                    </a:p>
                  </a:txBody>
                  <a:tcPr/>
                </a:tc>
              </a:tr>
            </a:tbl>
          </a:graphicData>
        </a:graphic>
      </p:graphicFrame>
      <p:sp>
        <p:nvSpPr>
          <p:cNvPr id="7" name="Text Box 6"/>
          <p:cNvSpPr txBox="1"/>
          <p:nvPr/>
        </p:nvSpPr>
        <p:spPr>
          <a:xfrm>
            <a:off x="5143500" y="5764530"/>
            <a:ext cx="60261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a:t>
            </a:r>
            <a:endParaRPr lang="en-US">
              <a:latin typeface="Times New Roman" panose="02020603050405020304" charset="0"/>
              <a:cs typeface="Times New Roman" panose="02020603050405020304" charset="0"/>
            </a:endParaRPr>
          </a:p>
        </p:txBody>
      </p:sp>
      <p:sp>
        <p:nvSpPr>
          <p:cNvPr id="8" name="Text Box 7"/>
          <p:cNvSpPr txBox="1"/>
          <p:nvPr/>
        </p:nvSpPr>
        <p:spPr>
          <a:xfrm>
            <a:off x="6190615" y="5764530"/>
            <a:ext cx="8731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*P+1</a:t>
            </a:r>
            <a:endParaRPr lang="en-US">
              <a:latin typeface="Times New Roman" panose="02020603050405020304" charset="0"/>
              <a:cs typeface="Times New Roman" panose="02020603050405020304" charset="0"/>
            </a:endParaRPr>
          </a:p>
        </p:txBody>
      </p:sp>
      <p:sp>
        <p:nvSpPr>
          <p:cNvPr id="9" name="Text Box 8"/>
          <p:cNvSpPr txBox="1"/>
          <p:nvPr/>
        </p:nvSpPr>
        <p:spPr>
          <a:xfrm>
            <a:off x="7746365" y="5780405"/>
            <a:ext cx="109601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*P+2</a:t>
            </a:r>
            <a:endParaRPr lang="en-US">
              <a:latin typeface="Times New Roman" panose="02020603050405020304" charset="0"/>
              <a:cs typeface="Times New Roman" panose="02020603050405020304" charset="0"/>
            </a:endParaRPr>
          </a:p>
        </p:txBody>
      </p:sp>
      <p:sp>
        <p:nvSpPr>
          <p:cNvPr id="10" name="Text Box 9"/>
          <p:cNvSpPr txBox="1"/>
          <p:nvPr/>
        </p:nvSpPr>
        <p:spPr>
          <a:xfrm>
            <a:off x="9088755" y="5764530"/>
            <a:ext cx="104775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*P+3</a:t>
            </a:r>
            <a:endParaRPr lang="en-US">
              <a:latin typeface="Times New Roman" panose="02020603050405020304" charset="0"/>
              <a:cs typeface="Times New Roman" panose="02020603050405020304" charset="0"/>
            </a:endParaRPr>
          </a:p>
        </p:txBody>
      </p:sp>
      <p:sp>
        <p:nvSpPr>
          <p:cNvPr id="12" name="Text Box 11"/>
          <p:cNvSpPr txBox="1"/>
          <p:nvPr/>
        </p:nvSpPr>
        <p:spPr>
          <a:xfrm>
            <a:off x="10382250" y="5764530"/>
            <a:ext cx="10636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*P+4</a:t>
            </a:r>
            <a:endParaRPr lang="en-US">
              <a:latin typeface="Times New Roman" panose="02020603050405020304" charset="0"/>
              <a:cs typeface="Times New Roman" panose="02020603050405020304" charset="0"/>
            </a:endParaRPr>
          </a:p>
        </p:txBody>
      </p:sp>
      <p:sp>
        <p:nvSpPr>
          <p:cNvPr id="4" name="Text Box 3"/>
          <p:cNvSpPr txBox="1"/>
          <p:nvPr/>
        </p:nvSpPr>
        <p:spPr>
          <a:xfrm>
            <a:off x="8904605" y="1557020"/>
            <a:ext cx="3446145" cy="107632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Address of p is : 6422036</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After increment  Address of p is : 6422040</a:t>
            </a:r>
            <a:endParaRPr lang="en-US" sz="1600">
              <a:latin typeface="Times New Roman" panose="02020603050405020304" charset="0"/>
              <a:cs typeface="Times New Roman" panose="02020603050405020304" charset="0"/>
            </a:endParaRPr>
          </a:p>
        </p:txBody>
      </p:sp>
      <p:sp>
        <p:nvSpPr>
          <p:cNvPr id="6" name="Text Box 5"/>
          <p:cNvSpPr txBox="1"/>
          <p:nvPr/>
        </p:nvSpPr>
        <p:spPr>
          <a:xfrm>
            <a:off x="479425" y="6237605"/>
            <a:ext cx="3110230" cy="33718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 : 1 2 3 4 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8935" y="621030"/>
            <a:ext cx="2616835" cy="501650"/>
          </a:xfrm>
        </p:spPr>
        <p:txBody>
          <a:bodyPr/>
          <a:p>
            <a:r>
              <a:rPr lang="en-US" sz="2200" b="1">
                <a:solidFill>
                  <a:srgbClr val="00B050"/>
                </a:solidFill>
                <a:latin typeface="Times New Roman" panose="02020603050405020304" charset="0"/>
                <a:cs typeface="Times New Roman" panose="02020603050405020304" charset="0"/>
              </a:rPr>
              <a:t>Types of pointer</a:t>
            </a:r>
            <a:endParaRPr lang="en-US" sz="22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68935" y="1196975"/>
            <a:ext cx="11454765" cy="4206875"/>
          </a:xfrm>
        </p:spPr>
        <p:txBody>
          <a:bodyPr/>
          <a:p>
            <a:pPr marL="450850" algn="just">
              <a:lnSpc>
                <a:spcPct val="150000"/>
              </a:lnSpc>
              <a:spcBef>
                <a:spcPts val="1415"/>
              </a:spcBef>
              <a:buClr>
                <a:srgbClr val="000000"/>
              </a:buClr>
              <a:buSzPct val="45000"/>
              <a:buFont typeface="Wingdings" panose="05000000000000000000" charset="0"/>
              <a:buChar char="Ø"/>
            </a:pPr>
            <a:r>
              <a:rPr lang="en-US" sz="1600" b="1">
                <a:latin typeface="Times New Roman" panose="02020603050405020304" charset="0"/>
                <a:cs typeface="Times New Roman" panose="02020603050405020304" charset="0"/>
              </a:rPr>
              <a:t>Null Pointer</a:t>
            </a:r>
            <a:r>
              <a:rPr lang="en-US" sz="1600">
                <a:latin typeface="Times New Roman" panose="02020603050405020304" charset="0"/>
                <a:cs typeface="Times New Roman" panose="02020603050405020304" charset="0"/>
              </a:rPr>
              <a:t>:  C</a:t>
            </a:r>
            <a:r>
              <a:rPr lang="en-US" sz="1600" spc="-1">
                <a:solidFill>
                  <a:srgbClr val="000000"/>
                </a:solidFill>
                <a:latin typeface="Times New Roman" panose="02020603050405020304" charset="0"/>
                <a:cs typeface="Times New Roman" panose="02020603050405020304" charset="0"/>
                <a:sym typeface="+mn-ea"/>
              </a:rPr>
              <a:t>reate a null pointer by assigning the Null value at the time of pointer declaration.</a:t>
            </a:r>
            <a:endParaRPr lang="en-US" sz="1600" spc="-1">
              <a:solidFill>
                <a:srgbClr val="000000"/>
              </a:solidFill>
              <a:latin typeface="Times New Roman" panose="02020603050405020304" charset="0"/>
              <a:cs typeface="Times New Roman" panose="02020603050405020304" charset="0"/>
              <a:sym typeface="+mn-ea"/>
            </a:endParaRPr>
          </a:p>
          <a:p>
            <a:pPr marL="107950" indent="0" algn="just">
              <a:lnSpc>
                <a:spcPct val="150000"/>
              </a:lnSpc>
              <a:spcBef>
                <a:spcPts val="1415"/>
              </a:spcBef>
              <a:buClr>
                <a:srgbClr val="000000"/>
              </a:buClr>
              <a:buSzPct val="45000"/>
              <a:buFont typeface="Wingdings" panose="05000000000000000000" charset="0"/>
              <a:buNone/>
            </a:pPr>
            <a:r>
              <a:rPr lang="en-US" sz="1600" spc="-1">
                <a:solidFill>
                  <a:srgbClr val="000000"/>
                </a:solidFill>
                <a:latin typeface="Times New Roman" panose="02020603050405020304" charset="0"/>
                <a:cs typeface="Times New Roman" panose="02020603050405020304" charset="0"/>
                <a:sym typeface="+mn-ea"/>
              </a:rPr>
              <a:t>     This method is useful when you do not assign any address to the pointer. A null pointer always contains value 0.</a:t>
            </a:r>
            <a:endParaRPr lang="en-US" sz="1600" spc="-1">
              <a:solidFill>
                <a:srgbClr val="000000"/>
              </a:solidFill>
              <a:latin typeface="Times New Roman" panose="02020603050405020304" charset="0"/>
              <a:cs typeface="Times New Roman" panose="02020603050405020304" charset="0"/>
              <a:sym typeface="+mn-ea"/>
            </a:endParaRPr>
          </a:p>
          <a:p>
            <a:pPr marL="450850" algn="just">
              <a:lnSpc>
                <a:spcPct val="150000"/>
              </a:lnSpc>
              <a:spcBef>
                <a:spcPts val="1415"/>
              </a:spcBef>
              <a:buClr>
                <a:srgbClr val="000000"/>
              </a:buClr>
              <a:buSzPct val="45000"/>
              <a:buFont typeface="Wingdings" panose="05000000000000000000" charset="0"/>
              <a:buChar char="Ø"/>
            </a:pPr>
            <a:r>
              <a:rPr lang="en-US" sz="1600" b="1">
                <a:latin typeface="Times New Roman" panose="02020603050405020304" charset="0"/>
                <a:cs typeface="Times New Roman" panose="02020603050405020304" charset="0"/>
                <a:sym typeface="+mn-ea"/>
              </a:rPr>
              <a:t>Void Pointer: </a:t>
            </a:r>
            <a:r>
              <a:rPr lang="en-US" sz="1600" spc="-1">
                <a:solidFill>
                  <a:srgbClr val="000000"/>
                </a:solidFill>
                <a:latin typeface="Times New Roman" panose="02020603050405020304" charset="0"/>
                <a:cs typeface="Times New Roman" panose="02020603050405020304" charset="0"/>
                <a:sym typeface="+mn-ea"/>
              </a:rPr>
              <a:t>It is a pointer that has no associated data type with it. A void pointer can hold addresses of any type and can be typecast to any type. It is also called a generic pointer and does not have any standard data type.It is created by using the keyword void.</a:t>
            </a:r>
            <a:endParaRPr lang="en-US" sz="1600" spc="-1">
              <a:solidFill>
                <a:srgbClr val="000000"/>
              </a:solidFill>
              <a:latin typeface="Times New Roman" panose="02020603050405020304" charset="0"/>
              <a:cs typeface="Times New Roman" panose="02020603050405020304" charset="0"/>
              <a:sym typeface="+mn-ea"/>
            </a:endParaRPr>
          </a:p>
          <a:p>
            <a:pPr algn="just">
              <a:lnSpc>
                <a:spcPct val="150000"/>
              </a:lnSpc>
              <a:buFont typeface="Wingdings" panose="05000000000000000000" charset="0"/>
              <a:buChar char="Ø"/>
            </a:pPr>
            <a:r>
              <a:rPr lang="en-US" sz="1600" b="1">
                <a:latin typeface="Times New Roman" panose="02020603050405020304" charset="0"/>
                <a:cs typeface="Times New Roman" panose="02020603050405020304" charset="0"/>
              </a:rPr>
              <a:t>Wild Pointer</a:t>
            </a:r>
            <a:r>
              <a:rPr lang="en-US" sz="1600">
                <a:latin typeface="Times New Roman" panose="02020603050405020304" charset="0"/>
                <a:cs typeface="Times New Roman" panose="02020603050405020304" charset="0"/>
              </a:rPr>
              <a:t>: </a:t>
            </a:r>
            <a:r>
              <a:rPr lang="en-US" sz="1600" spc="-1">
                <a:solidFill>
                  <a:srgbClr val="000000"/>
                </a:solidFill>
                <a:latin typeface="Times New Roman" panose="02020603050405020304" charset="0"/>
                <a:cs typeface="Times New Roman" panose="02020603050405020304" charset="0"/>
                <a:sym typeface="+mn-ea"/>
              </a:rPr>
              <a:t>Wild pointers are also called uninitialized pointers. A wild pointer is only declared but not assigned an address of any variable. A wild pointer points to some random memory location.</a:t>
            </a:r>
            <a:endParaRPr lang="en-US" sz="1600" spc="-1">
              <a:solidFill>
                <a:srgbClr val="000000"/>
              </a:solidFill>
              <a:latin typeface="Times New Roman" panose="02020603050405020304" charset="0"/>
              <a:cs typeface="Times New Roman" panose="02020603050405020304" charset="0"/>
              <a:sym typeface="+mn-ea"/>
            </a:endParaRPr>
          </a:p>
          <a:p>
            <a:pPr algn="just">
              <a:lnSpc>
                <a:spcPct val="150000"/>
              </a:lnSpc>
              <a:buFont typeface="Wingdings" panose="05000000000000000000" charset="0"/>
              <a:buChar char="Ø"/>
            </a:pPr>
            <a:r>
              <a:rPr lang="en-US" sz="1600" b="1">
                <a:latin typeface="Times New Roman" panose="02020603050405020304" charset="0"/>
                <a:cs typeface="Times New Roman" panose="02020603050405020304" charset="0"/>
                <a:sym typeface="+mn-ea"/>
              </a:rPr>
              <a:t>Dangling Pointer</a:t>
            </a:r>
            <a:r>
              <a:rPr lang="en-US" sz="1600">
                <a:latin typeface="Times New Roman" panose="02020603050405020304" charset="0"/>
                <a:cs typeface="Times New Roman" panose="02020603050405020304" charset="0"/>
                <a:sym typeface="+mn-ea"/>
              </a:rPr>
              <a:t>: </a:t>
            </a:r>
            <a:r>
              <a:rPr lang="en-US" sz="1600" spc="-1">
                <a:solidFill>
                  <a:srgbClr val="000000"/>
                </a:solidFill>
                <a:latin typeface="Times New Roman" panose="02020603050405020304" charset="0"/>
                <a:cs typeface="Times New Roman" panose="02020603050405020304" charset="0"/>
                <a:sym typeface="+mn-ea"/>
              </a:rPr>
              <a:t>A dangling pointer is a pointer that refers to a memory location that has been released or deleted.</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endParaRPr lang="en-US" sz="1600">
              <a:latin typeface="Times New Roman" panose="02020603050405020304" charset="0"/>
              <a:cs typeface="Times New Roman" panose="02020603050405020304" charset="0"/>
            </a:endParaRPr>
          </a:p>
        </p:txBody>
      </p:sp>
      <p:sp>
        <p:nvSpPr>
          <p:cNvPr id="4" name="Text Box 3"/>
          <p:cNvSpPr txBox="1"/>
          <p:nvPr/>
        </p:nvSpPr>
        <p:spPr>
          <a:xfrm>
            <a:off x="8036560" y="671830"/>
            <a:ext cx="309880" cy="368300"/>
          </a:xfrm>
          <a:prstGeom prst="rect">
            <a:avLst/>
          </a:prstGeom>
          <a:noFill/>
        </p:spPr>
        <p:txBody>
          <a:bodyPr wrap="none" rtlCol="0">
            <a:spAutoFit/>
          </a:bodyPr>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288415" y="408305"/>
            <a:ext cx="9379585" cy="6170295"/>
          </a:xfrm>
        </p:spPr>
        <p:txBody>
          <a:bodyPr>
            <a:normAutofit lnSpcReduction="10000"/>
          </a:bodyPr>
          <a:lstStyle/>
          <a:p>
            <a:pPr algn="just">
              <a:lnSpc>
                <a:spcPct val="150000"/>
              </a:lnSpc>
            </a:pPr>
            <a:r>
              <a:rPr lang="en-US" sz="1600">
                <a:solidFill>
                  <a:srgbClr val="00B050"/>
                </a:solidFill>
                <a:latin typeface="Times New Roman" panose="02020603050405020304" charset="0"/>
                <a:cs typeface="Times New Roman" panose="02020603050405020304" charset="0"/>
              </a:rPr>
              <a:t>Variables in C</a:t>
            </a:r>
            <a:endParaRPr lang="en-US" sz="1600">
              <a:solidFill>
                <a:srgbClr val="00B050"/>
              </a:solidFill>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sz="16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Let's see the syntax to declare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type variable_list;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Example of Declaring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int a;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b;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 </a:t>
            </a:r>
            <a:endParaRPr lang="en-US" sz="16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We can also provide values while declaring the variables as given below:</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pPr>
            <a:r>
              <a:rPr lang="en-US" sz="1600">
                <a:latin typeface="Times New Roman" panose="02020603050405020304" charset="0"/>
                <a:cs typeface="Times New Roman" panose="02020603050405020304" charset="0"/>
              </a:rPr>
              <a:t>       int a=10,b=20;                  </a:t>
            </a:r>
            <a:r>
              <a:rPr lang="en-US" sz="1600">
                <a:solidFill>
                  <a:schemeClr val="accent1">
                    <a:lumMod val="60000"/>
                    <a:lumOff val="40000"/>
                  </a:schemeClr>
                </a:solidFill>
                <a:latin typeface="Times New Roman" panose="02020603050405020304" charset="0"/>
                <a:cs typeface="Times New Roman" panose="02020603050405020304" charset="0"/>
              </a:rPr>
              <a:t>   //declaring 2 variable of integer type.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f=20.8;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c='A';</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48075" y="476885"/>
            <a:ext cx="7437755" cy="230695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*ptr = NULL;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75000"/>
                  </a:schemeClr>
                </a:solidFill>
                <a:latin typeface="Times New Roman" panose="02020603050405020304" charset="0"/>
                <a:cs typeface="Times New Roman" panose="02020603050405020304" charset="0"/>
              </a:rPr>
              <a:t>//null pointer</a:t>
            </a:r>
            <a:endParaRPr lang="en-US" sz="1600">
              <a:solidFill>
                <a:schemeClr val="accent1">
                  <a:lumMod val="75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printf("The value inside variable ptr is:%d",ptr);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3648075" y="3573145"/>
            <a:ext cx="8285480" cy="267652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void *p = NULL;                   </a:t>
            </a:r>
            <a:r>
              <a:rPr lang="en-US" sz="1600">
                <a:solidFill>
                  <a:schemeClr val="accent1">
                    <a:lumMod val="75000"/>
                  </a:schemeClr>
                </a:solidFill>
                <a:latin typeface="Times New Roman" panose="02020603050405020304" charset="0"/>
                <a:cs typeface="Times New Roman" panose="02020603050405020304" charset="0"/>
                <a:sym typeface="+mn-ea"/>
              </a:rPr>
              <a:t>  //void pointer</a:t>
            </a:r>
            <a:endParaRPr lang="en-US" sz="1600">
              <a:solidFill>
                <a:schemeClr val="accent1">
                  <a:lumMod val="75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printf("The size of pointer is:%d",sizeof(p));        </a:t>
            </a:r>
            <a:r>
              <a:rPr lang="en-US" sz="1600">
                <a:solidFill>
                  <a:schemeClr val="accent1">
                    <a:lumMod val="40000"/>
                    <a:lumOff val="60000"/>
                  </a:schemeClr>
                </a:solidFill>
                <a:latin typeface="Times New Roman" panose="02020603050405020304" charset="0"/>
                <a:cs typeface="Times New Roman" panose="02020603050405020304" charset="0"/>
                <a:sym typeface="+mn-ea"/>
              </a:rPr>
              <a:t> </a:t>
            </a:r>
            <a:r>
              <a:rPr lang="en-US" sz="1600">
                <a:solidFill>
                  <a:schemeClr val="accent1">
                    <a:lumMod val="75000"/>
                  </a:schemeClr>
                </a:solidFill>
                <a:latin typeface="Times New Roman" panose="02020603050405020304" charset="0"/>
                <a:cs typeface="Times New Roman" panose="02020603050405020304" charset="0"/>
                <a:sym typeface="+mn-ea"/>
              </a:rPr>
              <a:t>//size of p depends on compiler</a:t>
            </a:r>
            <a:endParaRPr lang="en-US" sz="1600">
              <a:solidFill>
                <a:schemeClr val="accent1">
                  <a:lumMod val="75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t>
            </a:r>
            <a:endParaRPr lang="en-US" sz="1600"/>
          </a:p>
        </p:txBody>
      </p:sp>
      <p:sp>
        <p:nvSpPr>
          <p:cNvPr id="3" name="Text Box 2"/>
          <p:cNvSpPr txBox="1"/>
          <p:nvPr/>
        </p:nvSpPr>
        <p:spPr>
          <a:xfrm>
            <a:off x="479425" y="3244850"/>
            <a:ext cx="374269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Void pointer</a:t>
            </a:r>
            <a:endParaRPr lang="en-US" b="1">
              <a:latin typeface="Times New Roman" panose="02020603050405020304" charset="0"/>
              <a:cs typeface="Times New Roman" panose="02020603050405020304" charset="0"/>
            </a:endParaRPr>
          </a:p>
        </p:txBody>
      </p:sp>
      <p:sp>
        <p:nvSpPr>
          <p:cNvPr id="5" name="Text Box 4"/>
          <p:cNvSpPr txBox="1"/>
          <p:nvPr/>
        </p:nvSpPr>
        <p:spPr>
          <a:xfrm>
            <a:off x="551180" y="476885"/>
            <a:ext cx="277812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Null pointer</a:t>
            </a:r>
            <a:endParaRPr lang="en-US" b="1">
              <a:latin typeface="Times New Roman" panose="02020603050405020304" charset="0"/>
              <a:cs typeface="Times New Roman" panose="02020603050405020304" charset="0"/>
            </a:endParaRPr>
          </a:p>
        </p:txBody>
      </p:sp>
      <p:sp>
        <p:nvSpPr>
          <p:cNvPr id="7" name="Text Box 6"/>
          <p:cNvSpPr txBox="1"/>
          <p:nvPr/>
        </p:nvSpPr>
        <p:spPr>
          <a:xfrm>
            <a:off x="8904605" y="836930"/>
            <a:ext cx="2870200" cy="58356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value inside variable ptr is:0</a:t>
            </a:r>
            <a:endParaRPr lang="en-US" sz="1600">
              <a:latin typeface="Times New Roman" panose="02020603050405020304" charset="0"/>
              <a:cs typeface="Times New Roman" panose="02020603050405020304" charset="0"/>
            </a:endParaRPr>
          </a:p>
        </p:txBody>
      </p:sp>
      <p:sp>
        <p:nvSpPr>
          <p:cNvPr id="8" name="Text Box 7"/>
          <p:cNvSpPr txBox="1"/>
          <p:nvPr/>
        </p:nvSpPr>
        <p:spPr>
          <a:xfrm>
            <a:off x="8688070" y="6021705"/>
            <a:ext cx="2519680" cy="58356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size of pointer is:8</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31540" y="464185"/>
            <a:ext cx="6779895" cy="267652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int *p;                              </a:t>
            </a:r>
            <a:r>
              <a:rPr lang="en-US" sz="1600">
                <a:solidFill>
                  <a:schemeClr val="accent1">
                    <a:lumMod val="40000"/>
                    <a:lumOff val="60000"/>
                  </a:schemeClr>
                </a:solidFill>
                <a:latin typeface="Times New Roman" panose="02020603050405020304" charset="0"/>
                <a:cs typeface="Times New Roman" panose="02020603050405020304" charset="0"/>
                <a:sym typeface="+mn-ea"/>
              </a:rPr>
              <a:t> </a:t>
            </a:r>
            <a:r>
              <a:rPr lang="en-US" sz="1600">
                <a:solidFill>
                  <a:schemeClr val="accent1">
                    <a:lumMod val="75000"/>
                  </a:schemeClr>
                </a:solidFill>
                <a:latin typeface="Times New Roman" panose="02020603050405020304" charset="0"/>
                <a:cs typeface="Times New Roman" panose="02020603050405020304" charset="0"/>
                <a:sym typeface="+mn-ea"/>
              </a:rPr>
              <a:t> //wild pointer</a:t>
            </a:r>
            <a:endParaRPr lang="en-US" sz="1600">
              <a:solidFill>
                <a:schemeClr val="accent1">
                  <a:lumMod val="75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printf("%d",*p);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t>
            </a:r>
            <a:endParaRPr lang="en-US" sz="1600"/>
          </a:p>
        </p:txBody>
      </p:sp>
      <p:sp>
        <p:nvSpPr>
          <p:cNvPr id="3" name="Text Box 2"/>
          <p:cNvSpPr txBox="1"/>
          <p:nvPr/>
        </p:nvSpPr>
        <p:spPr>
          <a:xfrm>
            <a:off x="695325" y="396240"/>
            <a:ext cx="398716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Wild pointer</a:t>
            </a:r>
            <a:endParaRPr lang="en-US" b="1">
              <a:latin typeface="Times New Roman" panose="02020603050405020304" charset="0"/>
              <a:cs typeface="Times New Roman" panose="02020603050405020304" charset="0"/>
            </a:endParaRPr>
          </a:p>
        </p:txBody>
      </p:sp>
      <p:sp>
        <p:nvSpPr>
          <p:cNvPr id="4" name="Text Box 3"/>
          <p:cNvSpPr txBox="1"/>
          <p:nvPr/>
        </p:nvSpPr>
        <p:spPr>
          <a:xfrm>
            <a:off x="3431540" y="3140710"/>
            <a:ext cx="5669280" cy="3784600"/>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int *fun(){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int y=10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return &amp;y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sym typeface="+mn-ea"/>
            </a:endParaRPr>
          </a:p>
          <a:p>
            <a:pPr>
              <a:lnSpc>
                <a:spcPct val="150000"/>
              </a:lnSpc>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int *p=fun()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printf("%d", *p)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  </a:t>
            </a:r>
            <a:endParaRPr lang="en-US" sz="1600"/>
          </a:p>
        </p:txBody>
      </p:sp>
      <p:sp>
        <p:nvSpPr>
          <p:cNvPr id="5" name="Text Box 4"/>
          <p:cNvSpPr txBox="1"/>
          <p:nvPr/>
        </p:nvSpPr>
        <p:spPr>
          <a:xfrm>
            <a:off x="623570" y="3068955"/>
            <a:ext cx="200215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Dangling pointer</a:t>
            </a:r>
            <a:endParaRPr lang="en-US" b="1">
              <a:latin typeface="Times New Roman" panose="02020603050405020304" charset="0"/>
              <a:cs typeface="Times New Roman" panose="02020603050405020304" charset="0"/>
            </a:endParaRPr>
          </a:p>
        </p:txBody>
      </p:sp>
      <p:sp>
        <p:nvSpPr>
          <p:cNvPr id="6" name="Text Box 5"/>
          <p:cNvSpPr txBox="1"/>
          <p:nvPr/>
        </p:nvSpPr>
        <p:spPr>
          <a:xfrm>
            <a:off x="7956550" y="1082040"/>
            <a:ext cx="2675890" cy="33718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 : empty screen</a:t>
            </a:r>
            <a:endParaRPr lang="en-US" sz="1600">
              <a:latin typeface="Times New Roman" panose="02020603050405020304" charset="0"/>
              <a:cs typeface="Times New Roman" panose="02020603050405020304" charset="0"/>
            </a:endParaRPr>
          </a:p>
        </p:txBody>
      </p:sp>
      <p:sp>
        <p:nvSpPr>
          <p:cNvPr id="7" name="Text Box 6"/>
          <p:cNvSpPr txBox="1"/>
          <p:nvPr/>
        </p:nvSpPr>
        <p:spPr>
          <a:xfrm>
            <a:off x="8400415" y="4293235"/>
            <a:ext cx="2157730" cy="368300"/>
          </a:xfrm>
          <a:prstGeom prst="rect">
            <a:avLst/>
          </a:prstGeom>
          <a:noFill/>
        </p:spPr>
        <p:txBody>
          <a:bodyPr wrap="none" rtlCol="0" anchor="t">
            <a:spAutoFit/>
          </a:bodyPr>
          <a:p>
            <a:r>
              <a:rPr lang="en-US">
                <a:latin typeface="Times New Roman" panose="02020603050405020304" charset="0"/>
                <a:cs typeface="Times New Roman" panose="02020603050405020304" charset="0"/>
                <a:sym typeface="+mn-ea"/>
              </a:rPr>
              <a:t>output : empty screen</a:t>
            </a:r>
            <a:endParaRPr lang="en-US"/>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89915" y="389890"/>
            <a:ext cx="342519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pointer to structure</a:t>
            </a:r>
            <a:endParaRPr lang="en-US" sz="2200" b="1">
              <a:latin typeface="Times New Roman" panose="02020603050405020304" charset="0"/>
              <a:cs typeface="Times New Roman" panose="02020603050405020304" charset="0"/>
            </a:endParaRPr>
          </a:p>
        </p:txBody>
      </p:sp>
      <p:sp>
        <p:nvSpPr>
          <p:cNvPr id="6" name="Text Box 5"/>
          <p:cNvSpPr txBox="1"/>
          <p:nvPr/>
        </p:nvSpPr>
        <p:spPr>
          <a:xfrm>
            <a:off x="953770" y="929640"/>
            <a:ext cx="9577705" cy="368300"/>
          </a:xfrm>
          <a:prstGeom prst="rect">
            <a:avLst/>
          </a:prstGeom>
          <a:noFill/>
        </p:spPr>
        <p:txBody>
          <a:bodyPr wrap="square" rtlCol="0">
            <a:spAutoFit/>
          </a:bodyPr>
          <a:p>
            <a:pPr marL="0" lvl="1"/>
            <a:r>
              <a:rPr lang="en-US" spc="-1">
                <a:solidFill>
                  <a:srgbClr val="000000"/>
                </a:solidFill>
                <a:latin typeface="Times New Roman" panose="02020603050405020304" charset="0"/>
                <a:cs typeface="Times New Roman" panose="02020603050405020304" charset="0"/>
                <a:sym typeface="+mn-ea"/>
              </a:rPr>
              <a:t> pointer declaration:struct tagname *ptr;      </a:t>
            </a:r>
            <a:r>
              <a:rPr lang="en-US" spc="-1">
                <a:solidFill>
                  <a:schemeClr val="accent1">
                    <a:lumMod val="60000"/>
                    <a:lumOff val="40000"/>
                  </a:schemeClr>
                </a:solidFill>
                <a:latin typeface="Times New Roman" panose="02020603050405020304" charset="0"/>
                <a:cs typeface="Times New Roman" panose="02020603050405020304" charset="0"/>
                <a:sym typeface="+mn-ea"/>
              </a:rPr>
              <a:t> //declaration of structure</a:t>
            </a:r>
            <a:endParaRPr lang="en-US" spc="-1">
              <a:solidFill>
                <a:schemeClr val="accent1">
                  <a:lumMod val="60000"/>
                  <a:lumOff val="40000"/>
                </a:schemeClr>
              </a:solidFill>
              <a:latin typeface="Times New Roman" panose="02020603050405020304" charset="0"/>
              <a:cs typeface="Times New Roman" panose="02020603050405020304" charset="0"/>
              <a:sym typeface="+mn-ea"/>
            </a:endParaRPr>
          </a:p>
        </p:txBody>
      </p:sp>
      <p:sp>
        <p:nvSpPr>
          <p:cNvPr id="7" name="Text Box 6"/>
          <p:cNvSpPr txBox="1"/>
          <p:nvPr/>
        </p:nvSpPr>
        <p:spPr>
          <a:xfrm>
            <a:off x="1362075" y="1716405"/>
            <a:ext cx="10338435" cy="5262245"/>
          </a:xfrm>
          <a:prstGeom prst="rect">
            <a:avLst/>
          </a:prstGeom>
          <a:noFill/>
        </p:spPr>
        <p:txBody>
          <a:bodyPr wrap="square" rtlCol="0">
            <a:spAutoFit/>
          </a:bodyPr>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#include&lt;stdio.h&gt;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struct student{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int rno;</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char sname[30];</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float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main ( )</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struct student 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struct student *st;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printf("enter rno, sname,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scanf ("%d%s%f", &amp; s.rno, s.sname, &amp;s.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 = &amp;s;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 ("details of the student are\n");</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 ("Number = %d\nname = %s\nmarks =%0.2f\n", st -&gt;rno, st-&gt;sname, st -&gt;marks);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a:t>
            </a:r>
            <a:endParaRPr lang="en-US" sz="1400" spc="-1">
              <a:solidFill>
                <a:srgbClr val="000000"/>
              </a:solidFill>
              <a:latin typeface="Times New Roman" panose="02020603050405020304" charset="0"/>
              <a:cs typeface="Times New Roman" panose="02020603050405020304" charset="0"/>
              <a:sym typeface="+mn-ea"/>
            </a:endParaRPr>
          </a:p>
        </p:txBody>
      </p:sp>
      <p:sp>
        <p:nvSpPr>
          <p:cNvPr id="8" name="Text Box 7"/>
          <p:cNvSpPr txBox="1"/>
          <p:nvPr/>
        </p:nvSpPr>
        <p:spPr>
          <a:xfrm>
            <a:off x="219075" y="1583055"/>
            <a:ext cx="1950720" cy="321945"/>
          </a:xfrm>
          <a:prstGeom prst="rect">
            <a:avLst/>
          </a:prstGeom>
          <a:noFill/>
        </p:spPr>
        <p:txBody>
          <a:bodyPr wrap="square" rtlCol="0">
            <a:spAutoFit/>
          </a:bodyPr>
          <a:p>
            <a:r>
              <a:rPr lang="en-US" sz="1500" b="1">
                <a:latin typeface="Times New Roman" panose="02020603050405020304" charset="0"/>
                <a:cs typeface="Times New Roman" panose="02020603050405020304" charset="0"/>
              </a:rPr>
              <a:t>Example :</a:t>
            </a:r>
            <a:endParaRPr lang="en-US" sz="1500" b="1">
              <a:latin typeface="Times New Roman" panose="02020603050405020304" charset="0"/>
              <a:cs typeface="Times New Roman" panose="02020603050405020304" charset="0"/>
            </a:endParaRPr>
          </a:p>
        </p:txBody>
      </p:sp>
      <p:sp>
        <p:nvSpPr>
          <p:cNvPr id="9" name="Text Box 8"/>
          <p:cNvSpPr txBox="1"/>
          <p:nvPr/>
        </p:nvSpPr>
        <p:spPr>
          <a:xfrm>
            <a:off x="7896225" y="4077335"/>
            <a:ext cx="3079115" cy="1322070"/>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details of the student are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R Number = 12</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name = umesh</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marks =88.00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96900" y="290195"/>
            <a:ext cx="6969125" cy="598805"/>
          </a:xfrm>
          <a:prstGeom prst="rect">
            <a:avLst/>
          </a:prstGeom>
          <a:noFill/>
        </p:spPr>
        <p:txBody>
          <a:bodyPr wrap="square" rtlCol="0">
            <a:spAutoFit/>
          </a:bodyPr>
          <a:p>
            <a:pPr>
              <a:lnSpc>
                <a:spcPct val="150000"/>
              </a:lnSpc>
            </a:pPr>
            <a:r>
              <a:rPr lang="en-US" sz="2200" b="1">
                <a:latin typeface="Times New Roman" panose="02020603050405020304" charset="0"/>
                <a:cs typeface="Times New Roman" panose="02020603050405020304" charset="0"/>
              </a:rPr>
              <a:t>pointer to array</a:t>
            </a:r>
            <a:endParaRPr lang="en-US" sz="2200" b="1">
              <a:latin typeface="Times New Roman" panose="02020603050405020304" charset="0"/>
              <a:cs typeface="Times New Roman" panose="02020603050405020304" charset="0"/>
            </a:endParaRPr>
          </a:p>
        </p:txBody>
      </p:sp>
      <p:sp>
        <p:nvSpPr>
          <p:cNvPr id="6" name="Text Box 5"/>
          <p:cNvSpPr txBox="1"/>
          <p:nvPr/>
        </p:nvSpPr>
        <p:spPr>
          <a:xfrm>
            <a:off x="1199515" y="3429000"/>
            <a:ext cx="8699500" cy="304609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*arr[3];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"Value of array pointer variable : %d\n", arr);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"Value of pointer variable : %d", &amp;a);</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7" name="Text Box 6"/>
          <p:cNvSpPr txBox="1"/>
          <p:nvPr/>
        </p:nvSpPr>
        <p:spPr>
          <a:xfrm>
            <a:off x="596900" y="889000"/>
            <a:ext cx="5978525" cy="1861185"/>
          </a:xfrm>
          <a:prstGeom prst="rect">
            <a:avLst/>
          </a:prstGeom>
          <a:noFill/>
        </p:spPr>
        <p:txBody>
          <a:bodyPr wrap="square" rtlCol="0">
            <a:spAutoFit/>
          </a:bodyPr>
          <a:p>
            <a:pPr>
              <a:lnSpc>
                <a:spcPct val="150000"/>
              </a:lnSpc>
            </a:pPr>
            <a:r>
              <a:rPr lang="en-US" u="sng" spc="-1">
                <a:solidFill>
                  <a:schemeClr val="tx1"/>
                </a:solidFill>
                <a:latin typeface="Times New Roman" panose="02020603050405020304" charset="0"/>
                <a:ea typeface="Microsoft YaHei" panose="020B0503020204020204" charset="-122"/>
                <a:cs typeface="Times New Roman" panose="02020603050405020304" charset="0"/>
                <a:sym typeface="+mn-ea"/>
              </a:rPr>
              <a:t>pointer declaration and initialization</a:t>
            </a:r>
            <a:endParaRPr lang="en-US" spc="-1">
              <a:solidFill>
                <a:schemeClr val="accent5">
                  <a:lumMod val="50000"/>
                </a:schemeClr>
              </a:solidFill>
              <a:latin typeface="Times New Roman" panose="02020603050405020304" charset="0"/>
              <a:ea typeface="Microsoft YaHei" panose="020B0503020204020204" charset="-122"/>
              <a:cs typeface="Times New Roman" panose="02020603050405020304" charset="0"/>
              <a:sym typeface="+mn-ea"/>
            </a:endParaRPr>
          </a:p>
          <a:p>
            <a:pPr>
              <a:lnSpc>
                <a:spcPct val="150000"/>
              </a:lnSpc>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int a[5]={5,10,15,20,25};    </a:t>
            </a:r>
            <a:r>
              <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rPr>
              <a:t>//array of pointer</a:t>
            </a:r>
            <a:endPar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endParaRPr>
          </a:p>
          <a:p>
            <a:pPr marL="431800" indent="0">
              <a:lnSpc>
                <a:spcPct val="150000"/>
              </a:lnSpc>
              <a:spcBef>
                <a:spcPts val="420"/>
              </a:spcBef>
              <a:buNone/>
              <a:tabLst>
                <a:tab pos="0" algn="l"/>
              </a:tabLst>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int *p;</a:t>
            </a:r>
            <a:endParaRPr lang="en-US" spc="-1">
              <a:solidFill>
                <a:srgbClr val="000000"/>
              </a:solidFill>
              <a:latin typeface="Times New Roman" panose="02020603050405020304" charset="0"/>
              <a:ea typeface="Microsoft YaHei" panose="020B0503020204020204" charset="-122"/>
              <a:cs typeface="Times New Roman" panose="02020603050405020304" charset="0"/>
              <a:sym typeface="+mn-ea"/>
            </a:endParaRPr>
          </a:p>
          <a:p>
            <a:pPr marL="431800" indent="0">
              <a:lnSpc>
                <a:spcPct val="150000"/>
              </a:lnSpc>
              <a:spcBef>
                <a:spcPts val="420"/>
              </a:spcBef>
              <a:buNone/>
              <a:tabLst>
                <a:tab pos="0" algn="l"/>
              </a:tabLst>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p=&amp;a[0];            </a:t>
            </a:r>
            <a:r>
              <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rPr>
              <a:t> //p stores the address of a (index 0)</a:t>
            </a:r>
            <a:endPar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endParaRPr>
          </a:p>
        </p:txBody>
      </p:sp>
      <p:sp>
        <p:nvSpPr>
          <p:cNvPr id="8" name="Text Box 7"/>
          <p:cNvSpPr txBox="1"/>
          <p:nvPr/>
        </p:nvSpPr>
        <p:spPr>
          <a:xfrm>
            <a:off x="329565" y="2972435"/>
            <a:ext cx="1463040" cy="321945"/>
          </a:xfrm>
          <a:prstGeom prst="rect">
            <a:avLst/>
          </a:prstGeom>
          <a:noFill/>
        </p:spPr>
        <p:txBody>
          <a:bodyPr wrap="square" rtlCol="0">
            <a:spAutoFit/>
          </a:bodyPr>
          <a:p>
            <a:r>
              <a:rPr lang="en-US" sz="1500" b="1">
                <a:latin typeface="Times New Roman" panose="02020603050405020304" charset="0"/>
                <a:cs typeface="Times New Roman" panose="02020603050405020304" charset="0"/>
              </a:rPr>
              <a:t>Example :</a:t>
            </a:r>
            <a:endParaRPr lang="en-US" sz="1500" b="1">
              <a:latin typeface="Times New Roman" panose="02020603050405020304" charset="0"/>
              <a:cs typeface="Times New Roman" panose="02020603050405020304" charset="0"/>
            </a:endParaRPr>
          </a:p>
        </p:txBody>
      </p:sp>
      <p:sp>
        <p:nvSpPr>
          <p:cNvPr id="9" name="Text Box 8"/>
          <p:cNvSpPr txBox="1"/>
          <p:nvPr/>
        </p:nvSpPr>
        <p:spPr>
          <a:xfrm>
            <a:off x="6887845" y="4293235"/>
            <a:ext cx="4846320" cy="829945"/>
          </a:xfrm>
          <a:prstGeom prst="rect">
            <a:avLst/>
          </a:prstGeom>
          <a:noFill/>
        </p:spPr>
        <p:txBody>
          <a:bodyPr wrap="square" rtlCol="0">
            <a:spAutoFit/>
          </a:bodyPr>
          <a:p>
            <a:r>
              <a:rPr lang="en-US" sz="1600">
                <a:latin typeface="Times New Roman" panose="02020603050405020304" charset="0"/>
                <a:cs typeface="Times New Roman" panose="02020603050405020304" charset="0"/>
              </a:rPr>
              <a:t>output</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Value of array pointer variable : 6422016</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Value of pointer variable : 6422008</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35280" y="836930"/>
            <a:ext cx="3171190" cy="844550"/>
          </a:xfrm>
        </p:spPr>
        <p:txBody>
          <a:bodyPr/>
          <a:p>
            <a:r>
              <a:rPr lang="en-US" sz="2200" b="1">
                <a:latin typeface="Times New Roman" panose="02020603050405020304" charset="0"/>
                <a:cs typeface="Times New Roman" panose="02020603050405020304" charset="0"/>
              </a:rPr>
              <a:t>Uses of pointer</a:t>
            </a:r>
            <a:endParaRPr lang="en-US" sz="22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767715" y="1557020"/>
            <a:ext cx="10972800" cy="3598545"/>
          </a:xfrm>
        </p:spPr>
        <p:txBody>
          <a:bodyPr/>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Dynamic memory allocation.</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Used with Arrays, Functions, and Structures.</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Pointer reduces the code and improves the performance.</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We can return multiple values from a function using the pointer.</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It makes you able to access any memory location in the computer's memory.</a:t>
            </a:r>
            <a:endParaRPr lang="en-US" sz="1800">
              <a:latin typeface="Times New Roman" panose="02020603050405020304" charset="0"/>
              <a:cs typeface="Times New Roman" panose="02020603050405020304" charset="0"/>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27760" y="908685"/>
            <a:ext cx="10972800" cy="6089015"/>
          </a:xfrm>
        </p:spPr>
        <p:txBody>
          <a:bodyPr/>
          <a:p>
            <a:pPr marL="0" indent="0">
              <a:lnSpc>
                <a:spcPct val="150000"/>
              </a:lnSpc>
              <a:buNone/>
            </a:pPr>
            <a:r>
              <a:rPr lang="en-US" sz="2800" b="1">
                <a:solidFill>
                  <a:srgbClr val="00B050"/>
                </a:solidFill>
                <a:latin typeface="Times New Roman" panose="02020603050405020304" charset="0"/>
                <a:cs typeface="Times New Roman" panose="02020603050405020304" charset="0"/>
              </a:rPr>
              <a:t>Dynamic Memory Allocation</a:t>
            </a:r>
            <a:endParaRPr lang="en-US" sz="2800" b="1">
              <a:solidFill>
                <a:srgbClr val="00B050"/>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v"/>
            </a:pPr>
            <a:r>
              <a:rPr lang="en-US" sz="2400">
                <a:latin typeface="Times New Roman" panose="02020603050405020304" charset="0"/>
                <a:cs typeface="Times New Roman" panose="02020603050405020304" charset="0"/>
              </a:rPr>
              <a:t>             Malloc()</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v"/>
            </a:pPr>
            <a:r>
              <a:rPr lang="en-US" sz="2400">
                <a:latin typeface="Times New Roman" panose="02020603050405020304" charset="0"/>
                <a:cs typeface="Times New Roman" panose="02020603050405020304" charset="0"/>
              </a:rPr>
              <a:t>             Calloc()</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v"/>
            </a:pPr>
            <a:r>
              <a:rPr lang="en-US" sz="2400">
                <a:latin typeface="Times New Roman" panose="02020603050405020304" charset="0"/>
                <a:cs typeface="Times New Roman" panose="02020603050405020304" charset="0"/>
              </a:rPr>
              <a:t>             Realloc()</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v"/>
            </a:pPr>
            <a:r>
              <a:rPr lang="en-US" sz="2400">
                <a:latin typeface="Times New Roman" panose="02020603050405020304" charset="0"/>
                <a:cs typeface="Times New Roman" panose="02020603050405020304" charset="0"/>
              </a:rPr>
              <a:t>              Free()</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1780"/>
            <a:ext cx="10972800" cy="6247130"/>
          </a:xfrm>
        </p:spPr>
        <p:txBody>
          <a:bodyPr/>
          <a:p>
            <a:pPr marL="0" indent="0" algn="just">
              <a:lnSpc>
                <a:spcPct val="150000"/>
              </a:lnSpc>
              <a:buNone/>
            </a:pPr>
            <a:r>
              <a:rPr lang="en-US" sz="3600" b="1">
                <a:latin typeface="Times New Roman" panose="02020603050405020304" charset="0"/>
                <a:cs typeface="Times New Roman" panose="02020603050405020304" charset="0"/>
              </a:rPr>
              <a:t>DYNAMIC MEMORY ALLOCATION</a:t>
            </a:r>
            <a:endParaRPr lang="en-US" sz="3600" b="1">
              <a:latin typeface="Times New Roman" panose="02020603050405020304" charset="0"/>
              <a:cs typeface="Times New Roman" panose="02020603050405020304" charset="0"/>
            </a:endParaRPr>
          </a:p>
          <a:p>
            <a:pPr marL="0" indent="0" algn="just">
              <a:lnSpc>
                <a:spcPct val="150000"/>
              </a:lnSpc>
              <a:buNone/>
            </a:pPr>
            <a:r>
              <a:rPr lang="en-US" sz="24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The memory allocation that we have used was static memory allocation. The memory that could be used by the program was fixed i.e. we could not allocate or deallocate memory during the execution of program. In many applications it is not possible to predict how much memory would be needed by the program at run time.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emp-no[200];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 an array, it is must to specify the size of array while declaring, so the size of this array will be fixed during runtime.If we store less values then their will be loss of memory.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To overcome this problem we should be able to allocate and deallocate memory at run time. The process of allocating memory at the time of execution is called dynamic memory allocation. This allocation and release of this memory space can be done using library functions that are declared stdlib.h.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240145"/>
          </a:xfrm>
        </p:spPr>
        <p:txBody>
          <a:bodyPr/>
          <a:p>
            <a:pPr marL="0" indent="0" algn="just">
              <a:lnSpc>
                <a:spcPct val="150000"/>
              </a:lnSpc>
              <a:buNone/>
            </a:pPr>
            <a:r>
              <a:rPr lang="en-US" sz="1600">
                <a:latin typeface="Times New Roman" panose="02020603050405020304" charset="0"/>
                <a:cs typeface="Times New Roman" panose="02020603050405020304" charset="0"/>
              </a:rPr>
              <a:t>Types of Dynamic Memory Allocation</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solidFill>
                  <a:srgbClr val="FF0000"/>
                </a:solidFill>
                <a:latin typeface="Times New Roman" panose="02020603050405020304" charset="0"/>
                <a:cs typeface="Times New Roman" panose="02020603050405020304" charset="0"/>
              </a:rPr>
              <a:t>malloc()</a:t>
            </a:r>
            <a:endParaRPr lang="en-US" sz="2400">
              <a:solidFill>
                <a:srgbClr val="FF0000"/>
              </a:solidFill>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solidFill>
                  <a:srgbClr val="FF0000"/>
                </a:solidFill>
                <a:latin typeface="Times New Roman" panose="02020603050405020304" charset="0"/>
                <a:cs typeface="Times New Roman" panose="02020603050405020304" charset="0"/>
              </a:rPr>
              <a:t>calloc()</a:t>
            </a:r>
            <a:endParaRPr lang="en-US" sz="2400">
              <a:solidFill>
                <a:srgbClr val="FF0000"/>
              </a:solidFill>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solidFill>
                  <a:srgbClr val="FF0000"/>
                </a:solidFill>
                <a:latin typeface="Times New Roman" panose="02020603050405020304" charset="0"/>
                <a:cs typeface="Times New Roman" panose="02020603050405020304" charset="0"/>
              </a:rPr>
              <a:t>realloc()</a:t>
            </a:r>
            <a:endParaRPr lang="en-US" sz="2400">
              <a:solidFill>
                <a:srgbClr val="FF0000"/>
              </a:solidFill>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a:solidFill>
                  <a:srgbClr val="FF0000"/>
                </a:solidFill>
                <a:latin typeface="Times New Roman" panose="02020603050405020304" charset="0"/>
                <a:cs typeface="Times New Roman" panose="02020603050405020304" charset="0"/>
              </a:rPr>
              <a:t>free()</a:t>
            </a:r>
            <a:endParaRPr lang="en-US" sz="2400">
              <a:solidFill>
                <a:srgbClr val="FF0000"/>
              </a:solidFill>
              <a:latin typeface="Times New Roman" panose="02020603050405020304" charset="0"/>
              <a:cs typeface="Times New Roman" panose="02020603050405020304" charset="0"/>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163945"/>
          </a:xfrm>
        </p:spPr>
        <p:txBody>
          <a:bodyPr/>
          <a:p>
            <a:pPr marL="0" indent="0" algn="just">
              <a:lnSpc>
                <a:spcPct val="150000"/>
              </a:lnSpc>
              <a:buNone/>
            </a:pPr>
            <a:r>
              <a:rPr lang="en-US" sz="3600" b="1">
                <a:solidFill>
                  <a:srgbClr val="FF0000"/>
                </a:solidFill>
                <a:latin typeface="Times New Roman" panose="02020603050405020304" charset="0"/>
                <a:cs typeface="Times New Roman" panose="02020603050405020304" charset="0"/>
              </a:rPr>
              <a:t>malloc()</a:t>
            </a:r>
            <a:endParaRPr lang="en-US" sz="3600" b="1">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Declaration: void *malloc(size_t size);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function is used to allocate memory dynamically. The argument size specifies the number of bytes to be allocated. The type size_t is defined in stdlib.h and other headers as unsigned int. On sucess, malloc() returns a pointer to the first byte of allocated memory. The returned poointer is of type void, which can be type cast to appropriate type of pointer. It is generally used as-</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ptr=(datatype *)malloc(specified size);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Here ptr is a pointer of type datatype, and specified size is the size in bytes requied to allocated. The expression(datatype *) is used to typecast the pointer returned by malloc().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7820"/>
            <a:ext cx="10972800" cy="6179185"/>
          </a:xfrm>
        </p:spPr>
        <p:txBody>
          <a:bodyPr/>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*ptr;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ptr=(int *)malloc(12);</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allocates 12 contiguous butes of memory space and the address of first byte is stored in the pointer variable ptr.</a:t>
            </a:r>
            <a:endParaRPr lang="en-US" sz="1600">
              <a:latin typeface="Times New Roman" panose="02020603050405020304" charset="0"/>
              <a:cs typeface="Times New Roman" panose="02020603050405020304" charset="0"/>
            </a:endParaRPr>
          </a:p>
          <a:p>
            <a:pPr marL="0" indent="0">
              <a:lnSpc>
                <a:spcPct val="150000"/>
              </a:lnSpc>
              <a:buNone/>
            </a:pPr>
            <a:endParaRPr lang="en-US" sz="1800">
              <a:latin typeface="Arial" panose="020B0604020202020204" pitchFamily="34" charset="0"/>
              <a:cs typeface="Arial" panose="020B0604020202020204" pitchFamily="34" charset="0"/>
            </a:endParaRPr>
          </a:p>
          <a:p>
            <a:pPr marL="0" indent="0">
              <a:buNone/>
            </a:pPr>
            <a:r>
              <a:rPr lang="en-US" sz="2400"/>
              <a:t>         ptr</a:t>
            </a:r>
            <a:endParaRPr lang="en-US" sz="2400"/>
          </a:p>
          <a:p>
            <a:pPr marL="0" indent="0">
              <a:buNone/>
            </a:pPr>
            <a:endParaRPr lang="en-US" sz="2400"/>
          </a:p>
          <a:p>
            <a:pPr marL="0" indent="0">
              <a:buNone/>
            </a:pPr>
            <a:r>
              <a:rPr lang="en-US" sz="2400"/>
              <a:t>                        </a:t>
            </a:r>
            <a:r>
              <a:rPr lang="en-US" sz="2000"/>
              <a:t>2500  2501  2502  2503   2504  2505  2506  2507  2508  2509   2510  2511</a:t>
            </a:r>
            <a:endParaRPr lang="en-US" sz="2000"/>
          </a:p>
        </p:txBody>
      </p:sp>
      <p:graphicFrame>
        <p:nvGraphicFramePr>
          <p:cNvPr id="4" name="Table 3"/>
          <p:cNvGraphicFramePr/>
          <p:nvPr/>
        </p:nvGraphicFramePr>
        <p:xfrm>
          <a:off x="2617470" y="4471670"/>
          <a:ext cx="8671560" cy="381000"/>
        </p:xfrm>
        <a:graphic>
          <a:graphicData uri="http://schemas.openxmlformats.org/drawingml/2006/table">
            <a:tbl>
              <a:tblPr firstRow="1" bandRow="1">
                <a:tableStyleId>{5C22544A-7EE6-4342-B048-85BDC9FD1C3A}</a:tableStyleId>
              </a:tblPr>
              <a:tblGrid>
                <a:gridCol w="722630"/>
                <a:gridCol w="722630"/>
                <a:gridCol w="722630"/>
                <a:gridCol w="722630"/>
                <a:gridCol w="722630"/>
                <a:gridCol w="722630"/>
                <a:gridCol w="722630"/>
                <a:gridCol w="722630"/>
                <a:gridCol w="722630"/>
                <a:gridCol w="722630"/>
                <a:gridCol w="722630"/>
                <a:gridCol w="722630"/>
              </a:tblGrid>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graphicFrame>
        <p:nvGraphicFramePr>
          <p:cNvPr id="5" name="Table 4"/>
          <p:cNvGraphicFramePr/>
          <p:nvPr/>
        </p:nvGraphicFramePr>
        <p:xfrm>
          <a:off x="1271270" y="3597275"/>
          <a:ext cx="987425" cy="381000"/>
        </p:xfrm>
        <a:graphic>
          <a:graphicData uri="http://schemas.openxmlformats.org/drawingml/2006/table">
            <a:tbl>
              <a:tblPr firstRow="1" bandRow="1">
                <a:tableStyleId>{5C22544A-7EE6-4342-B048-85BDC9FD1C3A}</a:tableStyleId>
              </a:tblPr>
              <a:tblGrid>
                <a:gridCol w="987425"/>
              </a:tblGrid>
              <a:tr h="381000">
                <a:tc>
                  <a:txBody>
                    <a:bodyPr/>
                    <a:p>
                      <a:pPr algn="ctr">
                        <a:buNone/>
                      </a:pPr>
                      <a:r>
                        <a:rPr lang="en-US"/>
                        <a:t>2500</a:t>
                      </a:r>
                      <a:endParaRPr lang="en-US"/>
                    </a:p>
                  </a:txBody>
                  <a:tcPr anchor="ctr" anchorCtr="0"/>
                </a:tc>
              </a:tr>
            </a:tbl>
          </a:graphicData>
        </a:graphic>
      </p:graphicFrame>
      <p:cxnSp>
        <p:nvCxnSpPr>
          <p:cNvPr id="6" name="Straight Arrow Connector 5"/>
          <p:cNvCxnSpPr>
            <a:stCxn id="5" idx="2"/>
            <a:endCxn id="4" idx="1"/>
          </p:cNvCxnSpPr>
          <p:nvPr/>
        </p:nvCxnSpPr>
        <p:spPr>
          <a:xfrm>
            <a:off x="1765300" y="3978275"/>
            <a:ext cx="852170" cy="683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6207760"/>
          </a:xfrm>
        </p:spPr>
        <p:txBody>
          <a:bodyPr>
            <a:normAutofit fontScale="90000" lnSpcReduction="20000"/>
          </a:bodyPr>
          <a:lstStyle/>
          <a:p>
            <a:pPr marL="0" indent="0" algn="just">
              <a:lnSpc>
                <a:spcPct val="150000"/>
              </a:lnSpc>
              <a:buNone/>
            </a:pPr>
            <a:r>
              <a:rPr lang="en-US" sz="1780">
                <a:latin typeface="Times New Roman" panose="02020603050405020304" charset="0"/>
                <a:cs typeface="Times New Roman" panose="02020603050405020304" charset="0"/>
              </a:rPr>
              <a:t>Rules for defining variables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can have alphabets, digits, and underscore.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can start with the alphabet, and underscore only. It can't start with a digit.</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No whitespace is allowed within the variable name.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must not be any reserved word or keyword, e.g. int, float, etc.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Types of Variables in 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1) Local Variable</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A variable that is declared inside the function or block is called a local variable.</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14630"/>
            <a:ext cx="10972800" cy="6556375"/>
          </a:xfrm>
        </p:spPr>
        <p:txBody>
          <a:bodyPr/>
          <a:p>
            <a:pPr marL="0" indent="0">
              <a:buNone/>
            </a:pPr>
            <a:r>
              <a:rPr lang="en-US" sz="2400">
                <a:latin typeface="Times New Roman" panose="02020603050405020304" charset="0"/>
                <a:cs typeface="Times New Roman" panose="02020603050405020304" charset="0"/>
              </a:rPr>
              <a:t>Example for malloc ():-</a:t>
            </a:r>
            <a:endParaRPr lang="en-US" sz="2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#include&lt;stdio.h&gt;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int n,i,*ptr,sum=0;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printf("Enter number of elements: ");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ptr=(int*)malloc(n*sizeof(int));  //memory allocated using malloc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if(ptr==NULL)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    printf("Sorry! unable to allocate memory");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exit(0);    }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printf("Enter elements of array: ");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for(i=0;i&lt;n;++i)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   scanf("%d",ptr+i);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sum+=*(ptr+i);    }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printf("Sum=%d",sum);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    free(ptr);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return 0;  </a:t>
            </a:r>
            <a:endParaRPr lang="en-US" sz="1400">
              <a:latin typeface="Times New Roman" panose="02020603050405020304" charset="0"/>
              <a:cs typeface="Times New Roman" panose="02020603050405020304" charset="0"/>
            </a:endParaRPr>
          </a:p>
          <a:p>
            <a:pPr marL="0" indent="0">
              <a:lnSpc>
                <a:spcPct val="150000"/>
              </a:lnSpc>
              <a:buNone/>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p:txBody>
      </p:sp>
      <p:sp>
        <p:nvSpPr>
          <p:cNvPr id="4" name="Text Box 3"/>
          <p:cNvSpPr txBox="1"/>
          <p:nvPr/>
        </p:nvSpPr>
        <p:spPr>
          <a:xfrm>
            <a:off x="7176135" y="3284855"/>
            <a:ext cx="2549525" cy="2399665"/>
          </a:xfrm>
          <a:prstGeom prst="rect">
            <a:avLst/>
          </a:prstGeom>
          <a:noFill/>
        </p:spPr>
        <p:txBody>
          <a:bodyPr wrap="square" rtlCol="0">
            <a:spAutoFit/>
          </a:bodyPr>
          <a:p>
            <a:pPr algn="just">
              <a:lnSpc>
                <a:spcPct val="150000"/>
              </a:lnSpc>
            </a:pPr>
            <a:r>
              <a:rPr lang="en-US" sz="2000">
                <a:latin typeface="Times New Roman" panose="02020603050405020304" charset="0"/>
                <a:cs typeface="Times New Roman" panose="02020603050405020304" charset="0"/>
              </a:rPr>
              <a:t>Output</a:t>
            </a:r>
            <a:endParaRPr lang="en-US" sz="20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elements of array: 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elements of array: 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Sum=30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92735"/>
            <a:ext cx="10972800" cy="6240145"/>
          </a:xfrm>
        </p:spPr>
        <p:txBody>
          <a:bodyPr/>
          <a:p>
            <a:pPr marL="0" indent="0" algn="just">
              <a:lnSpc>
                <a:spcPct val="150000"/>
              </a:lnSpc>
              <a:buNone/>
            </a:pPr>
            <a:r>
              <a:rPr lang="en-US" sz="3600" b="1">
                <a:solidFill>
                  <a:srgbClr val="FF0000"/>
                </a:solidFill>
                <a:latin typeface="Times New Roman" panose="02020603050405020304" charset="0"/>
                <a:cs typeface="Times New Roman" panose="02020603050405020304" charset="0"/>
              </a:rPr>
              <a:t>calloc( )</a:t>
            </a:r>
            <a:endParaRPr lang="en-US" sz="3600" b="1">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Declaration : void *calloc(size_t n, size_t size);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The calloc() function is used to allocate multiple blocks of memory. It is similar to malloc() function except for two differences. This first one is that it takes two arguments. The first agrument specifies the number of blocks and the second one specifies the size of each block. 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ptr= (int *) calloc(5, sizeof(int));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allocates 5 blocks of memory, each block contains 4 bytes and the starting address is stored in the pointer variable ptr. which is of type int. An equivalent malloc() call would be-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ptr= (int *) malloc(5*sizeof(int));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The memory allocated by calloc() is initialized by zero.</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2570"/>
            <a:ext cx="10972800" cy="6584950"/>
          </a:xfrm>
        </p:spPr>
        <p:txBody>
          <a:bodyPr/>
          <a:p>
            <a:pPr marL="0" indent="0">
              <a:buNone/>
            </a:pPr>
            <a:r>
              <a:rPr lang="en-US" sz="2400">
                <a:latin typeface="Times New Roman" panose="02020603050405020304" charset="0"/>
                <a:cs typeface="Times New Roman" panose="02020603050405020304" charset="0"/>
                <a:sym typeface="+mn-ea"/>
              </a:rPr>
              <a:t>Example for calloc ():-</a:t>
            </a:r>
            <a:endParaRPr lang="en-US" sz="2400">
              <a:latin typeface="Times New Roman" panose="02020603050405020304" charset="0"/>
              <a:cs typeface="Times New Roman" panose="02020603050405020304" charset="0"/>
              <a:sym typeface="+mn-ea"/>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#include&lt;stdio.h&gt;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#include&lt;stdlib.h&gt;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int n,i,*ptr,sum=0;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printf("Enter number of elements: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ptr=(int*)calloc(n,sizeof(int));  //memory allocated using calloc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if(ptr==NULL)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printf("Sorry! unable to allocate memory");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exit(0);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printf("Enter elements of array: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for(i=0;i&lt;n;++i)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scanf("%d",ptr+i);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sum+=*(ptr+i);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printf("Sum=%d",sum);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free(ptr);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return 0;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p:txBody>
      </p:sp>
      <p:sp>
        <p:nvSpPr>
          <p:cNvPr id="4" name="Text Box 3"/>
          <p:cNvSpPr txBox="1"/>
          <p:nvPr/>
        </p:nvSpPr>
        <p:spPr>
          <a:xfrm>
            <a:off x="7176135" y="3284855"/>
            <a:ext cx="2549525" cy="2399665"/>
          </a:xfrm>
          <a:prstGeom prst="rect">
            <a:avLst/>
          </a:prstGeom>
          <a:noFill/>
        </p:spPr>
        <p:txBody>
          <a:bodyPr wrap="square" rtlCol="0">
            <a:spAutoFit/>
          </a:bodyPr>
          <a:p>
            <a:pPr algn="just">
              <a:lnSpc>
                <a:spcPct val="150000"/>
              </a:lnSpc>
            </a:pPr>
            <a:r>
              <a:rPr lang="en-US" sz="2000">
                <a:latin typeface="Times New Roman" panose="02020603050405020304" charset="0"/>
                <a:cs typeface="Times New Roman" panose="02020603050405020304" charset="0"/>
              </a:rPr>
              <a:t>Output</a:t>
            </a:r>
            <a:endParaRPr lang="en-US" sz="20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elements of array: 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elements of array: 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Sum=30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330315"/>
          </a:xfrm>
        </p:spPr>
        <p:txBody>
          <a:bodyPr/>
          <a:p>
            <a:pPr marL="0" indent="0" algn="just">
              <a:lnSpc>
                <a:spcPct val="150000"/>
              </a:lnSpc>
              <a:buNone/>
            </a:pPr>
            <a:r>
              <a:rPr lang="en-US" sz="3600" b="1">
                <a:solidFill>
                  <a:srgbClr val="FF0000"/>
                </a:solidFill>
                <a:latin typeface="Times New Roman" panose="02020603050405020304" charset="0"/>
                <a:cs typeface="Times New Roman" panose="02020603050405020304" charset="0"/>
              </a:rPr>
              <a:t>realloc( )</a:t>
            </a:r>
            <a:endParaRPr lang="en-US" sz="3600" b="1">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Declaration : void *realloc(void *void *ptr, size_t newsize)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We may want to increase or decrease the memoryu allocated by malloc() or calloc(). The function realloc() is used to change the size of the memory block. It alters the size of the memory block without losing the old data. This is known as realloction of memory.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function takes two arguments, first is a pointer to the block of memory that was previously allocated by malloc() or calloc() and second one is the new size for that block. 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ptr= (int *) malloc(size);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statement allocates the memory of the specified size and the starting address of this memoryblock is stored in the pointer variable ptr. If we want to change the size of this memory block, then we can use realloc() as-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ptr= (int *) realloc(ptr, newsize);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7015"/>
            <a:ext cx="10972800" cy="6314440"/>
          </a:xfrm>
        </p:spPr>
        <p:txBody>
          <a:bodyPr/>
          <a:p>
            <a:pPr marL="0" indent="0" algn="just">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This statement allocates the memory space of newsize bytes, and the starting address of this memory block is stroed in the pointer varibale ptr. The newsize may be smaller or larger than the old size. If the newsize is larger, then the old data is not lost and the newly allocated bytes are uninitailized.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The starting address contained in ptr may change if there is not sufficinet memory at the old address to store all the bytes consecutively.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This function moves the contents of old block into the new block and the data of the old block is not lost. On failure realloc() returns NULL and in this case the old memory is not deallocated and it remains unchanged.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ptr is a null pointer, realloc behaves like malloc function. If ptr is not a pointer returned by malloc(), calloc() or realloc(), the behaviour is undefined</a:t>
            </a: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06680"/>
            <a:ext cx="10972800" cy="6649085"/>
          </a:xfrm>
        </p:spPr>
        <p:txBody>
          <a:bodyPr/>
          <a:p>
            <a:pPr marL="0" indent="0">
              <a:buNone/>
            </a:pPr>
            <a:r>
              <a:rPr lang="en-US">
                <a:latin typeface="Times New Roman" panose="02020603050405020304" charset="0"/>
                <a:cs typeface="Times New Roman" panose="02020603050405020304" charset="0"/>
                <a:sym typeface="+mn-ea"/>
              </a:rPr>
              <a:t>Example for realloc ():-</a:t>
            </a:r>
            <a:endParaRPr lang="en-US">
              <a:latin typeface="Times New Roman" panose="02020603050405020304" charset="0"/>
              <a:cs typeface="Times New Roman" panose="02020603050405020304" charset="0"/>
              <a:sym typeface="+mn-ea"/>
            </a:endParaRPr>
          </a:p>
          <a:p>
            <a:pPr marL="0" indent="0">
              <a:buNone/>
            </a:pPr>
            <a:endParaRPr lang="en-US" sz="1400">
              <a:latin typeface="Times New Roman" panose="02020603050405020304" charset="0"/>
              <a:cs typeface="Times New Roman" panose="02020603050405020304" charset="0"/>
              <a:sym typeface="+mn-ea"/>
            </a:endParaRPr>
          </a:p>
          <a:p>
            <a:pPr marL="0" indent="0">
              <a:buNone/>
            </a:pPr>
            <a:r>
              <a:rPr lang="en-US" sz="1400">
                <a:latin typeface="Times New Roman" panose="02020603050405020304" charset="0"/>
                <a:cs typeface="Times New Roman" panose="02020603050405020304" charset="0"/>
                <a:sym typeface="+mn-ea"/>
              </a:rPr>
              <a:t>#include&lt;stdlib.h&gt;</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int main()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int 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int *ptr=(int *)malloc(2*sizeof(int));</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if(ptr==NULL)</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 printf("memory not available");</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exit(1);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printf("enter the two numbers: \n");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for(i=0;i&lt;2;i++)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{scanf("%d",ptr+i);}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ptr=(int *)realloc(ptr,4*sizeof(int));</a:t>
            </a:r>
            <a:endParaRPr lang="en-US" sz="1400">
              <a:latin typeface="Times New Roman" panose="02020603050405020304" charset="0"/>
              <a:cs typeface="Times New Roman" panose="02020603050405020304" charset="0"/>
              <a:sym typeface="+mn-ea"/>
            </a:endParaRPr>
          </a:p>
          <a:p>
            <a:pPr marL="0" indent="0">
              <a:buNone/>
            </a:pPr>
            <a:r>
              <a:rPr lang="en-US" sz="1400">
                <a:latin typeface="Times New Roman" panose="02020603050405020304" charset="0"/>
                <a:cs typeface="Times New Roman" panose="02020603050405020304" charset="0"/>
                <a:sym typeface="+mn-ea"/>
              </a:rPr>
              <a:t> </a:t>
            </a:r>
            <a:r>
              <a:rPr lang="en-US" sz="1400">
                <a:latin typeface="Times New Roman" panose="02020603050405020304" charset="0"/>
                <a:cs typeface="Times New Roman" panose="02020603050405020304" charset="0"/>
                <a:sym typeface="+mn-ea"/>
              </a:rPr>
              <a:t> if(ptr==NULL)</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printf("Memory Not available");</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exit(1);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printf("enter 2 more integers\n");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for(i=2;i&lt;4;i++)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scanf("%d",ptr+i);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for(i=0;i&lt;4;i++)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printf(" The output is%d",*(ptr+i));</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    return 0;</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sym typeface="+mn-ea"/>
              </a:rPr>
              <a:t>}</a:t>
            </a:r>
            <a:endParaRPr lang="en-US" sz="14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5" name="Text Box 4"/>
          <p:cNvSpPr txBox="1"/>
          <p:nvPr/>
        </p:nvSpPr>
        <p:spPr>
          <a:xfrm>
            <a:off x="7176135" y="3284855"/>
            <a:ext cx="2549525" cy="3138170"/>
          </a:xfrm>
          <a:prstGeom prst="rect">
            <a:avLst/>
          </a:prstGeom>
          <a:noFill/>
        </p:spPr>
        <p:txBody>
          <a:bodyPr wrap="square" rtlCol="0">
            <a:spAutoFit/>
          </a:bodyPr>
          <a:p>
            <a:pPr algn="just">
              <a:lnSpc>
                <a:spcPct val="150000"/>
              </a:lnSpc>
            </a:pPr>
            <a:r>
              <a:rPr lang="en-US" sz="2000">
                <a:latin typeface="Times New Roman" panose="02020603050405020304" charset="0"/>
                <a:cs typeface="Times New Roman" panose="02020603050405020304" charset="0"/>
              </a:rPr>
              <a:t>Output</a:t>
            </a:r>
            <a:endParaRPr lang="en-US" sz="20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two numbers</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1 2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2 more integers</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3 4</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output is</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1 2 3 4</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299200"/>
          </a:xfrm>
        </p:spPr>
        <p:txBody>
          <a:bodyPr/>
          <a:p>
            <a:pPr marL="0" indent="0" algn="just">
              <a:lnSpc>
                <a:spcPct val="150000"/>
              </a:lnSpc>
              <a:buNone/>
            </a:pPr>
            <a:r>
              <a:rPr lang="en-US" sz="3600" b="1">
                <a:solidFill>
                  <a:srgbClr val="FF0000"/>
                </a:solidFill>
                <a:latin typeface="Times New Roman" panose="02020603050405020304" charset="0"/>
                <a:cs typeface="Times New Roman" panose="02020603050405020304" charset="0"/>
              </a:rPr>
              <a:t>free( )</a:t>
            </a:r>
            <a:endParaRPr lang="en-US" sz="3600" b="1">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Declaration: void free(void *p)</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The dynamically allocated memory is not automatically released; it will exist till the end of program. If we have finsihed working with the memory allocated dynamically, it is our responsibility to release that memory so that it can be reused. The function free() is used to release the memory space allocated dynamically. The memory released by free() is made available to the heap again and can be used for some other purpose.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free(ptr);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Here ptr is a pointer variable that contains the base address of a memory block created by malloc() or calloc(). Once a memory location is freed it should not be used. We should not try to free any memory location that was not allocated by malloc(), calloc() or realloc().</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0660"/>
            <a:ext cx="10972800" cy="6590030"/>
          </a:xfrm>
        </p:spPr>
        <p:txBody>
          <a:bodyPr/>
          <a:p>
            <a:pPr marL="0" indent="0">
              <a:buNone/>
            </a:pPr>
            <a:r>
              <a:rPr lang="en-US" sz="2800">
                <a:latin typeface="Times New Roman" panose="02020603050405020304" charset="0"/>
                <a:cs typeface="Times New Roman" panose="02020603050405020304" charset="0"/>
                <a:sym typeface="+mn-ea"/>
              </a:rPr>
              <a:t>Example for realloc ():-</a:t>
            </a:r>
            <a:endParaRPr lang="en-US" sz="2800">
              <a:latin typeface="Times New Roman" panose="02020603050405020304" charset="0"/>
              <a:cs typeface="Times New Roman" panose="02020603050405020304" charset="0"/>
              <a:sym typeface="+mn-ea"/>
            </a:endParaRPr>
          </a:p>
          <a:p>
            <a:pPr marL="0" indent="0">
              <a:buNone/>
            </a:pPr>
            <a:r>
              <a:rPr lang="en-US" sz="1600">
                <a:latin typeface="Times New Roman" panose="02020603050405020304" charset="0"/>
                <a:cs typeface="Times New Roman" panose="02020603050405020304" charset="0"/>
                <a:sym typeface="+mn-ea"/>
              </a:rPr>
              <a:t>#include&lt;stdlib.h&gt;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int *input()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int *ptr,i;</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ptr=(int*)malloc(5*sizeof(int));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printf("Enter 5 numbers:");</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for(i=0;i&lt;5;i++)</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scanf("%d",ptr+i);</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return ptr;</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int i,sum=0;</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int *ptr=input();</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for(i=0;i&lt;5;i++)</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sum+= *(ptr+i);</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printf("sum is %d",sum);</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free(ptr);</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ptr=NULL;</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4" name="Text Box 3"/>
          <p:cNvSpPr txBox="1"/>
          <p:nvPr/>
        </p:nvSpPr>
        <p:spPr>
          <a:xfrm>
            <a:off x="7176135" y="3284855"/>
            <a:ext cx="2549525" cy="1291590"/>
          </a:xfrm>
          <a:prstGeom prst="rect">
            <a:avLst/>
          </a:prstGeom>
          <a:noFill/>
        </p:spPr>
        <p:txBody>
          <a:bodyPr wrap="square" rtlCol="0">
            <a:spAutoFit/>
          </a:bodyPr>
          <a:p>
            <a:pPr algn="just">
              <a:lnSpc>
                <a:spcPct val="150000"/>
              </a:lnSpc>
            </a:pPr>
            <a:r>
              <a:rPr lang="en-US" sz="2000">
                <a:latin typeface="Times New Roman" panose="02020603050405020304" charset="0"/>
                <a:cs typeface="Times New Roman" panose="02020603050405020304" charset="0"/>
              </a:rPr>
              <a:t>Output</a:t>
            </a:r>
            <a:endParaRPr lang="en-US" sz="20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Enter 5 numbers 1 2 3 4 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Sum is 15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583045"/>
          </a:xfrm>
        </p:spPr>
        <p:txBody>
          <a:bodyPr>
            <a:noAutofit/>
          </a:bodyPr>
          <a:p>
            <a:pPr marL="0" indent="0">
              <a:lnSpc>
                <a:spcPct val="100000"/>
              </a:lnSpc>
              <a:buNone/>
            </a:pPr>
            <a:r>
              <a:rPr lang="en-US" sz="2400">
                <a:latin typeface="Times New Roman" panose="02020603050405020304" charset="0"/>
                <a:cs typeface="Times New Roman" panose="02020603050405020304" charset="0"/>
              </a:rPr>
              <a:t>Strings</a:t>
            </a:r>
            <a:endParaRPr lang="en-US" sz="24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           Defintion of String</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Constant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Variables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String Library functions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strlen()</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strcmp()</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strcpy()</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strcat()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Pointers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Array of Strings or Two Dimensional Array of Characters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Array of Pointers to Strings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String Library Functions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strncpy()</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strncat()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strncmp()</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strchr() and strrchr()</a:t>
            </a:r>
            <a:endParaRPr lang="en-US" sz="1500">
              <a:latin typeface="Times New Roman" panose="02020603050405020304" charset="0"/>
              <a:cs typeface="Times New Roman" panose="02020603050405020304" charset="0"/>
            </a:endParaRPr>
          </a:p>
          <a:p>
            <a:pPr marL="0" indent="0">
              <a:lnSpc>
                <a:spcPct val="100000"/>
              </a:lnSpc>
              <a:buNone/>
            </a:pPr>
            <a:endParaRPr lang="en-US" sz="1500">
              <a:latin typeface="Times New Roman" panose="02020603050405020304" charset="0"/>
              <a:cs typeface="Times New Roman" panose="02020603050405020304" charset="0"/>
            </a:endParaRPr>
          </a:p>
          <a:p>
            <a:pPr marL="0" indent="0">
              <a:lnSpc>
                <a:spcPct val="100000"/>
              </a:lnSpc>
              <a:buNone/>
            </a:pPr>
            <a:endParaRPr lang="en-US" sz="1000">
              <a:latin typeface="Times New Roman" panose="02020603050405020304" charset="0"/>
              <a:cs typeface="Times New Roman" panose="02020603050405020304" charset="0"/>
            </a:endParaRP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3000"/>
          </a:xfrm>
        </p:spPr>
        <p:txBody>
          <a:bodyPr/>
          <a:p>
            <a:pPr marL="0" indent="0">
              <a:buNone/>
            </a:pPr>
            <a:r>
              <a:rPr lang="en-US" sz="3600" b="1">
                <a:latin typeface="Times New Roman" panose="02020603050405020304" charset="0"/>
                <a:cs typeface="Times New Roman" panose="02020603050405020304" charset="0"/>
              </a:rPr>
              <a:t>STRINGS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 </a:t>
            </a:r>
            <a:r>
              <a:rPr lang="en-US" sz="1600">
                <a:latin typeface="Arial" panose="020B0604020202020204" pitchFamily="34" charset="0"/>
                <a:cs typeface="Arial" panose="020B0604020202020204" pitchFamily="34" charset="0"/>
              </a:rPr>
              <a:t>There is no seperate data tupe for strings in C, they are treated as arrays of type char. A character array is a string if it ends with a null character (‘\0’). This null charactrer is an escape sequence with ASCII value 0, and is different from the ASCII character ‘0’. Strings are generally used to store and manipulate data in text form like words or sentences.</a:t>
            </a:r>
            <a:endParaRPr lang="en-US" sz="1600">
              <a:latin typeface="Arial" panose="020B0604020202020204" pitchFamily="34" charset="0"/>
              <a:cs typeface="Arial" panose="020B0604020202020204" pitchFamily="34" charset="0"/>
            </a:endParaRPr>
          </a:p>
          <a:p>
            <a:pPr marL="0" indent="0">
              <a:buNone/>
            </a:pPr>
            <a:endParaRPr lang="en-US" sz="1600"/>
          </a:p>
          <a:p>
            <a:pPr marL="0" indent="0">
              <a:buNone/>
            </a:pPr>
            <a:r>
              <a:rPr lang="en-US" sz="3600" b="1">
                <a:latin typeface="Times New Roman" panose="02020603050405020304" charset="0"/>
                <a:cs typeface="Times New Roman" panose="02020603050405020304" charset="0"/>
              </a:rPr>
              <a:t>STRING CONSTANT</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latin typeface="Arial" panose="020B0604020202020204" pitchFamily="34" charset="0"/>
                <a:cs typeface="Arial" panose="020B0604020202020204" pitchFamily="34" charset="0"/>
              </a:rPr>
              <a:t> A string constant is a sequence of charcters enclosed in double quotes and is also called a literal. The double quotes are not a part of the string. Some examples of string constants are-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“V”</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“Taj Mahal”</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105"/>
            <a:ext cx="10515600" cy="6525895"/>
          </a:xfrm>
        </p:spPr>
        <p:txBody>
          <a:bodyPr>
            <a:normAutofit fontScale="90000" lnSpcReduction="20000"/>
          </a:bodyPr>
          <a:lstStyle/>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Global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value=20;                            </a:t>
            </a:r>
            <a:r>
              <a:rPr lang="en-US" sz="1780">
                <a:solidFill>
                  <a:schemeClr val="accent1">
                    <a:lumMod val="60000"/>
                    <a:lumOff val="40000"/>
                  </a:schemeClr>
                </a:solidFill>
                <a:latin typeface="Times New Roman" panose="02020603050405020304" charset="0"/>
                <a:cs typeface="Times New Roman" panose="02020603050405020304" charset="0"/>
              </a:rPr>
              <a:t> //global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 Automatic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780">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main(){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(also automatic)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auto int y=20;               </a:t>
            </a:r>
            <a:r>
              <a:rPr lang="en-US" sz="1780">
                <a:solidFill>
                  <a:schemeClr val="accent1">
                    <a:lumMod val="60000"/>
                    <a:lumOff val="40000"/>
                  </a:schemeClr>
                </a:solidFill>
                <a:latin typeface="Times New Roman" panose="02020603050405020304" charset="0"/>
                <a:cs typeface="Times New Roman" panose="02020603050405020304" charset="0"/>
              </a:rPr>
              <a:t>  //automatic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  </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448425"/>
          </a:xfrm>
        </p:spPr>
        <p:txBody>
          <a:bodyPr/>
          <a:p>
            <a:pPr marL="0" indent="0">
              <a:lnSpc>
                <a:spcPct val="150000"/>
              </a:lnSpc>
              <a:buNone/>
            </a:pPr>
            <a:r>
              <a:rPr lang="en-US" sz="1600">
                <a:latin typeface="Times New Roman" panose="02020603050405020304" charset="0"/>
                <a:cs typeface="Times New Roman" panose="02020603050405020304" charset="0"/>
              </a:rPr>
              <a:t>“2345”</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“Subash Chandra Bose was a great leader”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(Null string, contains only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“My age is %d and height is %f\n”   (Control string used in printf)</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1000    1001   1002   1003   1004  1005  1006   1007   1008   1009</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lnSpc>
                <a:spcPct val="150000"/>
              </a:lnSpc>
              <a:buNone/>
            </a:pPr>
            <a:r>
              <a:rPr lang="en-US">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Whenever a string constant is written anywhere in a program, it is stroed somehwere in memory as an array of characters terminateed by a null character (‘\0’). The string constant itself becomes a pointer to the first character in the array. For example te string “Taj Mahal” will be stored in memory as-</a:t>
            </a:r>
            <a:endParaRPr lang="en-US" sz="1600">
              <a:latin typeface="Times New Roman" panose="02020603050405020304" charset="0"/>
              <a:cs typeface="Times New Roman" panose="02020603050405020304" charset="0"/>
            </a:endParaRPr>
          </a:p>
          <a:p>
            <a:pPr marL="0" indent="0">
              <a:buNone/>
            </a:pPr>
            <a:endParaRPr lang="en-US" sz="2400"/>
          </a:p>
          <a:p>
            <a:pPr marL="0" indent="0">
              <a:buNone/>
            </a:pPr>
            <a:r>
              <a:rPr lang="en-US" sz="2800"/>
              <a:t>           </a:t>
            </a:r>
            <a:endParaRPr lang="en-US" sz="2800"/>
          </a:p>
        </p:txBody>
      </p:sp>
      <p:graphicFrame>
        <p:nvGraphicFramePr>
          <p:cNvPr id="4" name="Table 3"/>
          <p:cNvGraphicFramePr/>
          <p:nvPr/>
        </p:nvGraphicFramePr>
        <p:xfrm>
          <a:off x="1703705" y="2204720"/>
          <a:ext cx="8224520" cy="381000"/>
        </p:xfrm>
        <a:graphic>
          <a:graphicData uri="http://schemas.openxmlformats.org/drawingml/2006/table">
            <a:tbl>
              <a:tblPr firstRow="1" bandRow="1">
                <a:tableStyleId>{5C22544A-7EE6-4342-B048-85BDC9FD1C3A}</a:tableStyleId>
              </a:tblPr>
              <a:tblGrid>
                <a:gridCol w="1013460"/>
                <a:gridCol w="801370"/>
                <a:gridCol w="801370"/>
                <a:gridCol w="801370"/>
                <a:gridCol w="800735"/>
                <a:gridCol w="801370"/>
                <a:gridCol w="800735"/>
                <a:gridCol w="802005"/>
                <a:gridCol w="800735"/>
                <a:gridCol w="801370"/>
              </a:tblGrid>
              <a:tr h="381000">
                <a:tc>
                  <a:txBody>
                    <a:bodyPr/>
                    <a:p>
                      <a:pPr algn="ctr">
                        <a:buNone/>
                      </a:pPr>
                      <a:r>
                        <a:rPr lang="en-US"/>
                        <a:t>T</a:t>
                      </a:r>
                      <a:endParaRPr lang="en-US"/>
                    </a:p>
                  </a:txBody>
                  <a:tcPr anchor="ctr" anchorCtr="0"/>
                </a:tc>
                <a:tc>
                  <a:txBody>
                    <a:bodyPr/>
                    <a:p>
                      <a:pPr algn="ctr">
                        <a:buNone/>
                      </a:pPr>
                      <a:r>
                        <a:rPr lang="en-US"/>
                        <a:t>a </a:t>
                      </a:r>
                      <a:endParaRPr lang="en-US"/>
                    </a:p>
                  </a:txBody>
                  <a:tcPr anchor="ctr" anchorCtr="0"/>
                </a:tc>
                <a:tc>
                  <a:txBody>
                    <a:bodyPr/>
                    <a:p>
                      <a:pPr algn="ctr">
                        <a:buNone/>
                      </a:pPr>
                      <a:r>
                        <a:rPr lang="en-US"/>
                        <a:t>j </a:t>
                      </a:r>
                      <a:endParaRPr lang="en-US"/>
                    </a:p>
                  </a:txBody>
                  <a:tcPr anchor="ctr" anchorCtr="0"/>
                </a:tc>
                <a:tc>
                  <a:txBody>
                    <a:bodyPr/>
                    <a:p>
                      <a:pPr algn="ctr">
                        <a:buNone/>
                      </a:pPr>
                      <a:endParaRPr lang="en-US"/>
                    </a:p>
                  </a:txBody>
                  <a:tcPr anchor="ctr" anchorCtr="0"/>
                </a:tc>
                <a:tc>
                  <a:txBody>
                    <a:bodyPr/>
                    <a:p>
                      <a:pPr algn="ctr">
                        <a:buNone/>
                      </a:pPr>
                      <a:r>
                        <a:rPr lang="en-US"/>
                        <a:t>M</a:t>
                      </a:r>
                      <a:endParaRPr lang="en-US"/>
                    </a:p>
                  </a:txBody>
                  <a:tcPr anchor="ctr" anchorCtr="0"/>
                </a:tc>
                <a:tc>
                  <a:txBody>
                    <a:bodyPr/>
                    <a:p>
                      <a:pPr algn="ctr">
                        <a:buNone/>
                      </a:pPr>
                      <a:r>
                        <a:rPr lang="en-US"/>
                        <a:t>a</a:t>
                      </a:r>
                      <a:endParaRPr lang="en-US"/>
                    </a:p>
                  </a:txBody>
                  <a:tcPr anchor="ctr" anchorCtr="0"/>
                </a:tc>
                <a:tc>
                  <a:txBody>
                    <a:bodyPr/>
                    <a:p>
                      <a:pPr algn="ctr">
                        <a:buNone/>
                      </a:pPr>
                      <a:r>
                        <a:rPr lang="en-US"/>
                        <a:t>h</a:t>
                      </a:r>
                      <a:endParaRPr lang="en-US"/>
                    </a:p>
                  </a:txBody>
                  <a:tcPr anchor="ctr" anchorCtr="0"/>
                </a:tc>
                <a:tc>
                  <a:txBody>
                    <a:bodyPr/>
                    <a:p>
                      <a:pPr algn="ctr">
                        <a:buNone/>
                      </a:pPr>
                      <a:r>
                        <a:rPr lang="en-US"/>
                        <a:t>a</a:t>
                      </a:r>
                      <a:endParaRPr lang="en-US"/>
                    </a:p>
                  </a:txBody>
                  <a:tcPr anchor="ctr" anchorCtr="0"/>
                </a:tc>
                <a:tc>
                  <a:txBody>
                    <a:bodyPr/>
                    <a:p>
                      <a:pPr algn="ctr">
                        <a:buNone/>
                      </a:pPr>
                      <a:r>
                        <a:rPr lang="en-US"/>
                        <a:t>l</a:t>
                      </a:r>
                      <a:endParaRPr lang="en-US"/>
                    </a:p>
                  </a:txBody>
                  <a:tcPr anchor="ctr" anchorCtr="0"/>
                </a:tc>
                <a:tc>
                  <a:txBody>
                    <a:bodyPr/>
                    <a:p>
                      <a:pPr algn="ctr">
                        <a:buNone/>
                      </a:pPr>
                      <a:r>
                        <a:rPr lang="en-US"/>
                        <a:t>\0</a:t>
                      </a:r>
                      <a:endParaRPr lang="en-US"/>
                    </a:p>
                  </a:txBody>
                  <a:tcPr anchor="ctr" anchorCtr="0"/>
                </a:tc>
              </a:tr>
            </a:tbl>
          </a:graphicData>
        </a:graphic>
      </p:graphicFrame>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975"/>
            <a:ext cx="10515600" cy="6508115"/>
          </a:xfrm>
        </p:spPr>
        <p:txBody>
          <a:bodyPr>
            <a:normAutofit/>
          </a:bodyPr>
          <a:p>
            <a:pPr marL="0" indent="0">
              <a:buNone/>
            </a:pPr>
            <a:r>
              <a:rPr lang="en-US" sz="3600" b="1">
                <a:latin typeface="Times New Roman" panose="02020603050405020304" charset="0"/>
                <a:cs typeface="Times New Roman" panose="02020603050405020304" charset="0"/>
              </a:rPr>
              <a:t>STRING VARIABLES</a:t>
            </a:r>
            <a:endParaRPr lang="en-US" sz="3600" b="1">
              <a:latin typeface="Times New Roman" panose="02020603050405020304" charset="0"/>
              <a:cs typeface="Times New Roman" panose="02020603050405020304" charset="0"/>
            </a:endParaRPr>
          </a:p>
          <a:p>
            <a:pPr marL="0" indent="0" algn="just">
              <a:lnSpc>
                <a:spcPct val="150000"/>
              </a:lnSpc>
              <a:buNone/>
            </a:pPr>
            <a:r>
              <a:rPr lang="en-US">
                <a:latin typeface="Times New Roman" panose="02020603050405020304" charset="0"/>
                <a:cs typeface="Times New Roman" panose="02020603050405020304" charset="0"/>
              </a:rPr>
              <a:t>       </a:t>
            </a:r>
            <a:r>
              <a:rPr lang="en-US" sz="1780">
                <a:latin typeface="Times New Roman" panose="02020603050405020304" charset="0"/>
                <a:cs typeface="Times New Roman" panose="02020603050405020304" charset="0"/>
              </a:rPr>
              <a:t>A string variable is a 1-D array of ASCII characters terminated by a null character. To create a string variable we need to declare a character array with size sufficient to hold all the characters of the string including null character.</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char str[]={‘N’, ‘e’, ‘w’,’ ‘, ‘D’, ‘e’, ‘l’, ‘h’, ‘i’, ‘\0’};</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We may also initialize it as-</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char str[]=”New Delhi”;</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This initialization is same as the previous one and in this case the compiler automatically insers the null character at the end. Note that here the string constant does not represent an address. </a:t>
            </a: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176645"/>
          </a:xfrm>
        </p:spPr>
        <p:txBody>
          <a:bodyPr/>
          <a:p>
            <a:pPr marL="0" indent="0">
              <a:buNone/>
            </a:pPr>
            <a:r>
              <a:rPr lang="en-US" sz="1600">
                <a:latin typeface="Times New Roman" panose="02020603050405020304" charset="0"/>
                <a:cs typeface="Times New Roman" panose="02020603050405020304" charset="0"/>
                <a:sym typeface="+mn-ea"/>
              </a:rPr>
              <a:t>The array str will be stored in memory as-</a:t>
            </a:r>
            <a:endParaRPr lang="en-US" sz="1600">
              <a:latin typeface="Times New Roman" panose="02020603050405020304" charset="0"/>
              <a:cs typeface="Times New Roman" panose="02020603050405020304" charset="0"/>
            </a:endParaRPr>
          </a:p>
          <a:p>
            <a:pPr marL="0" indent="0">
              <a:buNone/>
            </a:pPr>
            <a:r>
              <a:rPr lang="en-US"/>
              <a:t>           </a:t>
            </a:r>
            <a:r>
              <a:rPr lang="en-US" sz="2000"/>
              <a:t>4500   4501   4502    4503   4504   4505   4506   4507   4508   4509</a:t>
            </a:r>
            <a:endParaRPr lang="en-US" sz="2000"/>
          </a:p>
          <a:p>
            <a:pPr marL="0" indent="0">
              <a:buNone/>
            </a:pPr>
            <a:endParaRPr lang="en-US" sz="2400"/>
          </a:p>
          <a:p>
            <a:pPr marL="0" indent="0">
              <a:buNone/>
            </a:pPr>
            <a:r>
              <a:rPr lang="en-US" sz="2400"/>
              <a:t>             </a:t>
            </a:r>
            <a:r>
              <a:rPr lang="en-US" sz="2000"/>
              <a:t>str[0]   str[1]   str[2]    str[3]    str[4]    str[5]    str[6]   str[7]    str[8]   str[9]  </a:t>
            </a:r>
            <a:endParaRPr lang="en-US" sz="2000"/>
          </a:p>
          <a:p>
            <a:pPr marL="0" indent="0">
              <a:buNone/>
            </a:pPr>
            <a:endParaRPr lang="en-US" sz="2400"/>
          </a:p>
          <a:p>
            <a:pPr marL="0" indent="0">
              <a:lnSpc>
                <a:spcPct val="150000"/>
              </a:lnSpc>
              <a:buNone/>
            </a:pPr>
            <a:r>
              <a:rPr lang="en-US" sz="2400"/>
              <a:t>    </a:t>
            </a:r>
            <a:r>
              <a:rPr lang="en-US"/>
              <a:t> </a:t>
            </a:r>
            <a:r>
              <a:rPr lang="en-US" sz="1600">
                <a:latin typeface="Times New Roman" panose="02020603050405020304" charset="0"/>
                <a:cs typeface="Times New Roman" panose="02020603050405020304" charset="0"/>
              </a:rPr>
              <a:t>Here we have not specified the size of array, but if we specify it then we should take care that array should be large enough to hold all the charaters including the null character.</a:t>
            </a:r>
            <a:endParaRPr lang="en-US" sz="1600">
              <a:latin typeface="Times New Roman" panose="02020603050405020304" charset="0"/>
              <a:cs typeface="Times New Roman" panose="02020603050405020304" charset="0"/>
            </a:endParaRPr>
          </a:p>
        </p:txBody>
      </p:sp>
      <p:graphicFrame>
        <p:nvGraphicFramePr>
          <p:cNvPr id="6" name="Table 5"/>
          <p:cNvGraphicFramePr/>
          <p:nvPr/>
        </p:nvGraphicFramePr>
        <p:xfrm>
          <a:off x="1847850" y="1340485"/>
          <a:ext cx="8153400" cy="381000"/>
        </p:xfrm>
        <a:graphic>
          <a:graphicData uri="http://schemas.openxmlformats.org/drawingml/2006/table">
            <a:tbl>
              <a:tblPr firstRow="1" bandRow="1">
                <a:tableStyleId>{5C22544A-7EE6-4342-B048-85BDC9FD1C3A}</a:tableStyleId>
              </a:tblPr>
              <a:tblGrid>
                <a:gridCol w="815340"/>
                <a:gridCol w="815340"/>
                <a:gridCol w="815340"/>
                <a:gridCol w="815340"/>
                <a:gridCol w="815340"/>
                <a:gridCol w="815340"/>
                <a:gridCol w="815340"/>
                <a:gridCol w="815340"/>
                <a:gridCol w="815340"/>
                <a:gridCol w="815340"/>
              </a:tblGrid>
              <a:tr h="381000">
                <a:tc>
                  <a:txBody>
                    <a:bodyPr/>
                    <a:p>
                      <a:pPr algn="ctr">
                        <a:buNone/>
                      </a:pPr>
                      <a:r>
                        <a:rPr lang="en-US"/>
                        <a:t>N</a:t>
                      </a:r>
                      <a:endParaRPr lang="en-US"/>
                    </a:p>
                  </a:txBody>
                  <a:tcPr/>
                </a:tc>
                <a:tc>
                  <a:txBody>
                    <a:bodyPr/>
                    <a:p>
                      <a:pPr algn="ctr">
                        <a:buNone/>
                      </a:pPr>
                      <a:r>
                        <a:rPr lang="en-US"/>
                        <a:t>e</a:t>
                      </a:r>
                      <a:endParaRPr lang="en-US"/>
                    </a:p>
                  </a:txBody>
                  <a:tcPr/>
                </a:tc>
                <a:tc>
                  <a:txBody>
                    <a:bodyPr/>
                    <a:p>
                      <a:pPr algn="ctr">
                        <a:buNone/>
                      </a:pPr>
                      <a:r>
                        <a:rPr lang="en-US"/>
                        <a:t>w  </a:t>
                      </a:r>
                      <a:endParaRPr lang="en-US"/>
                    </a:p>
                  </a:txBody>
                  <a:tcPr/>
                </a:tc>
                <a:tc>
                  <a:txBody>
                    <a:bodyPr/>
                    <a:p>
                      <a:pPr algn="ctr">
                        <a:buNone/>
                      </a:pPr>
                      <a:endParaRPr lang="en-US"/>
                    </a:p>
                  </a:txBody>
                  <a:tcPr/>
                </a:tc>
                <a:tc>
                  <a:txBody>
                    <a:bodyPr/>
                    <a:p>
                      <a:pPr algn="ctr">
                        <a:buNone/>
                      </a:pPr>
                      <a:r>
                        <a:rPr lang="en-US"/>
                        <a:t>D</a:t>
                      </a:r>
                      <a:endParaRPr lang="en-US"/>
                    </a:p>
                  </a:txBody>
                  <a:tcPr/>
                </a:tc>
                <a:tc>
                  <a:txBody>
                    <a:bodyPr/>
                    <a:p>
                      <a:pPr algn="ctr">
                        <a:buNone/>
                      </a:pPr>
                      <a:r>
                        <a:rPr lang="en-US"/>
                        <a:t>e</a:t>
                      </a:r>
                      <a:endParaRPr lang="en-US"/>
                    </a:p>
                  </a:txBody>
                  <a:tcPr/>
                </a:tc>
                <a:tc>
                  <a:txBody>
                    <a:bodyPr/>
                    <a:p>
                      <a:pPr algn="ctr">
                        <a:buNone/>
                      </a:pPr>
                      <a:r>
                        <a:rPr lang="en-US"/>
                        <a:t>l</a:t>
                      </a:r>
                      <a:endParaRPr lang="en-US"/>
                    </a:p>
                  </a:txBody>
                  <a:tcPr/>
                </a:tc>
                <a:tc>
                  <a:txBody>
                    <a:bodyPr/>
                    <a:p>
                      <a:pPr algn="ctr">
                        <a:buNone/>
                      </a:pPr>
                      <a:r>
                        <a:rPr lang="en-US"/>
                        <a:t>h</a:t>
                      </a:r>
                      <a:endParaRPr lang="en-US"/>
                    </a:p>
                  </a:txBody>
                  <a:tcPr/>
                </a:tc>
                <a:tc>
                  <a:txBody>
                    <a:bodyPr/>
                    <a:p>
                      <a:pPr algn="ctr">
                        <a:buNone/>
                      </a:pPr>
                      <a:r>
                        <a:rPr lang="en-US"/>
                        <a:t>i</a:t>
                      </a:r>
                      <a:endParaRPr lang="en-US"/>
                    </a:p>
                  </a:txBody>
                  <a:tcPr/>
                </a:tc>
                <a:tc>
                  <a:txBody>
                    <a:bodyPr/>
                    <a:p>
                      <a:pPr algn="ctr">
                        <a:buNone/>
                      </a:pPr>
                      <a:r>
                        <a:rPr lang="en-US"/>
                        <a:t>\0</a:t>
                      </a:r>
                      <a:endParaRPr lang="en-US"/>
                    </a:p>
                  </a:txBody>
                  <a:tcPr/>
                </a:tc>
              </a:tr>
            </a:tbl>
          </a:graphicData>
        </a:graphic>
      </p:graphicFrame>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69990"/>
          </a:xfrm>
        </p:spPr>
        <p:txBody>
          <a:bodyPr/>
          <a:p>
            <a:pPr marL="0" indent="0">
              <a:buNone/>
            </a:pPr>
            <a:r>
              <a:rPr lang="en-US" sz="3600" b="1">
                <a:latin typeface="Times New Roman" panose="02020603050405020304" charset="0"/>
                <a:cs typeface="Times New Roman" panose="02020603050405020304" charset="0"/>
              </a:rPr>
              <a:t>Example 5</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for Input and Output strings using scanf() and printf()</a:t>
            </a:r>
            <a:endParaRPr lang="en-US" sz="2800">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Output:   </a:t>
            </a:r>
            <a:endParaRPr lang="en-US" sz="24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name[20];                                           Enter a name: Divya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a name: “);                              Divya Srinivasan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scanf("%s",name);</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printf("\n%s %s",name,"Srinivasan");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6492240"/>
          </a:xfrm>
        </p:spPr>
        <p:txBody>
          <a:bodyPr/>
          <a:p>
            <a:pPr marL="0" indent="0">
              <a:buNone/>
            </a:pPr>
            <a:r>
              <a:rPr lang="en-US" sz="3600" b="1">
                <a:latin typeface="Times New Roman" panose="02020603050405020304" charset="0"/>
                <a:cs typeface="Times New Roman" panose="02020603050405020304" charset="0"/>
              </a:rPr>
              <a:t>STRING LIBRARY FUNCTIONS</a:t>
            </a:r>
            <a:endParaRPr lang="en-US" sz="3600" b="1">
              <a:latin typeface="Times New Roman" panose="02020603050405020304" charset="0"/>
              <a:cs typeface="Times New Roman" panose="02020603050405020304" charset="0"/>
            </a:endParaRPr>
          </a:p>
          <a:p>
            <a:pPr marL="0" indent="0">
              <a:lnSpc>
                <a:spcPct val="150000"/>
              </a:lnSpc>
              <a:buNone/>
            </a:pPr>
            <a:r>
              <a:rPr lang="en-US" sz="2800"/>
              <a:t>    </a:t>
            </a:r>
            <a:r>
              <a:rPr lang="en-US" sz="2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There are several library functions used to manipulate strings and the prototypes for these functions are in header file string.h. In this we will discuss how to use some of the most commonly used string functions like strlen(), strcmp(), strcat() and see how these functions are created.</a:t>
            </a:r>
            <a:endParaRPr lang="en-US" sz="1600">
              <a:latin typeface="Times New Roman" panose="02020603050405020304" charset="0"/>
              <a:cs typeface="Times New Roman" panose="02020603050405020304" charset="0"/>
            </a:endParaRPr>
          </a:p>
          <a:p>
            <a:pPr marL="0" indent="0">
              <a:lnSpc>
                <a:spcPct val="150000"/>
              </a:lnSpc>
              <a:buNone/>
            </a:pPr>
            <a:endParaRPr lang="en-US" sz="1800"/>
          </a:p>
          <a:p>
            <a:pPr marL="0" indent="0">
              <a:buNone/>
            </a:pPr>
            <a:r>
              <a:rPr lang="en-US" sz="3600" b="1">
                <a:latin typeface="Times New Roman" panose="02020603050405020304" charset="0"/>
                <a:cs typeface="Times New Roman" panose="02020603050405020304" charset="0"/>
              </a:rPr>
              <a:t>strlen()</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Declaration: size_t strlen(char const *string);</a:t>
            </a:r>
            <a:endParaRPr lang="en-US" sz="2800">
              <a:latin typeface="Times New Roman" panose="02020603050405020304" charset="0"/>
              <a:cs typeface="Times New Roman" panose="02020603050405020304" charset="0"/>
            </a:endParaRPr>
          </a:p>
          <a:p>
            <a:pPr marL="0" indent="0">
              <a:lnSpc>
                <a:spcPct val="150000"/>
              </a:lnSpc>
              <a:buNone/>
            </a:pPr>
            <a:r>
              <a:rPr lang="en-US" sz="28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In this function returns the length of the string i.e. the number of characters in the string excluding the terminating null character. The type size_t is defined in stddef.h and is an unsigned interger type. It accepts single argument, which is pointer to the first character of the string.</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36030"/>
          </a:xfrm>
        </p:spPr>
        <p:txBody>
          <a:bodyPr/>
          <a:p>
            <a:pPr marL="0" indent="0">
              <a:buNone/>
            </a:pPr>
            <a:r>
              <a:rPr lang="en-US" sz="3600" b="1">
                <a:latin typeface="Times New Roman" panose="02020603050405020304" charset="0"/>
                <a:cs typeface="Times New Roman" panose="02020603050405020304" charset="0"/>
              </a:rPr>
              <a:t>Example 6</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find the string lenght</a:t>
            </a:r>
            <a:endParaRPr lang="en-US" sz="28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r>
              <a:rPr lang="en-US" sz="2000" b="1">
                <a:latin typeface="Times New Roman" panose="02020603050405020304" charset="0"/>
                <a:cs typeface="Times New Roman" panose="02020603050405020304" charset="0"/>
              </a:rPr>
              <a:t>Output:</a:t>
            </a:r>
            <a:endParaRPr lang="en-US" sz="20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Enter a name: Brigosha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str[20];                                             Length of the string is: 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a name: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scanf("%s",str);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printf("Length of the string is : %u\n",strlen(str));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69660"/>
          </a:xfrm>
        </p:spPr>
        <p:txBody>
          <a:bodyPr/>
          <a:p>
            <a:pPr marL="0" indent="0">
              <a:buNone/>
            </a:pPr>
            <a:r>
              <a:rPr lang="en-US" sz="3600" b="1">
                <a:latin typeface="Times New Roman" panose="02020603050405020304" charset="0"/>
                <a:cs typeface="Times New Roman" panose="02020603050405020304" charset="0"/>
              </a:rPr>
              <a:t>strcmp()</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Times New Roman" panose="02020603050405020304" charset="0"/>
                <a:cs typeface="Times New Roman" panose="02020603050405020304" charset="0"/>
              </a:rPr>
              <a:t>Declaration: int strcmp(const char *s1, const char *s2);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This function is used for lexicographic comparison of two strings. If the two strings match, strcmp() return a value 0, otherwise it returns a non-zero value. </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strcmp(s1, s2) returns a value-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&lt;0   when  s1&lt;s2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=0   when  s1==s2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&gt;0   when s1&gt;s2</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2570"/>
            <a:ext cx="10972800" cy="6351905"/>
          </a:xfrm>
        </p:spPr>
        <p:txBody>
          <a:bodyPr>
            <a:normAutofit fontScale="90000"/>
          </a:bodyPr>
          <a:p>
            <a:pPr marL="0" indent="0">
              <a:buNone/>
            </a:pPr>
            <a:r>
              <a:rPr lang="en-US" sz="3600" b="1">
                <a:latin typeface="Times New Roman" panose="02020603050405020304" charset="0"/>
                <a:cs typeface="Times New Roman" panose="02020603050405020304" charset="0"/>
              </a:rPr>
              <a:t>Example 7</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understand the work of strcmp() function</a:t>
            </a:r>
            <a:endParaRPr lang="en-US" sz="28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780">
                <a:latin typeface="Times New Roman" panose="02020603050405020304" charset="0"/>
                <a:cs typeface="Times New Roman" panose="02020603050405020304" charset="0"/>
              </a:rPr>
              <a:t>#include &lt;stdio.h&gt;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#include&lt;string.h&gt;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char str1[50], str2[50];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int value;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printf("Enter the first string : ");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scanf("%s",str1);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printf("Enter the second string : ");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scanf("%s",str2);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value = strcmp(str1,str2);  </a:t>
            </a:r>
            <a:endParaRPr lang="en-US" sz="178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200140"/>
          </a:xfrm>
        </p:spPr>
        <p:txBody>
          <a:bodyPr/>
          <a:p>
            <a:pPr marL="0" indent="0">
              <a:lnSpc>
                <a:spcPct val="150000"/>
              </a:lnSpc>
              <a:buNone/>
            </a:pPr>
            <a:r>
              <a:rPr lang="en-US" sz="1600">
                <a:sym typeface="+mn-ea"/>
              </a:rPr>
              <a:t>  </a:t>
            </a:r>
            <a:r>
              <a:rPr lang="en-US" sz="1600">
                <a:latin typeface="Times New Roman" panose="02020603050405020304" charset="0"/>
                <a:cs typeface="Times New Roman" panose="02020603050405020304" charset="0"/>
                <a:sym typeface="+mn-ea"/>
              </a:rPr>
              <a:t> if(value ==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printf("strings are same");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else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printf("strings are not same");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the first string : Brigosha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the second string : Brigodsha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strings are same</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261100"/>
          </a:xfrm>
        </p:spPr>
        <p:txBody>
          <a:bodyPr/>
          <a:p>
            <a:pPr marL="0" indent="0">
              <a:buNone/>
            </a:pPr>
            <a:r>
              <a:rPr lang="en-US" sz="3600" b="1">
                <a:latin typeface="Times New Roman" panose="02020603050405020304" charset="0"/>
                <a:cs typeface="Times New Roman" panose="02020603050405020304" charset="0"/>
              </a:rPr>
              <a:t>strcpy()</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Times New Roman" panose="02020603050405020304" charset="0"/>
                <a:cs typeface="Times New Roman" panose="02020603050405020304" charset="0"/>
              </a:rPr>
              <a:t>Declaration: char *strcpy(char *s1, const char s2);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 this function is used for copying one string to another string. The call strcpy(st1, str2) copies str2 to str1 including the null character. Here str2 is the source string and str1 is the destination string. The old contents of the destination string str1 are lost. The function returns a pointer to destination string str1.</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The destination string should be a chareacter array or a char pointer initialized to a character array or a char pointer initialized to dynamically allocated memory.</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662114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Static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 variable that is declared with the static keyword is called static variable.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It retains its value between multiple function calls.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void function1(){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x=10;                            </a:t>
            </a:r>
            <a:r>
              <a:rPr lang="en-US" sz="1600">
                <a:solidFill>
                  <a:schemeClr val="accent1">
                    <a:lumMod val="60000"/>
                    <a:lumOff val="40000"/>
                  </a:schemeClr>
                </a:solidFill>
                <a:latin typeface="Times New Roman" panose="02020603050405020304" charset="0"/>
                <a:cs typeface="Times New Roman" panose="02020603050405020304" charset="0"/>
              </a:rPr>
              <a:t>  //local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static int y=10;                </a:t>
            </a:r>
            <a:r>
              <a:rPr lang="en-US" sz="1600">
                <a:solidFill>
                  <a:schemeClr val="accent1">
                    <a:lumMod val="60000"/>
                    <a:lumOff val="40000"/>
                  </a:schemeClr>
                </a:solidFill>
                <a:latin typeface="Times New Roman" panose="02020603050405020304" charset="0"/>
                <a:cs typeface="Times New Roman" panose="02020603050405020304" charset="0"/>
              </a:rPr>
              <a:t>    //static variable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x=x+1;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y=y+1;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printf("%d,%d",x,y);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External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extern int x=10;         </a:t>
            </a:r>
            <a:r>
              <a:rPr lang="en-US" sz="1600">
                <a:solidFill>
                  <a:schemeClr val="accent1">
                    <a:lumMod val="60000"/>
                    <a:lumOff val="40000"/>
                  </a:schemeClr>
                </a:solidFill>
                <a:latin typeface="Times New Roman" panose="02020603050405020304" charset="0"/>
                <a:cs typeface="Times New Roman" panose="02020603050405020304" charset="0"/>
              </a:rPr>
              <a:t>//external variable (also global)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260"/>
            <a:ext cx="10972800" cy="6170930"/>
          </a:xfrm>
        </p:spPr>
        <p:txBody>
          <a:bodyPr>
            <a:normAutofit lnSpcReduction="10000"/>
          </a:bodyPr>
          <a:p>
            <a:pPr marL="0" indent="0">
              <a:buNone/>
            </a:pPr>
            <a:r>
              <a:rPr lang="en-US" sz="3600" b="1">
                <a:latin typeface="Times New Roman" panose="02020603050405020304" charset="0"/>
                <a:cs typeface="Times New Roman" panose="02020603050405020304" charset="0"/>
              </a:rPr>
              <a:t>Example 8</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understand strcpy() function</a:t>
            </a:r>
            <a:endParaRPr lang="en-US" sz="28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str1[20], str2[20];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a string: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scanf("%s",str2);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strcpy(str1, 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printf("First string: %s \t\t Second string: %s\n",str1,str2);</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75070"/>
          </a:xfrm>
        </p:spPr>
        <p:txBody>
          <a:bodyPr/>
          <a:p>
            <a:pPr marL="0" indent="0">
              <a:lnSpc>
                <a:spcPct val="150000"/>
              </a:lnSpc>
              <a:buNone/>
            </a:pPr>
            <a:r>
              <a:rPr lang="en-US" sz="2400">
                <a:sym typeface="+mn-ea"/>
              </a:rPr>
              <a:t>    </a:t>
            </a:r>
            <a:r>
              <a:rPr lang="en-US" sz="1600">
                <a:latin typeface="Times New Roman" panose="02020603050405020304" charset="0"/>
                <a:cs typeface="Times New Roman" panose="02020603050405020304" charset="0"/>
                <a:sym typeface="+mn-ea"/>
              </a:rPr>
              <a:t>strcpy(str1,"Delhi");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strcpy(str2,"Bangalore");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printf("First string : %s \t\t Second string: %s\n",str1,str2);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Ouput: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a string: Chennai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First string: Chennai            Second string: Chennai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First string : Delhi 		 Second string: Bangalore</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185535"/>
          </a:xfrm>
        </p:spPr>
        <p:txBody>
          <a:bodyPr/>
          <a:p>
            <a:pPr marL="0" indent="0">
              <a:buNone/>
            </a:pPr>
            <a:r>
              <a:rPr lang="en-US" sz="3600" b="1">
                <a:latin typeface="Times New Roman" panose="02020603050405020304" charset="0"/>
                <a:cs typeface="Times New Roman" panose="02020603050405020304" charset="0"/>
              </a:rPr>
              <a:t>strcat()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Declaration: char *strcat(char *str1,const char *str2);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This function is used to append a copy of a string at the end of other string.If first string is “Purva” and second string is “Belmont” then after using this function the first string becomes “PurvaBelmont”. The null character from str1 is removed and str2 is added is added at the end of str1.</a:t>
            </a:r>
            <a:endParaRPr lang="en-US" sz="1600">
              <a:latin typeface="Times New Roman" panose="02020603050405020304" charset="0"/>
              <a:cs typeface="Times New Roman" panose="02020603050405020304" charset="0"/>
            </a:endParaRPr>
          </a:p>
          <a:p>
            <a:pPr marL="0" indent="0">
              <a:lnSpc>
                <a:spcPct val="150000"/>
              </a:lnSpc>
              <a:buNone/>
            </a:pPr>
            <a:endParaRPr lang="en-US" sz="1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The second string str2 remains unaffected. A pointer to the first string str1 is returned by the function. The result is undefined if both the strings overlap. Like strcpy(), here also the programmer needs to make sure that there is enough space in the first string.</a:t>
            </a:r>
            <a:endParaRPr lang="en-US" sz="16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094095"/>
          </a:xfrm>
        </p:spPr>
        <p:txBody>
          <a:bodyPr>
            <a:normAutofit lnSpcReduction="20000"/>
          </a:bodyPr>
          <a:p>
            <a:pPr marL="0" indent="0">
              <a:buNone/>
            </a:pPr>
            <a:r>
              <a:rPr lang="en-US" sz="3600" b="1">
                <a:latin typeface="Times New Roman" panose="02020603050405020304" charset="0"/>
                <a:cs typeface="Times New Roman" panose="02020603050405020304" charset="0"/>
              </a:rPr>
              <a:t>Example 9</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understand strcat() function</a:t>
            </a:r>
            <a:endParaRPr lang="en-US" sz="28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str1[20], str2[20];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printf("Enter two string: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scanf("%s",str1);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scanf("%s",str2);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strcat(str1,str2);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139815"/>
          </a:xfrm>
        </p:spPr>
        <p:txBody>
          <a:bodyPr/>
          <a:p>
            <a:pPr marL="0" indent="0">
              <a:lnSpc>
                <a:spcPct val="150000"/>
              </a:lnSpc>
              <a:buNone/>
            </a:pPr>
            <a:r>
              <a:rPr lang="en-US" sz="2400">
                <a:sym typeface="+mn-ea"/>
              </a:rPr>
              <a:t>   </a:t>
            </a:r>
            <a:r>
              <a:rPr lang="en-US" sz="1600">
                <a:latin typeface="Arial" panose="020B0604020202020204" pitchFamily="34" charset="0"/>
                <a:cs typeface="Arial" panose="020B0604020202020204" pitchFamily="34" charset="0"/>
                <a:sym typeface="+mn-ea"/>
              </a:rPr>
              <a:t> </a:t>
            </a:r>
            <a:r>
              <a:rPr lang="en-US" sz="1600">
                <a:latin typeface="Times New Roman" panose="02020603050405020304" charset="0"/>
                <a:cs typeface="Times New Roman" panose="02020603050405020304" charset="0"/>
                <a:sym typeface="+mn-ea"/>
              </a:rPr>
              <a:t>printf("First string: %s \t\t Second string: %s\n",str1,str2);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strcat(str1, "_one");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printf("Now First string is : %s \n",str1);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Output: </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Enter two string: data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base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First string: database 		 Second string: base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Now First string is : database_one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25845"/>
          </a:xfrm>
        </p:spPr>
        <p:txBody>
          <a:bodyPr/>
          <a:p>
            <a:pPr marL="0" indent="0">
              <a:buNone/>
            </a:pPr>
            <a:r>
              <a:rPr lang="en-US" sz="3600" b="1">
                <a:latin typeface="Times New Roman" panose="02020603050405020304" charset="0"/>
                <a:cs typeface="Times New Roman" panose="02020603050405020304" charset="0"/>
              </a:rPr>
              <a:t>STRING POINTERS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latin typeface="Times New Roman" panose="02020603050405020304" charset="0"/>
                <a:cs typeface="Times New Roman" panose="02020603050405020304" charset="0"/>
              </a:rPr>
              <a:t>We can take a char pointer and initialize it with a string constant.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char *ptr=”Brigosha”;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Here ptr is a char pointer which points to the first character of the string constant “Brigosha” i.e. ptr contains the base address of this string constant.</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Let us compare the strings defined as arrays and strings defined as pointers.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char str[]=”Mumbai”;</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rPr>
              <a:t>char *ptr=”Chennai”;</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rPr>
              <a:t>In the array form, initialization is a short form for-</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rPr>
              <a:t>char str[]={‘M’,’u’, ‘m’,’b’,’a’,’i’,’\0’};</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079490"/>
          </a:xfrm>
        </p:spPr>
        <p:txBody>
          <a:bodyPr/>
          <a:p>
            <a:pPr marL="0" indent="0">
              <a:lnSpc>
                <a:spcPct val="150000"/>
              </a:lnSpc>
              <a:buNone/>
            </a:pPr>
            <a:r>
              <a:rPr lang="en-US" sz="2400"/>
              <a:t>     </a:t>
            </a:r>
            <a:r>
              <a:rPr lang="en-US" sz="1600">
                <a:latin typeface="Times New Roman" panose="02020603050405020304" charset="0"/>
                <a:cs typeface="Times New Roman" panose="02020603050405020304" charset="0"/>
              </a:rPr>
              <a:t>While is pointer form, address of string constant is assigned to the pointer variable.</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Now let us see how they represented in memory.</a:t>
            </a:r>
            <a:endParaRPr lang="en-US" sz="1600">
              <a:latin typeface="Times New Roman" panose="02020603050405020304" charset="0"/>
              <a:cs typeface="Times New Roman" panose="02020603050405020304" charset="0"/>
            </a:endParaRPr>
          </a:p>
          <a:p>
            <a:pPr marL="0" indent="0">
              <a:buNone/>
            </a:pPr>
            <a:r>
              <a:rPr lang="en-US" sz="2400"/>
              <a:t>          1000       1001      1002       1003     1004       1005       1006</a:t>
            </a:r>
            <a:endParaRPr lang="en-US" sz="2400"/>
          </a:p>
          <a:p>
            <a:pPr marL="0" indent="0">
              <a:buNone/>
            </a:pPr>
            <a:endParaRPr lang="en-US" sz="2400"/>
          </a:p>
          <a:p>
            <a:pPr marL="0" indent="0">
              <a:buNone/>
            </a:pPr>
            <a:r>
              <a:rPr lang="en-US" sz="2400"/>
              <a:t>           str[0]       str[1]      str[2]      str[3]      str[4]      str[5]       str[6] </a:t>
            </a:r>
            <a:endParaRPr lang="en-US" sz="2400"/>
          </a:p>
          <a:p>
            <a:pPr marL="0" indent="0">
              <a:buNone/>
            </a:pPr>
            <a:r>
              <a:rPr lang="en-US" sz="2400"/>
              <a:t>      4500</a:t>
            </a:r>
            <a:endParaRPr lang="en-US" sz="2400"/>
          </a:p>
          <a:p>
            <a:pPr marL="0" indent="0">
              <a:buNone/>
            </a:pPr>
            <a:endParaRPr lang="en-US" sz="2400"/>
          </a:p>
          <a:p>
            <a:pPr marL="0" indent="0">
              <a:buNone/>
            </a:pPr>
            <a:r>
              <a:rPr lang="en-US" sz="2400"/>
              <a:t>     ptr                 2000   2001    2002    2003    2004    2005    2006   2007</a:t>
            </a:r>
            <a:endParaRPr lang="en-US" sz="2400"/>
          </a:p>
          <a:p>
            <a:pPr marL="0" indent="0">
              <a:buNone/>
            </a:pPr>
            <a:endParaRPr lang="en-US" sz="2400"/>
          </a:p>
          <a:p>
            <a:pPr marL="0" indent="0">
              <a:lnSpc>
                <a:spcPct val="150000"/>
              </a:lnSpc>
              <a:buNone/>
            </a:pPr>
            <a:r>
              <a:rPr lang="en-US" sz="2400"/>
              <a:t>    </a:t>
            </a:r>
            <a:r>
              <a:rPr lang="en-US" sz="1600">
                <a:latin typeface="Times New Roman" panose="02020603050405020304" charset="0"/>
                <a:cs typeface="Times New Roman" panose="02020603050405020304" charset="0"/>
              </a:rPr>
              <a:t> Here str is an array of characters and 7 bytes are reserved for it. Since str is the name of an array, it is a constant pointer which will always point to the first element of array.</a:t>
            </a:r>
            <a:endParaRPr lang="en-US" sz="1600">
              <a:latin typeface="Times New Roman" panose="02020603050405020304" charset="0"/>
              <a:cs typeface="Times New Roman" panose="02020603050405020304" charset="0"/>
            </a:endParaRPr>
          </a:p>
        </p:txBody>
      </p:sp>
      <p:graphicFrame>
        <p:nvGraphicFramePr>
          <p:cNvPr id="4" name="Table 3"/>
          <p:cNvGraphicFramePr/>
          <p:nvPr/>
        </p:nvGraphicFramePr>
        <p:xfrm>
          <a:off x="1415415" y="2204720"/>
          <a:ext cx="8529955" cy="456565"/>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456565">
                <a:tc>
                  <a:txBody>
                    <a:bodyPr/>
                    <a:p>
                      <a:pPr algn="ctr">
                        <a:buNone/>
                      </a:pPr>
                      <a:r>
                        <a:rPr lang="en-US"/>
                        <a:t>M</a:t>
                      </a:r>
                      <a:endParaRPr lang="en-US"/>
                    </a:p>
                  </a:txBody>
                  <a:tcPr anchor="ctr" anchorCtr="0"/>
                </a:tc>
                <a:tc>
                  <a:txBody>
                    <a:bodyPr/>
                    <a:p>
                      <a:pPr algn="ctr">
                        <a:buNone/>
                      </a:pPr>
                      <a:r>
                        <a:rPr lang="en-US"/>
                        <a:t>u</a:t>
                      </a:r>
                      <a:endParaRPr lang="en-US"/>
                    </a:p>
                  </a:txBody>
                  <a:tcPr anchor="ctr" anchorCtr="0"/>
                </a:tc>
                <a:tc>
                  <a:txBody>
                    <a:bodyPr/>
                    <a:p>
                      <a:pPr algn="ctr">
                        <a:buNone/>
                      </a:pPr>
                      <a:r>
                        <a:rPr lang="en-US"/>
                        <a:t>m</a:t>
                      </a:r>
                      <a:endParaRPr lang="en-US"/>
                    </a:p>
                  </a:txBody>
                  <a:tcPr anchor="ctr" anchorCtr="0"/>
                </a:tc>
                <a:tc>
                  <a:txBody>
                    <a:bodyPr/>
                    <a:p>
                      <a:pPr algn="ctr">
                        <a:buNone/>
                      </a:pPr>
                      <a:r>
                        <a:rPr lang="en-US"/>
                        <a:t>b</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5" name="Table 4"/>
          <p:cNvGraphicFramePr/>
          <p:nvPr/>
        </p:nvGraphicFramePr>
        <p:xfrm>
          <a:off x="2711450" y="4364990"/>
          <a:ext cx="8107680" cy="381000"/>
        </p:xfrm>
        <a:graphic>
          <a:graphicData uri="http://schemas.openxmlformats.org/drawingml/2006/table">
            <a:tbl>
              <a:tblPr firstRow="1" bandRow="1">
                <a:tableStyleId>{5C22544A-7EE6-4342-B048-85BDC9FD1C3A}</a:tableStyleId>
              </a:tblPr>
              <a:tblGrid>
                <a:gridCol w="1013460"/>
                <a:gridCol w="1013460"/>
                <a:gridCol w="1013460"/>
                <a:gridCol w="1013460"/>
                <a:gridCol w="1013460"/>
                <a:gridCol w="1013460"/>
                <a:gridCol w="1013460"/>
                <a:gridCol w="1013460"/>
              </a:tblGrid>
              <a:tr h="381000">
                <a:tc>
                  <a:txBody>
                    <a:bodyPr/>
                    <a:p>
                      <a:pPr algn="ctr">
                        <a:buNone/>
                      </a:pPr>
                      <a:r>
                        <a:rPr lang="en-US"/>
                        <a:t>C</a:t>
                      </a:r>
                      <a:endParaRPr lang="en-US"/>
                    </a:p>
                  </a:txBody>
                  <a:tcPr anchor="ctr" anchorCtr="0"/>
                </a:tc>
                <a:tc>
                  <a:txBody>
                    <a:bodyPr/>
                    <a:p>
                      <a:pPr algn="ctr">
                        <a:buNone/>
                      </a:pPr>
                      <a:r>
                        <a:rPr lang="en-US"/>
                        <a:t>h</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n</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911225" y="3573145"/>
          <a:ext cx="1517650" cy="456565"/>
        </p:xfrm>
        <a:graphic>
          <a:graphicData uri="http://schemas.openxmlformats.org/drawingml/2006/table">
            <a:tbl>
              <a:tblPr firstRow="1" bandRow="1">
                <a:tableStyleId>{5C22544A-7EE6-4342-B048-85BDC9FD1C3A}</a:tableStyleId>
              </a:tblPr>
              <a:tblGrid>
                <a:gridCol w="1517650"/>
              </a:tblGrid>
              <a:tr h="456565">
                <a:tc>
                  <a:txBody>
                    <a:bodyPr/>
                    <a:p>
                      <a:pPr algn="ctr">
                        <a:buNone/>
                      </a:pPr>
                      <a:r>
                        <a:rPr lang="en-US"/>
                        <a:t>2000</a:t>
                      </a:r>
                      <a:endParaRPr lang="en-US"/>
                    </a:p>
                  </a:txBody>
                  <a:tcPr anchor="ctr" anchorCtr="0"/>
                </a:tc>
              </a:tr>
            </a:tbl>
          </a:graphicData>
        </a:graphic>
      </p:graphicFrame>
      <p:cxnSp>
        <p:nvCxnSpPr>
          <p:cNvPr id="8" name="Elbow Connector 7"/>
          <p:cNvCxnSpPr>
            <a:stCxn id="6" idx="2"/>
            <a:endCxn id="5" idx="1"/>
          </p:cNvCxnSpPr>
          <p:nvPr/>
        </p:nvCxnSpPr>
        <p:spPr>
          <a:xfrm rot="5400000" flipV="1">
            <a:off x="1927860" y="3771900"/>
            <a:ext cx="525780" cy="1041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108700"/>
          </a:xfrm>
        </p:spPr>
        <p:txBody>
          <a:bodyPr/>
          <a:p>
            <a:pPr marL="0" indent="0">
              <a:buNone/>
            </a:pPr>
            <a:r>
              <a:rPr lang="en-US" sz="3600" b="1">
                <a:latin typeface="Times New Roman" panose="02020603050405020304" charset="0"/>
                <a:cs typeface="Times New Roman" panose="02020603050405020304" charset="0"/>
              </a:rPr>
              <a:t>ARRAY OF STRINGS OR TWO DIMENSIONAL ARRAY OF CHARACTERS</a:t>
            </a:r>
            <a:endParaRPr lang="en-US" sz="3600" b="1">
              <a:latin typeface="Times New Roman" panose="02020603050405020304" charset="0"/>
              <a:cs typeface="Times New Roman" panose="02020603050405020304" charset="0"/>
            </a:endParaRPr>
          </a:p>
          <a:p>
            <a:pPr marL="0" indent="0">
              <a:lnSpc>
                <a:spcPct val="150000"/>
              </a:lnSpc>
              <a:buNone/>
            </a:pPr>
            <a:r>
              <a:rPr lang="en-US" sz="24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 </a:t>
            </a:r>
            <a:r>
              <a:rPr lang="en-US" sz="1600">
                <a:latin typeface="Times New Roman" panose="02020603050405020304" charset="0"/>
                <a:cs typeface="Times New Roman" panose="02020603050405020304" charset="0"/>
              </a:rPr>
              <a:t>Strings are character arrays so array of strings means array of character tyep arrays i.e. a two dimensional array of characters. Suppose we declare and initialize a two-dimensional array of characters as-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char arr[5][10]={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“white”,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“green”,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“yellow”,</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“blue”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7825"/>
            <a:ext cx="10972800" cy="6110605"/>
          </a:xfrm>
        </p:spPr>
        <p:txBody>
          <a:bodyPr/>
          <a:p>
            <a:pPr marL="0" indent="0">
              <a:lnSpc>
                <a:spcPct val="150000"/>
              </a:lnSpc>
              <a:buNone/>
            </a:pPr>
            <a:r>
              <a:rPr lang="en-US" sz="2400"/>
              <a:t>     </a:t>
            </a:r>
            <a:r>
              <a:rPr lang="en-US" sz="1600">
                <a:latin typeface="Times New Roman" panose="02020603050405020304" charset="0"/>
                <a:cs typeface="Times New Roman" panose="02020603050405020304" charset="0"/>
              </a:rPr>
              <a:t> So we see that if we want to access individual characters in the string we use two subscripts and if we want to access the strings we use a single subscripts.</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2400"/>
              <a:t>             2000                                                                            2009</a:t>
            </a:r>
            <a:endParaRPr lang="en-US" sz="2400"/>
          </a:p>
          <a:p>
            <a:pPr marL="0" indent="0">
              <a:buNone/>
            </a:pPr>
            <a:r>
              <a:rPr lang="en-US" sz="2400"/>
              <a:t>             2010                                                                            2019</a:t>
            </a:r>
            <a:endParaRPr lang="en-US" sz="2400"/>
          </a:p>
          <a:p>
            <a:pPr marL="0" indent="0">
              <a:buNone/>
            </a:pPr>
            <a:r>
              <a:rPr lang="en-US" sz="2400"/>
              <a:t>             2020                                                                            2029</a:t>
            </a:r>
            <a:endParaRPr lang="en-US" sz="2400"/>
          </a:p>
          <a:p>
            <a:pPr marL="0" indent="0">
              <a:buNone/>
            </a:pPr>
            <a:r>
              <a:rPr lang="en-US" sz="2400"/>
              <a:t>             2030                                                                            2039</a:t>
            </a:r>
            <a:endParaRPr lang="en-US" sz="2400"/>
          </a:p>
          <a:p>
            <a:pPr marL="0" indent="0">
              <a:buNone/>
            </a:pPr>
            <a:r>
              <a:rPr lang="en-US" sz="2400"/>
              <a:t>             2040                                                                            2049</a:t>
            </a:r>
            <a:endParaRPr lang="en-US" sz="2400"/>
          </a:p>
          <a:p>
            <a:pPr marL="0" indent="0">
              <a:buNone/>
            </a:pPr>
            <a:endParaRPr lang="en-US" sz="2400"/>
          </a:p>
          <a:p>
            <a:pPr marL="0" indent="0">
              <a:lnSpc>
                <a:spcPct val="150000"/>
              </a:lnSpc>
              <a:buNone/>
            </a:pPr>
            <a:r>
              <a:rPr lang="en-US" sz="2400"/>
              <a:t>       </a:t>
            </a:r>
            <a:r>
              <a:rPr lang="en-US" sz="1600">
                <a:latin typeface="Times New Roman" panose="02020603050405020304" charset="0"/>
                <a:cs typeface="Times New Roman" panose="02020603050405020304" charset="0"/>
              </a:rPr>
              <a:t>This is the interanl storage representatiion of array of strings. 2000 is the base address of the first string. Similarly, 2010 is the base address of the second string. Here 10 bytes are reserved in memory for each string.</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graphicFrame>
        <p:nvGraphicFramePr>
          <p:cNvPr id="4" name="Table 3"/>
          <p:cNvGraphicFramePr/>
          <p:nvPr/>
        </p:nvGraphicFramePr>
        <p:xfrm>
          <a:off x="2567305" y="1628775"/>
          <a:ext cx="6177280" cy="2193925"/>
        </p:xfrm>
        <a:graphic>
          <a:graphicData uri="http://schemas.openxmlformats.org/drawingml/2006/table">
            <a:tbl>
              <a:tblPr firstRow="1" bandRow="1">
                <a:tableStyleId>{5C22544A-7EE6-4342-B048-85BDC9FD1C3A}</a:tableStyleId>
              </a:tblPr>
              <a:tblGrid>
                <a:gridCol w="772160"/>
                <a:gridCol w="772160"/>
                <a:gridCol w="772160"/>
                <a:gridCol w="772160"/>
                <a:gridCol w="772160"/>
                <a:gridCol w="772160"/>
                <a:gridCol w="772160"/>
                <a:gridCol w="772160"/>
              </a:tblGrid>
              <a:tr h="438785">
                <a:tc>
                  <a:txBody>
                    <a:bodyPr/>
                    <a:p>
                      <a:pPr algn="ctr">
                        <a:buNone/>
                      </a:pPr>
                      <a:r>
                        <a:rPr lang="en-US"/>
                        <a:t>w               </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r>
              <a:tr h="438785">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bl>
          </a:graphicData>
        </a:graphic>
      </p:graphicFrame>
    </p:spTree>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334760"/>
          </a:xfrm>
        </p:spPr>
        <p:txBody>
          <a:bodyPr>
            <a:normAutofit fontScale="90000"/>
          </a:bodyPr>
          <a:p>
            <a:pPr marL="0" indent="0">
              <a:buNone/>
            </a:pPr>
            <a:r>
              <a:rPr lang="en-US" sz="3600" b="1">
                <a:latin typeface="Times New Roman" panose="02020603050405020304" charset="0"/>
                <a:cs typeface="Times New Roman" panose="02020603050405020304" charset="0"/>
              </a:rPr>
              <a:t>Example 10</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print the strings of the two-dimensional character array</a:t>
            </a:r>
            <a:endParaRPr lang="en-US" sz="28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#include &lt;stdio.h&gt;</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char arr[5][10]={</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"white",</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"red",</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"green",</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"yellow",</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"blue"</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715" y="1412240"/>
            <a:ext cx="10515600" cy="4558030"/>
          </a:xfrm>
        </p:spPr>
        <p:txBody>
          <a:bodyPr>
            <a:normAutofit lnSpcReduction="20000"/>
          </a:bodyPr>
          <a:lstStyle/>
          <a:p>
            <a:pPr marL="0" indent="0">
              <a:buFont typeface="Wingdings" panose="05000000000000000000" charset="0"/>
              <a:buNone/>
            </a:pPr>
            <a:r>
              <a:rPr lang="en-US" sz="3200">
                <a:solidFill>
                  <a:srgbClr val="00B050"/>
                </a:solidFill>
                <a:latin typeface="Times New Roman" panose="02020603050405020304" charset="0"/>
                <a:cs typeface="Times New Roman" panose="02020603050405020304" charset="0"/>
              </a:rPr>
              <a:t>Characteristics of C</a:t>
            </a:r>
            <a:endParaRPr lang="en-US" sz="3200">
              <a:solidFill>
                <a:srgbClr val="00B050"/>
              </a:solidFill>
              <a:latin typeface="Times New Roman" panose="02020603050405020304" charset="0"/>
              <a:cs typeface="Times New Roman" panose="02020603050405020304" charset="0"/>
            </a:endParaRPr>
          </a:p>
          <a:p>
            <a:pPr>
              <a:lnSpc>
                <a:spcPct val="150000"/>
              </a:lnSpc>
              <a:buFont typeface="Wingdings" panose="05000000000000000000" charset="0"/>
              <a:buChar char="Ø"/>
            </a:pP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C is a middle level language.</a:t>
            </a:r>
            <a:endParaRPr lang="en-IN"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It has the simplicity of a high level language as well as the power of a low level language.</a:t>
            </a:r>
            <a:endParaRPr lang="en-IN"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C language is consisting the 32 keywords.</a:t>
            </a:r>
            <a:endParaRPr lang="en-IN"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C is a portable language.</a:t>
            </a:r>
            <a:endParaRPr lang="en-IN"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C is a case sensitive.</a:t>
            </a:r>
            <a:endParaRPr lang="en-IN"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IN" sz="1600">
                <a:latin typeface="Times New Roman" panose="02020603050405020304" charset="0"/>
                <a:cs typeface="Times New Roman" panose="02020603050405020304" charset="0"/>
                <a:sym typeface="+mn-ea"/>
              </a:rPr>
              <a:t>In C language compilation and execution is faster.</a:t>
            </a:r>
            <a:endParaRPr lang="en-IN" sz="160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altLang="en-IN" sz="1600">
                <a:latin typeface="Times New Roman" panose="02020603050405020304" charset="0"/>
                <a:cs typeface="Times New Roman" panose="02020603050405020304" charset="0"/>
                <a:sym typeface="+mn-ea"/>
              </a:rPr>
              <a:t>C language is Extendible.</a:t>
            </a:r>
            <a:endParaRPr lang="en-US" altLang="en-IN" sz="160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altLang="en-IN" sz="1600">
                <a:latin typeface="Times New Roman" panose="02020603050405020304" charset="0"/>
                <a:cs typeface="Times New Roman" panose="02020603050405020304" charset="0"/>
              </a:rPr>
              <a:t>C is a structured language.</a:t>
            </a:r>
            <a:endParaRPr lang="en-IN" sz="1600">
              <a:latin typeface="Times New Roman" panose="02020603050405020304" charset="0"/>
              <a:cs typeface="Times New Roman" panose="02020603050405020304" charset="0"/>
            </a:endParaRPr>
          </a:p>
          <a:p>
            <a:pPr>
              <a:buFont typeface="Wingdings" panose="05000000000000000000" charset="0"/>
              <a:buChar char="Ø"/>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990"/>
            <a:ext cx="10515600" cy="6490335"/>
          </a:xfrm>
        </p:spPr>
        <p:txBody>
          <a:bodyPr/>
          <a:lstStyle/>
          <a:p>
            <a:pPr marL="0" indent="0" algn="just">
              <a:lnSpc>
                <a:spcPct val="150000"/>
              </a:lnSpc>
              <a:buNone/>
            </a:pPr>
            <a:r>
              <a:rPr lang="en-US" sz="2000">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sz="2000">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 data type specifies the type of data that a variable can store such as integer, floating, character, etc.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different types of Data types.</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1600">
                <a:latin typeface="Times New Roman" panose="02020603050405020304" charset="0"/>
                <a:cs typeface="Times New Roman" panose="02020603050405020304" charset="0"/>
              </a:rPr>
              <a:t>DATA TYPES </a:t>
            </a:r>
            <a:endParaRPr lang="en-US" sz="16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1600">
                <a:latin typeface="Times New Roman" panose="02020603050405020304" charset="0"/>
                <a:cs typeface="Times New Roman" panose="02020603050405020304" charset="0"/>
              </a:rPr>
              <a:t>BASIC</a:t>
            </a:r>
            <a:endParaRPr lang="en-US" sz="16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1600">
                <a:latin typeface="Times New Roman" panose="02020603050405020304" charset="0"/>
                <a:cs typeface="Times New Roman" panose="02020603050405020304" charset="0"/>
              </a:rPr>
              <a:t>DERIVED</a:t>
            </a:r>
            <a:endParaRPr lang="en-US" sz="16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1600">
                <a:latin typeface="Times New Roman" panose="02020603050405020304" charset="0"/>
                <a:cs typeface="Times New Roman" panose="02020603050405020304" charset="0"/>
              </a:rPr>
              <a:t>ENUMERATION</a:t>
            </a:r>
            <a:endParaRPr lang="en-US" sz="16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3345"/>
            <a:ext cx="10972800" cy="6485255"/>
          </a:xfrm>
        </p:spPr>
        <p:txBody>
          <a:bodyPr>
            <a:normAutofit lnSpcReduction="20000"/>
          </a:bodyPr>
          <a:p>
            <a:pPr marL="0" indent="0">
              <a:lnSpc>
                <a:spcPct val="150000"/>
              </a:lnSpc>
              <a:buNone/>
            </a:pPr>
            <a:r>
              <a:rPr lang="en-US" sz="1600">
                <a:latin typeface="Times New Roman" panose="02020603050405020304" charset="0"/>
                <a:cs typeface="Times New Roman" panose="02020603050405020304" charset="0"/>
                <a:sym typeface="+mn-ea"/>
              </a:rPr>
              <a:t>int 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for(i=0;i&lt;5;i++)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printf("String= %s\t",arr[i]);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printf("Address of string= %p\n",arr[i]);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r>
              <a:rPr lang="en-US" sz="3600" b="1">
                <a:latin typeface="Times New Roman" panose="02020603050405020304" charset="0"/>
                <a:cs typeface="Times New Roman" panose="02020603050405020304" charset="0"/>
                <a:sym typeface="+mn-ea"/>
              </a:rPr>
              <a:t>Output:</a:t>
            </a:r>
            <a:endParaRPr lang="en-US" sz="24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white	     Address of string= 0x7fffa6a86960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red	   Address of string= 0x7fffa6a8696a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green     Address of string= 0x7fffa6a86974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yellow    Address of string= 0x7fffa6a8697e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blue	 Address of string= 0x7fffa6a86988</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260465"/>
          </a:xfrm>
        </p:spPr>
        <p:txBody>
          <a:bodyPr/>
          <a:p>
            <a:pPr marL="0" indent="0">
              <a:buNone/>
            </a:pPr>
            <a:r>
              <a:rPr lang="en-US" sz="3600" b="1">
                <a:latin typeface="Times New Roman" panose="02020603050405020304" charset="0"/>
                <a:cs typeface="Times New Roman" panose="02020603050405020304" charset="0"/>
              </a:rPr>
              <a:t>ARRAY OF POINTERS TO STRINGS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24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We have already studied about array of pointers in the previous chapter. Array of pointers to strings is an array of char pointers in which each pointer points to the first character of a string i.e. each element of this array contains the base address of a string. Let us take an example and see how this array can be declared an initialized.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char *arrp[]={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“white”,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“green”,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“yellow”,</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“blue”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30620"/>
          </a:xfrm>
        </p:spPr>
        <p:txBody>
          <a:bodyPr/>
          <a:p>
            <a:pPr marL="0" indent="0">
              <a:lnSpc>
                <a:spcPct val="150000"/>
              </a:lnSpc>
              <a:buNone/>
            </a:pPr>
            <a:r>
              <a:rPr lang="en-US" sz="1600">
                <a:latin typeface="Times New Roman" panose="02020603050405020304" charset="0"/>
                <a:cs typeface="Times New Roman" panose="02020603050405020304" charset="0"/>
              </a:rPr>
              <a:t>Now let us see how these strings are stored in memory-</a:t>
            </a:r>
            <a:endParaRPr lang="en-US" sz="1600">
              <a:latin typeface="Times New Roman" panose="02020603050405020304" charset="0"/>
              <a:cs typeface="Times New Roman" panose="02020603050405020304" charset="0"/>
            </a:endParaRPr>
          </a:p>
          <a:p>
            <a:pPr marL="0" indent="0">
              <a:buNone/>
            </a:pPr>
            <a:r>
              <a:rPr lang="en-US" sz="2400"/>
              <a:t>                                                    1000</a:t>
            </a:r>
            <a:endParaRPr lang="en-US" sz="2400"/>
          </a:p>
          <a:p>
            <a:pPr marL="0" indent="0">
              <a:buNone/>
            </a:pPr>
            <a:endParaRPr lang="en-US" sz="2400"/>
          </a:p>
          <a:p>
            <a:pPr marL="0" indent="0">
              <a:buNone/>
            </a:pPr>
            <a:r>
              <a:rPr lang="en-US" sz="2400"/>
              <a:t>                                                    1050</a:t>
            </a:r>
            <a:endParaRPr lang="en-US" sz="2400"/>
          </a:p>
          <a:p>
            <a:pPr marL="0" indent="0">
              <a:buNone/>
            </a:pPr>
            <a:r>
              <a:rPr lang="en-US" sz="2400"/>
              <a:t>         arrp[0]</a:t>
            </a:r>
            <a:endParaRPr lang="en-US" sz="2400"/>
          </a:p>
          <a:p>
            <a:pPr marL="0" indent="0">
              <a:buNone/>
            </a:pPr>
            <a:r>
              <a:rPr lang="en-US" sz="2400"/>
              <a:t>         arrp[1]                                1200</a:t>
            </a:r>
            <a:endParaRPr lang="en-US" sz="2400"/>
          </a:p>
          <a:p>
            <a:pPr marL="0" indent="0">
              <a:buNone/>
            </a:pPr>
            <a:r>
              <a:rPr lang="en-US" sz="2400"/>
              <a:t>         arrp[2]</a:t>
            </a:r>
            <a:endParaRPr lang="en-US" sz="2400"/>
          </a:p>
          <a:p>
            <a:pPr marL="0" indent="0">
              <a:buNone/>
            </a:pPr>
            <a:r>
              <a:rPr lang="en-US" sz="2400"/>
              <a:t>         arrp[3]                                1500</a:t>
            </a:r>
            <a:endParaRPr lang="en-US" sz="2400"/>
          </a:p>
          <a:p>
            <a:pPr marL="0" indent="0">
              <a:buNone/>
            </a:pPr>
            <a:r>
              <a:rPr lang="en-US" sz="2400"/>
              <a:t>         arrp[4]</a:t>
            </a:r>
            <a:endParaRPr lang="en-US" sz="2400"/>
          </a:p>
          <a:p>
            <a:pPr marL="0" indent="0">
              <a:buNone/>
            </a:pPr>
            <a:r>
              <a:rPr lang="en-US" sz="2400"/>
              <a:t>                                                    1080</a:t>
            </a:r>
            <a:endParaRPr lang="en-US" sz="2400"/>
          </a:p>
        </p:txBody>
      </p:sp>
      <p:graphicFrame>
        <p:nvGraphicFramePr>
          <p:cNvPr id="4" name="Table 3"/>
          <p:cNvGraphicFramePr/>
          <p:nvPr/>
        </p:nvGraphicFramePr>
        <p:xfrm>
          <a:off x="2508250" y="2023110"/>
          <a:ext cx="853440" cy="2282825"/>
        </p:xfrm>
        <a:graphic>
          <a:graphicData uri="http://schemas.openxmlformats.org/drawingml/2006/table">
            <a:tbl>
              <a:tblPr firstRow="1" bandRow="1">
                <a:tableStyleId>{5C22544A-7EE6-4342-B048-85BDC9FD1C3A}</a:tableStyleId>
              </a:tblPr>
              <a:tblGrid>
                <a:gridCol w="853440"/>
              </a:tblGrid>
              <a:tr h="456565">
                <a:tc>
                  <a:txBody>
                    <a:bodyPr/>
                    <a:p>
                      <a:pPr algn="ctr">
                        <a:buNone/>
                      </a:pPr>
                      <a:r>
                        <a:rPr lang="en-US"/>
                        <a:t>1000</a:t>
                      </a:r>
                      <a:endParaRPr lang="en-US"/>
                    </a:p>
                  </a:txBody>
                  <a:tcPr anchor="ctr" anchorCtr="0"/>
                </a:tc>
              </a:tr>
              <a:tr h="456565">
                <a:tc>
                  <a:txBody>
                    <a:bodyPr/>
                    <a:p>
                      <a:pPr algn="ctr">
                        <a:buNone/>
                      </a:pPr>
                      <a:r>
                        <a:rPr lang="en-US"/>
                        <a:t>1050</a:t>
                      </a:r>
                      <a:endParaRPr lang="en-US"/>
                    </a:p>
                  </a:txBody>
                  <a:tcPr anchor="ctr" anchorCtr="0"/>
                </a:tc>
              </a:tr>
              <a:tr h="456565">
                <a:tc>
                  <a:txBody>
                    <a:bodyPr/>
                    <a:p>
                      <a:pPr algn="ctr">
                        <a:buNone/>
                      </a:pPr>
                      <a:r>
                        <a:rPr lang="en-US"/>
                        <a:t>1200</a:t>
                      </a:r>
                      <a:endParaRPr lang="en-US"/>
                    </a:p>
                  </a:txBody>
                  <a:tcPr anchor="ctr" anchorCtr="0"/>
                </a:tc>
              </a:tr>
              <a:tr h="456565">
                <a:tc>
                  <a:txBody>
                    <a:bodyPr/>
                    <a:p>
                      <a:pPr algn="ctr">
                        <a:buNone/>
                      </a:pPr>
                      <a:r>
                        <a:rPr lang="en-US"/>
                        <a:t>1500</a:t>
                      </a:r>
                      <a:endParaRPr lang="en-US"/>
                    </a:p>
                  </a:txBody>
                  <a:tcPr anchor="ctr" anchorCtr="0"/>
                </a:tc>
              </a:tr>
              <a:tr h="456565">
                <a:tc>
                  <a:txBody>
                    <a:bodyPr/>
                    <a:p>
                      <a:pPr algn="ctr">
                        <a:buNone/>
                      </a:pPr>
                      <a:r>
                        <a:rPr lang="en-US"/>
                        <a:t>1080</a:t>
                      </a:r>
                      <a:endParaRPr lang="en-US"/>
                    </a:p>
                  </a:txBody>
                  <a:tcPr anchor="ctr" anchorCtr="0"/>
                </a:tc>
              </a:tr>
            </a:tbl>
          </a:graphicData>
        </a:graphic>
      </p:graphicFrame>
      <p:graphicFrame>
        <p:nvGraphicFramePr>
          <p:cNvPr id="5" name="Table 4"/>
          <p:cNvGraphicFramePr/>
          <p:nvPr/>
        </p:nvGraphicFramePr>
        <p:xfrm>
          <a:off x="5040630" y="1155700"/>
          <a:ext cx="5334000" cy="381000"/>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tblGrid>
              <a:tr h="381000">
                <a:tc>
                  <a:txBody>
                    <a:bodyPr/>
                    <a:p>
                      <a:pPr algn="ctr">
                        <a:buNone/>
                      </a:pPr>
                      <a:r>
                        <a:rPr lang="en-US"/>
                        <a:t>w</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5040630" y="2023110"/>
          <a:ext cx="4338320" cy="381000"/>
        </p:xfrm>
        <a:graphic>
          <a:graphicData uri="http://schemas.openxmlformats.org/drawingml/2006/table">
            <a:tbl>
              <a:tblPr firstRow="1" bandRow="1">
                <a:tableStyleId>{5C22544A-7EE6-4342-B048-85BDC9FD1C3A}</a:tableStyleId>
              </a:tblPr>
              <a:tblGrid>
                <a:gridCol w="1084580"/>
                <a:gridCol w="1084580"/>
                <a:gridCol w="1084580"/>
                <a:gridCol w="1084580"/>
              </a:tblGrid>
              <a:tr h="381000">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7" name="Table 6"/>
          <p:cNvGraphicFramePr/>
          <p:nvPr/>
        </p:nvGraphicFramePr>
        <p:xfrm>
          <a:off x="5040630" y="2890520"/>
          <a:ext cx="5318760" cy="381000"/>
        </p:xfrm>
        <a:graphic>
          <a:graphicData uri="http://schemas.openxmlformats.org/drawingml/2006/table">
            <a:tbl>
              <a:tblPr firstRow="1" bandRow="1">
                <a:tableStyleId>{5C22544A-7EE6-4342-B048-85BDC9FD1C3A}</a:tableStyleId>
              </a:tblPr>
              <a:tblGrid>
                <a:gridCol w="886460"/>
                <a:gridCol w="886460"/>
                <a:gridCol w="886460"/>
                <a:gridCol w="886460"/>
                <a:gridCol w="886460"/>
                <a:gridCol w="886460"/>
              </a:tblGrid>
              <a:tr h="381000">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8" name="Table 7"/>
          <p:cNvGraphicFramePr/>
          <p:nvPr/>
        </p:nvGraphicFramePr>
        <p:xfrm>
          <a:off x="5053965" y="3757930"/>
          <a:ext cx="5987415" cy="381000"/>
        </p:xfrm>
        <a:graphic>
          <a:graphicData uri="http://schemas.openxmlformats.org/drawingml/2006/table">
            <a:tbl>
              <a:tblPr firstRow="1" bandRow="1">
                <a:tableStyleId>{5C22544A-7EE6-4342-B048-85BDC9FD1C3A}</a:tableStyleId>
              </a:tblPr>
              <a:tblGrid>
                <a:gridCol w="855345"/>
                <a:gridCol w="855345"/>
                <a:gridCol w="855345"/>
                <a:gridCol w="855345"/>
                <a:gridCol w="855345"/>
                <a:gridCol w="855345"/>
                <a:gridCol w="855345"/>
              </a:tblGrid>
              <a:tr h="381000">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9" name="Table 8"/>
          <p:cNvGraphicFramePr/>
          <p:nvPr/>
        </p:nvGraphicFramePr>
        <p:xfrm>
          <a:off x="5053965" y="4625340"/>
          <a:ext cx="5140325" cy="381000"/>
        </p:xfrm>
        <a:graphic>
          <a:graphicData uri="http://schemas.openxmlformats.org/drawingml/2006/table">
            <a:tbl>
              <a:tblPr firstRow="1" bandRow="1">
                <a:tableStyleId>{5C22544A-7EE6-4342-B048-85BDC9FD1C3A}</a:tableStyleId>
              </a:tblPr>
              <a:tblGrid>
                <a:gridCol w="1028065"/>
                <a:gridCol w="1028065"/>
                <a:gridCol w="1028065"/>
                <a:gridCol w="1028065"/>
                <a:gridCol w="1028065"/>
              </a:tblGrid>
              <a:tr h="381000">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cxnSp>
        <p:nvCxnSpPr>
          <p:cNvPr id="10" name="Straight Arrow Connector 9"/>
          <p:cNvCxnSpPr>
            <a:endCxn id="5" idx="1"/>
          </p:cNvCxnSpPr>
          <p:nvPr/>
        </p:nvCxnSpPr>
        <p:spPr>
          <a:xfrm flipV="1">
            <a:off x="3349625" y="1346200"/>
            <a:ext cx="1691005" cy="897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3334385" y="2213610"/>
            <a:ext cx="1706245"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7" idx="1"/>
          </p:cNvCxnSpPr>
          <p:nvPr/>
        </p:nvCxnSpPr>
        <p:spPr>
          <a:xfrm flipV="1">
            <a:off x="3361690" y="3081020"/>
            <a:ext cx="1678940" cy="83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a:off x="3364230" y="3632200"/>
            <a:ext cx="1689735" cy="31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3349625" y="4084955"/>
            <a:ext cx="170434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96355"/>
          </a:xfrm>
        </p:spPr>
        <p:txBody>
          <a:bodyPr>
            <a:normAutofit lnSpcReduction="10000"/>
          </a:bodyPr>
          <a:p>
            <a:pPr marL="0" indent="0">
              <a:buNone/>
            </a:pPr>
            <a:r>
              <a:rPr lang="en-US" sz="3600" b="1">
                <a:latin typeface="Times New Roman" panose="02020603050405020304" charset="0"/>
                <a:cs typeface="Times New Roman" panose="02020603050405020304" charset="0"/>
              </a:rPr>
              <a:t>Example 11</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understand Array of pointers to strings</a:t>
            </a:r>
            <a:endParaRPr lang="en-US" sz="28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*arrp[]={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"white",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"green",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"yellow",</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"blue"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379845"/>
          </a:xfrm>
        </p:spPr>
        <p:txBody>
          <a:bodyPr>
            <a:normAutofit lnSpcReduction="10000"/>
          </a:bodyPr>
          <a:p>
            <a:pPr marL="0" indent="0">
              <a:lnSpc>
                <a:spcPct val="150000"/>
              </a:lnSpc>
              <a:buNone/>
            </a:pPr>
            <a:r>
              <a:rPr lang="en-US" sz="1600">
                <a:latin typeface="Times New Roman" panose="02020603050405020304" charset="0"/>
                <a:cs typeface="Times New Roman" panose="02020603050405020304" charset="0"/>
              </a:rPr>
              <a:t>for(i=0;i&lt;5;i++)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printf("String : %s\n",arrp[i]);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printf("Address of string : %p\n",arrp[i]);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printf("Address of string stored at : %p\n",arrp+i);</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endParaRPr lang="en-US" sz="1800">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 white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 0x562567ecf008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stored at : 0x7fffcaa77490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62585"/>
            <a:ext cx="10972800" cy="6095365"/>
          </a:xfrm>
        </p:spPr>
        <p:txBody>
          <a:bodyPr/>
          <a:p>
            <a:pPr marL="0" indent="0">
              <a:lnSpc>
                <a:spcPct val="150000"/>
              </a:lnSpc>
              <a:buNone/>
            </a:pPr>
            <a:r>
              <a:rPr lang="en-US" sz="1600">
                <a:latin typeface="Times New Roman" panose="02020603050405020304" charset="0"/>
                <a:cs typeface="Times New Roman" panose="02020603050405020304" charset="0"/>
              </a:rPr>
              <a:t>String : red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 0x562567ecf00e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stored at : 0x7fffcaa77498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 green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 0x562567ecf012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stored at : 0x7fffcaa774a0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 yellow</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 0x562567ecf018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stored at : 0x7fffcaa774a8</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 blue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 0x562567ecf01f</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Address of string stored at : 0x7fffcaa774b0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246495"/>
          </a:xfrm>
        </p:spPr>
        <p:txBody>
          <a:bodyPr/>
          <a:p>
            <a:pPr marL="0" indent="0">
              <a:buNone/>
            </a:pPr>
            <a:r>
              <a:rPr lang="en-US" sz="3600" b="1">
                <a:latin typeface="Times New Roman" panose="02020603050405020304" charset="0"/>
                <a:cs typeface="Times New Roman" panose="02020603050405020304" charset="0"/>
              </a:rPr>
              <a:t>STRING LIBRARY FUNCTION</a:t>
            </a:r>
            <a:endParaRPr lang="en-US" sz="3600" b="1">
              <a:latin typeface="Times New Roman" panose="02020603050405020304" charset="0"/>
              <a:cs typeface="Times New Roman" panose="02020603050405020304" charset="0"/>
            </a:endParaRPr>
          </a:p>
          <a:p>
            <a:pPr marL="0" indent="0">
              <a:buNone/>
            </a:pPr>
            <a:endParaRPr lang="en-US" sz="3600" b="1">
              <a:latin typeface="Times New Roman" panose="02020603050405020304" charset="0"/>
              <a:cs typeface="Times New Roman" panose="02020603050405020304" charset="0"/>
            </a:endParaRPr>
          </a:p>
          <a:p>
            <a:pPr marL="0" indent="0">
              <a:buNone/>
            </a:pPr>
            <a:r>
              <a:rPr lang="en-US" sz="3600" b="1">
                <a:solidFill>
                  <a:srgbClr val="FF0000"/>
                </a:solidFill>
                <a:latin typeface="Times New Roman" panose="02020603050405020304" charset="0"/>
                <a:cs typeface="Times New Roman" panose="02020603050405020304" charset="0"/>
              </a:rPr>
              <a:t>strncpy( )</a:t>
            </a:r>
            <a:endParaRPr lang="en-US" sz="3600" b="1">
              <a:solidFill>
                <a:srgbClr val="FF0000"/>
              </a:solidFill>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Times New Roman" panose="02020603050405020304" charset="0"/>
                <a:cs typeface="Times New Roman" panose="02020603050405020304" charset="0"/>
              </a:rPr>
              <a:t>Declaration: char *strncpy(char *s1, const char *s2, size_t 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This function copies exactly n characters from source string s2 to the destination string s1. It returns the value of s1. If length of source string s2 is less than n, then null characters are added to the destination string till all the charactwes have been written.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For example if n is 10 and length of source string s2 is 6 then 4 is null character are written at the end.</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2400"/>
            <a:ext cx="10972800" cy="6481445"/>
          </a:xfrm>
        </p:spPr>
        <p:txBody>
          <a:bodyPr>
            <a:normAutofit lnSpcReduction="20000"/>
          </a:bodyPr>
          <a:p>
            <a:pPr marL="0" indent="0">
              <a:buNone/>
            </a:pPr>
            <a:r>
              <a:rPr lang="en-US" sz="3600" b="1">
                <a:latin typeface="Times New Roman" panose="02020603050405020304" charset="0"/>
                <a:cs typeface="Times New Roman" panose="02020603050405020304" charset="0"/>
              </a:rPr>
              <a:t>Example 12</a:t>
            </a:r>
            <a:endParaRPr lang="en-US" sz="36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Program to understand strncpy() function</a:t>
            </a:r>
            <a:endParaRPr lang="en-US" sz="28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str1[10];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strncpy(str1,"Departmental",6);                      </a:t>
            </a:r>
            <a:r>
              <a:rPr lang="en-US" sz="1600" b="1">
                <a:latin typeface="Times New Roman" panose="02020603050405020304" charset="0"/>
                <a:cs typeface="Times New Roman" panose="02020603050405020304" charset="0"/>
              </a:rPr>
              <a:t>Output:</a:t>
            </a:r>
            <a:endParaRPr lang="en-US" sz="1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str1[6]='\0';                                                      Depart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printf("%s\n",str1);                                           Dep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strncpy(str1,"Dep",6);</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printf("%s\n",str1);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0"/>
            <a:ext cx="10972800" cy="6617970"/>
          </a:xfrm>
        </p:spPr>
        <p:txBody>
          <a:bodyPr>
            <a:normAutofit lnSpcReduction="20000"/>
          </a:bodyPr>
          <a:p>
            <a:pPr marL="0" indent="0">
              <a:buNone/>
            </a:pPr>
            <a:r>
              <a:rPr lang="en-US" sz="3600" b="1">
                <a:solidFill>
                  <a:srgbClr val="FF0000"/>
                </a:solidFill>
                <a:latin typeface="Times New Roman" panose="02020603050405020304" charset="0"/>
                <a:cs typeface="Times New Roman" panose="02020603050405020304" charset="0"/>
              </a:rPr>
              <a:t>strncat( )</a:t>
            </a:r>
            <a:endParaRPr lang="en-US" sz="3600" b="1">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Declaration: char *strncat(char *str1, const char *str2, size_t 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This function is same as strcat() but it concatenates only a portion of a string to another string. </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Example 13</a:t>
            </a:r>
            <a:r>
              <a:rPr lang="en-US" sz="2800">
                <a:latin typeface="Times New Roman" panose="02020603050405020304" charset="0"/>
                <a:cs typeface="Times New Roman" panose="02020603050405020304" charset="0"/>
              </a:rPr>
              <a:t>-strncat() function.</a:t>
            </a:r>
            <a:endParaRPr lang="en-US" sz="28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r>
              <a:rPr lang="en-US" sz="1600" b="1">
                <a:latin typeface="Times New Roman" panose="02020603050405020304" charset="0"/>
                <a:cs typeface="Times New Roman" panose="02020603050405020304" charset="0"/>
              </a:rPr>
              <a:t>Output:</a:t>
            </a:r>
            <a:endParaRPr lang="en-US" sz="1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ABCDEFG</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str1[15]="ABC";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strncat(str1,"DEFGHIJ",4);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printf("%s\n",str1);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07315"/>
            <a:ext cx="10972800" cy="6511290"/>
          </a:xfrm>
        </p:spPr>
        <p:txBody>
          <a:bodyPr>
            <a:normAutofit lnSpcReduction="20000"/>
          </a:bodyPr>
          <a:p>
            <a:pPr marL="0" indent="0">
              <a:buNone/>
            </a:pPr>
            <a:r>
              <a:rPr lang="en-US" sz="3600" b="1">
                <a:solidFill>
                  <a:srgbClr val="FF0000"/>
                </a:solidFill>
                <a:latin typeface="Times New Roman" panose="02020603050405020304" charset="0"/>
                <a:cs typeface="Times New Roman" panose="02020603050405020304" charset="0"/>
              </a:rPr>
              <a:t>strncmp( )</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Declaration: int *strncmp(const char *arr,const char *arr2,size_t length);</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This function is similar to strcmp() but it compares of strings for a specified length.</a:t>
            </a:r>
            <a:endParaRPr lang="en-US" sz="1600">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Example 14- </a:t>
            </a:r>
            <a:r>
              <a:rPr lang="en-US" sz="2400">
                <a:latin typeface="Times New Roman" panose="02020603050405020304" charset="0"/>
                <a:cs typeface="Times New Roman" panose="02020603050405020304" charset="0"/>
              </a:rPr>
              <a:t>strncmp() function</a:t>
            </a:r>
            <a:endParaRPr lang="en-US" sz="22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Output:</a:t>
            </a:r>
            <a:endParaRPr lang="en-US" sz="20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if(strncmp("Deepali","Deepanjali",4)==0)            Same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printf("Same\n");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else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printf("Different\n");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wrap="square"/>
                    <a:lstStyle/>
                    <a:p>
                      <a:pPr algn="ctr">
                        <a:lnSpc>
                          <a:spcPct val="200000"/>
                        </a:lnSpc>
                        <a:buNone/>
                      </a:pPr>
                      <a:r>
                        <a:rPr lang="en-US" sz="1600">
                          <a:latin typeface="Times New Roman" panose="02020603050405020304" charset="0"/>
                          <a:cs typeface="Times New Roman" panose="02020603050405020304" charset="0"/>
                        </a:rPr>
                        <a:t>Types</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vert="horz"/>
                </a:tc>
              </a:tr>
              <a:tr h="894080">
                <a:tc>
                  <a:txBody>
                    <a:bodyPr wrap="square"/>
                    <a:lstStyle/>
                    <a:p>
                      <a:pPr algn="ctr">
                        <a:lnSpc>
                          <a:spcPct val="200000"/>
                        </a:lnSpc>
                        <a:buNone/>
                      </a:pPr>
                      <a:r>
                        <a:rPr lang="en-US" sz="1600">
                          <a:latin typeface="Times New Roman" panose="02020603050405020304" charset="0"/>
                          <a:cs typeface="Times New Roman" panose="02020603050405020304" charset="0"/>
                        </a:rPr>
                        <a:t>Basic Data Type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int, char, float, double</a:t>
                      </a:r>
                      <a:endParaRPr lang="en-US" sz="1600">
                        <a:latin typeface="Times New Roman" panose="02020603050405020304" charset="0"/>
                        <a:cs typeface="Times New Roman" panose="02020603050405020304" charset="0"/>
                      </a:endParaRPr>
                    </a:p>
                  </a:txBody>
                  <a:tcPr vert="horz"/>
                </a:tc>
              </a:tr>
              <a:tr h="894080">
                <a:tc>
                  <a:txBody>
                    <a:bodyPr wrap="square"/>
                    <a:lstStyle/>
                    <a:p>
                      <a:pPr algn="ctr">
                        <a:lnSpc>
                          <a:spcPct val="200000"/>
                        </a:lnSpc>
                        <a:buNone/>
                      </a:pPr>
                      <a:r>
                        <a:rPr lang="en-US" sz="1600">
                          <a:latin typeface="Times New Roman" panose="02020603050405020304" charset="0"/>
                          <a:cs typeface="Times New Roman" panose="02020603050405020304" charset="0"/>
                        </a:rPr>
                        <a:t>Derived Data Type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array, pointer, structure, union</a:t>
                      </a:r>
                      <a:endParaRPr lang="en-US" sz="1600">
                        <a:latin typeface="Times New Roman" panose="02020603050405020304" charset="0"/>
                        <a:cs typeface="Times New Roman" panose="02020603050405020304" charset="0"/>
                      </a:endParaRPr>
                    </a:p>
                  </a:txBody>
                  <a:tcPr vert="horz"/>
                </a:tc>
              </a:tr>
              <a:tr h="894080">
                <a:tc>
                  <a:txBody>
                    <a:bodyPr wrap="square"/>
                    <a:lstStyle/>
                    <a:p>
                      <a:pPr algn="ctr">
                        <a:lnSpc>
                          <a:spcPct val="200000"/>
                        </a:lnSpc>
                        <a:buNone/>
                      </a:pPr>
                      <a:r>
                        <a:rPr lang="en-US" sz="1600">
                          <a:latin typeface="Times New Roman" panose="02020603050405020304" charset="0"/>
                          <a:cs typeface="Times New Roman" panose="02020603050405020304" charset="0"/>
                        </a:rPr>
                        <a:t>Enumeration Data Type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vert="horz"/>
                </a:tc>
              </a:tr>
              <a:tr h="894080">
                <a:tc>
                  <a:txBody>
                    <a:bodyPr wrap="square"/>
                    <a:lstStyle/>
                    <a:p>
                      <a:pPr algn="ctr">
                        <a:lnSpc>
                          <a:spcPct val="200000"/>
                        </a:lnSpc>
                        <a:buNone/>
                      </a:pPr>
                      <a:r>
                        <a:rPr lang="en-US" sz="1600">
                          <a:latin typeface="Times New Roman" panose="02020603050405020304" charset="0"/>
                          <a:cs typeface="Times New Roman" panose="02020603050405020304" charset="0"/>
                        </a:rPr>
                        <a:t>Void Data Type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29350"/>
          </a:xfrm>
        </p:spPr>
        <p:txBody>
          <a:bodyPr/>
          <a:p>
            <a:pPr marL="0" indent="0">
              <a:buNone/>
            </a:pPr>
            <a:r>
              <a:rPr lang="en-US" sz="3600" b="1">
                <a:solidFill>
                  <a:srgbClr val="FF0000"/>
                </a:solidFill>
                <a:latin typeface="Times New Roman" panose="02020603050405020304" charset="0"/>
                <a:cs typeface="Times New Roman" panose="02020603050405020304" charset="0"/>
              </a:rPr>
              <a:t>strchar( ) and strrchar( )</a:t>
            </a:r>
            <a:endParaRPr lang="en-US" sz="3600" b="1">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Declaration : char *strchr(const char *str, int ch);</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Declaration : char *strrchr(const char *str, int ch);</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strchr() returns a pointer to the first(leftmost) occurrence of the character ch in the string str. If the character is not present in the strinf then it returns NULL.</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strrchr() returns a pointer to the last(rightmost) occurrence of the characterch in gthe string pointed to by str. If the character is not present in the string then it returns NULL.</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367780"/>
          </a:xfrm>
        </p:spPr>
        <p:txBody>
          <a:bodyPr>
            <a:normAutofit lnSpcReduction="10000"/>
          </a:bodyPr>
          <a:p>
            <a:pPr marL="0" indent="0">
              <a:buNone/>
            </a:pPr>
            <a:r>
              <a:rPr lang="en-US" sz="3600" b="1">
                <a:latin typeface="Times New Roman" panose="02020603050405020304" charset="0"/>
                <a:cs typeface="Times New Roman" panose="02020603050405020304" charset="0"/>
              </a:rPr>
              <a:t>Example 15</a:t>
            </a:r>
            <a:r>
              <a:rPr lang="en-US" sz="2400"/>
              <a:t>- strchr() and strrchr() function</a:t>
            </a:r>
            <a:endParaRPr lang="en-US" sz="2400"/>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a:t>
            </a: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#include&lt;string.h&gt;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char *p;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p=strchr("Multinational",'n');               </a:t>
            </a:r>
            <a:r>
              <a:rPr lang="en-US" sz="1600" b="1">
                <a:latin typeface="Times New Roman" panose="02020603050405020304" charset="0"/>
                <a:cs typeface="Times New Roman" panose="02020603050405020304" charset="0"/>
              </a:rPr>
              <a:t>Output:</a:t>
            </a:r>
            <a:endParaRPr lang="en-US" sz="16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printf("%s\n",p);                                  national</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p=strrchr("Multinational",'n');              nat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printf("%s\n",p);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981" y="285576"/>
            <a:ext cx="4208106" cy="829945"/>
          </a:xfrm>
          <a:prstGeom prst="rect">
            <a:avLst/>
          </a:prstGeom>
          <a:noFill/>
          <a:ln>
            <a:solidFill>
              <a:schemeClr val="bg1"/>
            </a:solidFill>
          </a:ln>
        </p:spPr>
        <p:txBody>
          <a:bodyPr wrap="square" rtlCol="0">
            <a:spAutoFit/>
          </a:bodyPr>
          <a:lstStyle/>
          <a:p>
            <a:pPr algn="ctr"/>
            <a:r>
              <a:rPr lang="en-IN" sz="4800" dirty="0">
                <a:solidFill>
                  <a:srgbClr val="7030A0"/>
                </a:solidFill>
                <a:latin typeface="Times New Roman" panose="02020603050405020304" charset="0"/>
                <a:cs typeface="Times New Roman" panose="02020603050405020304" charset="0"/>
              </a:rPr>
              <a:t>STRUCTURES</a:t>
            </a:r>
            <a:endParaRPr lang="en-IN" sz="4800" dirty="0">
              <a:solidFill>
                <a:srgbClr val="7030A0"/>
              </a:solidFill>
              <a:latin typeface="Times New Roman" panose="02020603050405020304" charset="0"/>
              <a:cs typeface="Times New Roman" panose="02020603050405020304" charset="0"/>
            </a:endParaRPr>
          </a:p>
        </p:txBody>
      </p:sp>
      <p:sp>
        <p:nvSpPr>
          <p:cNvPr id="7" name="TextBox 6"/>
          <p:cNvSpPr txBox="1"/>
          <p:nvPr/>
        </p:nvSpPr>
        <p:spPr>
          <a:xfrm>
            <a:off x="493278" y="1449585"/>
            <a:ext cx="10870164" cy="1346331"/>
          </a:xfrm>
          <a:prstGeom prst="rect">
            <a:avLst/>
          </a:prstGeom>
          <a:noFill/>
        </p:spPr>
        <p:txBody>
          <a:bodyPr wrap="square" rtlCol="0">
            <a:spAutoFit/>
          </a:bodyPr>
          <a:lstStyle/>
          <a:p>
            <a:pPr algn="just">
              <a:lnSpc>
                <a:spcPct val="150000"/>
              </a:lnSpc>
            </a:pPr>
            <a:r>
              <a:rPr lang="en-IN" sz="1400" dirty="0">
                <a:latin typeface="Times New Roman" panose="02020603050405020304" charset="0"/>
                <a:cs typeface="Times New Roman" panose="02020603050405020304" charset="0"/>
              </a:rPr>
              <a:t>Structures in C is  a </a:t>
            </a:r>
            <a:r>
              <a:rPr lang="en-IN" sz="1400" b="1" dirty="0">
                <a:latin typeface="Times New Roman" panose="02020603050405020304" charset="0"/>
                <a:cs typeface="Times New Roman" panose="02020603050405020304" charset="0"/>
              </a:rPr>
              <a:t>User defined </a:t>
            </a:r>
            <a:r>
              <a:rPr lang="en-IN" sz="1400" dirty="0">
                <a:latin typeface="Times New Roman" panose="02020603050405020304" charset="0"/>
                <a:cs typeface="Times New Roman" panose="02020603050405020304" charset="0"/>
              </a:rPr>
              <a:t>data type. And it is used to club the two or more similar or different data types or data structures together into a single type. </a:t>
            </a:r>
            <a:endParaRPr lang="en-IN" sz="1400" dirty="0">
              <a:latin typeface="Times New Roman" panose="02020603050405020304" charset="0"/>
              <a:cs typeface="Times New Roman" panose="02020603050405020304" charset="0"/>
            </a:endParaRPr>
          </a:p>
          <a:p>
            <a:pPr algn="just">
              <a:lnSpc>
                <a:spcPct val="150000"/>
              </a:lnSpc>
            </a:pPr>
            <a:r>
              <a:rPr lang="en-IN" sz="1400" dirty="0">
                <a:latin typeface="Times New Roman" panose="02020603050405020304" charset="0"/>
                <a:cs typeface="Times New Roman" panose="02020603050405020304" charset="0"/>
              </a:rPr>
              <a:t>The structure is created using </a:t>
            </a:r>
            <a:r>
              <a:rPr lang="en-IN" sz="1400" b="1" dirty="0">
                <a:latin typeface="Times New Roman" panose="02020603050405020304" charset="0"/>
                <a:cs typeface="Times New Roman" panose="02020603050405020304" charset="0"/>
              </a:rPr>
              <a:t>struct </a:t>
            </a:r>
            <a:r>
              <a:rPr lang="en-IN" sz="1400" dirty="0">
                <a:latin typeface="Times New Roman" panose="02020603050405020304" charset="0"/>
                <a:cs typeface="Times New Roman" panose="02020603050405020304" charset="0"/>
              </a:rPr>
              <a:t>keyword and </a:t>
            </a:r>
            <a:r>
              <a:rPr lang="en-IN" sz="1400" b="1" dirty="0">
                <a:latin typeface="Times New Roman" panose="02020603050405020304" charset="0"/>
                <a:cs typeface="Times New Roman" panose="02020603050405020304" charset="0"/>
              </a:rPr>
              <a:t>structure tag </a:t>
            </a:r>
            <a:r>
              <a:rPr lang="en-IN" sz="1400" dirty="0">
                <a:latin typeface="Times New Roman" panose="02020603050405020304" charset="0"/>
                <a:cs typeface="Times New Roman" panose="02020603050405020304" charset="0"/>
              </a:rPr>
              <a:t>name .A data type is created using structure in C can be treated as other primitive data types of C to define a pointer for structure, pass structures as a function arguments or a function can have structure as a return type.</a:t>
            </a:r>
            <a:endParaRPr lang="en-IN" sz="1400" dirty="0">
              <a:latin typeface="Times New Roman" panose="02020603050405020304" charset="0"/>
              <a:cs typeface="Times New Roman" panose="02020603050405020304" charset="0"/>
            </a:endParaRPr>
          </a:p>
        </p:txBody>
      </p:sp>
      <p:sp>
        <p:nvSpPr>
          <p:cNvPr id="10" name="TextBox 9"/>
          <p:cNvSpPr txBox="1"/>
          <p:nvPr/>
        </p:nvSpPr>
        <p:spPr>
          <a:xfrm>
            <a:off x="493278" y="3160011"/>
            <a:ext cx="11225893" cy="1623330"/>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Why structure?</a:t>
            </a:r>
            <a:endParaRPr lang="en-IN" b="1" dirty="0">
              <a:latin typeface="Times New Roman" panose="02020603050405020304" charset="0"/>
              <a:cs typeface="Times New Roman" panose="02020603050405020304" charset="0"/>
            </a:endParaRPr>
          </a:p>
          <a:p>
            <a:pPr algn="just">
              <a:lnSpc>
                <a:spcPct val="150000"/>
              </a:lnSpc>
            </a:pPr>
            <a:r>
              <a:rPr lang="en-IN" sz="1400" dirty="0">
                <a:latin typeface="Times New Roman" panose="02020603050405020304" charset="0"/>
                <a:cs typeface="Times New Roman" panose="02020603050405020304" charset="0"/>
              </a:rPr>
              <a:t>Imagine we have to store some properties related to a student like a Name, Class, Section. We have one method to created a character array to store the name, integer variable for class, and character variable for section like </a:t>
            </a:r>
            <a:r>
              <a:rPr lang="en-US" sz="1400" b="0" i="0" dirty="0">
                <a:effectLst/>
                <a:latin typeface="Times New Roman" panose="02020603050405020304" charset="0"/>
                <a:cs typeface="Times New Roman" panose="02020603050405020304" charset="0"/>
              </a:rPr>
              <a:t>Storing data for a single student is easy, but imagine creating that many variables for 50 students or even 500 or more. So to handle this type of problem, we need to create a user-defined data type that can store or bind different types of data types together, this can be done with the help of structure in C.</a:t>
            </a:r>
            <a:endParaRPr lang="en-IN" sz="1400" dirty="0">
              <a:latin typeface="Times New Roman" panose="02020603050405020304" charset="0"/>
              <a:cs typeface="Times New Roman" panose="02020603050405020304" charset="0"/>
            </a:endParaRPr>
          </a:p>
        </p:txBody>
      </p:sp>
      <p:sp>
        <p:nvSpPr>
          <p:cNvPr id="13" name="TextBox 12"/>
          <p:cNvSpPr txBox="1"/>
          <p:nvPr/>
        </p:nvSpPr>
        <p:spPr>
          <a:xfrm>
            <a:off x="493278" y="5354717"/>
            <a:ext cx="11021942" cy="700000"/>
          </a:xfrm>
          <a:prstGeom prst="rect">
            <a:avLst/>
          </a:prstGeom>
          <a:noFill/>
        </p:spPr>
        <p:txBody>
          <a:bodyPr wrap="square" rtlCol="0">
            <a:spAutoFit/>
          </a:bodyPr>
          <a:lstStyle/>
          <a:p>
            <a:pPr algn="just">
              <a:lnSpc>
                <a:spcPct val="150000"/>
              </a:lnSpc>
            </a:pPr>
            <a:r>
              <a:rPr lang="en-IN" sz="1400" b="1" dirty="0">
                <a:latin typeface="Times New Roman" panose="02020603050405020304" charset="0"/>
                <a:cs typeface="Times New Roman" panose="02020603050405020304" charset="0"/>
              </a:rPr>
              <a:t>NOTE: Structures don’t acquire any space in memory unless and until we define some variables for it. When we define its variables, then they  take up some memory space which depends upon the type of the data member and alignment.</a:t>
            </a:r>
            <a:endParaRPr lang="en-IN" sz="1400" b="1" dirty="0">
              <a:latin typeface="Times New Roman" panose="02020603050405020304" charset="0"/>
              <a:cs typeface="Times New Roman" panose="02020603050405020304" charset="0"/>
            </a:endParaRPr>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429" y="365760"/>
            <a:ext cx="2377440"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Creating a structure:</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435428" y="735092"/>
            <a:ext cx="11146971" cy="700000"/>
          </a:xfrm>
          <a:prstGeom prst="rect">
            <a:avLst/>
          </a:prstGeom>
          <a:noFill/>
        </p:spPr>
        <p:txBody>
          <a:bodyPr wrap="square">
            <a:spAutoFit/>
          </a:bodyPr>
          <a:lstStyle/>
          <a:p>
            <a:pPr algn="just">
              <a:lnSpc>
                <a:spcPct val="150000"/>
              </a:lnSpc>
            </a:pPr>
            <a:r>
              <a:rPr lang="en-US" sz="1400" b="0" i="0" dirty="0">
                <a:effectLst/>
                <a:latin typeface="Times New Roman" panose="02020603050405020304" charset="0"/>
                <a:cs typeface="Times New Roman" panose="02020603050405020304" charset="0"/>
              </a:rPr>
              <a:t>To create a structure in C, the </a:t>
            </a:r>
            <a:r>
              <a:rPr lang="en-US" sz="1400" b="1" i="0" dirty="0">
                <a:effectLst/>
                <a:latin typeface="Times New Roman" panose="02020603050405020304" charset="0"/>
                <a:cs typeface="Times New Roman" panose="02020603050405020304" charset="0"/>
              </a:rPr>
              <a:t>struct</a:t>
            </a:r>
            <a:r>
              <a:rPr lang="en-US" sz="1400" b="0" i="0" dirty="0">
                <a:effectLst/>
                <a:latin typeface="Times New Roman" panose="02020603050405020304" charset="0"/>
                <a:cs typeface="Times New Roman" panose="02020603050405020304" charset="0"/>
              </a:rPr>
              <a:t> keyword is used followed by the </a:t>
            </a:r>
            <a:r>
              <a:rPr lang="en-US" sz="1400" b="1" i="0" dirty="0">
                <a:effectLst/>
                <a:latin typeface="Times New Roman" panose="02020603050405020304" charset="0"/>
                <a:cs typeface="Times New Roman" panose="02020603050405020304" charset="0"/>
              </a:rPr>
              <a:t>tag name</a:t>
            </a:r>
            <a:r>
              <a:rPr lang="en-US" sz="1400" b="0" i="0" dirty="0">
                <a:effectLst/>
                <a:latin typeface="Times New Roman" panose="02020603050405020304" charset="0"/>
                <a:cs typeface="Times New Roman" panose="02020603050405020304" charset="0"/>
              </a:rPr>
              <a:t> of the structure. Then the body of the structure is defined, in which the required data members (primitive or user-defined data types) are added.</a:t>
            </a:r>
            <a:endParaRPr lang="en-IN" sz="1400" dirty="0">
              <a:latin typeface="Times New Roman" panose="02020603050405020304" charset="0"/>
              <a:cs typeface="Times New Roman" panose="02020603050405020304" charset="0"/>
            </a:endParaRPr>
          </a:p>
        </p:txBody>
      </p:sp>
      <p:sp>
        <p:nvSpPr>
          <p:cNvPr id="7" name="TextBox 6"/>
          <p:cNvSpPr txBox="1"/>
          <p:nvPr/>
        </p:nvSpPr>
        <p:spPr>
          <a:xfrm>
            <a:off x="435428" y="1581295"/>
            <a:ext cx="975360"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Syntax:</a:t>
            </a:r>
            <a:endParaRPr lang="en-IN" b="1" dirty="0">
              <a:latin typeface="Times New Roman" panose="02020603050405020304" charset="0"/>
              <a:cs typeface="Times New Roman" panose="02020603050405020304" charset="0"/>
            </a:endParaRPr>
          </a:p>
        </p:txBody>
      </p:sp>
      <p:sp>
        <p:nvSpPr>
          <p:cNvPr id="9" name="TextBox 8"/>
          <p:cNvSpPr txBox="1"/>
          <p:nvPr/>
        </p:nvSpPr>
        <p:spPr>
          <a:xfrm>
            <a:off x="1027612" y="1863014"/>
            <a:ext cx="4275909" cy="1815882"/>
          </a:xfrm>
          <a:prstGeom prst="rect">
            <a:avLst/>
          </a:prstGeom>
          <a:noFill/>
        </p:spPr>
        <p:txBody>
          <a:bodyPr wrap="square">
            <a:spAutoFit/>
          </a:bodyPr>
          <a:lstStyle/>
          <a:p>
            <a:r>
              <a:rPr lang="en-IN" sz="1400" dirty="0">
                <a:latin typeface="Times New Roman" panose="02020603050405020304" charset="0"/>
                <a:cs typeface="Times New Roman" panose="02020603050405020304" charset="0"/>
              </a:rPr>
              <a:t>struct </a:t>
            </a:r>
            <a:r>
              <a:rPr lang="en-IN" sz="1400" dirty="0" err="1">
                <a:latin typeface="Times New Roman" panose="02020603050405020304" charset="0"/>
                <a:cs typeface="Times New Roman" panose="02020603050405020304" charset="0"/>
              </a:rPr>
              <a:t>structure_name</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Data_member_type</a:t>
            </a:r>
            <a:r>
              <a:rPr lang="en-IN" sz="1400" dirty="0">
                <a:latin typeface="Times New Roman" panose="02020603050405020304" charset="0"/>
                <a:cs typeface="Times New Roman" panose="02020603050405020304" charset="0"/>
              </a:rPr>
              <a:t> data_member_defination;</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Data_member_type</a:t>
            </a:r>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data_member_defination</a:t>
            </a: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Data_member_type</a:t>
            </a:r>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data_member_defination</a:t>
            </a: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r>
              <a:rPr lang="en-IN" sz="1400" dirty="0" err="1">
                <a:latin typeface="Times New Roman" panose="02020603050405020304" charset="0"/>
                <a:cs typeface="Times New Roman" panose="02020603050405020304" charset="0"/>
              </a:rPr>
              <a:t>structure_variables</a:t>
            </a: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11" name="TextBox 10"/>
          <p:cNvSpPr txBox="1"/>
          <p:nvPr/>
        </p:nvSpPr>
        <p:spPr>
          <a:xfrm>
            <a:off x="483324" y="3753183"/>
            <a:ext cx="3587933"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Declaration of structure variables:</a:t>
            </a:r>
            <a:endParaRPr lang="en-IN" b="1" dirty="0">
              <a:latin typeface="Times New Roman" panose="02020603050405020304" charset="0"/>
              <a:cs typeface="Times New Roman" panose="02020603050405020304" charset="0"/>
            </a:endParaRPr>
          </a:p>
        </p:txBody>
      </p:sp>
      <p:sp>
        <p:nvSpPr>
          <p:cNvPr id="13" name="TextBox 12"/>
          <p:cNvSpPr txBox="1"/>
          <p:nvPr/>
        </p:nvSpPr>
        <p:spPr>
          <a:xfrm>
            <a:off x="696686" y="4460915"/>
            <a:ext cx="3962400" cy="1938992"/>
          </a:xfrm>
          <a:prstGeom prst="rect">
            <a:avLst/>
          </a:prstGeom>
          <a:noFill/>
        </p:spPr>
        <p:txBody>
          <a:bodyPr wrap="square">
            <a:spAutoFit/>
          </a:bodyPr>
          <a:lstStyle/>
          <a:p>
            <a:r>
              <a:rPr lang="en-US" sz="1200" dirty="0">
                <a:latin typeface="Times New Roman" panose="02020603050405020304" charset="0"/>
                <a:cs typeface="Times New Roman" panose="02020603050405020304" charset="0"/>
              </a:rPr>
              <a:t>struct </a:t>
            </a:r>
            <a:r>
              <a:rPr lang="en-US" sz="1200" dirty="0" err="1">
                <a:latin typeface="Times New Roman" panose="02020603050405020304" charset="0"/>
                <a:cs typeface="Times New Roman" panose="02020603050405020304" charset="0"/>
              </a:rPr>
              <a:t>structure_name</a:t>
            </a:r>
            <a:r>
              <a:rPr lang="en-US" sz="1200" dirty="0">
                <a:latin typeface="Times New Roman" panose="02020603050405020304" charset="0"/>
                <a:cs typeface="Times New Roman" panose="02020603050405020304" charset="0"/>
              </a:rPr>
              <a:t> {</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 body of structure</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variables;</a:t>
            </a:r>
            <a:endParaRPr lang="en-US" sz="1200" dirty="0">
              <a:latin typeface="Times New Roman" panose="02020603050405020304" charset="0"/>
              <a:cs typeface="Times New Roman" panose="02020603050405020304" charset="0"/>
            </a:endParaRPr>
          </a:p>
          <a:p>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struct Student {</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char name[50];</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int class;</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int </a:t>
            </a:r>
            <a:r>
              <a:rPr lang="en-US" sz="1200" dirty="0" err="1">
                <a:latin typeface="Times New Roman" panose="02020603050405020304" charset="0"/>
                <a:cs typeface="Times New Roman" panose="02020603050405020304" charset="0"/>
              </a:rPr>
              <a:t>roll_no</a:t>
            </a:r>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student1; // here 'student1' is a structure variable of type,      Student.</a:t>
            </a:r>
            <a:endParaRPr lang="en-US" sz="1200" dirty="0">
              <a:latin typeface="Times New Roman" panose="02020603050405020304" charset="0"/>
              <a:cs typeface="Times New Roman" panose="02020603050405020304" charset="0"/>
            </a:endParaRPr>
          </a:p>
        </p:txBody>
      </p:sp>
      <p:sp>
        <p:nvSpPr>
          <p:cNvPr id="14" name="TextBox 13"/>
          <p:cNvSpPr txBox="1"/>
          <p:nvPr/>
        </p:nvSpPr>
        <p:spPr>
          <a:xfrm>
            <a:off x="772885" y="4106817"/>
            <a:ext cx="1275805" cy="307777"/>
          </a:xfrm>
          <a:prstGeom prst="rect">
            <a:avLst/>
          </a:prstGeom>
          <a:noFill/>
        </p:spPr>
        <p:txBody>
          <a:bodyPr wrap="square" rtlCol="0">
            <a:spAutoFit/>
          </a:bodyPr>
          <a:lstStyle/>
          <a:p>
            <a:r>
              <a:rPr lang="en-IN" sz="1400" b="1" dirty="0">
                <a:latin typeface="Times New Roman" panose="02020603050405020304" charset="0"/>
                <a:cs typeface="Times New Roman" panose="02020603050405020304" charset="0"/>
              </a:rPr>
              <a:t>First Way</a:t>
            </a:r>
            <a:endParaRPr lang="en-IN" sz="1400" b="1" dirty="0">
              <a:latin typeface="Times New Roman" panose="02020603050405020304" charset="0"/>
              <a:cs typeface="Times New Roman" panose="02020603050405020304" charset="0"/>
            </a:endParaRPr>
          </a:p>
        </p:txBody>
      </p:sp>
      <p:sp>
        <p:nvSpPr>
          <p:cNvPr id="15" name="TextBox 14"/>
          <p:cNvSpPr txBox="1"/>
          <p:nvPr/>
        </p:nvSpPr>
        <p:spPr>
          <a:xfrm>
            <a:off x="6096000" y="4153137"/>
            <a:ext cx="1275805" cy="307777"/>
          </a:xfrm>
          <a:prstGeom prst="rect">
            <a:avLst/>
          </a:prstGeom>
          <a:noFill/>
        </p:spPr>
        <p:txBody>
          <a:bodyPr wrap="square" rtlCol="0">
            <a:spAutoFit/>
          </a:bodyPr>
          <a:lstStyle/>
          <a:p>
            <a:r>
              <a:rPr lang="en-IN" sz="1400" b="1" dirty="0">
                <a:latin typeface="Times New Roman" panose="02020603050405020304" charset="0"/>
                <a:cs typeface="Times New Roman" panose="02020603050405020304" charset="0"/>
              </a:rPr>
              <a:t>Second Way</a:t>
            </a:r>
            <a:endParaRPr lang="en-IN" sz="1400" b="1" dirty="0">
              <a:latin typeface="Times New Roman" panose="02020603050405020304" charset="0"/>
              <a:cs typeface="Times New Roman" panose="02020603050405020304" charset="0"/>
            </a:endParaRPr>
          </a:p>
        </p:txBody>
      </p:sp>
      <p:sp>
        <p:nvSpPr>
          <p:cNvPr id="17" name="TextBox 16"/>
          <p:cNvSpPr txBox="1"/>
          <p:nvPr/>
        </p:nvSpPr>
        <p:spPr>
          <a:xfrm>
            <a:off x="6028509" y="4460914"/>
            <a:ext cx="5553890" cy="2308324"/>
          </a:xfrm>
          <a:prstGeom prst="rect">
            <a:avLst/>
          </a:prstGeom>
          <a:noFill/>
        </p:spPr>
        <p:txBody>
          <a:bodyPr wrap="square">
            <a:spAutoFit/>
          </a:bodyPr>
          <a:lstStyle/>
          <a:p>
            <a:r>
              <a:rPr lang="en-US" sz="1200" dirty="0">
                <a:latin typeface="Times New Roman" panose="02020603050405020304" charset="0"/>
                <a:cs typeface="Times New Roman" panose="02020603050405020304" charset="0"/>
              </a:rPr>
              <a:t>struct Student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char name[50];</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int class;</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int </a:t>
            </a:r>
            <a:r>
              <a:rPr lang="en-US" sz="1200" dirty="0" err="1">
                <a:latin typeface="Times New Roman" panose="02020603050405020304" charset="0"/>
                <a:cs typeface="Times New Roman" panose="02020603050405020304" charset="0"/>
              </a:rPr>
              <a:t>roll_no</a:t>
            </a:r>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a:p>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int main()</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//struct </a:t>
            </a:r>
            <a:r>
              <a:rPr lang="en-US" sz="1200" dirty="0" err="1">
                <a:latin typeface="Times New Roman" panose="02020603050405020304" charset="0"/>
                <a:cs typeface="Times New Roman" panose="02020603050405020304" charset="0"/>
              </a:rPr>
              <a:t>structure_name</a:t>
            </a:r>
            <a:r>
              <a:rPr lang="en-US" sz="1200" dirty="0">
                <a:latin typeface="Times New Roman" panose="02020603050405020304" charset="0"/>
                <a:cs typeface="Times New Roman" panose="02020603050405020304" charset="0"/>
              </a:rPr>
              <a:t> </a:t>
            </a:r>
            <a:r>
              <a:rPr lang="en-US" sz="1200" dirty="0" err="1">
                <a:latin typeface="Times New Roman" panose="02020603050405020304" charset="0"/>
                <a:cs typeface="Times New Roman" panose="02020603050405020304" charset="0"/>
              </a:rPr>
              <a:t>variable_name</a:t>
            </a:r>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struct Student a;                 // here a is the variable of type Student</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    return 0;</a:t>
            </a:r>
            <a:endParaRPr lang="en-US" sz="1200" dirty="0">
              <a:latin typeface="Times New Roman" panose="02020603050405020304" charset="0"/>
              <a:cs typeface="Times New Roman" panose="02020603050405020304" charset="0"/>
            </a:endParaRPr>
          </a:p>
          <a:p>
            <a:r>
              <a:rPr lang="en-US" sz="1200" dirty="0">
                <a:latin typeface="Times New Roman" panose="02020603050405020304" charset="0"/>
                <a:cs typeface="Times New Roman" panose="02020603050405020304" charset="0"/>
              </a:rPr>
              <a:t>}</a:t>
            </a:r>
            <a:endParaRPr lang="en-US" sz="1200" dirty="0">
              <a:latin typeface="Times New Roman" panose="02020603050405020304" charset="0"/>
              <a:cs typeface="Times New Roman" panose="02020603050405020304" charset="0"/>
            </a:endParaRP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8971" y="287383"/>
            <a:ext cx="2873829" cy="369332"/>
          </a:xfrm>
          <a:prstGeom prst="rect">
            <a:avLst/>
          </a:prstGeom>
          <a:noFill/>
        </p:spPr>
        <p:txBody>
          <a:bodyPr wrap="square" rtlCol="0">
            <a:spAutoFit/>
          </a:bodyPr>
          <a:lstStyle/>
          <a:p>
            <a:pPr algn="l"/>
            <a:r>
              <a:rPr lang="en-IN" b="1" i="0" dirty="0">
                <a:effectLst/>
                <a:latin typeface="Times New Roman" panose="02020603050405020304" charset="0"/>
                <a:cs typeface="Times New Roman" panose="02020603050405020304" charset="0"/>
              </a:rPr>
              <a:t> Initialization of Structure:</a:t>
            </a:r>
            <a:endParaRPr lang="en-IN" b="1" i="0" dirty="0">
              <a:effectLst/>
              <a:latin typeface="Times New Roman" panose="02020603050405020304" charset="0"/>
              <a:cs typeface="Times New Roman" panose="02020603050405020304" charset="0"/>
            </a:endParaRPr>
          </a:p>
        </p:txBody>
      </p:sp>
      <p:sp>
        <p:nvSpPr>
          <p:cNvPr id="8" name="TextBox 7"/>
          <p:cNvSpPr txBox="1"/>
          <p:nvPr/>
        </p:nvSpPr>
        <p:spPr>
          <a:xfrm>
            <a:off x="605245" y="656715"/>
            <a:ext cx="10981509" cy="5957400"/>
          </a:xfrm>
          <a:prstGeom prst="rect">
            <a:avLst/>
          </a:prstGeom>
          <a:noFill/>
        </p:spPr>
        <p:txBody>
          <a:bodyPr wrap="square">
            <a:spAutoFit/>
          </a:bodyPr>
          <a:lstStyle/>
          <a:p>
            <a:pPr algn="just">
              <a:lnSpc>
                <a:spcPct val="150000"/>
              </a:lnSpc>
            </a:pPr>
            <a:r>
              <a:rPr lang="en-US" sz="1400" b="0" i="0" dirty="0">
                <a:effectLst/>
                <a:latin typeface="Times New Roman" panose="02020603050405020304" charset="0"/>
                <a:cs typeface="Times New Roman" panose="02020603050405020304" charset="0"/>
              </a:rPr>
              <a:t>Initializing structure member </a:t>
            </a:r>
            <a:r>
              <a:rPr lang="en-US" sz="1400" dirty="0">
                <a:latin typeface="Times New Roman" panose="02020603050405020304" charset="0"/>
                <a:cs typeface="Times New Roman" panose="02020603050405020304" charset="0"/>
              </a:rPr>
              <a:t>is nothing but </a:t>
            </a:r>
            <a:r>
              <a:rPr lang="en-US" sz="1400" b="0" i="0" dirty="0">
                <a:effectLst/>
                <a:latin typeface="Times New Roman" panose="02020603050405020304" charset="0"/>
                <a:cs typeface="Times New Roman" panose="02020603050405020304" charset="0"/>
              </a:rPr>
              <a:t> assigning values to the structure members according to their respective data types. When we declare a variable for a structure, only then is the memory allocated to that structure variable. Hence, assigning value to something that doesn't have memory is the same as serving food without a plate, which isn't a good </a:t>
            </a:r>
            <a:r>
              <a:rPr lang="en-US" sz="1400" dirty="0">
                <a:latin typeface="Times New Roman" panose="02020603050405020304" charset="0"/>
                <a:cs typeface="Times New Roman" panose="02020603050405020304" charset="0"/>
              </a:rPr>
              <a:t>practice</a:t>
            </a:r>
            <a:r>
              <a:rPr lang="en-US" sz="1400" b="0" i="0" dirty="0">
                <a:effectLst/>
                <a:latin typeface="Times New Roman" panose="02020603050405020304" charset="0"/>
                <a:cs typeface="Times New Roman" panose="02020603050405020304" charset="0"/>
              </a:rPr>
              <a:t> simply, structure members cannot be initialized during the declaration.</a:t>
            </a:r>
            <a:endParaRPr lang="en-US" sz="1400" b="0" i="0" dirty="0">
              <a:effectLst/>
              <a:latin typeface="Times New Roman" panose="02020603050405020304" charset="0"/>
              <a:cs typeface="Times New Roman" panose="02020603050405020304" charset="0"/>
            </a:endParaRPr>
          </a:p>
          <a:p>
            <a:pPr algn="just">
              <a:lnSpc>
                <a:spcPct val="150000"/>
              </a:lnSpc>
            </a:pPr>
            <a:r>
              <a:rPr lang="en-US" sz="1600" b="1" dirty="0">
                <a:latin typeface="Times New Roman" panose="02020603050405020304" charset="0"/>
                <a:cs typeface="Times New Roman" panose="02020603050405020304" charset="0"/>
              </a:rPr>
              <a:t>We can initialize the structure in 3 Ways:</a:t>
            </a:r>
            <a:endParaRPr lang="en-US" sz="1600" b="1" dirty="0">
              <a:latin typeface="Times New Roman" panose="02020603050405020304" charset="0"/>
              <a:cs typeface="Times New Roman" panose="02020603050405020304" charset="0"/>
            </a:endParaRPr>
          </a:p>
          <a:p>
            <a:pPr algn="just">
              <a:lnSpc>
                <a:spcPct val="150000"/>
              </a:lnSpc>
            </a:pPr>
            <a:r>
              <a:rPr lang="en-US" sz="1400" b="1" dirty="0">
                <a:solidFill>
                  <a:schemeClr val="accent4">
                    <a:lumMod val="75000"/>
                  </a:schemeClr>
                </a:solidFill>
                <a:latin typeface="Times New Roman" panose="02020603050405020304" charset="0"/>
                <a:cs typeface="Times New Roman" panose="02020603050405020304" charset="0"/>
              </a:rPr>
              <a:t>1.Using Dot Operator:</a:t>
            </a:r>
            <a:endParaRPr lang="en-US" sz="1400" b="1" dirty="0">
              <a:solidFill>
                <a:schemeClr val="accent4">
                  <a:lumMod val="75000"/>
                </a:schemeClr>
              </a:solidFill>
              <a:latin typeface="Times New Roman" panose="02020603050405020304" charset="0"/>
              <a:cs typeface="Times New Roman" panose="02020603050405020304" charset="0"/>
            </a:endParaRPr>
          </a:p>
          <a:p>
            <a:pPr algn="just">
              <a:lnSpc>
                <a:spcPct val="150000"/>
              </a:lnSpc>
            </a:pPr>
            <a:r>
              <a:rPr lang="en-US" sz="1400" b="1" dirty="0">
                <a:solidFill>
                  <a:schemeClr val="accent1">
                    <a:lumMod val="50000"/>
                  </a:schemeClr>
                </a:solidFill>
                <a:latin typeface="Times New Roman" panose="02020603050405020304" charset="0"/>
                <a:cs typeface="Times New Roman" panose="02020603050405020304" charset="0"/>
              </a:rPr>
              <a:t>struct</a:t>
            </a:r>
            <a:r>
              <a:rPr lang="en-US" sz="1400" dirty="0">
                <a:latin typeface="Times New Roman" panose="02020603050405020304" charset="0"/>
                <a:cs typeface="Times New Roman" panose="02020603050405020304" charset="0"/>
              </a:rPr>
              <a:t> structure _ name variable _ name;</a:t>
            </a:r>
            <a:endParaRPr lang="en-US" sz="1400" dirty="0">
              <a:latin typeface="Times New Roman" panose="02020603050405020304" charset="0"/>
              <a:cs typeface="Times New Roman" panose="02020603050405020304" charset="0"/>
            </a:endParaRPr>
          </a:p>
          <a:p>
            <a:pPr algn="just">
              <a:lnSpc>
                <a:spcPct val="150000"/>
              </a:lnSpc>
            </a:pPr>
            <a:r>
              <a:rPr lang="en-US" sz="1400" dirty="0">
                <a:latin typeface="Times New Roman" panose="02020603050405020304" charset="0"/>
                <a:cs typeface="Times New Roman" panose="02020603050405020304" charset="0"/>
              </a:rPr>
              <a:t>Variable _ name. member = value;</a:t>
            </a:r>
            <a:endParaRPr lang="en-US" sz="1400" dirty="0">
              <a:latin typeface="Times New Roman" panose="02020603050405020304" charset="0"/>
              <a:cs typeface="Times New Roman" panose="02020603050405020304" charset="0"/>
            </a:endParaRPr>
          </a:p>
          <a:p>
            <a:pPr algn="just">
              <a:lnSpc>
                <a:spcPct val="150000"/>
              </a:lnSpc>
            </a:pPr>
            <a:r>
              <a:rPr lang="en-US" sz="1400" b="0" i="0" dirty="0">
                <a:effectLst/>
                <a:latin typeface="Times New Roman" panose="02020603050405020304" charset="0"/>
                <a:cs typeface="Times New Roman" panose="02020603050405020304" charset="0"/>
              </a:rPr>
              <a:t>Above syntax first, we created a structure variable, then with the help of the </a:t>
            </a:r>
            <a:r>
              <a:rPr lang="en-US" sz="1400" b="1" i="0" dirty="0">
                <a:effectLst/>
                <a:latin typeface="Times New Roman" panose="02020603050405020304" charset="0"/>
                <a:cs typeface="Times New Roman" panose="02020603050405020304" charset="0"/>
              </a:rPr>
              <a:t>dot</a:t>
            </a:r>
            <a:r>
              <a:rPr lang="en-US" sz="1400" b="0" i="0" dirty="0">
                <a:effectLst/>
                <a:latin typeface="Times New Roman" panose="02020603050405020304" charset="0"/>
                <a:cs typeface="Times New Roman" panose="02020603050405020304" charset="0"/>
              </a:rPr>
              <a:t> operator accessed its member to initialize them.</a:t>
            </a:r>
            <a:endParaRPr lang="en-US" sz="1400" dirty="0">
              <a:latin typeface="Times New Roman" panose="02020603050405020304" charset="0"/>
              <a:cs typeface="Times New Roman" panose="02020603050405020304" charset="0"/>
            </a:endParaRPr>
          </a:p>
          <a:p>
            <a:pPr algn="just">
              <a:lnSpc>
                <a:spcPct val="150000"/>
              </a:lnSpc>
            </a:pPr>
            <a:endParaRPr lang="en-IN" sz="1400" b="1" dirty="0">
              <a:solidFill>
                <a:schemeClr val="accent4">
                  <a:lumMod val="75000"/>
                </a:schemeClr>
              </a:solidFill>
              <a:latin typeface="Times New Roman" panose="02020603050405020304" charset="0"/>
              <a:cs typeface="Times New Roman" panose="02020603050405020304" charset="0"/>
            </a:endParaRPr>
          </a:p>
          <a:p>
            <a:pPr algn="just">
              <a:lnSpc>
                <a:spcPct val="150000"/>
              </a:lnSpc>
            </a:pPr>
            <a:r>
              <a:rPr lang="en-IN" sz="1400" b="1" dirty="0">
                <a:solidFill>
                  <a:schemeClr val="accent4">
                    <a:lumMod val="75000"/>
                  </a:schemeClr>
                </a:solidFill>
                <a:latin typeface="Times New Roman" panose="02020603050405020304" charset="0"/>
                <a:cs typeface="Times New Roman" panose="02020603050405020304" charset="0"/>
              </a:rPr>
              <a:t>2.Using curly braces:</a:t>
            </a:r>
            <a:endParaRPr lang="en-IN" sz="1400" b="1" dirty="0">
              <a:solidFill>
                <a:schemeClr val="accent4">
                  <a:lumMod val="75000"/>
                </a:schemeClr>
              </a:solidFill>
              <a:latin typeface="Times New Roman" panose="02020603050405020304" charset="0"/>
              <a:cs typeface="Times New Roman" panose="02020603050405020304" charset="0"/>
            </a:endParaRPr>
          </a:p>
          <a:p>
            <a:pPr algn="just">
              <a:lnSpc>
                <a:spcPct val="150000"/>
              </a:lnSpc>
            </a:pPr>
            <a:r>
              <a:rPr lang="en-US" sz="1400" b="1" dirty="0">
                <a:solidFill>
                  <a:srgbClr val="002060"/>
                </a:solidFill>
                <a:latin typeface="Times New Roman" panose="02020603050405020304" charset="0"/>
                <a:cs typeface="Times New Roman" panose="02020603050405020304" charset="0"/>
              </a:rPr>
              <a:t>struct</a:t>
            </a:r>
            <a:r>
              <a:rPr lang="en-US" sz="1400" dirty="0">
                <a:latin typeface="Times New Roman" panose="02020603050405020304" charset="0"/>
                <a:cs typeface="Times New Roman" panose="02020603050405020304" charset="0"/>
              </a:rPr>
              <a:t> structure _ name v1 = {value, value, value, ..};</a:t>
            </a:r>
            <a:endParaRPr lang="en-US" sz="1400" dirty="0">
              <a:latin typeface="Times New Roman" panose="02020603050405020304" charset="0"/>
              <a:cs typeface="Times New Roman" panose="02020603050405020304" charset="0"/>
            </a:endParaRPr>
          </a:p>
          <a:p>
            <a:pPr algn="just">
              <a:lnSpc>
                <a:spcPct val="150000"/>
              </a:lnSpc>
            </a:pPr>
            <a:r>
              <a:rPr lang="en-US" sz="1400" b="0" i="0" dirty="0">
                <a:effectLst/>
                <a:latin typeface="Times New Roman" panose="02020603050405020304" charset="0"/>
                <a:cs typeface="Times New Roman" panose="02020603050405020304" charset="0"/>
              </a:rPr>
              <a:t>To initialize the data members by this method, the </a:t>
            </a:r>
            <a:r>
              <a:rPr lang="en-US" sz="1400" b="1" i="0" dirty="0">
                <a:effectLst/>
                <a:latin typeface="Times New Roman" panose="02020603050405020304" charset="0"/>
                <a:cs typeface="Times New Roman" panose="02020603050405020304" charset="0"/>
              </a:rPr>
              <a:t>comma-separated values </a:t>
            </a:r>
            <a:r>
              <a:rPr lang="en-US" sz="1400" b="0" i="0" dirty="0">
                <a:effectLst/>
                <a:latin typeface="Times New Roman" panose="02020603050405020304" charset="0"/>
                <a:cs typeface="Times New Roman" panose="02020603050405020304" charset="0"/>
              </a:rPr>
              <a:t>should be provided in the same order as the members declared in the structure. Also, by this method is beneficial to use when we have to initialize all the data members.</a:t>
            </a:r>
            <a:endParaRPr lang="en-US" sz="1400" b="0" i="0" dirty="0">
              <a:effectLst/>
              <a:latin typeface="Times New Roman" panose="02020603050405020304" charset="0"/>
              <a:cs typeface="Times New Roman" panose="02020603050405020304" charset="0"/>
            </a:endParaRPr>
          </a:p>
          <a:p>
            <a:pPr algn="just">
              <a:lnSpc>
                <a:spcPct val="150000"/>
              </a:lnSpc>
            </a:pPr>
            <a:endParaRPr lang="en-US" sz="1400" dirty="0">
              <a:solidFill>
                <a:schemeClr val="accent4">
                  <a:lumMod val="75000"/>
                </a:schemeClr>
              </a:solidFill>
              <a:latin typeface="Times New Roman" panose="02020603050405020304" charset="0"/>
              <a:cs typeface="Times New Roman" panose="02020603050405020304" charset="0"/>
            </a:endParaRPr>
          </a:p>
          <a:p>
            <a:pPr algn="just">
              <a:lnSpc>
                <a:spcPct val="150000"/>
              </a:lnSpc>
            </a:pPr>
            <a:r>
              <a:rPr lang="en-US" sz="1400" dirty="0">
                <a:solidFill>
                  <a:schemeClr val="accent4">
                    <a:lumMod val="75000"/>
                  </a:schemeClr>
                </a:solidFill>
                <a:latin typeface="Times New Roman" panose="02020603050405020304" charset="0"/>
                <a:cs typeface="Times New Roman" panose="02020603050405020304" charset="0"/>
              </a:rPr>
              <a:t>3</a:t>
            </a:r>
            <a:r>
              <a:rPr lang="en-US" sz="1400" b="1" dirty="0">
                <a:solidFill>
                  <a:schemeClr val="accent4">
                    <a:lumMod val="75000"/>
                  </a:schemeClr>
                </a:solidFill>
                <a:latin typeface="Times New Roman" panose="02020603050405020304" charset="0"/>
                <a:cs typeface="Times New Roman" panose="02020603050405020304" charset="0"/>
              </a:rPr>
              <a:t>.</a:t>
            </a:r>
            <a:r>
              <a:rPr lang="en-IN" sz="1400" b="1" i="0" dirty="0">
                <a:solidFill>
                  <a:schemeClr val="accent4">
                    <a:lumMod val="75000"/>
                  </a:schemeClr>
                </a:solidFill>
                <a:effectLst/>
                <a:latin typeface="Times New Roman" panose="02020603050405020304" charset="0"/>
                <a:cs typeface="Times New Roman" panose="02020603050405020304" charset="0"/>
              </a:rPr>
              <a:t>  Designated Initialization:</a:t>
            </a:r>
            <a:endParaRPr lang="en-IN" sz="1400" b="1" i="0" dirty="0">
              <a:solidFill>
                <a:schemeClr val="accent4">
                  <a:lumMod val="75000"/>
                </a:schemeClr>
              </a:solidFill>
              <a:effectLst/>
              <a:latin typeface="Times New Roman" panose="02020603050405020304" charset="0"/>
              <a:cs typeface="Times New Roman" panose="02020603050405020304" charset="0"/>
            </a:endParaRPr>
          </a:p>
          <a:p>
            <a:pPr algn="just">
              <a:lnSpc>
                <a:spcPct val="150000"/>
              </a:lnSpc>
            </a:pPr>
            <a:r>
              <a:rPr lang="en-US" sz="1400" b="0" i="0" dirty="0">
                <a:effectLst/>
                <a:latin typeface="Times New Roman" panose="02020603050405020304" charset="0"/>
                <a:cs typeface="Times New Roman" panose="02020603050405020304" charset="0"/>
              </a:rPr>
              <a:t>Designated initialization is simple initialization of the structure members and is normally used when we want to initialize only a few structure members, not all of them.</a:t>
            </a:r>
            <a:endParaRPr lang="en-US" sz="1400" b="1" dirty="0">
              <a:latin typeface="Times New Roman" panose="02020603050405020304" charset="0"/>
              <a:cs typeface="Times New Roman" panose="02020603050405020304" charset="0"/>
            </a:endParaRPr>
          </a:p>
          <a:p>
            <a:pPr algn="just">
              <a:lnSpc>
                <a:spcPct val="150000"/>
              </a:lnSpc>
            </a:pPr>
            <a:r>
              <a:rPr lang="en-US" sz="1600" b="1" dirty="0">
                <a:solidFill>
                  <a:srgbClr val="002060"/>
                </a:solidFill>
                <a:latin typeface="Times New Roman" panose="02020603050405020304" charset="0"/>
                <a:cs typeface="Times New Roman" panose="02020603050405020304" charset="0"/>
              </a:rPr>
              <a:t>struct</a:t>
            </a:r>
            <a:r>
              <a:rPr lang="en-US" sz="1600" dirty="0">
                <a:latin typeface="Times New Roman" panose="02020603050405020304" charset="0"/>
                <a:cs typeface="Times New Roman" panose="02020603050405020304" charset="0"/>
              </a:rPr>
              <a:t> structure _ name structure _ variable = {.structure _ member = value,. Structure _ member = value};</a:t>
            </a:r>
            <a:endParaRPr lang="en-US" sz="1600" dirty="0">
              <a:latin typeface="Times New Roman" panose="02020603050405020304" charset="0"/>
              <a:cs typeface="Times New Roman" panose="02020603050405020304" charset="0"/>
            </a:endParaRP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885" y="2523304"/>
            <a:ext cx="3378926"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Use of typedef in structure</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391885" y="2892636"/>
            <a:ext cx="11408230" cy="1346331"/>
          </a:xfrm>
          <a:prstGeom prst="rect">
            <a:avLst/>
          </a:prstGeom>
          <a:noFill/>
        </p:spPr>
        <p:txBody>
          <a:bodyPr wrap="square">
            <a:spAutoFit/>
          </a:bodyPr>
          <a:lstStyle/>
          <a:p>
            <a:pPr algn="just">
              <a:lnSpc>
                <a:spcPct val="150000"/>
              </a:lnSpc>
            </a:pPr>
            <a:r>
              <a:rPr lang="en-US" sz="1400" b="1" i="0" dirty="0">
                <a:effectLst/>
                <a:latin typeface="Times New Roman" panose="02020603050405020304" charset="0"/>
                <a:cs typeface="Times New Roman" panose="02020603050405020304" charset="0"/>
              </a:rPr>
              <a:t>typedef </a:t>
            </a:r>
            <a:r>
              <a:rPr lang="en-US" sz="1400" b="0" i="0" dirty="0">
                <a:effectLst/>
                <a:latin typeface="Times New Roman" panose="02020603050405020304" charset="0"/>
                <a:cs typeface="Times New Roman" panose="02020603050405020304" charset="0"/>
              </a:rPr>
              <a:t>is also a keyword in the C language used to give an alias to a data type, any syntax, or a part of code. The primary purpose of typedef is to make code short, increasing the code's readability. </a:t>
            </a:r>
            <a:endParaRPr lang="en-US" sz="1400" b="0" i="0" dirty="0">
              <a:effectLst/>
              <a:latin typeface="Times New Roman" panose="02020603050405020304" charset="0"/>
              <a:cs typeface="Times New Roman" panose="02020603050405020304" charset="0"/>
            </a:endParaRPr>
          </a:p>
          <a:p>
            <a:pPr algn="just">
              <a:lnSpc>
                <a:spcPct val="150000"/>
              </a:lnSpc>
            </a:pPr>
            <a:r>
              <a:rPr lang="en-US" sz="1400" b="0" i="0" dirty="0">
                <a:effectLst/>
                <a:latin typeface="Times New Roman" panose="02020603050405020304" charset="0"/>
                <a:cs typeface="Times New Roman" panose="02020603050405020304" charset="0"/>
              </a:rPr>
              <a:t>To declare a structure variable, we should write </a:t>
            </a:r>
            <a:r>
              <a:rPr lang="en-US" sz="1400" b="1" i="0" dirty="0">
                <a:effectLst/>
                <a:latin typeface="Times New Roman" panose="02020603050405020304" charset="0"/>
                <a:cs typeface="Times New Roman" panose="02020603050405020304" charset="0"/>
              </a:rPr>
              <a:t>struct</a:t>
            </a:r>
            <a:r>
              <a:rPr lang="en-US" sz="1400" b="0" i="0" dirty="0">
                <a:effectLst/>
                <a:latin typeface="Times New Roman" panose="02020603050405020304" charset="0"/>
                <a:cs typeface="Times New Roman" panose="02020603050405020304" charset="0"/>
              </a:rPr>
              <a:t> keyword first, then </a:t>
            </a:r>
            <a:r>
              <a:rPr lang="en-US" sz="1400" b="1" i="0" dirty="0">
                <a:effectLst/>
                <a:latin typeface="Times New Roman" panose="02020603050405020304" charset="0"/>
                <a:cs typeface="Times New Roman" panose="02020603050405020304" charset="0"/>
              </a:rPr>
              <a:t>structure name</a:t>
            </a:r>
            <a:r>
              <a:rPr lang="en-US" sz="1400" b="0" i="0" dirty="0">
                <a:effectLst/>
                <a:latin typeface="Times New Roman" panose="02020603050405020304" charset="0"/>
                <a:cs typeface="Times New Roman" panose="02020603050405020304" charset="0"/>
              </a:rPr>
              <a:t>, and then the </a:t>
            </a:r>
            <a:r>
              <a:rPr lang="en-US" sz="1400" b="1" i="0" dirty="0">
                <a:effectLst/>
                <a:latin typeface="Times New Roman" panose="02020603050405020304" charset="0"/>
                <a:cs typeface="Times New Roman" panose="02020603050405020304" charset="0"/>
              </a:rPr>
              <a:t>variable name</a:t>
            </a:r>
            <a:r>
              <a:rPr lang="en-US" sz="1400" b="0" i="0" dirty="0">
                <a:effectLst/>
                <a:latin typeface="Times New Roman" panose="02020603050405020304" charset="0"/>
                <a:cs typeface="Times New Roman" panose="02020603050405020304" charset="0"/>
              </a:rPr>
              <a:t>, which is a little long. To give a short name to the structure, we can use </a:t>
            </a:r>
            <a:r>
              <a:rPr lang="en-US" sz="1400" b="1" i="0" dirty="0">
                <a:effectLst/>
                <a:latin typeface="Times New Roman" panose="02020603050405020304" charset="0"/>
                <a:cs typeface="Times New Roman" panose="02020603050405020304" charset="0"/>
              </a:rPr>
              <a:t>typedef</a:t>
            </a:r>
            <a:r>
              <a:rPr lang="en-US" sz="1400" b="0" i="0" dirty="0">
                <a:effectLst/>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8" name="TextBox 7"/>
          <p:cNvSpPr txBox="1"/>
          <p:nvPr/>
        </p:nvSpPr>
        <p:spPr>
          <a:xfrm>
            <a:off x="452846" y="4395795"/>
            <a:ext cx="6096000" cy="2031325"/>
          </a:xfrm>
          <a:prstGeom prst="rect">
            <a:avLst/>
          </a:prstGeom>
          <a:noFill/>
        </p:spPr>
        <p:txBody>
          <a:bodyPr wrap="square">
            <a:spAutoFit/>
          </a:bodyPr>
          <a:lstStyle/>
          <a:p>
            <a:r>
              <a:rPr lang="en-US" sz="1400" b="1" dirty="0">
                <a:solidFill>
                  <a:schemeClr val="accent4">
                    <a:lumMod val="75000"/>
                  </a:schemeClr>
                </a:solidFill>
                <a:latin typeface="Times New Roman" panose="02020603050405020304" charset="0"/>
                <a:cs typeface="Times New Roman" panose="02020603050405020304" charset="0"/>
              </a:rPr>
              <a:t>First way to typedef</a:t>
            </a:r>
            <a:endParaRPr lang="en-US" sz="1400" b="1" dirty="0">
              <a:solidFill>
                <a:schemeClr val="accent4">
                  <a:lumMod val="75000"/>
                </a:schemeClr>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typedef struct structure _ name new _ name;</a:t>
            </a:r>
            <a:endParaRPr lang="en-US" sz="1400" dirty="0">
              <a:latin typeface="Times New Roman" panose="02020603050405020304" charset="0"/>
              <a:cs typeface="Times New Roman" panose="02020603050405020304" charset="0"/>
            </a:endParaRPr>
          </a:p>
          <a:p>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 -</a:t>
            </a:r>
            <a:endParaRPr lang="en-US" sz="1400" dirty="0">
              <a:latin typeface="Times New Roman" panose="02020603050405020304" charset="0"/>
              <a:cs typeface="Times New Roman" panose="02020603050405020304" charset="0"/>
            </a:endParaRPr>
          </a:p>
          <a:p>
            <a:r>
              <a:rPr lang="en-US" sz="1400" b="1" dirty="0">
                <a:solidFill>
                  <a:schemeClr val="accent4">
                    <a:lumMod val="75000"/>
                  </a:schemeClr>
                </a:solidFill>
                <a:latin typeface="Times New Roman" panose="02020603050405020304" charset="0"/>
                <a:cs typeface="Times New Roman" panose="02020603050405020304" charset="0"/>
              </a:rPr>
              <a:t>Second way to typedef</a:t>
            </a:r>
            <a:endParaRPr lang="en-US" sz="1400" b="1" dirty="0">
              <a:solidFill>
                <a:schemeClr val="accent4">
                  <a:lumMod val="75000"/>
                </a:schemeClr>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typedef struct structure _ name</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    // body of structure</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}new _ name;</a:t>
            </a:r>
            <a:endParaRPr lang="en-US" sz="1400" dirty="0">
              <a:latin typeface="Times New Roman" panose="02020603050405020304" charset="0"/>
              <a:cs typeface="Times New Roman" panose="02020603050405020304" charset="0"/>
            </a:endParaRPr>
          </a:p>
        </p:txBody>
      </p:sp>
      <p:sp>
        <p:nvSpPr>
          <p:cNvPr id="2" name="TextBox 1"/>
          <p:cNvSpPr txBox="1"/>
          <p:nvPr/>
        </p:nvSpPr>
        <p:spPr>
          <a:xfrm>
            <a:off x="452846" y="728727"/>
            <a:ext cx="5207725" cy="1384995"/>
          </a:xfrm>
          <a:prstGeom prst="rect">
            <a:avLst/>
          </a:prstGeom>
          <a:noFill/>
        </p:spPr>
        <p:txBody>
          <a:bodyPr wrap="square" rtlCol="0">
            <a:spAutoFit/>
          </a:bodyPr>
          <a:lstStyle/>
          <a:p>
            <a:r>
              <a:rPr lang="en-US" sz="1400" b="1" dirty="0">
                <a:solidFill>
                  <a:srgbClr val="0070C0"/>
                </a:solidFill>
                <a:latin typeface="Times New Roman" panose="02020603050405020304" charset="0"/>
                <a:cs typeface="Times New Roman" panose="02020603050405020304" charset="0"/>
              </a:rPr>
              <a:t>Invalid</a:t>
            </a:r>
            <a:endParaRPr lang="en-US" sz="1400" b="1" dirty="0">
              <a:solidFill>
                <a:srgbClr val="0070C0"/>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struct Point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   int x = 0;  </a:t>
            </a:r>
            <a:r>
              <a:rPr lang="en-US" sz="1400" dirty="0">
                <a:solidFill>
                  <a:schemeClr val="accent1">
                    <a:lumMod val="40000"/>
                    <a:lumOff val="60000"/>
                  </a:schemeClr>
                </a:solidFill>
                <a:latin typeface="Times New Roman" panose="02020603050405020304" charset="0"/>
                <a:cs typeface="Times New Roman" panose="02020603050405020304" charset="0"/>
              </a:rPr>
              <a:t>// compiler error:  cannot initialize  members here</a:t>
            </a:r>
            <a:endParaRPr lang="en-US" sz="1400" dirty="0">
              <a:solidFill>
                <a:schemeClr val="accent1">
                  <a:lumMod val="40000"/>
                  <a:lumOff val="60000"/>
                </a:schemeClr>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   int y = 0; </a:t>
            </a:r>
            <a:r>
              <a:rPr lang="en-US" sz="1400" dirty="0">
                <a:solidFill>
                  <a:schemeClr val="accent1">
                    <a:lumMod val="40000"/>
                    <a:lumOff val="60000"/>
                  </a:schemeClr>
                </a:solidFill>
                <a:latin typeface="Times New Roman" panose="02020603050405020304" charset="0"/>
                <a:cs typeface="Times New Roman" panose="02020603050405020304" charset="0"/>
              </a:rPr>
              <a:t> // compiler error:  cannot initialize members here</a:t>
            </a:r>
            <a:endParaRPr lang="en-US" sz="1400" dirty="0">
              <a:solidFill>
                <a:schemeClr val="accent1">
                  <a:lumMod val="40000"/>
                  <a:lumOff val="60000"/>
                </a:schemeClr>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3" name="TextBox 2"/>
          <p:cNvSpPr txBox="1"/>
          <p:nvPr/>
        </p:nvSpPr>
        <p:spPr>
          <a:xfrm>
            <a:off x="5910943" y="571899"/>
            <a:ext cx="5290457" cy="2031325"/>
          </a:xfrm>
          <a:prstGeom prst="rect">
            <a:avLst/>
          </a:prstGeom>
          <a:noFill/>
        </p:spPr>
        <p:txBody>
          <a:bodyPr wrap="square" rtlCol="0">
            <a:spAutoFit/>
          </a:bodyPr>
          <a:lstStyle/>
          <a:p>
            <a:r>
              <a:rPr lang="en-US" sz="1400" b="1" dirty="0">
                <a:solidFill>
                  <a:srgbClr val="0070C0"/>
                </a:solidFill>
                <a:latin typeface="Times New Roman" panose="02020603050405020304" charset="0"/>
                <a:cs typeface="Times New Roman" panose="02020603050405020304" charset="0"/>
              </a:rPr>
              <a:t>Valid </a:t>
            </a:r>
            <a:endParaRPr lang="en-US" sz="1400" b="1" dirty="0">
              <a:solidFill>
                <a:srgbClr val="0070C0"/>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struct Point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   int x, y;</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int main()</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struct Point p1 = {0, 1};     </a:t>
            </a:r>
            <a:r>
              <a:rPr lang="en-US" sz="1400" dirty="0">
                <a:solidFill>
                  <a:schemeClr val="accent1">
                    <a:lumMod val="40000"/>
                    <a:lumOff val="60000"/>
                  </a:schemeClr>
                </a:solidFill>
                <a:latin typeface="Times New Roman" panose="02020603050405020304" charset="0"/>
                <a:cs typeface="Times New Roman" panose="02020603050405020304" charset="0"/>
              </a:rPr>
              <a:t>//valid initialize</a:t>
            </a:r>
            <a:endParaRPr lang="en-US" sz="1400" dirty="0">
              <a:solidFill>
                <a:schemeClr val="accent1">
                  <a:lumMod val="40000"/>
                  <a:lumOff val="60000"/>
                </a:schemeClr>
              </a:solidFill>
              <a:latin typeface="Times New Roman" panose="02020603050405020304" charset="0"/>
              <a:cs typeface="Times New Roman" panose="02020603050405020304" charset="0"/>
            </a:endParaRPr>
          </a:p>
          <a:p>
            <a:r>
              <a:rPr lang="en-US"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5" name="TextBox 4"/>
          <p:cNvSpPr txBox="1"/>
          <p:nvPr/>
        </p:nvSpPr>
        <p:spPr>
          <a:xfrm>
            <a:off x="452846" y="233345"/>
            <a:ext cx="2206377"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Initialize Structures:</a:t>
            </a:r>
            <a:endParaRPr lang="en-IN" sz="1600" b="1" dirty="0">
              <a:latin typeface="Times New Roman" panose="02020603050405020304" charset="0"/>
              <a:cs typeface="Times New Roman" panose="02020603050405020304" charset="0"/>
            </a:endParaRP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44620" y="1324952"/>
            <a:ext cx="5561045" cy="338554"/>
          </a:xfrm>
          <a:prstGeom prst="rect">
            <a:avLst/>
          </a:prstGeom>
          <a:noFill/>
        </p:spPr>
        <p:txBody>
          <a:bodyPr wrap="square" rtlCol="0">
            <a:spAutoFit/>
          </a:bodyPr>
          <a:lstStyle/>
          <a:p>
            <a:endParaRPr lang="en-IN" sz="1600" dirty="0">
              <a:latin typeface="Times New Roman" panose="02020603050405020304" charset="0"/>
              <a:cs typeface="Times New Roman" panose="02020603050405020304" charset="0"/>
            </a:endParaRPr>
          </a:p>
        </p:txBody>
      </p:sp>
      <p:sp>
        <p:nvSpPr>
          <p:cNvPr id="11" name="Content Placeholder 2"/>
          <p:cNvSpPr txBox="1"/>
          <p:nvPr/>
        </p:nvSpPr>
        <p:spPr>
          <a:xfrm>
            <a:off x="522515" y="640708"/>
            <a:ext cx="10972800" cy="59669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600" dirty="0">
                <a:latin typeface="Times New Roman" panose="02020603050405020304" charset="0"/>
                <a:cs typeface="Times New Roman" panose="02020603050405020304" charset="0"/>
              </a:rPr>
              <a:t>Structure padding is defined as the process of adding one or more empty bytes between the different data types to align data in memory. </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It increases memory consumption but is reduces CPU cycles.</a:t>
            </a:r>
            <a:endParaRPr lang="en-US" sz="16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Ex:</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solidFill>
                  <a:schemeClr val="accent4">
                    <a:lumMod val="75000"/>
                  </a:schemeClr>
                </a:solidFill>
                <a:latin typeface="Times New Roman" panose="02020603050405020304" charset="0"/>
                <a:cs typeface="Times New Roman" panose="02020603050405020304" charset="0"/>
              </a:rPr>
              <a:t>without padding</a:t>
            </a:r>
            <a:endParaRPr lang="en-US" sz="1500" dirty="0">
              <a:solidFill>
                <a:schemeClr val="accent4">
                  <a:lumMod val="75000"/>
                </a:schemeClr>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struct book</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char a;</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int b;</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char c</a:t>
            </a:r>
            <a:r>
              <a:rPr lang="en-US" sz="1500" dirty="0">
                <a:latin typeface="Times New Roman" panose="02020603050405020304" charset="0"/>
                <a:cs typeface="Times New Roman" panose="02020603050405020304" charset="0"/>
                <a:sym typeface="+mn-ea"/>
              </a:rPr>
              <a:t> ;            	</a:t>
            </a:r>
            <a:r>
              <a:rPr lang="en-US" sz="1500" dirty="0">
                <a:solidFill>
                  <a:schemeClr val="accent1">
                    <a:lumMod val="40000"/>
                    <a:lumOff val="60000"/>
                  </a:schemeClr>
                </a:solidFill>
                <a:latin typeface="Times New Roman" panose="02020603050405020304" charset="0"/>
                <a:cs typeface="Times New Roman" panose="02020603050405020304" charset="0"/>
                <a:sym typeface="+mn-ea"/>
              </a:rPr>
              <a:t>//Space required is 12 byte</a:t>
            </a:r>
            <a:endParaRPr lang="en-US" sz="1500" dirty="0">
              <a:solidFill>
                <a:schemeClr val="accent1">
                  <a:lumMod val="40000"/>
                  <a:lumOff val="60000"/>
                </a:schemeClr>
              </a:solidFill>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rPr>
              <a:t>};</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solidFill>
                  <a:schemeClr val="accent4">
                    <a:lumMod val="75000"/>
                  </a:schemeClr>
                </a:solidFill>
                <a:latin typeface="Times New Roman" panose="02020603050405020304" charset="0"/>
                <a:cs typeface="Times New Roman" panose="02020603050405020304" charset="0"/>
              </a:rPr>
              <a:t>with padding</a:t>
            </a:r>
            <a:endParaRPr lang="en-US" sz="1500" dirty="0">
              <a:solidFill>
                <a:schemeClr val="accent4">
                  <a:lumMod val="75000"/>
                </a:schemeClr>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sym typeface="+mn-ea"/>
              </a:rPr>
              <a:t>struct book{</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sym typeface="+mn-ea"/>
              </a:rPr>
              <a:t>char a;		</a:t>
            </a:r>
            <a:r>
              <a:rPr lang="en-US" sz="1500" dirty="0">
                <a:solidFill>
                  <a:schemeClr val="accent1">
                    <a:lumMod val="40000"/>
                    <a:lumOff val="60000"/>
                  </a:schemeClr>
                </a:solidFill>
                <a:latin typeface="Times New Roman" panose="02020603050405020304" charset="0"/>
                <a:cs typeface="Times New Roman" panose="02020603050405020304" charset="0"/>
                <a:sym typeface="+mn-ea"/>
              </a:rPr>
              <a:t>//Space required is 6 but it is taking 8 byte</a:t>
            </a:r>
            <a:endParaRPr lang="en-US" sz="1500" dirty="0">
              <a:solidFill>
                <a:schemeClr val="accent1">
                  <a:lumMod val="40000"/>
                  <a:lumOff val="60000"/>
                </a:schemeClr>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sym typeface="+mn-ea"/>
              </a:rPr>
              <a:t>char b;</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sym typeface="+mn-ea"/>
              </a:rPr>
              <a:t>int c;</a:t>
            </a:r>
            <a:endParaRPr lang="en-US" sz="15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1500" dirty="0">
                <a:latin typeface="Times New Roman" panose="02020603050405020304" charset="0"/>
                <a:cs typeface="Times New Roman" panose="02020603050405020304" charset="0"/>
                <a:sym typeface="+mn-ea"/>
              </a:rPr>
              <a:t>};</a:t>
            </a:r>
            <a:endParaRPr lang="en-US" sz="1500" dirty="0">
              <a:latin typeface="Times New Roman" panose="02020603050405020304" charset="0"/>
              <a:cs typeface="Times New Roman" panose="02020603050405020304" charset="0"/>
              <a:sym typeface="+mn-ea"/>
            </a:endParaRPr>
          </a:p>
        </p:txBody>
      </p:sp>
      <p:sp>
        <p:nvSpPr>
          <p:cNvPr id="12" name="TextBox 11"/>
          <p:cNvSpPr txBox="1"/>
          <p:nvPr/>
        </p:nvSpPr>
        <p:spPr>
          <a:xfrm>
            <a:off x="522515" y="250371"/>
            <a:ext cx="1922106" cy="338554"/>
          </a:xfrm>
          <a:prstGeom prst="rect">
            <a:avLst/>
          </a:prstGeom>
          <a:noFill/>
        </p:spPr>
        <p:txBody>
          <a:bodyPr wrap="square" rtlCol="0">
            <a:spAutoFit/>
          </a:bodyPr>
          <a:lstStyle/>
          <a:p>
            <a:r>
              <a:rPr lang="en-US" sz="1600" b="1" dirty="0">
                <a:latin typeface="Times New Roman" panose="02020603050405020304" charset="0"/>
                <a:cs typeface="Times New Roman" panose="02020603050405020304" charset="0"/>
              </a:rPr>
              <a:t>Structure Padding:</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718457" y="1349827"/>
            <a:ext cx="10972800" cy="398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Structure packing is a technique used to optimize the memory usage of data structure.</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For that we use  </a:t>
            </a:r>
            <a:r>
              <a:rPr lang="en-US" sz="1600" b="1" dirty="0">
                <a:latin typeface="Times New Roman" panose="02020603050405020304" charset="0"/>
                <a:cs typeface="Times New Roman" panose="02020603050405020304" charset="0"/>
              </a:rPr>
              <a:t>#pragma pack(1)</a:t>
            </a:r>
            <a:endParaRPr lang="en-US" sz="1600" b="1" dirty="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solidFill>
                  <a:schemeClr val="accent2">
                    <a:lumMod val="60000"/>
                    <a:lumOff val="40000"/>
                  </a:schemeClr>
                </a:solidFill>
                <a:latin typeface="Times New Roman" panose="02020603050405020304" charset="0"/>
                <a:cs typeface="Times New Roman" panose="02020603050405020304" charset="0"/>
              </a:rPr>
              <a:t>Ex:</a:t>
            </a:r>
            <a:endParaRPr lang="en-US" sz="1600" dirty="0">
              <a:solidFill>
                <a:schemeClr val="accent2">
                  <a:lumMod val="60000"/>
                  <a:lumOff val="40000"/>
                </a:schemeClr>
              </a:solidFill>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#pragma pack(1)</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struct book{</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char a;</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char b;</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int c;</a:t>
            </a:r>
            <a:endParaRPr lang="en-US" sz="1600" dirty="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1600" dirty="0">
                <a:latin typeface="Times New Roman" panose="02020603050405020304" charset="0"/>
                <a:cs typeface="Times New Roman" panose="02020603050405020304" charset="0"/>
              </a:rPr>
              <a:t>};</a:t>
            </a:r>
            <a:endParaRPr lang="en-US" sz="1600" dirty="0">
              <a:latin typeface="Times New Roman" panose="02020603050405020304" charset="0"/>
              <a:cs typeface="Times New Roman" panose="02020603050405020304" charset="0"/>
            </a:endParaRPr>
          </a:p>
        </p:txBody>
      </p:sp>
      <p:sp>
        <p:nvSpPr>
          <p:cNvPr id="4" name="TextBox 3"/>
          <p:cNvSpPr txBox="1"/>
          <p:nvPr/>
        </p:nvSpPr>
        <p:spPr>
          <a:xfrm>
            <a:off x="718457" y="707572"/>
            <a:ext cx="1838131"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Structure Packing:</a:t>
            </a:r>
            <a:endParaRPr lang="en-IN" sz="1600" b="1" dirty="0">
              <a:latin typeface="Times New Roman" panose="02020603050405020304" charset="0"/>
              <a:cs typeface="Times New Roman" panose="02020603050405020304" charset="0"/>
            </a:endParaRPr>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257" y="979835"/>
            <a:ext cx="10831286" cy="4898329"/>
          </a:xfrm>
          <a:prstGeom prst="rect">
            <a:avLst/>
          </a:prstGeom>
          <a:noFill/>
        </p:spPr>
        <p:txBody>
          <a:bodyPr wrap="square">
            <a:spAutoFit/>
          </a:bodyPr>
          <a:lstStyle/>
          <a:p>
            <a:pPr marL="0" indent="0">
              <a:lnSpc>
                <a:spcPct val="150000"/>
              </a:lnSpc>
              <a:buNone/>
            </a:pPr>
            <a:r>
              <a:rPr lang="en-US" sz="1500" dirty="0">
                <a:latin typeface="Times New Roman" panose="02020603050405020304" charset="0"/>
                <a:cs typeface="Times New Roman" panose="02020603050405020304" charset="0"/>
              </a:rPr>
              <a:t>Bit fields are used when the storage of our program is limited. Need of bit fields in C programming language:</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Reduces memory consumption.</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To make our program more efficient and flexible.</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Easy to Implement.</a:t>
            </a:r>
            <a:endParaRPr lang="en-US" sz="1500" dirty="0">
              <a:latin typeface="Times New Roman" panose="02020603050405020304" charset="0"/>
              <a:cs typeface="Times New Roman" panose="02020603050405020304" charset="0"/>
            </a:endParaRPr>
          </a:p>
          <a:p>
            <a:pPr marL="0" indent="0">
              <a:lnSpc>
                <a:spcPct val="150000"/>
              </a:lnSpc>
              <a:buNone/>
            </a:pPr>
            <a:endParaRPr lang="en-US" sz="1500" dirty="0">
              <a:latin typeface="Times New Roman" panose="02020603050405020304" charset="0"/>
              <a:cs typeface="Times New Roman" panose="02020603050405020304" charset="0"/>
            </a:endParaRPr>
          </a:p>
          <a:p>
            <a:pPr marL="0" indent="0">
              <a:lnSpc>
                <a:spcPct val="150000"/>
              </a:lnSpc>
              <a:buNone/>
            </a:pPr>
            <a:r>
              <a:rPr lang="en-US" sz="1600" b="1" dirty="0">
                <a:latin typeface="Times New Roman" panose="02020603050405020304" charset="0"/>
                <a:cs typeface="Times New Roman" panose="02020603050405020304" charset="0"/>
              </a:rPr>
              <a:t>Syntax:</a:t>
            </a:r>
            <a:endParaRPr lang="en-US" sz="1600" b="1"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struct</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    </a:t>
            </a:r>
            <a:r>
              <a:rPr lang="en-US" sz="1500" dirty="0" err="1">
                <a:latin typeface="Times New Roman" panose="02020603050405020304" charset="0"/>
                <a:cs typeface="Times New Roman" panose="02020603050405020304" charset="0"/>
              </a:rPr>
              <a:t>data_type</a:t>
            </a:r>
            <a:r>
              <a:rPr lang="en-US" sz="1500" dirty="0">
                <a:latin typeface="Times New Roman" panose="02020603050405020304" charset="0"/>
                <a:cs typeface="Times New Roman" panose="02020603050405020304" charset="0"/>
              </a:rPr>
              <a:t> </a:t>
            </a:r>
            <a:r>
              <a:rPr lang="en-US" sz="1500" dirty="0" err="1">
                <a:latin typeface="Times New Roman" panose="02020603050405020304" charset="0"/>
                <a:cs typeface="Times New Roman" panose="02020603050405020304" charset="0"/>
              </a:rPr>
              <a:t>member_name</a:t>
            </a:r>
            <a:r>
              <a:rPr lang="en-US" sz="1500" dirty="0">
                <a:latin typeface="Times New Roman" panose="02020603050405020304" charset="0"/>
                <a:cs typeface="Times New Roman" panose="02020603050405020304" charset="0"/>
              </a:rPr>
              <a:t>: </a:t>
            </a:r>
            <a:r>
              <a:rPr lang="en-US" sz="1500" dirty="0" err="1">
                <a:latin typeface="Times New Roman" panose="02020603050405020304" charset="0"/>
                <a:cs typeface="Times New Roman" panose="02020603050405020304" charset="0"/>
              </a:rPr>
              <a:t>width_of_bit</a:t>
            </a:r>
            <a:r>
              <a:rPr lang="en-US" sz="1500" dirty="0">
                <a:latin typeface="Times New Roman" panose="02020603050405020304" charset="0"/>
                <a:cs typeface="Times New Roman" panose="02020603050405020304" charset="0"/>
              </a:rPr>
              <a:t>-field;</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a:t>
            </a:r>
            <a:r>
              <a:rPr lang="en-US" sz="1500" dirty="0" err="1">
                <a:latin typeface="Times New Roman" panose="02020603050405020304" charset="0"/>
                <a:cs typeface="Times New Roman" panose="02020603050405020304" charset="0"/>
              </a:rPr>
              <a:t>data_type</a:t>
            </a:r>
            <a:r>
              <a:rPr lang="en-US" sz="1500" dirty="0">
                <a:latin typeface="Times New Roman" panose="02020603050405020304" charset="0"/>
                <a:cs typeface="Times New Roman" panose="02020603050405020304" charset="0"/>
              </a:rPr>
              <a:t> (It is an integer type that determines the bit-field value which is to be interpreted. The type may be int, signed int, or unsigned int.)</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a:t>
            </a:r>
            <a:r>
              <a:rPr lang="en-US" sz="1500" dirty="0" err="1">
                <a:latin typeface="Times New Roman" panose="02020603050405020304" charset="0"/>
                <a:cs typeface="Times New Roman" panose="02020603050405020304" charset="0"/>
              </a:rPr>
              <a:t>member_name</a:t>
            </a:r>
            <a:r>
              <a:rPr lang="en-US" sz="1500" dirty="0">
                <a:latin typeface="Times New Roman" panose="02020603050405020304" charset="0"/>
                <a:cs typeface="Times New Roman" panose="02020603050405020304" charset="0"/>
              </a:rPr>
              <a:t>(The member name is the name of the bit field.)</a:t>
            </a:r>
            <a:endParaRPr lang="en-US" sz="1500" dirty="0">
              <a:latin typeface="Times New Roman" panose="02020603050405020304" charset="0"/>
              <a:cs typeface="Times New Roman" panose="02020603050405020304" charset="0"/>
            </a:endParaRPr>
          </a:p>
          <a:p>
            <a:pPr marL="0" indent="0">
              <a:lnSpc>
                <a:spcPct val="150000"/>
              </a:lnSpc>
              <a:buNone/>
            </a:pPr>
            <a:r>
              <a:rPr lang="en-US" sz="1500" dirty="0">
                <a:latin typeface="Times New Roman" panose="02020603050405020304" charset="0"/>
                <a:cs typeface="Times New Roman" panose="02020603050405020304" charset="0"/>
              </a:rPr>
              <a:t>//width(The number of bits in the bit-field.)</a:t>
            </a:r>
            <a:endParaRPr lang="en-US" sz="1500" dirty="0">
              <a:latin typeface="Times New Roman" panose="02020603050405020304" charset="0"/>
              <a:cs typeface="Times New Roman" panose="02020603050405020304" charset="0"/>
            </a:endParaRPr>
          </a:p>
        </p:txBody>
      </p:sp>
      <p:sp>
        <p:nvSpPr>
          <p:cNvPr id="4" name="TextBox 3"/>
          <p:cNvSpPr txBox="1"/>
          <p:nvPr/>
        </p:nvSpPr>
        <p:spPr>
          <a:xfrm>
            <a:off x="642257" y="544697"/>
            <a:ext cx="1242527" cy="400110"/>
          </a:xfrm>
          <a:prstGeom prst="rect">
            <a:avLst/>
          </a:prstGeom>
          <a:noFill/>
        </p:spPr>
        <p:txBody>
          <a:bodyPr wrap="square" rtlCol="0">
            <a:spAutoFit/>
          </a:bodyPr>
          <a:lstStyle/>
          <a:p>
            <a:r>
              <a:rPr lang="en-IN" sz="2000" b="1" dirty="0">
                <a:latin typeface="Times New Roman" panose="02020603050405020304" charset="0"/>
                <a:cs typeface="Times New Roman" panose="02020603050405020304" charset="0"/>
              </a:rPr>
              <a:t>Bit Field:</a:t>
            </a:r>
            <a:endParaRPr lang="en-IN" sz="2000" b="1" dirty="0">
              <a:latin typeface="Times New Roman" panose="02020603050405020304" charset="0"/>
              <a:cs typeface="Times New Roman" panose="02020603050405020304" charset="0"/>
            </a:endParaRP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428657"/>
            <a:ext cx="2405742"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Operation On Structure:</a:t>
            </a:r>
            <a:endParaRPr lang="en-IN" sz="1600" b="1" dirty="0">
              <a:latin typeface="Times New Roman" panose="02020603050405020304" charset="0"/>
              <a:cs typeface="Times New Roman" panose="02020603050405020304" charset="0"/>
            </a:endParaRPr>
          </a:p>
        </p:txBody>
      </p:sp>
      <p:sp>
        <p:nvSpPr>
          <p:cNvPr id="3" name="TextBox 2"/>
          <p:cNvSpPr txBox="1"/>
          <p:nvPr/>
        </p:nvSpPr>
        <p:spPr>
          <a:xfrm>
            <a:off x="653144" y="909114"/>
            <a:ext cx="4267200" cy="4577985"/>
          </a:xfrm>
          <a:prstGeom prst="rect">
            <a:avLst/>
          </a:prstGeom>
          <a:noFill/>
        </p:spPr>
        <p:txBody>
          <a:bodyPr wrap="square" rtlCol="0">
            <a:spAutoFit/>
          </a:bodyPr>
          <a:lstStyle/>
          <a:p>
            <a:pPr>
              <a:lnSpc>
                <a:spcPct val="150000"/>
              </a:lnSpc>
            </a:pPr>
            <a:r>
              <a:rPr lang="en-IN" sz="1400" dirty="0">
                <a:solidFill>
                  <a:schemeClr val="accent4">
                    <a:lumMod val="75000"/>
                  </a:schemeClr>
                </a:solidFill>
                <a:latin typeface="Times New Roman" panose="02020603050405020304" charset="0"/>
                <a:cs typeface="Times New Roman" panose="02020603050405020304" charset="0"/>
              </a:rPr>
              <a:t>Invalid</a:t>
            </a:r>
            <a:r>
              <a:rPr lang="en-IN" sz="1400" dirty="0">
                <a:solidFill>
                  <a:schemeClr val="accent1"/>
                </a:solidFill>
                <a:latin typeface="Times New Roman" panose="02020603050405020304" charset="0"/>
                <a:cs typeface="Times New Roman" panose="02020603050405020304" charset="0"/>
              </a:rPr>
              <a:t> </a:t>
            </a:r>
            <a:endParaRPr lang="en-IN" sz="1400" dirty="0">
              <a:solidFill>
                <a:schemeClr val="accent1"/>
              </a:solidFill>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struct number </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int x;</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struct number n1, n2, n3;</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n1.x = 4;</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n2.x = 3;</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n3 = n1 + n2;   	</a:t>
            </a:r>
            <a:r>
              <a:rPr lang="en-IN" sz="1400" dirty="0">
                <a:solidFill>
                  <a:schemeClr val="accent1">
                    <a:lumMod val="40000"/>
                    <a:lumOff val="60000"/>
                  </a:schemeClr>
                </a:solidFill>
                <a:latin typeface="Times New Roman" panose="02020603050405020304" charset="0"/>
                <a:cs typeface="Times New Roman" panose="02020603050405020304" charset="0"/>
              </a:rPr>
              <a:t>//error invalid operand</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Printf(“%d”,n3);</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return 0;</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4" name="TextBox 3"/>
          <p:cNvSpPr txBox="1"/>
          <p:nvPr/>
        </p:nvSpPr>
        <p:spPr>
          <a:xfrm>
            <a:off x="6483226" y="909114"/>
            <a:ext cx="4049486" cy="4901150"/>
          </a:xfrm>
          <a:prstGeom prst="rect">
            <a:avLst/>
          </a:prstGeom>
          <a:noFill/>
        </p:spPr>
        <p:txBody>
          <a:bodyPr wrap="square" rtlCol="0">
            <a:spAutoFit/>
          </a:bodyPr>
          <a:lstStyle/>
          <a:p>
            <a:pPr>
              <a:lnSpc>
                <a:spcPct val="150000"/>
              </a:lnSpc>
            </a:pPr>
            <a:r>
              <a:rPr lang="en-IN" sz="1400" dirty="0">
                <a:solidFill>
                  <a:schemeClr val="accent4">
                    <a:lumMod val="75000"/>
                  </a:schemeClr>
                </a:solidFill>
                <a:latin typeface="Times New Roman" panose="02020603050405020304" charset="0"/>
                <a:cs typeface="Times New Roman" panose="02020603050405020304" charset="0"/>
              </a:rPr>
              <a:t>Valid arithmetic operation</a:t>
            </a:r>
            <a:endParaRPr lang="en-IN" sz="1400" dirty="0">
              <a:solidFill>
                <a:schemeClr val="accent4">
                  <a:lumMod val="75000"/>
                </a:schemeClr>
              </a:solidFill>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#include &lt;stdio.h&gt;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struct number</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int x;</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struct number n1, n2, n3;</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n1.x = 4;</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n2.x = 3;</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n3.x = (n1.x) + (n2.x);</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printf("%d", n3.x);</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return 0;</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6" name="TextBox 5"/>
          <p:cNvSpPr txBox="1"/>
          <p:nvPr/>
        </p:nvSpPr>
        <p:spPr>
          <a:xfrm>
            <a:off x="6564088" y="6181182"/>
            <a:ext cx="1301618"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Output : 7</a:t>
            </a:r>
            <a:endParaRPr lang="en-IN" sz="1600" b="1" dirty="0">
              <a:latin typeface="Times New Roman" panose="02020603050405020304" charset="0"/>
              <a:cs typeface="Times New Roman" panose="0202060305040502030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555"/>
            <a:ext cx="10515600" cy="5546725"/>
          </a:xfrm>
        </p:spPr>
        <p:txBody>
          <a:bodyPr>
            <a:normAutofit/>
          </a:bodyPr>
          <a:lstStyle/>
          <a:p>
            <a:pPr marL="0" indent="0" algn="just">
              <a:lnSpc>
                <a:spcPct val="150000"/>
              </a:lnSpc>
              <a:buNone/>
            </a:pPr>
            <a:r>
              <a:rPr lang="en-US" sz="2000">
                <a:solidFill>
                  <a:srgbClr val="00B050"/>
                </a:solidFill>
                <a:latin typeface="Times New Roman" panose="02020603050405020304" charset="0"/>
                <a:cs typeface="Times New Roman" panose="02020603050405020304" charset="0"/>
              </a:rPr>
              <a:t>Keywords in C</a:t>
            </a:r>
            <a:endParaRPr lang="en-US" sz="20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list of 32 keywords in the c language is given below:</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wrap="square"/>
                    <a:lstStyle/>
                    <a:p>
                      <a:pPr algn="ctr">
                        <a:lnSpc>
                          <a:spcPct val="200000"/>
                        </a:lnSpc>
                        <a:buNone/>
                      </a:pPr>
                      <a:r>
                        <a:rPr lang="en-US" sz="1600">
                          <a:latin typeface="Times New Roman" panose="02020603050405020304" charset="0"/>
                          <a:cs typeface="Times New Roman" panose="02020603050405020304" charset="0"/>
                        </a:rPr>
                        <a:t>auto</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break</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case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const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continue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default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do</a:t>
                      </a:r>
                      <a:endParaRPr lang="en-US" sz="1600">
                        <a:latin typeface="Times New Roman" panose="02020603050405020304" charset="0"/>
                        <a:cs typeface="Times New Roman" panose="02020603050405020304" charset="0"/>
                      </a:endParaRPr>
                    </a:p>
                  </a:txBody>
                  <a:tcPr vert="horz"/>
                </a:tc>
              </a:tr>
              <a:tr h="716280">
                <a:tc>
                  <a:txBody>
                    <a:bodyPr wrap="square"/>
                    <a:lstStyle/>
                    <a:p>
                      <a:pPr algn="ctr">
                        <a:lnSpc>
                          <a:spcPct val="200000"/>
                        </a:lnSpc>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else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extern</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for</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goto</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if</a:t>
                      </a:r>
                      <a:endParaRPr lang="en-US" sz="1600">
                        <a:latin typeface="Times New Roman" panose="02020603050405020304" charset="0"/>
                        <a:cs typeface="Times New Roman" panose="02020603050405020304" charset="0"/>
                      </a:endParaRPr>
                    </a:p>
                  </a:txBody>
                  <a:tcPr vert="horz"/>
                </a:tc>
              </a:tr>
              <a:tr h="716280">
                <a:tc>
                  <a:txBody>
                    <a:bodyPr wrap="square"/>
                    <a:lstStyle/>
                    <a:p>
                      <a:pPr algn="ctr">
                        <a:lnSpc>
                          <a:spcPct val="200000"/>
                        </a:lnSpc>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long</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register</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return</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signed</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sizeof</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static</a:t>
                      </a:r>
                      <a:endParaRPr lang="en-US" sz="1600">
                        <a:latin typeface="Times New Roman" panose="02020603050405020304" charset="0"/>
                        <a:cs typeface="Times New Roman" panose="02020603050405020304" charset="0"/>
                      </a:endParaRPr>
                    </a:p>
                  </a:txBody>
                  <a:tcPr vert="horz"/>
                </a:tc>
              </a:tr>
              <a:tr h="716280">
                <a:tc>
                  <a:txBody>
                    <a:bodyPr wrap="square"/>
                    <a:lstStyle/>
                    <a:p>
                      <a:pPr algn="ctr">
                        <a:lnSpc>
                          <a:spcPct val="200000"/>
                        </a:lnSpc>
                        <a:buNone/>
                      </a:pPr>
                      <a:r>
                        <a:rPr lang="en-US" sz="1600">
                          <a:latin typeface="Times New Roman" panose="02020603050405020304" charset="0"/>
                          <a:cs typeface="Times New Roman" panose="02020603050405020304" charset="0"/>
                        </a:rPr>
                        <a:t>struct</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switch</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typedef</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union</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unsigned</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volatile</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200000"/>
                        </a:lnSpc>
                        <a:buNone/>
                      </a:pPr>
                      <a:r>
                        <a:rPr lang="en-US" sz="1600">
                          <a:latin typeface="Times New Roman" panose="02020603050405020304" charset="0"/>
                          <a:cs typeface="Times New Roman" panose="02020603050405020304" charset="0"/>
                        </a:rPr>
                        <a:t>while</a:t>
                      </a:r>
                      <a:endParaRPr lang="en-US" sz="1600">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213" y="459564"/>
            <a:ext cx="1898780"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Copy Of Structure:</a:t>
            </a:r>
            <a:endParaRPr lang="en-IN" sz="1600" b="1" dirty="0">
              <a:latin typeface="Times New Roman" panose="02020603050405020304" charset="0"/>
              <a:cs typeface="Times New Roman" panose="02020603050405020304" charset="0"/>
            </a:endParaRPr>
          </a:p>
        </p:txBody>
      </p:sp>
      <p:sp>
        <p:nvSpPr>
          <p:cNvPr id="3" name="TextBox 2"/>
          <p:cNvSpPr txBox="1"/>
          <p:nvPr/>
        </p:nvSpPr>
        <p:spPr>
          <a:xfrm>
            <a:off x="6549312" y="526873"/>
            <a:ext cx="2348204"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Modify Structure Value:</a:t>
            </a:r>
            <a:endParaRPr lang="en-IN" sz="1600" b="1" dirty="0">
              <a:latin typeface="Times New Roman" panose="02020603050405020304" charset="0"/>
              <a:cs typeface="Times New Roman" panose="02020603050405020304" charset="0"/>
            </a:endParaRPr>
          </a:p>
        </p:txBody>
      </p:sp>
      <p:sp>
        <p:nvSpPr>
          <p:cNvPr id="4" name="TextBox 3"/>
          <p:cNvSpPr txBox="1"/>
          <p:nvPr/>
        </p:nvSpPr>
        <p:spPr>
          <a:xfrm>
            <a:off x="660919" y="798118"/>
            <a:ext cx="4430486" cy="4254819"/>
          </a:xfrm>
          <a:prstGeom prst="rect">
            <a:avLst/>
          </a:prstGeom>
          <a:noFill/>
        </p:spPr>
        <p:txBody>
          <a:bodyPr wrap="square" rtlCol="0">
            <a:spAutoFit/>
          </a:bodyPr>
          <a:lstStyle/>
          <a:p>
            <a:pPr>
              <a:lnSpc>
                <a:spcPct val="150000"/>
              </a:lnSpc>
            </a:pPr>
            <a:r>
              <a:rPr lang="en-US" sz="1400" dirty="0">
                <a:latin typeface="Times New Roman" panose="02020603050405020304" charset="0"/>
                <a:cs typeface="Times New Roman" panose="02020603050405020304" charset="0"/>
              </a:rPr>
              <a:t>struct number</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int x;</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float y;</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char z;</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int main()</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struct number s1={1,3.5,'c'};</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struct number s2;</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s2=s1;</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    printf("%d\n%0.2f\n%c",s2.x,s2.y,s2.z);</a:t>
            </a:r>
            <a:endParaRPr lang="en-US" sz="1400" dirty="0">
              <a:latin typeface="Times New Roman" panose="02020603050405020304" charset="0"/>
              <a:cs typeface="Times New Roman" panose="02020603050405020304" charset="0"/>
            </a:endParaRPr>
          </a:p>
          <a:p>
            <a:pPr>
              <a:lnSpc>
                <a:spcPct val="150000"/>
              </a:lnSpc>
            </a:pPr>
            <a:r>
              <a:rPr lang="en-US" sz="1400" dirty="0">
                <a:latin typeface="Times New Roman" panose="02020603050405020304" charset="0"/>
                <a:cs typeface="Times New Roman" panose="02020603050405020304" charset="0"/>
              </a:rPr>
              <a:t>}</a:t>
            </a:r>
            <a:endParaRPr lang="en-US" sz="1400" dirty="0">
              <a:latin typeface="Times New Roman" panose="02020603050405020304" charset="0"/>
              <a:cs typeface="Times New Roman" panose="02020603050405020304" charset="0"/>
            </a:endParaRPr>
          </a:p>
        </p:txBody>
      </p:sp>
      <p:sp>
        <p:nvSpPr>
          <p:cNvPr id="5" name="TextBox 4"/>
          <p:cNvSpPr txBox="1"/>
          <p:nvPr/>
        </p:nvSpPr>
        <p:spPr>
          <a:xfrm>
            <a:off x="6748364" y="1055914"/>
            <a:ext cx="4637314" cy="4254819"/>
          </a:xfrm>
          <a:prstGeom prst="rect">
            <a:avLst/>
          </a:prstGeom>
          <a:noFill/>
        </p:spPr>
        <p:txBody>
          <a:bodyPr wrap="square" rtlCol="0">
            <a:spAutoFit/>
          </a:bodyPr>
          <a:lstStyle/>
          <a:p>
            <a:pPr>
              <a:lnSpc>
                <a:spcPct val="150000"/>
              </a:lnSpc>
            </a:pPr>
            <a:r>
              <a:rPr lang="en-IN" sz="1400" dirty="0">
                <a:latin typeface="Times New Roman" panose="02020603050405020304" charset="0"/>
                <a:cs typeface="Times New Roman" panose="02020603050405020304" charset="0"/>
              </a:rPr>
              <a:t>struct number</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int x;</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float y;</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char z;</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struct number s1={1,3.5,'c'};</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s1.x=7;</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printf("%d\n%0.2f\n%c",s1.x,s1.y,s1.z);</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endParaRPr lang="en-IN" sz="1400" dirty="0">
              <a:latin typeface="Times New Roman" panose="02020603050405020304" charset="0"/>
              <a:cs typeface="Times New Roman" panose="02020603050405020304" charset="0"/>
            </a:endParaRPr>
          </a:p>
        </p:txBody>
      </p:sp>
      <p:sp>
        <p:nvSpPr>
          <p:cNvPr id="6" name="TextBox 5"/>
          <p:cNvSpPr txBox="1"/>
          <p:nvPr/>
        </p:nvSpPr>
        <p:spPr>
          <a:xfrm>
            <a:off x="806322" y="5310733"/>
            <a:ext cx="1111897" cy="984885"/>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Output:</a:t>
            </a:r>
            <a:endParaRPr lang="en-IN" sz="1600" b="1"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1</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3.50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c:</a:t>
            </a:r>
            <a:endParaRPr lang="en-IN" sz="1400" dirty="0">
              <a:latin typeface="Times New Roman" panose="02020603050405020304" charset="0"/>
              <a:cs typeface="Times New Roman" panose="02020603050405020304" charset="0"/>
            </a:endParaRPr>
          </a:p>
        </p:txBody>
      </p:sp>
      <p:sp>
        <p:nvSpPr>
          <p:cNvPr id="7" name="TextBox 6"/>
          <p:cNvSpPr txBox="1"/>
          <p:nvPr/>
        </p:nvSpPr>
        <p:spPr>
          <a:xfrm>
            <a:off x="6748364" y="5513040"/>
            <a:ext cx="975050" cy="984885"/>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Output:</a:t>
            </a:r>
            <a:endParaRPr lang="en-IN" sz="1600" b="1"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7</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3.50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c</a:t>
            </a:r>
            <a:endParaRPr lang="en-IN" sz="1400" dirty="0">
              <a:latin typeface="Times New Roman" panose="02020603050405020304" charset="0"/>
              <a:cs typeface="Times New Roman" panose="02020603050405020304" charset="0"/>
            </a:endParaRPr>
          </a:p>
        </p:txBody>
      </p: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2" y="294305"/>
            <a:ext cx="1978091"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Array Of Structure:</a:t>
            </a:r>
            <a:endParaRPr lang="en-IN" sz="1600" b="1" dirty="0">
              <a:latin typeface="Times New Roman" panose="02020603050405020304" charset="0"/>
              <a:cs typeface="Times New Roman" panose="02020603050405020304" charset="0"/>
            </a:endParaRPr>
          </a:p>
        </p:txBody>
      </p:sp>
      <p:sp>
        <p:nvSpPr>
          <p:cNvPr id="3" name="TextBox 2"/>
          <p:cNvSpPr txBox="1"/>
          <p:nvPr/>
        </p:nvSpPr>
        <p:spPr>
          <a:xfrm>
            <a:off x="653142" y="1441004"/>
            <a:ext cx="4851919" cy="3539430"/>
          </a:xfrm>
          <a:prstGeom prst="rect">
            <a:avLst/>
          </a:prstGeom>
          <a:noFill/>
        </p:spPr>
        <p:txBody>
          <a:bodyPr wrap="square" rtlCol="0">
            <a:spAutoFit/>
          </a:bodyPr>
          <a:lstStyle/>
          <a:p>
            <a:r>
              <a:rPr lang="en-IN" sz="1400" dirty="0">
                <a:latin typeface="Times New Roman" panose="02020603050405020304" charset="0"/>
                <a:cs typeface="Times New Roman" panose="02020603050405020304" charset="0"/>
              </a:rPr>
              <a:t>#include &lt;stdio.h&gt;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struct Point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int x, y;</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struct Point </a:t>
            </a:r>
            <a:r>
              <a:rPr lang="en-IN" sz="1400" dirty="0" err="1">
                <a:latin typeface="Times New Roman" panose="02020603050405020304" charset="0"/>
                <a:cs typeface="Times New Roman" panose="02020603050405020304" charset="0"/>
              </a:rPr>
              <a:t>arr</a:t>
            </a:r>
            <a:r>
              <a:rPr lang="en-IN" sz="1400" dirty="0">
                <a:latin typeface="Times New Roman" panose="02020603050405020304" charset="0"/>
                <a:cs typeface="Times New Roman" panose="02020603050405020304" charset="0"/>
              </a:rPr>
              <a:t>[10];           </a:t>
            </a:r>
            <a:r>
              <a:rPr lang="en-IN" sz="1400" dirty="0">
                <a:solidFill>
                  <a:schemeClr val="accent1">
                    <a:lumMod val="40000"/>
                    <a:lumOff val="60000"/>
                  </a:schemeClr>
                </a:solidFill>
                <a:latin typeface="Times New Roman" panose="02020603050405020304" charset="0"/>
                <a:cs typeface="Times New Roman" panose="02020603050405020304" charset="0"/>
              </a:rPr>
              <a:t>// Create an array of structures</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arr</a:t>
            </a:r>
            <a:r>
              <a:rPr lang="en-IN" sz="1400" dirty="0">
                <a:latin typeface="Times New Roman" panose="02020603050405020304" charset="0"/>
                <a:cs typeface="Times New Roman" panose="02020603050405020304" charset="0"/>
              </a:rPr>
              <a:t>[0].x = 20;                   </a:t>
            </a:r>
            <a:r>
              <a:rPr lang="en-IN" sz="1400" dirty="0">
                <a:solidFill>
                  <a:schemeClr val="accent1">
                    <a:lumMod val="40000"/>
                    <a:lumOff val="60000"/>
                  </a:schemeClr>
                </a:solidFill>
                <a:latin typeface="Times New Roman" panose="02020603050405020304" charset="0"/>
                <a:cs typeface="Times New Roman" panose="02020603050405020304" charset="0"/>
              </a:rPr>
              <a:t>// Access array members</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r>
              <a:rPr lang="en-IN" sz="1400" dirty="0" err="1">
                <a:latin typeface="Times New Roman" panose="02020603050405020304" charset="0"/>
                <a:cs typeface="Times New Roman" panose="02020603050405020304" charset="0"/>
              </a:rPr>
              <a:t>arr</a:t>
            </a:r>
            <a:r>
              <a:rPr lang="en-IN" sz="1400" dirty="0">
                <a:latin typeface="Times New Roman" panose="02020603050405020304" charset="0"/>
                <a:cs typeface="Times New Roman" panose="02020603050405020304" charset="0"/>
              </a:rPr>
              <a:t>[0].y = 10;</a:t>
            </a:r>
            <a:endParaRPr lang="en-IN" sz="1400" dirty="0">
              <a:latin typeface="Times New Roman" panose="02020603050405020304" charset="0"/>
              <a:cs typeface="Times New Roman" panose="02020603050405020304" charset="0"/>
            </a:endParaRPr>
          </a:p>
          <a:p>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printf("%d %d", </a:t>
            </a:r>
            <a:r>
              <a:rPr lang="en-IN" sz="1400" dirty="0" err="1">
                <a:latin typeface="Times New Roman" panose="02020603050405020304" charset="0"/>
                <a:cs typeface="Times New Roman" panose="02020603050405020304" charset="0"/>
              </a:rPr>
              <a:t>arr</a:t>
            </a:r>
            <a:r>
              <a:rPr lang="en-IN" sz="1400" dirty="0">
                <a:latin typeface="Times New Roman" panose="02020603050405020304" charset="0"/>
                <a:cs typeface="Times New Roman" panose="02020603050405020304" charset="0"/>
              </a:rPr>
              <a:t>[0].x, </a:t>
            </a:r>
            <a:r>
              <a:rPr lang="en-IN" sz="1400" dirty="0" err="1">
                <a:latin typeface="Times New Roman" panose="02020603050405020304" charset="0"/>
                <a:cs typeface="Times New Roman" panose="02020603050405020304" charset="0"/>
              </a:rPr>
              <a:t>arr</a:t>
            </a:r>
            <a:r>
              <a:rPr lang="en-IN" sz="1400" dirty="0">
                <a:latin typeface="Times New Roman" panose="02020603050405020304" charset="0"/>
                <a:cs typeface="Times New Roman" panose="02020603050405020304" charset="0"/>
              </a:rPr>
              <a:t>[0].y);</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return 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5" name="TextBox 4"/>
          <p:cNvSpPr txBox="1"/>
          <p:nvPr/>
        </p:nvSpPr>
        <p:spPr>
          <a:xfrm>
            <a:off x="718456" y="5416996"/>
            <a:ext cx="1511560"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Output</a:t>
            </a:r>
            <a:r>
              <a:rPr lang="en-IN" sz="1400" b="1" dirty="0">
                <a:latin typeface="Times New Roman" panose="02020603050405020304" charset="0"/>
                <a:cs typeface="Times New Roman" panose="02020603050405020304" charset="0"/>
              </a:rPr>
              <a:t>: </a:t>
            </a:r>
            <a:r>
              <a:rPr lang="en-IN" sz="1400" dirty="0">
                <a:latin typeface="Times New Roman" panose="02020603050405020304" charset="0"/>
                <a:cs typeface="Times New Roman" panose="02020603050405020304" charset="0"/>
              </a:rPr>
              <a:t>20   10</a:t>
            </a:r>
            <a:endParaRPr lang="en-IN" sz="1400" dirty="0">
              <a:latin typeface="Times New Roman" panose="02020603050405020304" charset="0"/>
              <a:cs typeface="Times New Roman" panose="02020603050405020304" charset="0"/>
            </a:endParaRPr>
          </a:p>
        </p:txBody>
      </p:sp>
      <p:sp>
        <p:nvSpPr>
          <p:cNvPr id="7" name="TextBox 6"/>
          <p:cNvSpPr txBox="1"/>
          <p:nvPr/>
        </p:nvSpPr>
        <p:spPr>
          <a:xfrm>
            <a:off x="653142" y="826484"/>
            <a:ext cx="5414089" cy="323165"/>
          </a:xfrm>
          <a:prstGeom prst="rect">
            <a:avLst/>
          </a:prstGeom>
          <a:noFill/>
        </p:spPr>
        <p:txBody>
          <a:bodyPr wrap="square" rtlCol="0">
            <a:spAutoFit/>
          </a:bodyPr>
          <a:lstStyle/>
          <a:p>
            <a:pPr algn="just"/>
            <a:r>
              <a:rPr lang="en-US" sz="1500" dirty="0">
                <a:latin typeface="Times New Roman" panose="02020603050405020304" charset="0"/>
                <a:cs typeface="Times New Roman" panose="02020603050405020304" charset="0"/>
              </a:rPr>
              <a:t>Like other primitive data types, we can create an array of structures. </a:t>
            </a:r>
            <a:endParaRPr lang="en-IN" sz="1500" dirty="0">
              <a:latin typeface="Times New Roman" panose="02020603050405020304" charset="0"/>
              <a:cs typeface="Times New Roman" panose="02020603050405020304" charset="0"/>
            </a:endParaRPr>
          </a:p>
        </p:txBody>
      </p:sp>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043" y="370113"/>
            <a:ext cx="1782924"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Structure Pointer:</a:t>
            </a:r>
            <a:endParaRPr lang="en-IN" sz="1600" b="1" dirty="0">
              <a:latin typeface="Times New Roman" panose="02020603050405020304" charset="0"/>
              <a:cs typeface="Times New Roman" panose="02020603050405020304" charset="0"/>
            </a:endParaRPr>
          </a:p>
        </p:txBody>
      </p:sp>
      <p:sp>
        <p:nvSpPr>
          <p:cNvPr id="3" name="TextBox 2"/>
          <p:cNvSpPr txBox="1"/>
          <p:nvPr/>
        </p:nvSpPr>
        <p:spPr>
          <a:xfrm>
            <a:off x="696686" y="1389159"/>
            <a:ext cx="6758473" cy="3931654"/>
          </a:xfrm>
          <a:prstGeom prst="rect">
            <a:avLst/>
          </a:prstGeom>
          <a:noFill/>
        </p:spPr>
        <p:txBody>
          <a:bodyPr wrap="square" rtlCol="0">
            <a:spAutoFit/>
          </a:bodyPr>
          <a:lstStyle/>
          <a:p>
            <a:pPr>
              <a:lnSpc>
                <a:spcPct val="150000"/>
              </a:lnSpc>
            </a:pPr>
            <a:r>
              <a:rPr lang="en-IN" sz="1400" dirty="0">
                <a:latin typeface="Times New Roman" panose="02020603050405020304" charset="0"/>
                <a:cs typeface="Times New Roman" panose="02020603050405020304" charset="0"/>
              </a:rPr>
              <a:t>#include &lt;stdio.h&gt;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struct Point </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int x, y;</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struct Point p1 = { 1, 2 };</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struct Point  * p2 = &amp;p1;                     </a:t>
            </a:r>
            <a:r>
              <a:rPr lang="en-IN" sz="1400" dirty="0">
                <a:solidFill>
                  <a:schemeClr val="accent1">
                    <a:lumMod val="40000"/>
                    <a:lumOff val="60000"/>
                  </a:schemeClr>
                </a:solidFill>
                <a:latin typeface="Times New Roman" panose="02020603050405020304" charset="0"/>
                <a:cs typeface="Times New Roman" panose="02020603050405020304" charset="0"/>
              </a:rPr>
              <a:t>// p2 is a pointer to structure p1</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printf("%d %d", p2-&gt;x, p2-&gt;y);       </a:t>
            </a:r>
            <a:r>
              <a:rPr lang="en-IN" sz="1400" dirty="0">
                <a:solidFill>
                  <a:schemeClr val="accent1">
                    <a:lumMod val="40000"/>
                    <a:lumOff val="60000"/>
                  </a:schemeClr>
                </a:solidFill>
                <a:latin typeface="Times New Roman" panose="02020603050405020304" charset="0"/>
                <a:cs typeface="Times New Roman" panose="02020603050405020304" charset="0"/>
              </a:rPr>
              <a:t> // Accessing structure members using structure pointer</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    return 0;</a:t>
            </a:r>
            <a:endParaRPr lang="en-IN" sz="1400" dirty="0">
              <a:latin typeface="Times New Roman" panose="02020603050405020304" charset="0"/>
              <a:cs typeface="Times New Roman" panose="02020603050405020304" charset="0"/>
            </a:endParaRPr>
          </a:p>
          <a:p>
            <a:pPr>
              <a:lnSpc>
                <a:spcPct val="150000"/>
              </a:lnSpc>
            </a:pP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4" name="TextBox 3"/>
          <p:cNvSpPr txBox="1"/>
          <p:nvPr/>
        </p:nvSpPr>
        <p:spPr>
          <a:xfrm>
            <a:off x="615043" y="884400"/>
            <a:ext cx="9443357" cy="323165"/>
          </a:xfrm>
          <a:prstGeom prst="rect">
            <a:avLst/>
          </a:prstGeom>
          <a:noFill/>
        </p:spPr>
        <p:txBody>
          <a:bodyPr wrap="square" rtlCol="0">
            <a:spAutoFit/>
          </a:bodyPr>
          <a:lstStyle/>
          <a:p>
            <a:pPr algn="just"/>
            <a:r>
              <a:rPr lang="en-US" sz="1500" dirty="0">
                <a:latin typeface="Times New Roman" panose="02020603050405020304" charset="0"/>
                <a:cs typeface="Times New Roman" panose="02020603050405020304" charset="0"/>
              </a:rPr>
              <a:t>we can have a pointer to a structure. If we have a pointer to structure, members are accessed using arrow ( -&gt; ) operator.</a:t>
            </a:r>
            <a:endParaRPr lang="en-IN" sz="1500" dirty="0">
              <a:latin typeface="Times New Roman" panose="02020603050405020304" charset="0"/>
              <a:cs typeface="Times New Roman" panose="02020603050405020304" charset="0"/>
            </a:endParaRPr>
          </a:p>
        </p:txBody>
      </p:sp>
      <p:sp>
        <p:nvSpPr>
          <p:cNvPr id="5" name="TextBox 4"/>
          <p:cNvSpPr txBox="1"/>
          <p:nvPr/>
        </p:nvSpPr>
        <p:spPr>
          <a:xfrm>
            <a:off x="696686" y="5670944"/>
            <a:ext cx="2351315" cy="338554"/>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Output : </a:t>
            </a:r>
            <a:r>
              <a:rPr lang="en-IN" sz="1400" dirty="0">
                <a:latin typeface="Times New Roman" panose="02020603050405020304" charset="0"/>
                <a:cs typeface="Times New Roman" panose="02020603050405020304" charset="0"/>
              </a:rPr>
              <a:t>1     2</a:t>
            </a:r>
            <a:endParaRPr lang="en-IN" sz="1400" dirty="0">
              <a:latin typeface="Times New Roman" panose="02020603050405020304" charset="0"/>
              <a:cs typeface="Times New Roman" panose="02020603050405020304" charset="0"/>
            </a:endParaRPr>
          </a:p>
        </p:txBody>
      </p:sp>
    </p:spTree>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999" y="3739009"/>
            <a:ext cx="10613571"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charset="0"/>
                <a:cs typeface="Times New Roman" panose="02020603050405020304" charset="0"/>
              </a:rPr>
              <a:t>In C language, Structures provide a method for packing together data of different types. A Structure is a helpful tool to handle a group of logically related data items. However, C structures have some limitations.</a:t>
            </a:r>
            <a:endParaRPr lang="en-US"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charset="0"/>
                <a:cs typeface="Times New Roman" panose="02020603050405020304" charset="0"/>
              </a:rPr>
              <a:t>The C structure does not allow the struct data type to be treated like built-in data types . </a:t>
            </a:r>
            <a:endParaRPr lang="en-IN" sz="1600" dirty="0">
              <a:latin typeface="Times New Roman" panose="02020603050405020304" charset="0"/>
              <a:cs typeface="Times New Roman" panose="02020603050405020304" charset="0"/>
            </a:endParaRPr>
          </a:p>
        </p:txBody>
      </p:sp>
      <p:sp>
        <p:nvSpPr>
          <p:cNvPr id="3" name="TextBox 2"/>
          <p:cNvSpPr txBox="1"/>
          <p:nvPr/>
        </p:nvSpPr>
        <p:spPr>
          <a:xfrm>
            <a:off x="761999" y="3299154"/>
            <a:ext cx="3113314" cy="417422"/>
          </a:xfrm>
          <a:prstGeom prst="rect">
            <a:avLst/>
          </a:prstGeom>
          <a:noFill/>
        </p:spPr>
        <p:txBody>
          <a:bodyPr wrap="square" rtlCol="0">
            <a:spAutoFit/>
          </a:bodyPr>
          <a:lstStyle/>
          <a:p>
            <a:pPr>
              <a:lnSpc>
                <a:spcPct val="150000"/>
              </a:lnSpc>
            </a:pPr>
            <a:r>
              <a:rPr lang="en-US" sz="1600" b="1" dirty="0">
                <a:latin typeface="Times New Roman" panose="02020603050405020304" charset="0"/>
                <a:cs typeface="Times New Roman" panose="02020603050405020304" charset="0"/>
              </a:rPr>
              <a:t>Limitations Of  Structures</a:t>
            </a:r>
            <a:endParaRPr lang="en-US" sz="1600" b="1" dirty="0">
              <a:latin typeface="Times New Roman" panose="02020603050405020304" charset="0"/>
              <a:cs typeface="Times New Roman" panose="02020603050405020304" charset="0"/>
            </a:endParaRPr>
          </a:p>
        </p:txBody>
      </p:sp>
      <p:sp>
        <p:nvSpPr>
          <p:cNvPr id="4" name="TextBox 3"/>
          <p:cNvSpPr txBox="1"/>
          <p:nvPr/>
        </p:nvSpPr>
        <p:spPr>
          <a:xfrm>
            <a:off x="761999" y="1131224"/>
            <a:ext cx="4612434" cy="15314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i="0" dirty="0">
                <a:effectLst/>
                <a:latin typeface="Times New Roman" panose="02020603050405020304" charset="0"/>
                <a:cs typeface="Times New Roman" panose="02020603050405020304" charset="0"/>
              </a:rPr>
              <a:t>Can store Heterogeneous collection of data items</a:t>
            </a:r>
            <a:endParaRPr lang="en-US" sz="1600" i="0" dirty="0">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i="0" dirty="0">
                <a:effectLst/>
                <a:latin typeface="Times New Roman" panose="02020603050405020304" charset="0"/>
                <a:cs typeface="Times New Roman" panose="02020603050405020304" charset="0"/>
              </a:rPr>
              <a:t>Reduced complexity</a:t>
            </a:r>
            <a:endParaRPr lang="en-US"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i="0" dirty="0">
                <a:effectLst/>
                <a:latin typeface="Times New Roman" panose="02020603050405020304" charset="0"/>
                <a:cs typeface="Times New Roman" panose="02020603050405020304" charset="0"/>
              </a:rPr>
              <a:t>Maintainability of code</a:t>
            </a:r>
            <a:endParaRPr lang="en-IN" sz="1600" i="0" dirty="0">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i="0" dirty="0">
                <a:effectLst/>
                <a:latin typeface="Times New Roman" panose="02020603050405020304" charset="0"/>
                <a:cs typeface="Times New Roman" panose="02020603050405020304" charset="0"/>
              </a:rPr>
              <a:t>Enhanced code readability</a:t>
            </a:r>
            <a:endParaRPr lang="en-IN" sz="1600" i="0" dirty="0">
              <a:effectLst/>
              <a:latin typeface="Times New Roman" panose="02020603050405020304" charset="0"/>
              <a:cs typeface="Times New Roman" panose="02020603050405020304" charset="0"/>
            </a:endParaRPr>
          </a:p>
        </p:txBody>
      </p:sp>
      <p:sp>
        <p:nvSpPr>
          <p:cNvPr id="5" name="TextBox 4"/>
          <p:cNvSpPr txBox="1"/>
          <p:nvPr/>
        </p:nvSpPr>
        <p:spPr>
          <a:xfrm>
            <a:off x="761999" y="604271"/>
            <a:ext cx="3907971" cy="417422"/>
          </a:xfrm>
          <a:prstGeom prst="rect">
            <a:avLst/>
          </a:prstGeom>
          <a:noFill/>
        </p:spPr>
        <p:txBody>
          <a:bodyPr wrap="square" rtlCol="0">
            <a:spAutoFit/>
          </a:bodyPr>
          <a:lstStyle/>
          <a:p>
            <a:pPr>
              <a:lnSpc>
                <a:spcPct val="150000"/>
              </a:lnSpc>
            </a:pPr>
            <a:r>
              <a:rPr lang="en-IN" sz="1600" b="1" dirty="0">
                <a:latin typeface="Times New Roman" panose="02020603050405020304" charset="0"/>
                <a:cs typeface="Times New Roman" panose="02020603050405020304" charset="0"/>
              </a:rPr>
              <a:t>Advantages Of Structure:</a:t>
            </a:r>
            <a:endParaRPr lang="en-IN" sz="1600" b="1" dirty="0">
              <a:latin typeface="Times New Roman" panose="02020603050405020304" charset="0"/>
              <a:cs typeface="Times New Roman" panose="02020603050405020304" charset="0"/>
            </a:endParaRPr>
          </a:p>
        </p:txBody>
      </p:sp>
    </p:spTree>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3011" y="692574"/>
            <a:ext cx="2565918" cy="829945"/>
          </a:xfrm>
          <a:prstGeom prst="rect">
            <a:avLst/>
          </a:prstGeom>
          <a:noFill/>
        </p:spPr>
        <p:txBody>
          <a:bodyPr wrap="square" rtlCol="0">
            <a:spAutoFit/>
          </a:bodyPr>
          <a:lstStyle/>
          <a:p>
            <a:pPr algn="ctr"/>
            <a:r>
              <a:rPr lang="en-IN" sz="4800" dirty="0">
                <a:solidFill>
                  <a:schemeClr val="accent5">
                    <a:lumMod val="75000"/>
                  </a:schemeClr>
                </a:solidFill>
                <a:latin typeface="Times New Roman" panose="02020603050405020304" charset="0"/>
                <a:cs typeface="Times New Roman" panose="02020603050405020304" charset="0"/>
              </a:rPr>
              <a:t>UNIONS</a:t>
            </a:r>
            <a:endParaRPr lang="en-IN" sz="4800" dirty="0">
              <a:solidFill>
                <a:schemeClr val="accent5">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849085" y="1854848"/>
            <a:ext cx="9918441" cy="1156086"/>
          </a:xfrm>
          <a:prstGeom prst="rect">
            <a:avLst/>
          </a:prstGeom>
          <a:noFill/>
        </p:spPr>
        <p:txBody>
          <a:bodyPr wrap="square" rtlCol="0">
            <a:spAutoFit/>
          </a:bodyPr>
          <a:lstStyle/>
          <a:p>
            <a:pPr algn="just">
              <a:lnSpc>
                <a:spcPct val="150000"/>
              </a:lnSpc>
            </a:pPr>
            <a:r>
              <a:rPr lang="en-IN" sz="1600" dirty="0">
                <a:latin typeface="Times New Roman" panose="02020603050405020304" charset="0"/>
                <a:cs typeface="Times New Roman" panose="02020603050405020304" charset="0"/>
              </a:rPr>
              <a:t>A </a:t>
            </a:r>
            <a:r>
              <a:rPr lang="en-IN" sz="1600" b="1" dirty="0">
                <a:latin typeface="Times New Roman" panose="02020603050405020304" charset="0"/>
                <a:cs typeface="Times New Roman" panose="02020603050405020304" charset="0"/>
              </a:rPr>
              <a:t>Union</a:t>
            </a:r>
            <a:r>
              <a:rPr lang="en-IN" sz="1600" dirty="0">
                <a:latin typeface="Times New Roman" panose="02020603050405020304" charset="0"/>
                <a:cs typeface="Times New Roman" panose="02020603050405020304" charset="0"/>
              </a:rPr>
              <a:t> is a special data type available in C language that allows to store different data types in the same memory location. You can define a union with many members, but only single member can contain value at any given time. Union provides an efficient way of using the same memory location for multiple purpose.</a:t>
            </a:r>
            <a:endParaRPr lang="en-IN" sz="1600" dirty="0">
              <a:latin typeface="Times New Roman" panose="02020603050405020304" charset="0"/>
              <a:cs typeface="Times New Roman" panose="02020603050405020304" charset="0"/>
            </a:endParaRPr>
          </a:p>
        </p:txBody>
      </p:sp>
      <p:sp>
        <p:nvSpPr>
          <p:cNvPr id="9" name="TextBox 8"/>
          <p:cNvSpPr txBox="1"/>
          <p:nvPr/>
        </p:nvSpPr>
        <p:spPr>
          <a:xfrm>
            <a:off x="849085" y="3757709"/>
            <a:ext cx="6294665" cy="2062103"/>
          </a:xfrm>
          <a:prstGeom prst="rect">
            <a:avLst/>
          </a:prstGeom>
          <a:noFill/>
        </p:spPr>
        <p:txBody>
          <a:bodyPr wrap="square" rtlCol="0">
            <a:spAutoFit/>
          </a:bodyPr>
          <a:lstStyle/>
          <a:p>
            <a:r>
              <a:rPr lang="en-IN" sz="1600" b="1" dirty="0">
                <a:latin typeface="Times New Roman" panose="02020603050405020304" charset="0"/>
                <a:cs typeface="Times New Roman" panose="02020603050405020304" charset="0"/>
              </a:rPr>
              <a:t>Features Of Union:</a:t>
            </a:r>
            <a:endParaRPr lang="en-IN" sz="1600" b="1"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Union is User defined Data type.</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Union is like struct, except it uses less memory.</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 keyword </a:t>
            </a:r>
            <a:r>
              <a:rPr lang="en-IN" sz="1600" b="1" dirty="0">
                <a:latin typeface="Times New Roman" panose="02020603050405020304" charset="0"/>
                <a:cs typeface="Times New Roman" panose="02020603050405020304" charset="0"/>
              </a:rPr>
              <a:t>union</a:t>
            </a:r>
            <a:r>
              <a:rPr lang="en-IN" sz="1600" dirty="0">
                <a:latin typeface="Times New Roman" panose="02020603050405020304" charset="0"/>
                <a:cs typeface="Times New Roman" panose="02020603050405020304" charset="0"/>
              </a:rPr>
              <a:t> is used to declare the union in c.</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Variables inside the union are called </a:t>
            </a:r>
            <a:r>
              <a:rPr lang="en-IN" sz="1600" b="1" dirty="0">
                <a:latin typeface="Times New Roman" panose="02020603050405020304" charset="0"/>
                <a:cs typeface="Times New Roman" panose="02020603050405020304" charset="0"/>
              </a:rPr>
              <a:t>members of the union</a:t>
            </a:r>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1" y="600075"/>
            <a:ext cx="2133600"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Defining a Union:</a:t>
            </a:r>
            <a:endParaRPr lang="en-IN" b="1" dirty="0">
              <a:latin typeface="Times New Roman" panose="02020603050405020304" charset="0"/>
              <a:cs typeface="Times New Roman" panose="02020603050405020304" charset="0"/>
            </a:endParaRPr>
          </a:p>
        </p:txBody>
      </p:sp>
      <p:sp>
        <p:nvSpPr>
          <p:cNvPr id="4" name="TextBox 3"/>
          <p:cNvSpPr txBox="1"/>
          <p:nvPr/>
        </p:nvSpPr>
        <p:spPr>
          <a:xfrm>
            <a:off x="762001" y="1295400"/>
            <a:ext cx="2981325" cy="1525418"/>
          </a:xfrm>
          <a:prstGeom prst="rect">
            <a:avLst/>
          </a:prstGeom>
          <a:noFill/>
        </p:spPr>
        <p:txBody>
          <a:bodyPr wrap="square" rtlCol="0">
            <a:spAutoFit/>
          </a:bodyPr>
          <a:lstStyle/>
          <a:p>
            <a:pPr algn="just">
              <a:lnSpc>
                <a:spcPct val="150000"/>
              </a:lnSpc>
            </a:pPr>
            <a:r>
              <a:rPr lang="en-IN" sz="1600" dirty="0">
                <a:solidFill>
                  <a:srgbClr val="7030A0"/>
                </a:solidFill>
                <a:latin typeface="Times New Roman" panose="02020603050405020304" charset="0"/>
                <a:cs typeface="Times New Roman" panose="02020603050405020304" charset="0"/>
              </a:rPr>
              <a:t>union</a:t>
            </a:r>
            <a:r>
              <a:rPr lang="en-IN" sz="1600" dirty="0">
                <a:latin typeface="Times New Roman" panose="02020603050405020304" charset="0"/>
                <a:cs typeface="Times New Roman" panose="02020603050405020304" charset="0"/>
              </a:rPr>
              <a:t> </a:t>
            </a:r>
            <a:r>
              <a:rPr lang="en-IN" sz="1600" dirty="0" err="1">
                <a:latin typeface="Times New Roman" panose="02020603050405020304" charset="0"/>
                <a:cs typeface="Times New Roman" panose="02020603050405020304" charset="0"/>
              </a:rPr>
              <a:t>unionName</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    //member definitions</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p:txBody>
      </p:sp>
      <p:sp>
        <p:nvSpPr>
          <p:cNvPr id="6" name="TextBox 5"/>
          <p:cNvSpPr txBox="1"/>
          <p:nvPr/>
        </p:nvSpPr>
        <p:spPr>
          <a:xfrm>
            <a:off x="762001" y="3146811"/>
            <a:ext cx="2438400" cy="2633413"/>
          </a:xfrm>
          <a:prstGeom prst="rect">
            <a:avLst/>
          </a:prstGeom>
          <a:noFill/>
        </p:spPr>
        <p:txBody>
          <a:bodyPr wrap="square" rtlCol="0">
            <a:spAutoFit/>
          </a:bodyPr>
          <a:lstStyle/>
          <a:p>
            <a:pPr>
              <a:lnSpc>
                <a:spcPct val="150000"/>
              </a:lnSpc>
            </a:pPr>
            <a:r>
              <a:rPr lang="en-IN" sz="1600" dirty="0">
                <a:latin typeface="Times New Roman" panose="02020603050405020304" charset="0"/>
                <a:cs typeface="Times New Roman" panose="02020603050405020304" charset="0"/>
              </a:rPr>
              <a:t>E.g.</a:t>
            </a:r>
            <a:endParaRPr lang="en-IN" sz="1600" dirty="0">
              <a:latin typeface="Times New Roman" panose="02020603050405020304" charset="0"/>
              <a:cs typeface="Times New Roman" panose="02020603050405020304" charset="0"/>
            </a:endParaRPr>
          </a:p>
          <a:p>
            <a:pPr>
              <a:lnSpc>
                <a:spcPct val="150000"/>
              </a:lnSpc>
            </a:pPr>
            <a:r>
              <a:rPr lang="en-IN" sz="1600" dirty="0">
                <a:solidFill>
                  <a:srgbClr val="7030A0"/>
                </a:solidFill>
                <a:latin typeface="Times New Roman" panose="02020603050405020304" charset="0"/>
                <a:cs typeface="Times New Roman" panose="02020603050405020304" charset="0"/>
              </a:rPr>
              <a:t>union</a:t>
            </a:r>
            <a:r>
              <a:rPr lang="en-IN" sz="1600" dirty="0">
                <a:latin typeface="Times New Roman" panose="02020603050405020304" charset="0"/>
                <a:cs typeface="Times New Roman" panose="02020603050405020304" charset="0"/>
              </a:rPr>
              <a:t> Courses</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     char Website[50];</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     char Subject[50];</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     int price;</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466" y="1583048"/>
            <a:ext cx="4469363" cy="4939814"/>
          </a:xfrm>
          <a:prstGeom prst="rect">
            <a:avLst/>
          </a:prstGeom>
          <a:noFill/>
        </p:spPr>
        <p:txBody>
          <a:bodyPr wrap="square">
            <a:spAutoFit/>
          </a:bodyPr>
          <a:lstStyle/>
          <a:p>
            <a:r>
              <a:rPr lang="en-IN" sz="1500" dirty="0">
                <a:latin typeface="Times New Roman" panose="02020603050405020304" charset="0"/>
                <a:cs typeface="Times New Roman" panose="02020603050405020304" charset="0"/>
              </a:rPr>
              <a:t>#include&lt;stdio.h&gt;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#include&lt;string.h&gt;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union Courses</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char  </a:t>
            </a:r>
            <a:r>
              <a:rPr lang="en-IN" sz="1500" dirty="0" err="1">
                <a:latin typeface="Times New Roman" panose="02020603050405020304" charset="0"/>
                <a:cs typeface="Times New Roman" panose="02020603050405020304" charset="0"/>
              </a:rPr>
              <a:t>WebSite</a:t>
            </a:r>
            <a:r>
              <a:rPr lang="en-IN" sz="1500" dirty="0">
                <a:latin typeface="Times New Roman" panose="02020603050405020304" charset="0"/>
                <a:cs typeface="Times New Roman" panose="02020603050405020304" charset="0"/>
              </a:rPr>
              <a:t>[50];</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char  Subject[50];</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int   Price;</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void main( )</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union Courses C;</a:t>
            </a:r>
            <a:endParaRPr lang="en-IN" sz="1500" dirty="0">
              <a:latin typeface="Times New Roman" panose="02020603050405020304" charset="0"/>
              <a:cs typeface="Times New Roman" panose="02020603050405020304" charset="0"/>
            </a:endParaRPr>
          </a:p>
          <a:p>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strcpy</a:t>
            </a:r>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C.WebSite</a:t>
            </a:r>
            <a:r>
              <a:rPr lang="en-IN" sz="1500" dirty="0">
                <a:latin typeface="Times New Roman" panose="02020603050405020304" charset="0"/>
                <a:cs typeface="Times New Roman" panose="02020603050405020304" charset="0"/>
              </a:rPr>
              <a:t>, "w3schools.in");</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printf( "</a:t>
            </a:r>
            <a:r>
              <a:rPr lang="en-IN" sz="1500" dirty="0" err="1">
                <a:latin typeface="Times New Roman" panose="02020603050405020304" charset="0"/>
                <a:cs typeface="Times New Roman" panose="02020603050405020304" charset="0"/>
              </a:rPr>
              <a:t>WebSite</a:t>
            </a:r>
            <a:r>
              <a:rPr lang="en-IN" sz="1500" dirty="0">
                <a:latin typeface="Times New Roman" panose="02020603050405020304" charset="0"/>
                <a:cs typeface="Times New Roman" panose="02020603050405020304" charset="0"/>
              </a:rPr>
              <a:t> : %s\n", </a:t>
            </a:r>
            <a:r>
              <a:rPr lang="en-IN" sz="1500" dirty="0" err="1">
                <a:latin typeface="Times New Roman" panose="02020603050405020304" charset="0"/>
                <a:cs typeface="Times New Roman" panose="02020603050405020304" charset="0"/>
              </a:rPr>
              <a:t>C.WebSite</a:t>
            </a:r>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strcpy</a:t>
            </a:r>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C.Subject</a:t>
            </a:r>
            <a:r>
              <a:rPr lang="en-IN" sz="1500" dirty="0">
                <a:latin typeface="Times New Roman" panose="02020603050405020304" charset="0"/>
                <a:cs typeface="Times New Roman" panose="02020603050405020304" charset="0"/>
              </a:rPr>
              <a:t>, "The C Programming Language");</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printf( "Book Author : %s\n", </a:t>
            </a:r>
            <a:r>
              <a:rPr lang="en-IN" sz="1500" dirty="0" err="1">
                <a:latin typeface="Times New Roman" panose="02020603050405020304" charset="0"/>
                <a:cs typeface="Times New Roman" panose="02020603050405020304" charset="0"/>
              </a:rPr>
              <a:t>C.Subject</a:t>
            </a:r>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C.Price</a:t>
            </a:r>
            <a:r>
              <a:rPr lang="en-IN" sz="1500" dirty="0">
                <a:latin typeface="Times New Roman" panose="02020603050405020304" charset="0"/>
                <a:cs typeface="Times New Roman" panose="02020603050405020304" charset="0"/>
              </a:rPr>
              <a:t> = 180;</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printf( "Book Price : %d\n", </a:t>
            </a:r>
            <a:r>
              <a:rPr lang="en-IN" sz="1500" dirty="0" err="1">
                <a:latin typeface="Times New Roman" panose="02020603050405020304" charset="0"/>
                <a:cs typeface="Times New Roman" panose="02020603050405020304" charset="0"/>
              </a:rPr>
              <a:t>C.Price</a:t>
            </a:r>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p:txBody>
      </p:sp>
      <p:sp>
        <p:nvSpPr>
          <p:cNvPr id="6" name="TextBox 5"/>
          <p:cNvSpPr txBox="1"/>
          <p:nvPr/>
        </p:nvSpPr>
        <p:spPr>
          <a:xfrm>
            <a:off x="7032173" y="4180313"/>
            <a:ext cx="4551006" cy="1525418"/>
          </a:xfrm>
          <a:prstGeom prst="rect">
            <a:avLst/>
          </a:prstGeom>
          <a:noFill/>
        </p:spPr>
        <p:txBody>
          <a:bodyPr wrap="square">
            <a:spAutoFit/>
          </a:bodyPr>
          <a:lstStyle/>
          <a:p>
            <a:pPr algn="just">
              <a:lnSpc>
                <a:spcPct val="150000"/>
              </a:lnSpc>
            </a:pPr>
            <a:r>
              <a:rPr lang="en-US" sz="1600" b="1" dirty="0">
                <a:latin typeface="Times New Roman" panose="02020603050405020304" charset="0"/>
                <a:cs typeface="Times New Roman" panose="02020603050405020304" charset="0"/>
              </a:rPr>
              <a:t>Output:</a:t>
            </a:r>
            <a:endParaRPr lang="en-US" sz="1600" b="1"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Website : w3schools.in</a:t>
            </a:r>
            <a:endParaRPr lang="en-US" sz="1600"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Book Author : The C Programming Language</a:t>
            </a:r>
            <a:endParaRPr lang="en-US" sz="1600"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Book Price : 180</a:t>
            </a:r>
            <a:endParaRPr lang="en-IN" sz="1600" dirty="0">
              <a:latin typeface="Times New Roman" panose="02020603050405020304" charset="0"/>
              <a:cs typeface="Times New Roman" panose="02020603050405020304" charset="0"/>
            </a:endParaRPr>
          </a:p>
        </p:txBody>
      </p:sp>
      <p:sp>
        <p:nvSpPr>
          <p:cNvPr id="7" name="TextBox 6"/>
          <p:cNvSpPr txBox="1"/>
          <p:nvPr/>
        </p:nvSpPr>
        <p:spPr>
          <a:xfrm>
            <a:off x="690466" y="323971"/>
            <a:ext cx="3256383" cy="338554"/>
          </a:xfrm>
          <a:prstGeom prst="rect">
            <a:avLst/>
          </a:prstGeom>
          <a:noFill/>
        </p:spPr>
        <p:txBody>
          <a:bodyPr wrap="square" rtlCol="0">
            <a:spAutoFit/>
          </a:bodyPr>
          <a:lstStyle/>
          <a:p>
            <a:pPr algn="just"/>
            <a:r>
              <a:rPr lang="en-IN" sz="1600" b="1" dirty="0">
                <a:latin typeface="Times New Roman" panose="02020603050405020304" charset="0"/>
                <a:cs typeface="Times New Roman" panose="02020603050405020304" charset="0"/>
              </a:rPr>
              <a:t>Accessing The Members Of Union:</a:t>
            </a:r>
            <a:endParaRPr lang="en-IN" sz="1600" b="1" dirty="0">
              <a:latin typeface="Times New Roman" panose="02020603050405020304" charset="0"/>
              <a:cs typeface="Times New Roman" panose="02020603050405020304" charset="0"/>
            </a:endParaRPr>
          </a:p>
        </p:txBody>
      </p:sp>
      <p:sp>
        <p:nvSpPr>
          <p:cNvPr id="8" name="TextBox 7"/>
          <p:cNvSpPr txBox="1"/>
          <p:nvPr/>
        </p:nvSpPr>
        <p:spPr>
          <a:xfrm>
            <a:off x="886410" y="662525"/>
            <a:ext cx="4861248" cy="786754"/>
          </a:xfrm>
          <a:prstGeom prst="rect">
            <a:avLst/>
          </a:prstGeom>
          <a:noFill/>
        </p:spPr>
        <p:txBody>
          <a:bodyPr wrap="square" rtlCol="0">
            <a:spAutoFit/>
          </a:bodyPr>
          <a:lstStyle/>
          <a:p>
            <a:pPr>
              <a:lnSpc>
                <a:spcPct val="150000"/>
              </a:lnSpc>
            </a:pPr>
            <a:r>
              <a:rPr lang="en-IN" sz="1600" dirty="0">
                <a:latin typeface="Times New Roman" panose="02020603050405020304" charset="0"/>
                <a:cs typeface="Times New Roman" panose="02020603050405020304" charset="0"/>
              </a:rPr>
              <a:t>We use the . Operator to access members of a union.</a:t>
            </a:r>
            <a:endParaRPr lang="en-IN" sz="1600" dirty="0">
              <a:latin typeface="Times New Roman" panose="02020603050405020304" charset="0"/>
              <a:cs typeface="Times New Roman" panose="02020603050405020304" charset="0"/>
            </a:endParaRPr>
          </a:p>
          <a:p>
            <a:pPr>
              <a:lnSpc>
                <a:spcPct val="150000"/>
              </a:lnSpc>
            </a:pPr>
            <a:r>
              <a:rPr lang="en-IN" sz="1600" dirty="0">
                <a:latin typeface="Times New Roman" panose="02020603050405020304" charset="0"/>
                <a:cs typeface="Times New Roman" panose="02020603050405020304" charset="0"/>
              </a:rPr>
              <a:t>And to access pointer variables ,we use the -&gt; operator.</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6" y="335902"/>
            <a:ext cx="5243804" cy="338554"/>
          </a:xfrm>
          <a:prstGeom prst="rect">
            <a:avLst/>
          </a:prstGeom>
          <a:noFill/>
        </p:spPr>
        <p:txBody>
          <a:bodyPr wrap="square" rtlCol="0">
            <a:spAutoFit/>
          </a:bodyPr>
          <a:lstStyle/>
          <a:p>
            <a:pPr algn="just"/>
            <a:r>
              <a:rPr lang="en-IN" sz="1600" b="1" dirty="0">
                <a:latin typeface="Times New Roman" panose="02020603050405020304" charset="0"/>
                <a:cs typeface="Times New Roman" panose="02020603050405020304" charset="0"/>
              </a:rPr>
              <a:t>Difference Between Structure And Union With Example:</a:t>
            </a:r>
            <a:endParaRPr lang="en-IN" sz="1600" b="1" dirty="0">
              <a:latin typeface="Times New Roman" panose="02020603050405020304" charset="0"/>
              <a:cs typeface="Times New Roman" panose="02020603050405020304" charset="0"/>
            </a:endParaRPr>
          </a:p>
        </p:txBody>
      </p:sp>
      <p:sp>
        <p:nvSpPr>
          <p:cNvPr id="4" name="TextBox 3"/>
          <p:cNvSpPr txBox="1"/>
          <p:nvPr/>
        </p:nvSpPr>
        <p:spPr>
          <a:xfrm>
            <a:off x="632150" y="842407"/>
            <a:ext cx="4984880" cy="5507990"/>
          </a:xfrm>
          <a:prstGeom prst="rect">
            <a:avLst/>
          </a:prstGeom>
          <a:noFill/>
        </p:spPr>
        <p:txBody>
          <a:bodyPr wrap="square">
            <a:spAutoFit/>
          </a:bodyPr>
          <a:lstStyle/>
          <a:p>
            <a:r>
              <a:rPr lang="en-IN" sz="1600" dirty="0">
                <a:latin typeface="Times New Roman" panose="02020603050405020304" charset="0"/>
                <a:cs typeface="Times New Roman" panose="02020603050405020304" charset="0"/>
              </a:rPr>
              <a:t>#include &lt;stdio.h&gt;</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union unionJob</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char name[32];       		</a:t>
            </a:r>
            <a:r>
              <a:rPr lang="en-IN" sz="1600" dirty="0">
                <a:solidFill>
                  <a:schemeClr val="accent1">
                    <a:lumMod val="40000"/>
                    <a:lumOff val="60000"/>
                  </a:schemeClr>
                </a:solidFill>
                <a:latin typeface="Times New Roman" panose="02020603050405020304" charset="0"/>
                <a:cs typeface="Times New Roman" panose="02020603050405020304" charset="0"/>
              </a:rPr>
              <a:t>//defining a union</a:t>
            </a:r>
            <a:endParaRPr lang="en-IN" sz="1600" dirty="0">
              <a:solidFill>
                <a:schemeClr val="accent1">
                  <a:lumMod val="40000"/>
                  <a:lumOff val="60000"/>
                </a:schemeClr>
              </a:solidFill>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float salary;</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int workerNo;</a:t>
            </a:r>
            <a:endParaRPr lang="en-IN" sz="1600" dirty="0">
              <a:latin typeface="Times New Roman" panose="02020603050405020304" charset="0"/>
              <a:cs typeface="Times New Roman" panose="02020603050405020304" charset="0"/>
            </a:endParaRPr>
          </a:p>
          <a:p>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uJob;</a:t>
            </a:r>
            <a:endParaRPr lang="en-IN" sz="1600" dirty="0">
              <a:latin typeface="Times New Roman" panose="02020603050405020304" charset="0"/>
              <a:cs typeface="Times New Roman" panose="02020603050405020304" charset="0"/>
            </a:endParaRPr>
          </a:p>
          <a:p>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struct structJob</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char name[32];</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float salary;</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int workerNo;</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sJob</a:t>
            </a:r>
            <a:r>
              <a:rPr lang="en-US" alt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int main()</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printf("size of union = %d bytes", sizeof(uJob));</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printf("\nsize of structure = %d bytes", sizeof(sJob));</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   return 0;</a:t>
            </a:r>
            <a:endParaRPr lang="en-IN" sz="1600" dirty="0">
              <a:latin typeface="Times New Roman" panose="02020603050405020304" charset="0"/>
              <a:cs typeface="Times New Roman" panose="02020603050405020304" charset="0"/>
            </a:endParaRPr>
          </a:p>
          <a:p>
            <a:r>
              <a:rPr lang="en-IN" sz="1600" dirty="0">
                <a:latin typeface="Times New Roman" panose="02020603050405020304" charset="0"/>
                <a:cs typeface="Times New Roman" panose="02020603050405020304" charset="0"/>
              </a:rPr>
              <a:t>}</a:t>
            </a:r>
            <a:endParaRPr lang="en-IN" sz="1600" dirty="0">
              <a:latin typeface="Times New Roman" panose="02020603050405020304" charset="0"/>
              <a:cs typeface="Times New Roman" panose="02020603050405020304" charset="0"/>
            </a:endParaRPr>
          </a:p>
        </p:txBody>
      </p:sp>
      <p:sp>
        <p:nvSpPr>
          <p:cNvPr id="5" name="TextBox 4"/>
          <p:cNvSpPr txBox="1"/>
          <p:nvPr/>
        </p:nvSpPr>
        <p:spPr>
          <a:xfrm>
            <a:off x="7771622" y="4945226"/>
            <a:ext cx="3788228" cy="830997"/>
          </a:xfrm>
          <a:prstGeom prst="rect">
            <a:avLst/>
          </a:prstGeom>
          <a:noFill/>
        </p:spPr>
        <p:txBody>
          <a:bodyPr wrap="square" rtlCol="0">
            <a:spAutoFit/>
          </a:bodyPr>
          <a:lstStyle/>
          <a:p>
            <a:pPr algn="just"/>
            <a:r>
              <a:rPr lang="en-US" sz="1600" b="1" dirty="0">
                <a:latin typeface="Times New Roman" panose="02020603050405020304" charset="0"/>
                <a:cs typeface="Times New Roman" panose="02020603050405020304" charset="0"/>
              </a:rPr>
              <a:t>Output:</a:t>
            </a:r>
            <a:endParaRPr lang="en-US" sz="1600" b="1" dirty="0">
              <a:latin typeface="Times New Roman" panose="02020603050405020304" charset="0"/>
              <a:cs typeface="Times New Roman" panose="02020603050405020304" charset="0"/>
            </a:endParaRPr>
          </a:p>
          <a:p>
            <a:pPr algn="just"/>
            <a:r>
              <a:rPr lang="en-US" sz="1600" dirty="0">
                <a:latin typeface="Times New Roman" panose="02020603050405020304" charset="0"/>
                <a:cs typeface="Times New Roman" panose="02020603050405020304" charset="0"/>
              </a:rPr>
              <a:t>size of union = 32 bytes</a:t>
            </a:r>
            <a:endParaRPr lang="en-US" sz="1600" dirty="0">
              <a:latin typeface="Times New Roman" panose="02020603050405020304" charset="0"/>
              <a:cs typeface="Times New Roman" panose="02020603050405020304" charset="0"/>
            </a:endParaRPr>
          </a:p>
          <a:p>
            <a:pPr algn="just"/>
            <a:r>
              <a:rPr lang="en-US" sz="1600" dirty="0">
                <a:latin typeface="Times New Roman" panose="02020603050405020304" charset="0"/>
                <a:cs typeface="Times New Roman" panose="02020603050405020304" charset="0"/>
              </a:rPr>
              <a:t>size of structure = 40 bytes</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8457" y="634482"/>
            <a:ext cx="6008914" cy="33855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Why this difference in the size of union and structure variables?</a:t>
            </a:r>
            <a:endParaRPr kumimoji="0" lang="en-US" alt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5" name="TextBox 4"/>
          <p:cNvSpPr txBox="1"/>
          <p:nvPr/>
        </p:nvSpPr>
        <p:spPr>
          <a:xfrm>
            <a:off x="1038808" y="1250302"/>
            <a:ext cx="10114384" cy="4326184"/>
          </a:xfrm>
          <a:prstGeom prst="rect">
            <a:avLst/>
          </a:prstGeom>
          <a:noFill/>
        </p:spPr>
        <p:txBody>
          <a:bodyPr wrap="square" rtlCol="0">
            <a:spAutoFit/>
          </a:bodyPr>
          <a:lstStyle/>
          <a:p>
            <a:pPr algn="just">
              <a:lnSpc>
                <a:spcPct val="200000"/>
              </a:lnSpc>
            </a:pPr>
            <a:r>
              <a:rPr lang="en-IN" sz="1600" dirty="0">
                <a:latin typeface="Times New Roman" panose="02020603050405020304" charset="0"/>
                <a:cs typeface="Times New Roman" panose="02020603050405020304" charset="0"/>
              </a:rPr>
              <a:t>In previous example the size of sjob(structure) is 40 bytes because</a:t>
            </a:r>
            <a:endParaRPr lang="en-IN" sz="1600" dirty="0">
              <a:latin typeface="Times New Roman" panose="02020603050405020304" charset="0"/>
              <a:cs typeface="Times New Roman" panose="02020603050405020304" charset="0"/>
            </a:endParaRPr>
          </a:p>
          <a:p>
            <a:pPr marL="285750" indent="-285750" algn="just">
              <a:lnSpc>
                <a:spcPct val="200000"/>
              </a:lnSpc>
              <a:buFont typeface="Courier New" panose="02070309020205020404" pitchFamily="49" charset="0"/>
              <a:buChar char="o"/>
            </a:pPr>
            <a:r>
              <a:rPr lang="en-IN" sz="1600" dirty="0">
                <a:latin typeface="Times New Roman" panose="02020603050405020304" charset="0"/>
                <a:cs typeface="Times New Roman" panose="02020603050405020304" charset="0"/>
              </a:rPr>
              <a:t>The size of </a:t>
            </a:r>
            <a:r>
              <a:rPr lang="en-IN" sz="1600" b="1" dirty="0">
                <a:latin typeface="Times New Roman" panose="02020603050405020304" charset="0"/>
                <a:cs typeface="Times New Roman" panose="02020603050405020304" charset="0"/>
              </a:rPr>
              <a:t>name[32] </a:t>
            </a:r>
            <a:r>
              <a:rPr lang="en-IN" sz="1600" dirty="0">
                <a:latin typeface="Times New Roman" panose="02020603050405020304" charset="0"/>
                <a:cs typeface="Times New Roman" panose="02020603050405020304" charset="0"/>
              </a:rPr>
              <a:t>is 32 byte</a:t>
            </a:r>
            <a:endParaRPr lang="en-IN" sz="1600" dirty="0">
              <a:latin typeface="Times New Roman" panose="02020603050405020304" charset="0"/>
              <a:cs typeface="Times New Roman" panose="02020603050405020304" charset="0"/>
            </a:endParaRPr>
          </a:p>
          <a:p>
            <a:pPr marL="285750" indent="-285750" algn="just">
              <a:lnSpc>
                <a:spcPct val="200000"/>
              </a:lnSpc>
              <a:buFont typeface="Courier New" panose="02070309020205020404" pitchFamily="49" charset="0"/>
              <a:buChar char="o"/>
            </a:pPr>
            <a:r>
              <a:rPr lang="en-IN" sz="1600" dirty="0">
                <a:latin typeface="Times New Roman" panose="02020603050405020304" charset="0"/>
                <a:cs typeface="Times New Roman" panose="02020603050405020304" charset="0"/>
              </a:rPr>
              <a:t>The size of </a:t>
            </a:r>
            <a:r>
              <a:rPr lang="en-IN" sz="1600" b="1" dirty="0">
                <a:latin typeface="Times New Roman" panose="02020603050405020304" charset="0"/>
                <a:cs typeface="Times New Roman" panose="02020603050405020304" charset="0"/>
              </a:rPr>
              <a:t>salary </a:t>
            </a:r>
            <a:r>
              <a:rPr lang="en-IN" sz="1600" dirty="0">
                <a:latin typeface="Times New Roman" panose="02020603050405020304" charset="0"/>
                <a:cs typeface="Times New Roman" panose="02020603050405020304" charset="0"/>
              </a:rPr>
              <a:t>is 4 bytes</a:t>
            </a:r>
            <a:endParaRPr lang="en-IN" sz="1600" dirty="0">
              <a:latin typeface="Times New Roman" panose="02020603050405020304" charset="0"/>
              <a:cs typeface="Times New Roman" panose="02020603050405020304" charset="0"/>
            </a:endParaRPr>
          </a:p>
          <a:p>
            <a:pPr marL="285750" indent="-285750" algn="just">
              <a:lnSpc>
                <a:spcPct val="200000"/>
              </a:lnSpc>
              <a:buFont typeface="Courier New" panose="02070309020205020404" pitchFamily="49" charset="0"/>
              <a:buChar char="o"/>
            </a:pPr>
            <a:r>
              <a:rPr lang="en-IN" sz="1600" dirty="0">
                <a:latin typeface="Times New Roman" panose="02020603050405020304" charset="0"/>
                <a:cs typeface="Times New Roman" panose="02020603050405020304" charset="0"/>
              </a:rPr>
              <a:t>The size of </a:t>
            </a:r>
            <a:r>
              <a:rPr lang="en-IN" sz="1600" b="1" dirty="0">
                <a:latin typeface="Times New Roman" panose="02020603050405020304" charset="0"/>
                <a:cs typeface="Times New Roman" panose="02020603050405020304" charset="0"/>
              </a:rPr>
              <a:t>workerNo</a:t>
            </a:r>
            <a:r>
              <a:rPr lang="en-IN" sz="1600" dirty="0">
                <a:latin typeface="Times New Roman" panose="02020603050405020304" charset="0"/>
                <a:cs typeface="Times New Roman" panose="02020603050405020304" charset="0"/>
              </a:rPr>
              <a:t> is 4 bytes   </a:t>
            </a:r>
            <a:endParaRPr lang="en-IN" sz="1600" dirty="0">
              <a:latin typeface="Times New Roman" panose="02020603050405020304" charset="0"/>
              <a:cs typeface="Times New Roman" panose="02020603050405020304" charset="0"/>
            </a:endParaRPr>
          </a:p>
          <a:p>
            <a:pPr algn="just">
              <a:lnSpc>
                <a:spcPct val="200000"/>
              </a:lnSpc>
            </a:pPr>
            <a:r>
              <a:rPr lang="en-IN" sz="1600" dirty="0">
                <a:latin typeface="Times New Roman" panose="02020603050405020304" charset="0"/>
                <a:cs typeface="Times New Roman" panose="02020603050405020304" charset="0"/>
              </a:rPr>
              <a:t>	but</a:t>
            </a:r>
            <a:endParaRPr lang="en-IN" sz="1600" dirty="0">
              <a:latin typeface="Times New Roman" panose="02020603050405020304" charset="0"/>
              <a:cs typeface="Times New Roman" panose="02020603050405020304" charset="0"/>
            </a:endParaRPr>
          </a:p>
          <a:p>
            <a:pPr algn="just">
              <a:lnSpc>
                <a:spcPct val="200000"/>
              </a:lnSpc>
            </a:pPr>
            <a:r>
              <a:rPr lang="en-IN" sz="1600" dirty="0">
                <a:latin typeface="Times New Roman" panose="02020603050405020304" charset="0"/>
                <a:cs typeface="Times New Roman" panose="02020603050405020304" charset="0"/>
              </a:rPr>
              <a:t>The size of ujob(union) is 32 bytes.</a:t>
            </a:r>
            <a:endParaRPr lang="en-IN" sz="1600" dirty="0">
              <a:latin typeface="Times New Roman" panose="02020603050405020304" charset="0"/>
              <a:cs typeface="Times New Roman" panose="02020603050405020304" charset="0"/>
            </a:endParaRPr>
          </a:p>
          <a:p>
            <a:pPr algn="just">
              <a:lnSpc>
                <a:spcPct val="200000"/>
              </a:lnSpc>
            </a:pPr>
            <a:r>
              <a:rPr lang="en-IN" sz="1400" b="1" dirty="0">
                <a:latin typeface="Times New Roman" panose="02020603050405020304" charset="0"/>
                <a:cs typeface="Times New Roman" panose="02020603050405020304" charset="0"/>
              </a:rPr>
              <a:t>Its because of the size of a union variable will always be the size of its largest element.in previous example the size of its largest element,(name[32])is 32 bytes. </a:t>
            </a:r>
            <a:endParaRPr lang="en-IN" sz="1400" b="1" dirty="0">
              <a:latin typeface="Times New Roman" panose="02020603050405020304" charset="0"/>
              <a:cs typeface="Times New Roman" panose="02020603050405020304" charset="0"/>
            </a:endParaRPr>
          </a:p>
          <a:p>
            <a:pPr algn="just">
              <a:lnSpc>
                <a:spcPct val="200000"/>
              </a:lnSpc>
            </a:pPr>
            <a:r>
              <a:rPr lang="en-IN" sz="1600" dirty="0">
                <a:latin typeface="Times New Roman" panose="02020603050405020304" charset="0"/>
                <a:cs typeface="Times New Roman" panose="02020603050405020304" charset="0"/>
              </a:rPr>
              <a:t>With a union all members share the same memory.</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5632450"/>
          </a:xfrm>
        </p:spPr>
        <p:txBody>
          <a:bodyPr>
            <a:normAutofit/>
          </a:bodyPr>
          <a:lstStyle/>
          <a:p>
            <a:pPr marL="0" indent="0" algn="just">
              <a:lnSpc>
                <a:spcPct val="150000"/>
              </a:lnSpc>
              <a:buFont typeface="Arial" panose="020B0604020202020204" pitchFamily="34" charset="0"/>
              <a:buNone/>
            </a:pPr>
            <a:r>
              <a:rPr lang="en-US" sz="2000">
                <a:solidFill>
                  <a:srgbClr val="00B050"/>
                </a:solidFill>
                <a:latin typeface="Times New Roman" panose="02020603050405020304" charset="0"/>
                <a:cs typeface="Times New Roman" panose="02020603050405020304" charset="0"/>
              </a:rPr>
              <a:t>C Identifiers</a:t>
            </a:r>
            <a:endParaRPr lang="en-US" sz="2000">
              <a:solidFill>
                <a:srgbClr val="00B05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Rules for constructing C identifiers</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It should not begin with any numerical digit.</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Commas or blank spaces cannot be specified within an identifier.</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length of the identifiers should not be more than 31 characters.</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Identifiers should be written in such a way that it is meaningful, short, and easy to read.</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some example :- total, sum, average, _m _, sum_1, etc.</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74306" y="329555"/>
            <a:ext cx="10870163" cy="829317"/>
          </a:xfrm>
        </p:spPr>
        <p:txBody>
          <a:bodyPr>
            <a:noAutofit/>
          </a:bodyPr>
          <a:lstStyle/>
          <a:p>
            <a:r>
              <a:rPr lang="en-IN" sz="4000" b="1" i="1" cap="none" dirty="0">
                <a:solidFill>
                  <a:schemeClr val="accent6">
                    <a:lumMod val="75000"/>
                  </a:schemeClr>
                </a:solidFill>
                <a:latin typeface="Times New Roman" panose="02020603050405020304" charset="0"/>
                <a:cs typeface="Times New Roman" panose="02020603050405020304" charset="0"/>
              </a:rPr>
              <a:t>Number Systems And Conversions With Programs</a:t>
            </a:r>
            <a:endParaRPr lang="en-IN" sz="4000" b="1" i="1" cap="none" dirty="0">
              <a:solidFill>
                <a:schemeClr val="accent6">
                  <a:lumMod val="75000"/>
                </a:schemeClr>
              </a:solidFill>
              <a:latin typeface="Times New Roman" panose="02020603050405020304" charset="0"/>
              <a:cs typeface="Times New Roman" panose="02020603050405020304" charset="0"/>
            </a:endParaRPr>
          </a:p>
        </p:txBody>
      </p:sp>
      <p:sp>
        <p:nvSpPr>
          <p:cNvPr id="6" name="TextBox 5"/>
          <p:cNvSpPr txBox="1"/>
          <p:nvPr/>
        </p:nvSpPr>
        <p:spPr>
          <a:xfrm>
            <a:off x="567612" y="3467280"/>
            <a:ext cx="3665373"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1.Decimal to Binary Conversion:</a:t>
            </a:r>
            <a:endParaRPr lang="en-IN" b="1" dirty="0">
              <a:latin typeface="Times New Roman" panose="02020603050405020304" charset="0"/>
              <a:cs typeface="Times New Roman" panose="02020603050405020304" charset="0"/>
            </a:endParaRPr>
          </a:p>
        </p:txBody>
      </p:sp>
      <p:sp>
        <p:nvSpPr>
          <p:cNvPr id="8" name="TextBox 7"/>
          <p:cNvSpPr txBox="1"/>
          <p:nvPr/>
        </p:nvSpPr>
        <p:spPr>
          <a:xfrm>
            <a:off x="474306" y="4348319"/>
            <a:ext cx="6868886"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Decimal to Binary the manual method is to go on divide the given number by 2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 remainder will the Binary value of the given Decimal number.</a:t>
            </a:r>
            <a:endParaRPr lang="en-IN" sz="1600" dirty="0">
              <a:latin typeface="Times New Roman" panose="02020603050405020304" charset="0"/>
              <a:cs typeface="Times New Roman" panose="02020603050405020304" charset="0"/>
            </a:endParaRPr>
          </a:p>
        </p:txBody>
      </p:sp>
      <p:pic>
        <p:nvPicPr>
          <p:cNvPr id="9" name="Picture 8"/>
          <p:cNvPicPr>
            <a:picLocks noChangeAspect="1"/>
          </p:cNvPicPr>
          <p:nvPr/>
        </p:nvPicPr>
        <p:blipFill rotWithShape="1">
          <a:blip r:embed="rId1"/>
          <a:srcRect l="16006" b="2200"/>
          <a:stretch>
            <a:fillRect/>
          </a:stretch>
        </p:blipFill>
        <p:spPr>
          <a:xfrm>
            <a:off x="8052321" y="3786944"/>
            <a:ext cx="3665373" cy="2819130"/>
          </a:xfrm>
          <a:prstGeom prst="rect">
            <a:avLst/>
          </a:prstGeom>
        </p:spPr>
      </p:pic>
      <p:sp>
        <p:nvSpPr>
          <p:cNvPr id="10" name="TextBox 9"/>
          <p:cNvSpPr txBox="1"/>
          <p:nvPr/>
        </p:nvSpPr>
        <p:spPr>
          <a:xfrm>
            <a:off x="765110" y="1430156"/>
            <a:ext cx="4572000" cy="1894749"/>
          </a:xfrm>
          <a:prstGeom prst="rect">
            <a:avLst/>
          </a:prstGeom>
          <a:noFill/>
        </p:spPr>
        <p:txBody>
          <a:bodyPr wrap="square" rtlCol="0">
            <a:spAutoFit/>
          </a:bodyPr>
          <a:lstStyle/>
          <a:p>
            <a:pPr algn="just">
              <a:lnSpc>
                <a:spcPct val="150000"/>
              </a:lnSpc>
            </a:pPr>
            <a:r>
              <a:rPr lang="en-IN" sz="1600" dirty="0">
                <a:latin typeface="Times New Roman" panose="02020603050405020304" charset="0"/>
                <a:cs typeface="Times New Roman" panose="02020603050405020304" charset="0"/>
              </a:rPr>
              <a:t>We can represent numbers in following notations. </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1.Binary.  ( n base 2)</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2.Octal.    (n base 8)</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3.Decimal.(n base 10)</a:t>
            </a:r>
            <a:endParaRPr lang="en-IN" sz="1600" dirty="0">
              <a:latin typeface="Times New Roman" panose="02020603050405020304" charset="0"/>
              <a:cs typeface="Times New Roman" panose="02020603050405020304" charset="0"/>
            </a:endParaRPr>
          </a:p>
          <a:p>
            <a:pPr algn="just">
              <a:lnSpc>
                <a:spcPct val="150000"/>
              </a:lnSpc>
            </a:pPr>
            <a:r>
              <a:rPr lang="en-IN" sz="1600" dirty="0">
                <a:latin typeface="Times New Roman" panose="02020603050405020304" charset="0"/>
                <a:cs typeface="Times New Roman" panose="02020603050405020304" charset="0"/>
              </a:rPr>
              <a:t>4.Hexadecimal.(n base 16)                       </a:t>
            </a:r>
            <a:r>
              <a:rPr lang="en-IN" sz="800" dirty="0">
                <a:solidFill>
                  <a:schemeClr val="accent5">
                    <a:lumMod val="75000"/>
                  </a:schemeClr>
                </a:solidFill>
                <a:latin typeface="Times New Roman" panose="02020603050405020304" charset="0"/>
                <a:cs typeface="Times New Roman" panose="02020603050405020304" charset="0"/>
              </a:rPr>
              <a:t>here n = any number</a:t>
            </a:r>
            <a:endParaRPr lang="en-IN" sz="800" dirty="0">
              <a:solidFill>
                <a:schemeClr val="accent5">
                  <a:lumMod val="75000"/>
                </a:schemeClr>
              </a:solidFill>
              <a:latin typeface="Times New Roman" panose="02020603050405020304" charset="0"/>
              <a:cs typeface="Times New Roman" panose="02020603050405020304" charset="0"/>
            </a:endParaRPr>
          </a:p>
        </p:txBody>
      </p:sp>
    </p:spTree>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674" y="427735"/>
            <a:ext cx="3405673"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2.Decimal to Octal Conversion:</a:t>
            </a:r>
            <a:endParaRPr lang="en-IN" b="1" dirty="0">
              <a:latin typeface="Times New Roman" panose="02020603050405020304" charset="0"/>
              <a:cs typeface="Times New Roman" panose="02020603050405020304" charset="0"/>
            </a:endParaRPr>
          </a:p>
        </p:txBody>
      </p:sp>
      <p:pic>
        <p:nvPicPr>
          <p:cNvPr id="5" name="Picture 4"/>
          <p:cNvPicPr>
            <a:picLocks noChangeAspect="1"/>
          </p:cNvPicPr>
          <p:nvPr/>
        </p:nvPicPr>
        <p:blipFill rotWithShape="1">
          <a:blip r:embed="rId1"/>
          <a:srcRect l="25177" r="24021"/>
          <a:stretch>
            <a:fillRect/>
          </a:stretch>
        </p:blipFill>
        <p:spPr>
          <a:xfrm>
            <a:off x="8705461" y="629552"/>
            <a:ext cx="2108718" cy="2799448"/>
          </a:xfrm>
          <a:prstGeom prst="rect">
            <a:avLst/>
          </a:prstGeom>
        </p:spPr>
      </p:pic>
      <p:sp>
        <p:nvSpPr>
          <p:cNvPr id="6" name="TextBox 5"/>
          <p:cNvSpPr txBox="1"/>
          <p:nvPr/>
        </p:nvSpPr>
        <p:spPr>
          <a:xfrm>
            <a:off x="343674" y="1278892"/>
            <a:ext cx="7147249"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Decimal to Octal the manual method is to go on divide the given number by 8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 remainder will the Octal value of the given Decimal number.</a:t>
            </a:r>
            <a:endParaRPr lang="en-IN" sz="1600" dirty="0">
              <a:latin typeface="Times New Roman" panose="02020603050405020304" charset="0"/>
              <a:cs typeface="Times New Roman" panose="02020603050405020304" charset="0"/>
            </a:endParaRPr>
          </a:p>
        </p:txBody>
      </p:sp>
      <p:sp>
        <p:nvSpPr>
          <p:cNvPr id="7" name="TextBox 6"/>
          <p:cNvSpPr txBox="1"/>
          <p:nvPr/>
        </p:nvSpPr>
        <p:spPr>
          <a:xfrm>
            <a:off x="343674" y="3690257"/>
            <a:ext cx="4365169"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3.Decimal to Hex-Decimal Conversion:</a:t>
            </a:r>
            <a:endParaRPr lang="en-IN" b="1" dirty="0">
              <a:latin typeface="Times New Roman" panose="02020603050405020304" charset="0"/>
              <a:cs typeface="Times New Roman" panose="02020603050405020304" charset="0"/>
            </a:endParaRPr>
          </a:p>
        </p:txBody>
      </p:sp>
      <p:sp>
        <p:nvSpPr>
          <p:cNvPr id="8" name="TextBox 7"/>
          <p:cNvSpPr txBox="1"/>
          <p:nvPr/>
        </p:nvSpPr>
        <p:spPr>
          <a:xfrm>
            <a:off x="343675" y="4288326"/>
            <a:ext cx="7279436"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Decimal to Hex the manual method is to go on divide the given number by 16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 remainder will the Hex value of the given Decimal number.</a:t>
            </a:r>
            <a:endParaRPr lang="en-IN" sz="1600" dirty="0">
              <a:latin typeface="Times New Roman" panose="02020603050405020304" charset="0"/>
              <a:cs typeface="Times New Roman" panose="02020603050405020304" charset="0"/>
            </a:endParaRPr>
          </a:p>
        </p:txBody>
      </p:sp>
      <p:pic>
        <p:nvPicPr>
          <p:cNvPr id="9" name="Picture 8"/>
          <p:cNvPicPr>
            <a:picLocks noChangeAspect="1"/>
          </p:cNvPicPr>
          <p:nvPr/>
        </p:nvPicPr>
        <p:blipFill rotWithShape="1">
          <a:blip r:embed="rId2"/>
          <a:srcRect r="25183"/>
          <a:stretch>
            <a:fillRect/>
          </a:stretch>
        </p:blipFill>
        <p:spPr>
          <a:xfrm>
            <a:off x="8334571" y="4277600"/>
            <a:ext cx="2850498" cy="2333625"/>
          </a:xfrm>
          <a:prstGeom prst="rect">
            <a:avLst/>
          </a:prstGeom>
        </p:spPr>
      </p:pic>
    </p:spTree>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1435" y="1199314"/>
            <a:ext cx="3665373"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6. Binary to Hex Conversion:</a:t>
            </a:r>
            <a:endParaRPr lang="en-IN" b="1"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200037" y="3685436"/>
            <a:ext cx="4295323" cy="2295639"/>
          </a:xfrm>
          <a:prstGeom prst="rect">
            <a:avLst/>
          </a:prstGeom>
        </p:spPr>
      </p:pic>
      <p:sp>
        <p:nvSpPr>
          <p:cNvPr id="7" name="TextBox 6"/>
          <p:cNvSpPr txBox="1"/>
          <p:nvPr/>
        </p:nvSpPr>
        <p:spPr>
          <a:xfrm>
            <a:off x="337459" y="2041941"/>
            <a:ext cx="8722565"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Binary to Octal the manual method is make a group of  4 digits of given Binary value.</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And then repeat the same  step of the Binary to Octal Conversion.</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371" y="747539"/>
            <a:ext cx="3404116"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7.Octal to Decimal Conversion:</a:t>
            </a:r>
            <a:endParaRPr lang="en-IN" b="1"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8019358" y="1224335"/>
            <a:ext cx="3752083" cy="1766909"/>
          </a:xfrm>
          <a:prstGeom prst="rect">
            <a:avLst/>
          </a:prstGeom>
          <a:solidFill>
            <a:schemeClr val="accent1">
              <a:lumMod val="60000"/>
              <a:lumOff val="40000"/>
            </a:schemeClr>
          </a:solidFill>
        </p:spPr>
      </p:pic>
      <p:sp>
        <p:nvSpPr>
          <p:cNvPr id="6" name="TextBox 5"/>
          <p:cNvSpPr txBox="1"/>
          <p:nvPr/>
        </p:nvSpPr>
        <p:spPr>
          <a:xfrm>
            <a:off x="599018" y="1224335"/>
            <a:ext cx="6968109" cy="15254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Octal to Decimal the manual method is to go on powering(0 to n)  the given Octal value  by 8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At last to find Decimal value add the all powered value to obtain the Decimal number</a:t>
            </a: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p:txBody>
      </p:sp>
      <p:sp>
        <p:nvSpPr>
          <p:cNvPr id="7" name="TextBox 6"/>
          <p:cNvSpPr txBox="1"/>
          <p:nvPr/>
        </p:nvSpPr>
        <p:spPr>
          <a:xfrm>
            <a:off x="645372" y="3429000"/>
            <a:ext cx="3404116"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8.Octal to Binary Conversion:</a:t>
            </a:r>
            <a:endParaRPr lang="en-IN" b="1" dirty="0">
              <a:latin typeface="Times New Roman" panose="02020603050405020304" charset="0"/>
              <a:cs typeface="Times New Roman" panose="02020603050405020304" charset="0"/>
            </a:endParaRPr>
          </a:p>
        </p:txBody>
      </p:sp>
      <p:pic>
        <p:nvPicPr>
          <p:cNvPr id="8" name="Picture 7"/>
          <p:cNvPicPr>
            <a:picLocks noChangeAspect="1"/>
          </p:cNvPicPr>
          <p:nvPr/>
        </p:nvPicPr>
        <p:blipFill rotWithShape="1">
          <a:blip r:embed="rId2"/>
          <a:srcRect l="1069" t="14825" r="56293" b="4970"/>
          <a:stretch>
            <a:fillRect/>
          </a:stretch>
        </p:blipFill>
        <p:spPr>
          <a:xfrm>
            <a:off x="7567127" y="4128180"/>
            <a:ext cx="4490587" cy="2214907"/>
          </a:xfrm>
          <a:prstGeom prst="rect">
            <a:avLst/>
          </a:prstGeom>
        </p:spPr>
      </p:pic>
      <p:sp>
        <p:nvSpPr>
          <p:cNvPr id="9" name="TextBox 8"/>
          <p:cNvSpPr txBox="1"/>
          <p:nvPr/>
        </p:nvSpPr>
        <p:spPr>
          <a:xfrm>
            <a:off x="509448" y="4357225"/>
            <a:ext cx="6731108"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Octal to Binary the manual method is separate the given number into one one digit and find the Binary of each digit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At last to write all Binary value serially  to obtain the Binary number.</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081" y="995812"/>
            <a:ext cx="4365169"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9.Octal to Hex-Decimal Conversion:</a:t>
            </a:r>
            <a:endParaRPr lang="en-IN" b="1"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6830009" y="3637629"/>
            <a:ext cx="4322396" cy="2305971"/>
          </a:xfrm>
          <a:prstGeom prst="rect">
            <a:avLst/>
          </a:prstGeom>
        </p:spPr>
      </p:pic>
      <p:sp>
        <p:nvSpPr>
          <p:cNvPr id="6" name="TextBox 5"/>
          <p:cNvSpPr txBox="1"/>
          <p:nvPr/>
        </p:nvSpPr>
        <p:spPr>
          <a:xfrm>
            <a:off x="496081" y="2064285"/>
            <a:ext cx="7147249"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Octal to Binary the manual method is first convert given number to Binary.</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Then further convert that to Hex Decimal.</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732" y="810715"/>
            <a:ext cx="4365169"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10.Hex-Decimal to Decimal Conversion:</a:t>
            </a:r>
            <a:endParaRPr lang="en-IN" b="1" dirty="0">
              <a:latin typeface="Times New Roman" panose="02020603050405020304" charset="0"/>
              <a:cs typeface="Times New Roman" panose="02020603050405020304" charset="0"/>
            </a:endParaRPr>
          </a:p>
        </p:txBody>
      </p:sp>
      <p:sp>
        <p:nvSpPr>
          <p:cNvPr id="5" name="TextBox 4"/>
          <p:cNvSpPr txBox="1"/>
          <p:nvPr/>
        </p:nvSpPr>
        <p:spPr>
          <a:xfrm>
            <a:off x="542731" y="1459306"/>
            <a:ext cx="7147249" cy="15254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Hex to Decimal the manual method is to go on powering(0 to n)  the given Binary value  by 16.</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At last to find Decimal value add the all powered value to obtain the Decimal number.</a:t>
            </a:r>
            <a:endParaRPr lang="en-IN" sz="16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847045" y="995381"/>
            <a:ext cx="4080587" cy="2303153"/>
          </a:xfrm>
          <a:prstGeom prst="rect">
            <a:avLst/>
          </a:prstGeom>
        </p:spPr>
      </p:pic>
      <p:sp>
        <p:nvSpPr>
          <p:cNvPr id="7" name="TextBox 6"/>
          <p:cNvSpPr txBox="1"/>
          <p:nvPr/>
        </p:nvSpPr>
        <p:spPr>
          <a:xfrm>
            <a:off x="542732" y="3597252"/>
            <a:ext cx="4365169"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11.Hex-Decimal to Binary Conversion:</a:t>
            </a:r>
            <a:endParaRPr lang="en-IN" b="1" dirty="0">
              <a:latin typeface="Times New Roman" panose="02020603050405020304" charset="0"/>
              <a:cs typeface="Times New Roman" panose="02020603050405020304" charset="0"/>
            </a:endParaRPr>
          </a:p>
        </p:txBody>
      </p:sp>
      <p:pic>
        <p:nvPicPr>
          <p:cNvPr id="8" name="Picture 7"/>
          <p:cNvPicPr>
            <a:picLocks noChangeAspect="1"/>
          </p:cNvPicPr>
          <p:nvPr/>
        </p:nvPicPr>
        <p:blipFill rotWithShape="1">
          <a:blip r:embed="rId2"/>
          <a:srcRect b="17295"/>
          <a:stretch>
            <a:fillRect/>
          </a:stretch>
        </p:blipFill>
        <p:spPr>
          <a:xfrm>
            <a:off x="8005665" y="4375529"/>
            <a:ext cx="3763346" cy="1815700"/>
          </a:xfrm>
          <a:prstGeom prst="rect">
            <a:avLst/>
          </a:prstGeom>
        </p:spPr>
      </p:pic>
      <p:sp>
        <p:nvSpPr>
          <p:cNvPr id="9" name="TextBox 8"/>
          <p:cNvSpPr txBox="1"/>
          <p:nvPr/>
        </p:nvSpPr>
        <p:spPr>
          <a:xfrm>
            <a:off x="542731" y="4375529"/>
            <a:ext cx="7147249"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Hex to Binary the manual method is separate the given number into one </a:t>
            </a:r>
            <a:r>
              <a:rPr lang="en-IN" sz="1600" dirty="0" err="1">
                <a:latin typeface="Times New Roman" panose="02020603050405020304" charset="0"/>
                <a:cs typeface="Times New Roman" panose="02020603050405020304" charset="0"/>
              </a:rPr>
              <a:t>one</a:t>
            </a:r>
            <a:r>
              <a:rPr lang="en-IN" sz="1600" dirty="0">
                <a:latin typeface="Times New Roman" panose="02020603050405020304" charset="0"/>
                <a:cs typeface="Times New Roman" panose="02020603050405020304" charset="0"/>
              </a:rPr>
              <a:t> digit and find the Binary of each digit .</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At last to write all Binary value serially  to obtain the Binary number.</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10679" t="50907" r="30137" b="1902"/>
          <a:stretch>
            <a:fillRect/>
          </a:stretch>
        </p:blipFill>
        <p:spPr>
          <a:xfrm>
            <a:off x="7687791" y="2027544"/>
            <a:ext cx="3606913" cy="1832340"/>
          </a:xfrm>
          <a:prstGeom prst="rect">
            <a:avLst/>
          </a:prstGeom>
        </p:spPr>
      </p:pic>
      <p:sp>
        <p:nvSpPr>
          <p:cNvPr id="5" name="TextBox 4"/>
          <p:cNvSpPr txBox="1"/>
          <p:nvPr/>
        </p:nvSpPr>
        <p:spPr>
          <a:xfrm>
            <a:off x="524071" y="898541"/>
            <a:ext cx="4365169"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12.Hex-Decimal to Octal Conversion:</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227041" y="2027544"/>
            <a:ext cx="7147249"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Here for converting Hex to Octal the manual method is first convert given number to Decimal.</a:t>
            </a:r>
            <a:endParaRPr lang="en-IN" sz="16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charset="0"/>
                <a:cs typeface="Times New Roman" panose="02020603050405020304" charset="0"/>
              </a:rPr>
              <a:t>Then further convert that to Octal.</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509" y="389827"/>
            <a:ext cx="3296038"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Programs On Number System:</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790770" y="1128490"/>
            <a:ext cx="6337818" cy="5401479"/>
          </a:xfrm>
          <a:prstGeom prst="rect">
            <a:avLst/>
          </a:prstGeom>
          <a:noFill/>
        </p:spPr>
        <p:txBody>
          <a:bodyPr wrap="square">
            <a:spAutoFit/>
          </a:bodyPr>
          <a:lstStyle/>
          <a:p>
            <a:r>
              <a:rPr lang="en-IN" sz="1500" dirty="0">
                <a:latin typeface="Times New Roman" panose="02020603050405020304" charset="0"/>
                <a:cs typeface="Times New Roman" panose="02020603050405020304" charset="0"/>
              </a:rPr>
              <a:t>#include &lt;stdio.h&gt;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void decToBinary(int n)</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int binaryNum[32];  	</a:t>
            </a:r>
            <a:r>
              <a:rPr lang="en-IN" sz="1500" dirty="0">
                <a:solidFill>
                  <a:schemeClr val="accent1">
                    <a:lumMod val="40000"/>
                    <a:lumOff val="60000"/>
                  </a:schemeClr>
                </a:solidFill>
                <a:latin typeface="Times New Roman" panose="02020603050405020304" charset="0"/>
                <a:cs typeface="Times New Roman" panose="02020603050405020304" charset="0"/>
              </a:rPr>
              <a:t>// array to store binary number</a:t>
            </a:r>
            <a:endParaRPr lang="en-IN" sz="1500" dirty="0">
              <a:solidFill>
                <a:schemeClr val="accent1">
                  <a:lumMod val="40000"/>
                  <a:lumOff val="60000"/>
                </a:schemeClr>
              </a:solidFill>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int </a:t>
            </a:r>
            <a:r>
              <a:rPr lang="en-IN" sz="1500" dirty="0" err="1">
                <a:latin typeface="Times New Roman" panose="02020603050405020304" charset="0"/>
                <a:cs typeface="Times New Roman" panose="02020603050405020304" charset="0"/>
              </a:rPr>
              <a:t>i</a:t>
            </a:r>
            <a:r>
              <a:rPr lang="en-IN" sz="1500" dirty="0">
                <a:latin typeface="Times New Roman" panose="02020603050405020304" charset="0"/>
                <a:cs typeface="Times New Roman" panose="02020603050405020304" charset="0"/>
              </a:rPr>
              <a:t> = 0;        		 </a:t>
            </a:r>
            <a:r>
              <a:rPr lang="en-IN" sz="1500" dirty="0">
                <a:solidFill>
                  <a:schemeClr val="accent1">
                    <a:lumMod val="40000"/>
                    <a:lumOff val="60000"/>
                  </a:schemeClr>
                </a:solidFill>
                <a:latin typeface="Times New Roman" panose="02020603050405020304" charset="0"/>
                <a:cs typeface="Times New Roman" panose="02020603050405020304" charset="0"/>
              </a:rPr>
              <a:t>// counter for binary array</a:t>
            </a:r>
            <a:endParaRPr lang="en-IN" sz="1500" dirty="0">
              <a:solidFill>
                <a:schemeClr val="accent1">
                  <a:lumMod val="40000"/>
                  <a:lumOff val="60000"/>
                </a:schemeClr>
              </a:solidFill>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while (n &gt; 0)</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binaryNum[</a:t>
            </a:r>
            <a:r>
              <a:rPr lang="en-IN" sz="1500" dirty="0" err="1">
                <a:latin typeface="Times New Roman" panose="02020603050405020304" charset="0"/>
                <a:cs typeface="Times New Roman" panose="02020603050405020304" charset="0"/>
              </a:rPr>
              <a:t>i</a:t>
            </a:r>
            <a:r>
              <a:rPr lang="en-IN" sz="1500" dirty="0">
                <a:latin typeface="Times New Roman" panose="02020603050405020304" charset="0"/>
                <a:cs typeface="Times New Roman" panose="02020603050405020304" charset="0"/>
              </a:rPr>
              <a:t>] = n % 2;	</a:t>
            </a:r>
            <a:r>
              <a:rPr lang="en-IN" sz="1500" dirty="0">
                <a:solidFill>
                  <a:schemeClr val="accent1">
                    <a:lumMod val="40000"/>
                    <a:lumOff val="60000"/>
                  </a:schemeClr>
                </a:solidFill>
                <a:latin typeface="Times New Roman" panose="02020603050405020304" charset="0"/>
                <a:cs typeface="Times New Roman" panose="02020603050405020304" charset="0"/>
              </a:rPr>
              <a:t>// storing remainder in binary array</a:t>
            </a:r>
            <a:endParaRPr lang="en-IN" sz="1500" dirty="0">
              <a:solidFill>
                <a:schemeClr val="accent1">
                  <a:lumMod val="40000"/>
                  <a:lumOff val="60000"/>
                </a:schemeClr>
              </a:solidFill>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n = n / 2;</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r>
              <a:rPr lang="en-IN" sz="1500" dirty="0" err="1">
                <a:latin typeface="Times New Roman" panose="02020603050405020304" charset="0"/>
                <a:cs typeface="Times New Roman" panose="02020603050405020304" charset="0"/>
              </a:rPr>
              <a:t>i</a:t>
            </a:r>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for (int j = </a:t>
            </a:r>
            <a:r>
              <a:rPr lang="en-IN" sz="1500" dirty="0" err="1">
                <a:latin typeface="Times New Roman" panose="02020603050405020304" charset="0"/>
                <a:cs typeface="Times New Roman" panose="02020603050405020304" charset="0"/>
              </a:rPr>
              <a:t>i</a:t>
            </a:r>
            <a:r>
              <a:rPr lang="en-IN" sz="1500" dirty="0">
                <a:latin typeface="Times New Roman" panose="02020603050405020304" charset="0"/>
                <a:cs typeface="Times New Roman" panose="02020603050405020304" charset="0"/>
              </a:rPr>
              <a:t> - 1; j &gt;= 0; j--)	</a:t>
            </a:r>
            <a:r>
              <a:rPr lang="en-IN" sz="1500" dirty="0">
                <a:solidFill>
                  <a:schemeClr val="accent1">
                    <a:lumMod val="40000"/>
                    <a:lumOff val="60000"/>
                  </a:schemeClr>
                </a:solidFill>
                <a:latin typeface="Times New Roman" panose="02020603050405020304" charset="0"/>
                <a:cs typeface="Times New Roman" panose="02020603050405020304" charset="0"/>
              </a:rPr>
              <a:t>// printing binary array in reverse order</a:t>
            </a:r>
            <a:endParaRPr lang="en-IN" sz="1500" dirty="0">
              <a:solidFill>
                <a:schemeClr val="accent1">
                  <a:lumMod val="40000"/>
                  <a:lumOff val="60000"/>
                </a:schemeClr>
              </a:solidFill>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printf("%d", binaryNum[j]);</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int main()                  		</a:t>
            </a:r>
            <a:r>
              <a:rPr lang="en-IN" sz="1500" dirty="0">
                <a:solidFill>
                  <a:schemeClr val="accent1">
                    <a:lumMod val="40000"/>
                    <a:lumOff val="60000"/>
                  </a:schemeClr>
                </a:solidFill>
                <a:latin typeface="Times New Roman" panose="02020603050405020304" charset="0"/>
                <a:cs typeface="Times New Roman" panose="02020603050405020304" charset="0"/>
              </a:rPr>
              <a:t>// Driver program to test above function</a:t>
            </a:r>
            <a:endParaRPr lang="en-IN" sz="1500" dirty="0">
              <a:solidFill>
                <a:schemeClr val="accent1">
                  <a:lumMod val="40000"/>
                  <a:lumOff val="60000"/>
                </a:schemeClr>
              </a:solidFill>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int n ;</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printf("Enter the decimal number:");</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scanf("%</a:t>
            </a:r>
            <a:r>
              <a:rPr lang="en-IN" sz="1500" dirty="0" err="1">
                <a:latin typeface="Times New Roman" panose="02020603050405020304" charset="0"/>
                <a:cs typeface="Times New Roman" panose="02020603050405020304" charset="0"/>
              </a:rPr>
              <a:t>d",&amp;n</a:t>
            </a:r>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decToBinary(n);</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     return 0;</a:t>
            </a:r>
            <a:endParaRPr lang="en-IN" sz="1500" dirty="0">
              <a:latin typeface="Times New Roman" panose="02020603050405020304" charset="0"/>
              <a:cs typeface="Times New Roman" panose="02020603050405020304" charset="0"/>
            </a:endParaRPr>
          </a:p>
          <a:p>
            <a:r>
              <a:rPr lang="en-IN" sz="1500" dirty="0">
                <a:latin typeface="Times New Roman" panose="02020603050405020304" charset="0"/>
                <a:cs typeface="Times New Roman" panose="02020603050405020304" charset="0"/>
              </a:rPr>
              <a:t>}</a:t>
            </a:r>
            <a:endParaRPr lang="en-IN" sz="1500" dirty="0">
              <a:latin typeface="Times New Roman" panose="02020603050405020304" charset="0"/>
              <a:cs typeface="Times New Roman" panose="02020603050405020304" charset="0"/>
            </a:endParaRPr>
          </a:p>
          <a:p>
            <a:endParaRPr lang="en-IN" sz="1500" dirty="0">
              <a:latin typeface="Times New Roman" panose="02020603050405020304" charset="0"/>
              <a:cs typeface="Times New Roman" panose="02020603050405020304" charset="0"/>
            </a:endParaRPr>
          </a:p>
        </p:txBody>
      </p:sp>
      <p:sp>
        <p:nvSpPr>
          <p:cNvPr id="7" name="TextBox 6"/>
          <p:cNvSpPr txBox="1"/>
          <p:nvPr/>
        </p:nvSpPr>
        <p:spPr>
          <a:xfrm>
            <a:off x="790770" y="789936"/>
            <a:ext cx="3296038" cy="307777"/>
          </a:xfrm>
          <a:prstGeom prst="rect">
            <a:avLst/>
          </a:prstGeom>
          <a:noFill/>
        </p:spPr>
        <p:txBody>
          <a:bodyPr wrap="square" rtlCol="0">
            <a:spAutoFit/>
          </a:bodyPr>
          <a:lstStyle/>
          <a:p>
            <a:pPr algn="just"/>
            <a:r>
              <a:rPr lang="en-IN" sz="1400" b="1" dirty="0">
                <a:latin typeface="Times New Roman" panose="02020603050405020304" charset="0"/>
                <a:cs typeface="Times New Roman" panose="02020603050405020304" charset="0"/>
              </a:rPr>
              <a:t>1.Converting Decimal To Binary:</a:t>
            </a:r>
            <a:endParaRPr lang="en-IN" sz="1400" b="1" dirty="0">
              <a:latin typeface="Times New Roman" panose="02020603050405020304" charset="0"/>
              <a:cs typeface="Times New Roman" panose="02020603050405020304" charset="0"/>
            </a:endParaRPr>
          </a:p>
        </p:txBody>
      </p:sp>
      <p:sp>
        <p:nvSpPr>
          <p:cNvPr id="9" name="TextBox 8"/>
          <p:cNvSpPr txBox="1"/>
          <p:nvPr/>
        </p:nvSpPr>
        <p:spPr>
          <a:xfrm>
            <a:off x="8079532" y="2582575"/>
            <a:ext cx="3321698" cy="1156086"/>
          </a:xfrm>
          <a:prstGeom prst="rect">
            <a:avLst/>
          </a:prstGeom>
          <a:noFill/>
        </p:spPr>
        <p:txBody>
          <a:bodyPr wrap="square">
            <a:spAutoFit/>
          </a:bodyPr>
          <a:lstStyle/>
          <a:p>
            <a:pPr algn="just">
              <a:lnSpc>
                <a:spcPct val="150000"/>
              </a:lnSpc>
            </a:pPr>
            <a:r>
              <a:rPr lang="en-US" sz="1600" b="1" dirty="0">
                <a:latin typeface="Times New Roman" panose="02020603050405020304" charset="0"/>
                <a:cs typeface="Times New Roman" panose="02020603050405020304" charset="0"/>
              </a:rPr>
              <a:t>Output:</a:t>
            </a:r>
            <a:endParaRPr lang="en-US" sz="1600" b="1"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Enter the decimal number:18</a:t>
            </a:r>
            <a:endParaRPr lang="en-US" sz="1600"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Binary value: 10010</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562" y="831398"/>
            <a:ext cx="10079393" cy="5693866"/>
          </a:xfrm>
          <a:prstGeom prst="rect">
            <a:avLst/>
          </a:prstGeom>
          <a:noFill/>
        </p:spPr>
        <p:txBody>
          <a:bodyPr wrap="square">
            <a:spAutoFit/>
          </a:bodyPr>
          <a:lstStyle/>
          <a:p>
            <a:r>
              <a:rPr lang="en-IN" sz="1400" dirty="0">
                <a:latin typeface="Times New Roman" panose="02020603050405020304" charset="0"/>
                <a:cs typeface="Times New Roman" panose="02020603050405020304" charset="0"/>
              </a:rPr>
              <a:t>#include &lt;stdio.h&gt;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#include &lt;</a:t>
            </a:r>
            <a:r>
              <a:rPr lang="en-IN" sz="1400" dirty="0" err="1">
                <a:latin typeface="Times New Roman" panose="02020603050405020304" charset="0"/>
                <a:cs typeface="Times New Roman" panose="02020603050405020304" charset="0"/>
              </a:rPr>
              <a:t>math.h</a:t>
            </a:r>
            <a:r>
              <a:rPr lang="en-IN" sz="1400" dirty="0">
                <a:latin typeface="Times New Roman" panose="02020603050405020304" charset="0"/>
                <a:cs typeface="Times New Roman" panose="02020603050405020304" charset="0"/>
              </a:rPr>
              <a:t>&gt;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int OctalToDecimal(int num)</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int x = 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int ans = 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while (num &gt; 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int y = num % 10;	</a:t>
            </a:r>
            <a:r>
              <a:rPr lang="en-IN" sz="1400" dirty="0">
                <a:solidFill>
                  <a:schemeClr val="accent1">
                    <a:lumMod val="40000"/>
                    <a:lumOff val="60000"/>
                  </a:schemeClr>
                </a:solidFill>
                <a:latin typeface="Times New Roman" panose="02020603050405020304" charset="0"/>
                <a:cs typeface="Times New Roman" panose="02020603050405020304" charset="0"/>
              </a:rPr>
              <a:t>// obtaining the right-most digit of num</a:t>
            </a:r>
            <a:endParaRPr lang="en-IN" sz="1400" dirty="0">
              <a:solidFill>
                <a:schemeClr val="accent1">
                  <a:lumMod val="40000"/>
                  <a:lumOff val="60000"/>
                </a:schemeClr>
              </a:solidFill>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num /= 10;	</a:t>
            </a:r>
            <a:r>
              <a:rPr lang="en-IN" sz="1400" dirty="0">
                <a:solidFill>
                  <a:schemeClr val="accent1">
                    <a:lumMod val="40000"/>
                    <a:lumOff val="60000"/>
                  </a:schemeClr>
                </a:solidFill>
                <a:latin typeface="Times New Roman" panose="02020603050405020304" charset="0"/>
                <a:cs typeface="Times New Roman" panose="02020603050405020304" charset="0"/>
              </a:rPr>
              <a:t>// Since the right-most digits were previously scanned in the previous step, divide num by 10 to remove them</a:t>
            </a:r>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ans += y * pow(8, x);</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++x;</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return ans;</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int main()</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int num;</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printf("Enter Octal Number: ");</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scanf("%d", &amp;num);</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printf("\n");</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printf("Decimal Number is : %d", OctalToDecimal(num));</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    return 0;</a:t>
            </a:r>
            <a:endParaRPr lang="en-IN" sz="1400" dirty="0">
              <a:latin typeface="Times New Roman" panose="02020603050405020304" charset="0"/>
              <a:cs typeface="Times New Roman" panose="02020603050405020304" charset="0"/>
            </a:endParaRPr>
          </a:p>
          <a:p>
            <a:r>
              <a:rPr lang="en-IN" sz="1400" dirty="0">
                <a:latin typeface="Times New Roman" panose="02020603050405020304" charset="0"/>
                <a:cs typeface="Times New Roman" panose="02020603050405020304" charset="0"/>
              </a:rPr>
              <a:t>}</a:t>
            </a:r>
            <a:endParaRPr lang="en-IN" sz="1400" dirty="0">
              <a:latin typeface="Times New Roman" panose="02020603050405020304" charset="0"/>
              <a:cs typeface="Times New Roman" panose="02020603050405020304" charset="0"/>
            </a:endParaRPr>
          </a:p>
          <a:p>
            <a:endParaRPr lang="en-IN" sz="1400" dirty="0">
              <a:latin typeface="Times New Roman" panose="02020603050405020304" charset="0"/>
              <a:cs typeface="Times New Roman" panose="02020603050405020304" charset="0"/>
            </a:endParaRPr>
          </a:p>
        </p:txBody>
      </p:sp>
      <p:sp>
        <p:nvSpPr>
          <p:cNvPr id="6" name="TextBox 5"/>
          <p:cNvSpPr txBox="1"/>
          <p:nvPr/>
        </p:nvSpPr>
        <p:spPr>
          <a:xfrm>
            <a:off x="361562" y="332736"/>
            <a:ext cx="2736201" cy="307777"/>
          </a:xfrm>
          <a:prstGeom prst="rect">
            <a:avLst/>
          </a:prstGeom>
          <a:noFill/>
        </p:spPr>
        <p:txBody>
          <a:bodyPr wrap="square" rtlCol="0">
            <a:spAutoFit/>
          </a:bodyPr>
          <a:lstStyle/>
          <a:p>
            <a:pPr algn="just"/>
            <a:r>
              <a:rPr lang="en-IN" sz="1400" b="1" dirty="0">
                <a:latin typeface="Times New Roman" panose="02020603050405020304" charset="0"/>
                <a:cs typeface="Times New Roman" panose="02020603050405020304" charset="0"/>
              </a:rPr>
              <a:t>2.Converting Octal to Decimal:</a:t>
            </a:r>
            <a:endParaRPr lang="en-IN" sz="1400" b="1" dirty="0">
              <a:latin typeface="Times New Roman" panose="02020603050405020304" charset="0"/>
              <a:cs typeface="Times New Roman" panose="02020603050405020304" charset="0"/>
            </a:endParaRPr>
          </a:p>
        </p:txBody>
      </p:sp>
      <p:sp>
        <p:nvSpPr>
          <p:cNvPr id="8" name="TextBox 7"/>
          <p:cNvSpPr txBox="1"/>
          <p:nvPr/>
        </p:nvSpPr>
        <p:spPr>
          <a:xfrm>
            <a:off x="5922607" y="5281327"/>
            <a:ext cx="6097554" cy="1156086"/>
          </a:xfrm>
          <a:prstGeom prst="rect">
            <a:avLst/>
          </a:prstGeom>
          <a:noFill/>
        </p:spPr>
        <p:txBody>
          <a:bodyPr wrap="square">
            <a:spAutoFit/>
          </a:bodyPr>
          <a:lstStyle/>
          <a:p>
            <a:pPr algn="just">
              <a:lnSpc>
                <a:spcPct val="150000"/>
              </a:lnSpc>
            </a:pPr>
            <a:r>
              <a:rPr lang="en-US" sz="1600" b="1" dirty="0">
                <a:latin typeface="Times New Roman" panose="02020603050405020304" charset="0"/>
                <a:cs typeface="Times New Roman" panose="02020603050405020304" charset="0"/>
              </a:rPr>
              <a:t>Output:</a:t>
            </a:r>
            <a:endParaRPr lang="en-US" sz="1600" b="1"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Enter Octal Number: 32</a:t>
            </a:r>
            <a:endParaRPr lang="en-US" sz="1600" dirty="0">
              <a:latin typeface="Times New Roman" panose="02020603050405020304" charset="0"/>
              <a:cs typeface="Times New Roman" panose="02020603050405020304" charset="0"/>
            </a:endParaRPr>
          </a:p>
          <a:p>
            <a:pPr algn="just">
              <a:lnSpc>
                <a:spcPct val="150000"/>
              </a:lnSpc>
            </a:pPr>
            <a:r>
              <a:rPr lang="en-US" sz="1600" dirty="0">
                <a:latin typeface="Times New Roman" panose="02020603050405020304" charset="0"/>
                <a:cs typeface="Times New Roman" panose="02020603050405020304" charset="0"/>
              </a:rPr>
              <a:t>Decimal Number is : 26</a:t>
            </a:r>
            <a:endParaRPr lang="en-IN" sz="1600" dirty="0">
              <a:latin typeface="Times New Roman" panose="02020603050405020304" charset="0"/>
              <a:cs typeface="Times New Roman" panose="02020603050405020304" charset="0"/>
            </a:endParaRPr>
          </a:p>
        </p:txBody>
      </p:sp>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0338" y="590561"/>
            <a:ext cx="3364464" cy="5909310"/>
          </a:xfrm>
          <a:prstGeom prst="rect">
            <a:avLst/>
          </a:prstGeom>
          <a:noFill/>
        </p:spPr>
        <p:txBody>
          <a:bodyPr wrap="square">
            <a:spAutoFit/>
          </a:bodyPr>
          <a:lstStyle/>
          <a:p>
            <a:pPr algn="just"/>
            <a:r>
              <a:rPr lang="en-IN" sz="1050" dirty="0">
                <a:latin typeface="Times New Roman" panose="02020603050405020304" charset="0"/>
                <a:cs typeface="Times New Roman" panose="02020603050405020304" charset="0"/>
              </a:rPr>
              <a:t>#include &lt;stdio.h&gt;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#include &lt;math.h&gt;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#include &lt;</a:t>
            </a:r>
            <a:r>
              <a:rPr lang="en-IN" sz="1050" dirty="0" err="1">
                <a:latin typeface="Times New Roman" panose="02020603050405020304" charset="0"/>
                <a:cs typeface="Times New Roman" panose="02020603050405020304" charset="0"/>
              </a:rPr>
              <a:t>string.h</a:t>
            </a:r>
            <a:r>
              <a:rPr lang="en-IN" sz="1050" dirty="0">
                <a:latin typeface="Times New Roman" panose="02020603050405020304" charset="0"/>
                <a:cs typeface="Times New Roman" panose="02020603050405020304" charset="0"/>
              </a:rPr>
              <a:t>&gt;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#define ARRAY_SIZE  20</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int main()</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char hex[ARRAY_SIZE];</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long </a:t>
            </a:r>
            <a:r>
              <a:rPr lang="en-IN" sz="1050" dirty="0" err="1">
                <a:latin typeface="Times New Roman" panose="02020603050405020304" charset="0"/>
                <a:cs typeface="Times New Roman" panose="02020603050405020304" charset="0"/>
              </a:rPr>
              <a:t>long</a:t>
            </a:r>
            <a:r>
              <a:rPr lang="en-IN" sz="1050" dirty="0">
                <a:latin typeface="Times New Roman" panose="02020603050405020304" charset="0"/>
                <a:cs typeface="Times New Roman" panose="02020603050405020304" charset="0"/>
              </a:rPr>
              <a:t> decimal = 0, base = 1;</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int </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 0, value, length;</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 Get hexadecimal value from user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printf("Enter hexadecimal number: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r>
              <a:rPr lang="en-IN" sz="1050" dirty="0" err="1">
                <a:latin typeface="Times New Roman" panose="02020603050405020304" charset="0"/>
                <a:cs typeface="Times New Roman" panose="02020603050405020304" charset="0"/>
              </a:rPr>
              <a:t>fflush</a:t>
            </a:r>
            <a:r>
              <a:rPr lang="en-IN" sz="1050" dirty="0">
                <a:latin typeface="Times New Roman" panose="02020603050405020304" charset="0"/>
                <a:cs typeface="Times New Roman" panose="02020603050405020304" charset="0"/>
              </a:rPr>
              <a:t>(stdin);</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r>
              <a:rPr lang="en-IN" sz="1050" dirty="0" err="1">
                <a:latin typeface="Times New Roman" panose="02020603050405020304" charset="0"/>
                <a:cs typeface="Times New Roman" panose="02020603050405020304" charset="0"/>
              </a:rPr>
              <a:t>fgets</a:t>
            </a:r>
            <a:r>
              <a:rPr lang="en-IN" sz="1050" dirty="0">
                <a:latin typeface="Times New Roman" panose="02020603050405020304" charset="0"/>
                <a:cs typeface="Times New Roman" panose="02020603050405020304" charset="0"/>
              </a:rPr>
              <a:t>(</a:t>
            </a:r>
            <a:r>
              <a:rPr lang="en-IN" sz="1050" dirty="0" err="1">
                <a:latin typeface="Times New Roman" panose="02020603050405020304" charset="0"/>
                <a:cs typeface="Times New Roman" panose="02020603050405020304" charset="0"/>
              </a:rPr>
              <a:t>hex,ARRAY_SIZE,stdin</a:t>
            </a:r>
            <a:r>
              <a:rPr lang="en-IN" sz="1050" dirty="0">
                <a:latin typeface="Times New Roman" panose="02020603050405020304" charset="0"/>
                <a:cs typeface="Times New Roman" panose="02020603050405020304" charset="0"/>
              </a:rPr>
              <a: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length = </a:t>
            </a:r>
            <a:r>
              <a:rPr lang="en-IN" sz="1050" dirty="0" err="1">
                <a:latin typeface="Times New Roman" panose="02020603050405020304" charset="0"/>
                <a:cs typeface="Times New Roman" panose="02020603050405020304" charset="0"/>
              </a:rPr>
              <a:t>strlen</a:t>
            </a:r>
            <a:r>
              <a:rPr lang="en-IN" sz="1050" dirty="0">
                <a:latin typeface="Times New Roman" panose="02020603050405020304" charset="0"/>
                <a:cs typeface="Times New Roman" panose="02020603050405020304" charset="0"/>
              </a:rPr>
              <a:t>(hex);</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for(</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 length--; </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&gt;= 0; </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if(hex[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&gt;= '0' &amp;&amp;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&lt;= '9')</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decimal +=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- 48) * base;</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base *= 16;</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else if(hex[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&gt;= 'A' &amp;&amp;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&lt;= 'F')</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decimal +=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- 55) * base;</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base *= 16;</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else if(hex[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&gt;= 'a' &amp;&amp;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&lt;= 'f')</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decimal += (hex[</a:t>
            </a:r>
            <a:r>
              <a:rPr lang="en-IN" sz="1050" dirty="0" err="1">
                <a:latin typeface="Times New Roman" panose="02020603050405020304" charset="0"/>
                <a:cs typeface="Times New Roman" panose="02020603050405020304" charset="0"/>
              </a:rPr>
              <a:t>i</a:t>
            </a:r>
            <a:r>
              <a:rPr lang="en-IN" sz="1050" dirty="0">
                <a:latin typeface="Times New Roman" panose="02020603050405020304" charset="0"/>
                <a:cs typeface="Times New Roman" panose="02020603050405020304" charset="0"/>
              </a:rPr>
              <a:t>] - 87) * base;</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base *= 16;</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printf("\</a:t>
            </a:r>
            <a:r>
              <a:rPr lang="en-IN" sz="1050" dirty="0" err="1">
                <a:latin typeface="Times New Roman" panose="02020603050405020304" charset="0"/>
                <a:cs typeface="Times New Roman" panose="02020603050405020304" charset="0"/>
              </a:rPr>
              <a:t>nHexadecimal</a:t>
            </a:r>
            <a:r>
              <a:rPr lang="en-IN" sz="1050" dirty="0">
                <a:latin typeface="Times New Roman" panose="02020603050405020304" charset="0"/>
                <a:cs typeface="Times New Roman" panose="02020603050405020304" charset="0"/>
              </a:rPr>
              <a:t> number = %s", hex);</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printf("Decimal number = %</a:t>
            </a:r>
            <a:r>
              <a:rPr lang="en-IN" sz="1050" dirty="0" err="1">
                <a:latin typeface="Times New Roman" panose="02020603050405020304" charset="0"/>
                <a:cs typeface="Times New Roman" panose="02020603050405020304" charset="0"/>
              </a:rPr>
              <a:t>lld</a:t>
            </a:r>
            <a:r>
              <a:rPr lang="en-IN" sz="1050" dirty="0">
                <a:latin typeface="Times New Roman" panose="02020603050405020304" charset="0"/>
                <a:cs typeface="Times New Roman" panose="02020603050405020304" charset="0"/>
              </a:rPr>
              <a:t>\n", decimal);</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    return 0;</a:t>
            </a:r>
            <a:endParaRPr lang="en-IN" sz="1050" dirty="0">
              <a:latin typeface="Times New Roman" panose="02020603050405020304" charset="0"/>
              <a:cs typeface="Times New Roman" panose="02020603050405020304" charset="0"/>
            </a:endParaRPr>
          </a:p>
          <a:p>
            <a:pPr algn="just"/>
            <a:r>
              <a:rPr lang="en-IN" sz="1050" dirty="0">
                <a:latin typeface="Times New Roman" panose="02020603050405020304" charset="0"/>
                <a:cs typeface="Times New Roman" panose="02020603050405020304" charset="0"/>
              </a:rPr>
              <a:t>}</a:t>
            </a:r>
            <a:endParaRPr lang="en-IN" sz="1050" dirty="0">
              <a:latin typeface="Times New Roman" panose="02020603050405020304" charset="0"/>
              <a:cs typeface="Times New Roman" panose="02020603050405020304" charset="0"/>
            </a:endParaRPr>
          </a:p>
        </p:txBody>
      </p:sp>
      <p:sp>
        <p:nvSpPr>
          <p:cNvPr id="7" name="TextBox 6"/>
          <p:cNvSpPr txBox="1"/>
          <p:nvPr/>
        </p:nvSpPr>
        <p:spPr>
          <a:xfrm>
            <a:off x="352232" y="146124"/>
            <a:ext cx="3165409" cy="307777"/>
          </a:xfrm>
          <a:prstGeom prst="rect">
            <a:avLst/>
          </a:prstGeom>
          <a:noFill/>
        </p:spPr>
        <p:txBody>
          <a:bodyPr wrap="square" rtlCol="0">
            <a:spAutoFit/>
          </a:bodyPr>
          <a:lstStyle/>
          <a:p>
            <a:pPr algn="just"/>
            <a:r>
              <a:rPr lang="en-IN" sz="1400" b="1" dirty="0">
                <a:latin typeface="Times New Roman" panose="02020603050405020304" charset="0"/>
                <a:cs typeface="Times New Roman" panose="02020603050405020304" charset="0"/>
              </a:rPr>
              <a:t>3.Converting Hex-decimal  to Decimal:</a:t>
            </a:r>
            <a:endParaRPr lang="en-IN" sz="1400" b="1" dirty="0">
              <a:latin typeface="Times New Roman" panose="02020603050405020304" charset="0"/>
              <a:cs typeface="Times New Roman" panose="02020603050405020304" charset="0"/>
            </a:endParaRPr>
          </a:p>
        </p:txBody>
      </p:sp>
      <p:sp>
        <p:nvSpPr>
          <p:cNvPr id="9" name="TextBox 8"/>
          <p:cNvSpPr txBox="1"/>
          <p:nvPr/>
        </p:nvSpPr>
        <p:spPr>
          <a:xfrm>
            <a:off x="6258509" y="2352974"/>
            <a:ext cx="3146748" cy="1477328"/>
          </a:xfrm>
          <a:prstGeom prst="rect">
            <a:avLst/>
          </a:prstGeom>
          <a:noFill/>
        </p:spPr>
        <p:txBody>
          <a:bodyPr wrap="square">
            <a:spAutoFit/>
          </a:bodyPr>
          <a:lstStyle/>
          <a:p>
            <a:r>
              <a:rPr lang="en-IN" sz="1600" b="1" dirty="0">
                <a:latin typeface="Times New Roman" panose="02020603050405020304" charset="0"/>
                <a:cs typeface="Times New Roman" panose="02020603050405020304" charset="0"/>
              </a:rPr>
              <a:t>Output:</a:t>
            </a:r>
            <a:endParaRPr lang="en-IN" sz="1600" b="1"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rPr>
              <a:t>Enter hexadecimal number: a</a:t>
            </a:r>
            <a:endParaRPr lang="en-IN"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rPr>
              <a:t>Hexadecimal number = a</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rPr>
              <a:t>Decimal number = 10</a:t>
            </a:r>
            <a:endParaRPr lang="en-IN" dirty="0">
              <a:latin typeface="Times New Roman" panose="02020603050405020304" charset="0"/>
              <a:cs typeface="Times New Roman" panose="0202060305040502030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8315"/>
            <a:ext cx="10515600" cy="5688965"/>
          </a:xfrm>
        </p:spPr>
        <p:txBody>
          <a:bodyPr>
            <a:normAutofit fontScale="90000" lnSpcReduction="20000"/>
          </a:bodyPr>
          <a:lstStyle/>
          <a:p>
            <a:pPr marL="0" indent="0" algn="just">
              <a:lnSpc>
                <a:spcPct val="150000"/>
              </a:lnSpc>
              <a:buNone/>
            </a:pPr>
            <a:r>
              <a:rPr lang="en-US" sz="1600">
                <a:latin typeface="Times New Roman" panose="02020603050405020304" charset="0"/>
                <a:cs typeface="Times New Roman" panose="02020603050405020304" charset="0"/>
              </a:rPr>
              <a:t>Types of identifiers</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solidFill>
                  <a:srgbClr val="FF0000"/>
                </a:solidFill>
                <a:latin typeface="Times New Roman" panose="02020603050405020304" charset="0"/>
                <a:cs typeface="Times New Roman" panose="02020603050405020304" charset="0"/>
              </a:rPr>
              <a:t>Internal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solidFill>
                  <a:srgbClr val="FF0000"/>
                </a:solidFill>
                <a:latin typeface="Times New Roman" panose="02020603050405020304" charset="0"/>
                <a:cs typeface="Times New Roman" panose="02020603050405020304" charset="0"/>
              </a:rPr>
              <a:t>External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int a=10;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int A=20;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printf("Value of a is : %d",a);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printf("\nValue of A is :%d",A);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960235" y="4004945"/>
            <a:ext cx="5047615" cy="2122805"/>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20</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490"/>
            <a:ext cx="10515600" cy="6456680"/>
          </a:xfrm>
        </p:spPr>
        <p:txBody>
          <a:bodyPr/>
          <a:lstStyle/>
          <a:p>
            <a:pPr marL="0" indent="0">
              <a:lnSpc>
                <a:spcPct val="150000"/>
              </a:lnSpc>
              <a:buNone/>
            </a:pPr>
            <a:r>
              <a:rPr lang="en-US" sz="2000">
                <a:solidFill>
                  <a:srgbClr val="00B050"/>
                </a:solidFill>
                <a:latin typeface="Times New Roman" panose="02020603050405020304" charset="0"/>
                <a:cs typeface="Times New Roman" panose="02020603050405020304" charset="0"/>
              </a:rPr>
              <a:t>C Operators</a:t>
            </a:r>
            <a:endParaRPr lang="en-US" sz="2000">
              <a:solidFill>
                <a:srgbClr val="00B05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An operator is simply a symbol that is used to perform operations.</a:t>
            </a:r>
            <a:endParaRPr lang="en-US" sz="1600">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99515" y="1257300"/>
          <a:ext cx="9319260" cy="5436870"/>
        </p:xfrm>
        <a:graphic>
          <a:graphicData uri="http://schemas.openxmlformats.org/drawingml/2006/table">
            <a:tbl>
              <a:tblPr firstRow="1" bandRow="1">
                <a:tableStyleId>{5C22544A-7EE6-4342-B048-85BDC9FD1C3A}</a:tableStyleId>
              </a:tblPr>
              <a:tblGrid>
                <a:gridCol w="4659630"/>
                <a:gridCol w="4659630"/>
              </a:tblGrid>
              <a:tr h="615315">
                <a:tc>
                  <a:txBody>
                    <a:bodyPr wrap="square"/>
                    <a:lstStyle/>
                    <a:p>
                      <a:pPr algn="ctr">
                        <a:lnSpc>
                          <a:spcPct val="150000"/>
                        </a:lnSpc>
                        <a:buNone/>
                      </a:pPr>
                      <a:r>
                        <a:rPr lang="en-US" sz="1600">
                          <a:latin typeface="Times New Roman" panose="02020603050405020304" charset="0"/>
                          <a:cs typeface="Times New Roman" panose="02020603050405020304" charset="0"/>
                        </a:rPr>
                        <a:t>Name of operators</a:t>
                      </a:r>
                      <a:endParaRPr lang="en-US"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US" sz="1600">
                          <a:latin typeface="Times New Roman" panose="02020603050405020304" charset="0"/>
                          <a:cs typeface="Times New Roman" panose="02020603050405020304" charset="0"/>
                        </a:rPr>
                        <a:t>Operators</a:t>
                      </a:r>
                      <a:endParaRPr lang="en-US" sz="1600">
                        <a:latin typeface="Times New Roman" panose="02020603050405020304" charset="0"/>
                        <a:cs typeface="Times New Roman" panose="02020603050405020304" charset="0"/>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Arithmetic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 + , _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Increment/Decrement operators</a:t>
                      </a:r>
                      <a:endParaRPr lang="en-IN" sz="1600">
                        <a:latin typeface="Times New Roman" panose="02020603050405020304" charset="0"/>
                        <a:cs typeface="Times New Roman" panose="02020603050405020304" charset="0"/>
                        <a:sym typeface="+mn-ea"/>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 , -- ,</a:t>
                      </a:r>
                      <a:endParaRPr lang="en-IN" sz="1600">
                        <a:latin typeface="Times New Roman" panose="02020603050405020304" charset="0"/>
                        <a:cs typeface="Times New Roman" panose="02020603050405020304" charset="0"/>
                        <a:sym typeface="+mn-ea"/>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Relational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 , ! = , &lt; = ,  &gt; = , &lt; , &gt; ,</a:t>
                      </a:r>
                      <a:endParaRPr lang="en-IN" sz="1600">
                        <a:latin typeface="Times New Roman" panose="02020603050405020304" charset="0"/>
                        <a:cs typeface="Times New Roman" panose="02020603050405020304" charset="0"/>
                        <a:sym typeface="+mn-ea"/>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Logical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&amp;&amp;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Bitwise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&amp; , ^ , | , ~ , &gt;&gt; , &lt;&lt; , </a:t>
                      </a:r>
                      <a:endParaRPr lang="en-IN" sz="1600">
                        <a:latin typeface="Times New Roman" panose="02020603050405020304" charset="0"/>
                        <a:cs typeface="Times New Roman" panose="02020603050405020304" charset="0"/>
                        <a:sym typeface="+mn-ea"/>
                      </a:endParaRPr>
                    </a:p>
                  </a:txBody>
                  <a:tcPr vert="horz"/>
                </a:tc>
              </a:tr>
              <a:tr h="615315">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Assignment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latin typeface="Times New Roman" panose="02020603050405020304" charset="0"/>
                          <a:cs typeface="Times New Roman" panose="02020603050405020304" charset="0"/>
                          <a:sym typeface="+mn-ea"/>
                        </a:rPr>
                        <a:t>= , += , - = , *= , /= , %= , &lt;&lt;= , &gt;&gt;= , &amp;= , ^=  , |= , </a:t>
                      </a:r>
                      <a:endParaRPr lang="en-IN" sz="1600">
                        <a:latin typeface="Times New Roman" panose="02020603050405020304" charset="0"/>
                        <a:cs typeface="Times New Roman" panose="02020603050405020304" charset="0"/>
                        <a:sym typeface="+mn-ea"/>
                      </a:endParaRPr>
                    </a:p>
                  </a:txBody>
                  <a:tcPr vert="horz"/>
                </a:tc>
              </a:tr>
              <a:tr h="615315">
                <a:tc>
                  <a:txBody>
                    <a:bodyPr wrap="square"/>
                    <a:lstStyle/>
                    <a:p>
                      <a:pPr algn="ctr">
                        <a:lnSpc>
                          <a:spcPct val="150000"/>
                        </a:lnSpc>
                        <a:buNone/>
                      </a:pPr>
                      <a:r>
                        <a:rPr lang="en-US" altLang="en-IN" sz="1600" b="0">
                          <a:solidFill>
                            <a:schemeClr val="tx1"/>
                          </a:solidFill>
                          <a:latin typeface="Times New Roman" panose="02020603050405020304" charset="0"/>
                          <a:cs typeface="Times New Roman" panose="02020603050405020304" charset="0"/>
                        </a:rPr>
                        <a:t>Other operators</a:t>
                      </a:r>
                      <a:endParaRPr lang="en-IN" sz="1600" b="0">
                        <a:solidFill>
                          <a:schemeClr val="bg1"/>
                        </a:solidFill>
                        <a:latin typeface="Times New Roman" panose="02020603050405020304" charset="0"/>
                        <a:cs typeface="Times New Roman" panose="02020603050405020304" charset="0"/>
                      </a:endParaRPr>
                    </a:p>
                    <a:p>
                      <a:pPr algn="ctr">
                        <a:lnSpc>
                          <a:spcPct val="100000"/>
                        </a:lnSpc>
                        <a:buNone/>
                      </a:pPr>
                      <a:endParaRPr lang="en-US" sz="1600" b="0">
                        <a:latin typeface="Times New Roman" panose="02020603050405020304" charset="0"/>
                        <a:cs typeface="Times New Roman" panose="02020603050405020304" charset="0"/>
                      </a:endParaRPr>
                    </a:p>
                  </a:txBody>
                  <a:tcPr vert="horz"/>
                </a:tc>
                <a:tc>
                  <a:txBody>
                    <a:bodyPr wrap="square"/>
                    <a:lstStyle/>
                    <a:p>
                      <a:pPr algn="ctr">
                        <a:lnSpc>
                          <a:spcPct val="150000"/>
                        </a:lnSpc>
                        <a:buNone/>
                      </a:pPr>
                      <a:r>
                        <a:rPr lang="en-IN" sz="1600">
                          <a:solidFill>
                            <a:schemeClr val="tx1"/>
                          </a:solidFill>
                          <a:latin typeface="Times New Roman" panose="02020603050405020304" charset="0"/>
                          <a:cs typeface="Times New Roman" panose="02020603050405020304" charset="0"/>
                          <a:sym typeface="+mn-ea"/>
                        </a:rPr>
                        <a:t>?:   &amp;    *  sizeof()    ,</a:t>
                      </a:r>
                      <a:endParaRPr lang="en-IN" sz="1600" b="0">
                        <a:solidFill>
                          <a:schemeClr val="tx1"/>
                        </a:solidFill>
                        <a:latin typeface="Times New Roman" panose="02020603050405020304" charset="0"/>
                        <a:cs typeface="Times New Roman" panose="02020603050405020304" charset="0"/>
                      </a:endParaRPr>
                    </a:p>
                    <a:p>
                      <a:pPr algn="ctr">
                        <a:lnSpc>
                          <a:spcPct val="100000"/>
                        </a:lnSpc>
                        <a:buNone/>
                      </a:pPr>
                      <a:endParaRPr lang="en-IN" sz="1600" b="0">
                        <a:solidFill>
                          <a:schemeClr val="tx1"/>
                        </a:solidFill>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All are binary operators = means two operands are required to perform operation.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For example :-        A   +   B</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#include&lt;stdio.h&gt;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int main()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a:t>
            </a:r>
            <a:r>
              <a:rPr lang="en-US" altLang="en-IN" sz="1600">
                <a:latin typeface="Times New Roman" panose="02020603050405020304" charset="0"/>
                <a:cs typeface="Times New Roman" panose="02020603050405020304" charset="0"/>
                <a:sym typeface="+mn-ea"/>
              </a:rPr>
              <a:t>=9</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b=3</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 </a:t>
            </a:r>
            <a:r>
              <a:rPr lang="en-IN" sz="1600">
                <a:solidFill>
                  <a:schemeClr val="accent1">
                    <a:lumMod val="60000"/>
                    <a:lumOff val="40000"/>
                  </a:schemeClr>
                </a:solidFill>
                <a:latin typeface="Times New Roman" panose="02020603050405020304" charset="0"/>
                <a:cs typeface="Times New Roman" panose="02020603050405020304" charset="0"/>
                <a:sym typeface="+mn-ea"/>
              </a:rPr>
              <a:t> //declaring a and 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rintf(“enter the first and second number \n”);   </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//s</a:t>
            </a:r>
            <a:r>
              <a:rPr lang="en-IN" sz="1600" err="1">
                <a:latin typeface="Times New Roman" panose="02020603050405020304" charset="0"/>
                <a:cs typeface="Times New Roman" panose="02020603050405020304" charset="0"/>
                <a:sym typeface="+mn-ea"/>
              </a:rPr>
              <a:t>canf(“%d %d”, &amp;a,&amp;b);                 </a:t>
            </a:r>
            <a:r>
              <a:rPr lang="en-US" altLang="en-IN" sz="1600" err="1">
                <a:latin typeface="Times New Roman" panose="02020603050405020304" charset="0"/>
                <a:cs typeface="Times New Roman" panose="02020603050405020304" charset="0"/>
                <a:sym typeface="+mn-ea"/>
              </a:rPr>
              <a:t>               </a:t>
            </a:r>
            <a:r>
              <a:rPr lang="en-IN" sz="1600" err="1">
                <a:latin typeface="Times New Roman" panose="02020603050405020304" charset="0"/>
                <a:cs typeface="Times New Roman" panose="02020603050405020304" charset="0"/>
                <a:sym typeface="+mn-ea"/>
              </a:rPr>
              <a:t> </a:t>
            </a:r>
            <a:r>
              <a:rPr lang="en-IN" sz="1600" err="1">
                <a:solidFill>
                  <a:schemeClr val="accent1">
                    <a:lumMod val="60000"/>
                    <a:lumOff val="40000"/>
                  </a:schemeClr>
                </a:solidFill>
                <a:latin typeface="Times New Roman" panose="02020603050405020304" charset="0"/>
                <a:cs typeface="Times New Roman" panose="02020603050405020304" charset="0"/>
                <a:sym typeface="+mn-ea"/>
              </a:rPr>
              <a:t>//accept input from the user</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7144385" y="4940935"/>
            <a:ext cx="5047615"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operator :-  It is used to increment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Decrement operator :-  It is used to decrement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Example :-</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a++,a--</a:t>
            </a:r>
            <a:endParaRPr lang="en-IN"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Increment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a = 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 = 6</a:t>
            </a:r>
            <a:endParaRPr lang="en-IN" sz="16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Decrement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int a = 5;</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 = 4</a:t>
            </a:r>
            <a:endParaRPr lang="en-IN" sz="1600">
              <a:solidFill>
                <a:schemeClr val="tx1"/>
              </a:solidFill>
              <a:latin typeface="Times New Roman" panose="02020603050405020304" charset="0"/>
              <a:cs typeface="Times New Roman" panose="0202060305040502030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635" y="1212215"/>
            <a:ext cx="11473815" cy="496506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There are two types of increment operator</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Pre-increment operator   </a:t>
            </a:r>
            <a:r>
              <a:rPr lang="en-IN" sz="1600">
                <a:solidFill>
                  <a:srgbClr val="00B050"/>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Post-increment operator</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There are two types of decrement operator</a:t>
            </a:r>
            <a:endParaRPr lang="en-IN" sz="1600">
              <a:latin typeface="Times New Roman" panose="02020603050405020304" charset="0"/>
              <a:cs typeface="Times New Roman" panose="02020603050405020304" charset="0"/>
              <a:sym typeface="+mn-ea"/>
            </a:endParaRPr>
          </a:p>
          <a:p>
            <a:pPr marL="0" indent="0" algn="just">
              <a:lnSpc>
                <a:spcPct val="150000"/>
              </a:lnSpc>
              <a:buNone/>
            </a:pP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solidFill>
                  <a:schemeClr val="tx1"/>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Pre-decrement operator </a:t>
            </a:r>
            <a:r>
              <a:rPr lang="en-IN" sz="1600">
                <a:solidFill>
                  <a:schemeClr val="accent6">
                    <a:lumMod val="75000"/>
                  </a:schemeClr>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Post-decrement operator</a:t>
            </a:r>
            <a:endParaRPr lang="en-IN" sz="1600">
              <a:solidFill>
                <a:schemeClr val="accent6">
                  <a:lumMod val="75000"/>
                </a:schemeClr>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pre – means first increment/decrement then assign it to another variable.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post – means first assign it to another variable then increment/decrement.</a:t>
            </a:r>
            <a:endParaRPr lang="en-IN" sz="1600">
              <a:latin typeface="Times New Roman" panose="02020603050405020304" charset="0"/>
              <a:cs typeface="Times New Roman" panose="02020603050405020304" charset="0"/>
            </a:endParaRPr>
          </a:p>
          <a:p>
            <a:pPr marL="0" indent="0" algn="just">
              <a:buNone/>
            </a:pPr>
            <a:endParaRPr lang="en-US" sz="16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
            <a:ext cx="10515600" cy="6285865"/>
          </a:xfrm>
        </p:spPr>
        <p:txBody>
          <a:bodyPr>
            <a:normAutofit fontScale="60000"/>
          </a:bodyPr>
          <a:lstStyle/>
          <a:p>
            <a:pPr marL="0" indent="0">
              <a:buFont typeface="Arial" panose="020B0604020202020204"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r>
              <a:rPr lang="en-IN" sz="2000">
                <a:latin typeface="Times New Roman" panose="02020603050405020304" charset="0"/>
                <a:cs typeface="Times New Roman" panose="02020603050405020304" charset="0"/>
                <a:sym typeface="+mn-ea"/>
              </a:rPr>
              <a:t>Relational operators they are used to comparing two values.</a:t>
            </a:r>
            <a:endParaRPr lang="en-IN" sz="20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sz="2000">
                <a:latin typeface="Times New Roman" panose="02020603050405020304" charset="0"/>
                <a:cs typeface="Times New Roman" panose="02020603050405020304" charset="0"/>
                <a:sym typeface="+mn-ea"/>
              </a:rPr>
              <a:t>All Relational operators will return either True or False.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For  example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int a=300, b = 2090;</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if ( b &gt;= a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printf(“Bingo! You are in”);</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else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printf((“OOPS! You are out”);</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 </a:t>
            </a:r>
            <a:endParaRPr lang="en-US" sz="2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816090" y="4509135"/>
            <a:ext cx="5047615"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sym typeface="+mn-ea"/>
              </a:rPr>
              <a:t>Bingo! You are in</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11950"/>
          </a:xfrm>
        </p:spPr>
        <p:txBody>
          <a:bodyPr>
            <a:normAutofit fontScale="5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lnSpc>
                <a:spcPct val="150000"/>
              </a:lnSpc>
              <a:buNone/>
            </a:pPr>
            <a:r>
              <a:rPr lang="en-IN" sz="2665">
                <a:latin typeface="Times New Roman" panose="02020603050405020304" charset="0"/>
                <a:cs typeface="Times New Roman" panose="02020603050405020304" charset="0"/>
                <a:sym typeface="+mn-ea"/>
              </a:rPr>
              <a:t>&amp;&amp; and || are used to combine two conditions.</a:t>
            </a:r>
            <a:endParaRPr lang="en-IN" sz="2665">
              <a:latin typeface="Times New Roman" panose="02020603050405020304" charset="0"/>
              <a:cs typeface="Times New Roman" panose="02020603050405020304" charset="0"/>
            </a:endParaRPr>
          </a:p>
          <a:p>
            <a:pPr marL="0" indent="0">
              <a:lnSpc>
                <a:spcPct val="150000"/>
              </a:lnSpc>
              <a:buNone/>
            </a:pPr>
            <a:r>
              <a:rPr lang="en-IN" sz="2665">
                <a:solidFill>
                  <a:srgbClr val="00B050"/>
                </a:solidFill>
                <a:latin typeface="Times New Roman" panose="02020603050405020304" charset="0"/>
                <a:cs typeface="Times New Roman" panose="02020603050405020304" charset="0"/>
                <a:sym typeface="+mn-ea"/>
              </a:rPr>
              <a:t>&amp;&amp; - </a:t>
            </a:r>
            <a:r>
              <a:rPr lang="en-IN" sz="2665">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For example :</a:t>
            </a:r>
            <a:endParaRPr lang="en-IN" sz="2665">
              <a:latin typeface="Times New Roman" panose="02020603050405020304" charset="0"/>
              <a:cs typeface="Times New Roman" panose="02020603050405020304" charset="0"/>
              <a:sym typeface="+mn-ea"/>
            </a:endParaRPr>
          </a:p>
          <a:p>
            <a:pPr marL="0" indent="0">
              <a:lnSpc>
                <a:spcPct val="150000"/>
              </a:lnSpc>
              <a:buNone/>
            </a:pPr>
            <a:r>
              <a:rPr lang="en-US" altLang="en-IN" sz="2665">
                <a:latin typeface="Times New Roman" panose="02020603050405020304" charset="0"/>
                <a:cs typeface="Times New Roman" panose="02020603050405020304" charset="0"/>
              </a:rPr>
              <a:t>#include&lt;stdio.h&gt;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int main(){</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int a = 5;</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 if(a == 5 &amp;&amp; a != 6 &amp;&amp; a &lt;= 56 &amp;&amp; a &gt; 4)</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IN" sz="2665" err="1">
                <a:latin typeface="Times New Roman" panose="02020603050405020304" charset="0"/>
                <a:cs typeface="Times New Roman" panose="02020603050405020304" charset="0"/>
                <a:sym typeface="+mn-ea"/>
              </a:rPr>
              <a:t>printf(“</a:t>
            </a:r>
            <a:r>
              <a:rPr lang="en-US" altLang="en-IN" sz="2665">
                <a:latin typeface="Times New Roman" panose="02020603050405020304" charset="0"/>
                <a:cs typeface="Times New Roman" panose="02020603050405020304" charset="0"/>
                <a:sym typeface="+mn-ea"/>
              </a:rPr>
              <a:t>The codition is true</a:t>
            </a: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a:t>
            </a:r>
            <a:r>
              <a:rPr lang="en-US" altLang="en-IN" sz="2665">
                <a:latin typeface="Times New Roman" panose="02020603050405020304" charset="0"/>
                <a:cs typeface="Times New Roman" panose="02020603050405020304" charset="0"/>
              </a:rPr>
              <a:t> True=1</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False=0</a:t>
            </a:r>
            <a:endParaRPr lang="en-IN" sz="2665">
              <a:latin typeface="Times New Roman" panose="02020603050405020304" charset="0"/>
              <a:cs typeface="Times New Roman" panose="02020603050405020304" charset="0"/>
            </a:endParaRPr>
          </a:p>
          <a:p>
            <a:pPr marL="0" indent="0">
              <a:buNone/>
            </a:pPr>
            <a:endParaRPr lang="en-IN" altLang="en-IN" sz="2665">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096000" y="4652645"/>
            <a:ext cx="5047615"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710"/>
            <a:ext cx="10515600" cy="5830570"/>
          </a:xfrm>
        </p:spPr>
        <p:txBody>
          <a:bodyPr/>
          <a:lstStyle/>
          <a:p>
            <a:pPr marL="0" indent="0">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For example:</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int main(){</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if(a !=  5 || a == 6 || a &gt;= 56 || a &gt; 4)</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err="1">
                <a:latin typeface="Times New Roman" panose="02020603050405020304" charset="0"/>
                <a:cs typeface="Times New Roman" panose="02020603050405020304" charset="0"/>
                <a:sym typeface="+mn-ea"/>
              </a:rPr>
              <a:t>printf(“</a:t>
            </a:r>
            <a:r>
              <a:rPr lang="en-US" altLang="en-IN" sz="1600">
                <a:latin typeface="Times New Roman" panose="02020603050405020304" charset="0"/>
                <a:cs typeface="Times New Roman" panose="02020603050405020304" charset="0"/>
                <a:sym typeface="+mn-ea"/>
              </a:rPr>
              <a:t>The codition is true</a:t>
            </a: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b="1">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True=1</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False=0</a:t>
            </a:r>
            <a:endParaRPr lang="en-IN" sz="1600">
              <a:latin typeface="Times New Roman" panose="02020603050405020304" charset="0"/>
              <a:cs typeface="Times New Roman" panose="02020603050405020304" charset="0"/>
            </a:endParaRPr>
          </a:p>
          <a:p>
            <a:pPr marL="0" indent="0">
              <a:buNone/>
            </a:pPr>
            <a:endParaRPr lang="en-US" sz="1600"/>
          </a:p>
        </p:txBody>
      </p:sp>
      <p:sp>
        <p:nvSpPr>
          <p:cNvPr id="5" name="Text Box 4"/>
          <p:cNvSpPr txBox="1"/>
          <p:nvPr/>
        </p:nvSpPr>
        <p:spPr>
          <a:xfrm>
            <a:off x="4655820" y="4436745"/>
            <a:ext cx="7367270"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585"/>
            <a:ext cx="10515600" cy="627062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 Operator is used to complement the condition under consideration.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condition is FLASE and returns when condition is TRUE.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For example:</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int main()</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 = 5;</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f(!(a == 6))</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err="1">
                <a:latin typeface="Times New Roman" panose="02020603050405020304" charset="0"/>
                <a:cs typeface="Times New Roman" panose="02020603050405020304" charset="0"/>
                <a:sym typeface="+mn-ea"/>
              </a:rPr>
              <a:t>printf (“Welcome to</a:t>
            </a:r>
            <a:r>
              <a:rPr lang="en-US" altLang="en-IN" sz="1600" err="1">
                <a:latin typeface="Times New Roman" panose="02020603050405020304" charset="0"/>
                <a:cs typeface="Times New Roman" panose="02020603050405020304" charset="0"/>
                <a:sym typeface="+mn-ea"/>
              </a:rPr>
              <a:t> c programming</a:t>
            </a:r>
            <a:r>
              <a:rPr lang="en-IN" sz="1600" err="1">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p>
        </p:txBody>
      </p:sp>
      <p:sp>
        <p:nvSpPr>
          <p:cNvPr id="5" name="Text Box 4"/>
          <p:cNvSpPr txBox="1"/>
          <p:nvPr/>
        </p:nvSpPr>
        <p:spPr>
          <a:xfrm>
            <a:off x="1271270" y="5300980"/>
            <a:ext cx="7367270"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IN" sz="1600" err="1">
                <a:latin typeface="Times New Roman" panose="02020603050405020304" charset="0"/>
                <a:cs typeface="Times New Roman" panose="02020603050405020304" charset="0"/>
                <a:sym typeface="+mn-ea"/>
              </a:rPr>
              <a:t>Welcome to</a:t>
            </a:r>
            <a:r>
              <a:rPr lang="en-US" altLang="en-IN" sz="1600" err="1">
                <a:latin typeface="Times New Roman" panose="02020603050405020304" charset="0"/>
                <a:cs typeface="Times New Roman" panose="02020603050405020304" charset="0"/>
                <a:sym typeface="+mn-ea"/>
              </a:rPr>
              <a:t> c programming</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AND (&amp;)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It takes two bits at a time and perform AND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AND (&amp;) is binary operator. It takes two numbers and perform bitwise AND.</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Result of AND is 1 when both bits are 1</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13" name="Table 13"/>
          <p:cNvGraphicFramePr>
            <a:graphicFrameLocks noGrp="1"/>
          </p:cNvGraphicFramePr>
          <p:nvPr/>
        </p:nvGraphicFramePr>
        <p:xfrm>
          <a:off x="6136640" y="3931920"/>
          <a:ext cx="2421255" cy="1882775"/>
        </p:xfrm>
        <a:graphic>
          <a:graphicData uri="http://schemas.openxmlformats.org/drawingml/2006/table">
            <a:tbl>
              <a:tblPr firstRow="1" bandRow="1">
                <a:tableStyleId>{5C22544A-7EE6-4342-B048-85BDC9FD1C3A}</a:tableStyleId>
              </a:tblPr>
              <a:tblGrid>
                <a:gridCol w="807085"/>
                <a:gridCol w="807085"/>
                <a:gridCol w="807085"/>
              </a:tblGrid>
              <a:tr h="376555">
                <a:tc>
                  <a:txBody>
                    <a:bodyPr wrap="square"/>
                    <a:lstStyle/>
                    <a:p>
                      <a:r>
                        <a:rPr lang="en-IN" sz="1600"/>
                        <a:t>A</a:t>
                      </a:r>
                      <a:endParaRPr lang="en-IN" sz="1600"/>
                    </a:p>
                  </a:txBody>
                  <a:tcPr vert="horz"/>
                </a:tc>
                <a:tc>
                  <a:txBody>
                    <a:bodyPr wrap="square"/>
                    <a:lstStyle/>
                    <a:p>
                      <a:r>
                        <a:rPr lang="en-IN" sz="1600"/>
                        <a:t>B</a:t>
                      </a:r>
                      <a:endParaRPr lang="en-IN" sz="1600"/>
                    </a:p>
                  </a:txBody>
                  <a:tcPr vert="horz"/>
                </a:tc>
                <a:tc>
                  <a:txBody>
                    <a:bodyPr wrap="square"/>
                    <a:lstStyle/>
                    <a:p>
                      <a:r>
                        <a:rPr lang="en-IN" sz="1600"/>
                        <a:t>A&amp;B</a:t>
                      </a:r>
                      <a:endParaRPr lang="en-IN" sz="1600"/>
                    </a:p>
                  </a:txBody>
                  <a:tcPr vert="horz"/>
                </a:tc>
              </a:tr>
              <a:tr h="376555">
                <a:tc>
                  <a:txBody>
                    <a:bodyPr wrap="square"/>
                    <a:lstStyle/>
                    <a:p>
                      <a:r>
                        <a:rPr lang="en-IN" sz="1600"/>
                        <a:t>0</a:t>
                      </a:r>
                      <a:endParaRPr lang="en-IN" sz="1600"/>
                    </a:p>
                  </a:txBody>
                  <a:tcPr vert="horz"/>
                </a:tc>
                <a:tc>
                  <a:txBody>
                    <a:bodyPr wrap="square"/>
                    <a:lstStyle/>
                    <a:p>
                      <a:r>
                        <a:rPr lang="en-IN" sz="1600"/>
                        <a:t>0</a:t>
                      </a:r>
                      <a:endParaRPr lang="en-IN" sz="1600"/>
                    </a:p>
                  </a:txBody>
                  <a:tcPr vert="horz"/>
                </a:tc>
                <a:tc>
                  <a:txBody>
                    <a:bodyPr wrap="square"/>
                    <a:lstStyle/>
                    <a:p>
                      <a:r>
                        <a:rPr lang="en-IN" sz="1600"/>
                        <a:t>0</a:t>
                      </a:r>
                      <a:endParaRPr lang="en-IN" sz="1600"/>
                    </a:p>
                  </a:txBody>
                  <a:tcPr vert="horz"/>
                </a:tc>
              </a:tr>
              <a:tr h="376555">
                <a:tc>
                  <a:txBody>
                    <a:bodyPr wrap="square"/>
                    <a:lstStyle/>
                    <a:p>
                      <a:r>
                        <a:rPr lang="en-IN" sz="1600"/>
                        <a:t>0</a:t>
                      </a:r>
                      <a:endParaRPr lang="en-IN" sz="1600"/>
                    </a:p>
                  </a:txBody>
                  <a:tcPr vert="horz"/>
                </a:tc>
                <a:tc>
                  <a:txBody>
                    <a:bodyPr wrap="square"/>
                    <a:lstStyle/>
                    <a:p>
                      <a:r>
                        <a:rPr lang="en-IN" sz="1600"/>
                        <a:t>1</a:t>
                      </a:r>
                      <a:endParaRPr lang="en-IN" sz="1600"/>
                    </a:p>
                  </a:txBody>
                  <a:tcPr vert="horz"/>
                </a:tc>
                <a:tc>
                  <a:txBody>
                    <a:bodyPr wrap="square"/>
                    <a:lstStyle/>
                    <a:p>
                      <a:r>
                        <a:rPr lang="en-IN" sz="1600"/>
                        <a:t>0</a:t>
                      </a:r>
                      <a:endParaRPr lang="en-IN" sz="1600"/>
                    </a:p>
                  </a:txBody>
                  <a:tcPr vert="horz"/>
                </a:tc>
              </a:tr>
              <a:tr h="376555">
                <a:tc>
                  <a:txBody>
                    <a:bodyPr wrap="square"/>
                    <a:lstStyle/>
                    <a:p>
                      <a:r>
                        <a:rPr lang="en-IN" sz="1600"/>
                        <a:t>1</a:t>
                      </a:r>
                      <a:endParaRPr lang="en-IN" sz="1600"/>
                    </a:p>
                  </a:txBody>
                  <a:tcPr vert="horz"/>
                </a:tc>
                <a:tc>
                  <a:txBody>
                    <a:bodyPr wrap="square"/>
                    <a:lstStyle/>
                    <a:p>
                      <a:r>
                        <a:rPr lang="en-IN" sz="1600"/>
                        <a:t>0</a:t>
                      </a:r>
                      <a:endParaRPr lang="en-IN" sz="1600"/>
                    </a:p>
                  </a:txBody>
                  <a:tcPr vert="horz"/>
                </a:tc>
                <a:tc>
                  <a:txBody>
                    <a:bodyPr wrap="square"/>
                    <a:lstStyle/>
                    <a:p>
                      <a:r>
                        <a:rPr lang="en-IN" sz="1600"/>
                        <a:t>0</a:t>
                      </a:r>
                      <a:endParaRPr lang="en-IN" sz="1600"/>
                    </a:p>
                  </a:txBody>
                  <a:tcPr vert="horz"/>
                </a:tc>
              </a:tr>
              <a:tr h="376555">
                <a:tc>
                  <a:txBody>
                    <a:bodyPr wrap="square"/>
                    <a:lstStyle/>
                    <a:p>
                      <a:r>
                        <a:rPr lang="en-IN" sz="1600"/>
                        <a:t>1</a:t>
                      </a:r>
                      <a:endParaRPr lang="en-IN" sz="1600"/>
                    </a:p>
                  </a:txBody>
                  <a:tcPr vert="horz"/>
                </a:tc>
                <a:tc>
                  <a:txBody>
                    <a:bodyPr wrap="square"/>
                    <a:lstStyle/>
                    <a:p>
                      <a:r>
                        <a:rPr lang="en-IN" sz="1600"/>
                        <a:t>1</a:t>
                      </a:r>
                      <a:endParaRPr lang="en-IN" sz="1600"/>
                    </a:p>
                  </a:txBody>
                  <a:tcPr vert="horz"/>
                </a:tc>
                <a:tc>
                  <a:txBody>
                    <a:bodyPr wrap="square"/>
                    <a:lstStyle/>
                    <a:p>
                      <a:r>
                        <a:rPr lang="en-IN" sz="1600"/>
                        <a:t>1</a:t>
                      </a:r>
                      <a:endParaRPr lang="en-IN" sz="1600"/>
                    </a:p>
                  </a:txBody>
                  <a:tcPr vert="horz"/>
                </a:tc>
              </a:tr>
            </a:tbl>
          </a:graphicData>
        </a:graphic>
      </p:graphicFrame>
      <p:sp>
        <p:nvSpPr>
          <p:cNvPr id="14" name="TextBox 13"/>
          <p:cNvSpPr txBox="1"/>
          <p:nvPr/>
        </p:nvSpPr>
        <p:spPr>
          <a:xfrm>
            <a:off x="6456680" y="32289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710"/>
            <a:ext cx="10515600" cy="5830570"/>
          </a:xfrm>
        </p:spPr>
        <p:txBody>
          <a:bodyPr/>
          <a:lstStyle/>
          <a:p>
            <a:pPr marL="0" indent="0" algn="just">
              <a:lnSpc>
                <a:spcPct val="150000"/>
              </a:lnSpc>
              <a:buNone/>
            </a:pPr>
            <a:r>
              <a:rPr lang="en-US" sz="1600">
                <a:latin typeface="Times New Roman" panose="02020603050405020304" charset="0"/>
                <a:cs typeface="Times New Roman" panose="02020603050405020304" charset="0"/>
              </a:rPr>
              <a:t>Example for bitwise AND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AND operator a&amp;b is %d",a&amp;b);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509135"/>
            <a:ext cx="7367270" cy="1198880"/>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AND operator a&amp;b is </a:t>
            </a:r>
            <a:r>
              <a:rPr lang="en-US" sz="1600">
                <a:latin typeface="Times New Roman" panose="02020603050405020304" charset="0"/>
                <a:cs typeface="Times New Roman" panose="02020603050405020304" charset="0"/>
                <a:sym typeface="+mn-ea"/>
              </a:rPr>
              <a:t> : 4</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
            <a:ext cx="10515600" cy="5735320"/>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OR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It takes two bits at a time and perform OR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OR (|) is binary operator. It takes two numbers and  perform bitwise OR.</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Result of OR is 0 when both bits are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9" name="Table 13"/>
          <p:cNvGraphicFramePr>
            <a:graphicFrameLocks noGrp="1"/>
          </p:cNvGraphicFramePr>
          <p:nvPr/>
        </p:nvGraphicFramePr>
        <p:xfrm>
          <a:off x="6543675" y="3392170"/>
          <a:ext cx="2348865" cy="1927225"/>
        </p:xfrm>
        <a:graphic>
          <a:graphicData uri="http://schemas.openxmlformats.org/drawingml/2006/table">
            <a:tbl>
              <a:tblPr firstRow="1" bandRow="1">
                <a:tableStyleId>{5C22544A-7EE6-4342-B048-85BDC9FD1C3A}</a:tableStyleId>
              </a:tblPr>
              <a:tblGrid>
                <a:gridCol w="782955"/>
                <a:gridCol w="782955"/>
                <a:gridCol w="782955"/>
              </a:tblGrid>
              <a:tr h="385445">
                <a:tc>
                  <a:txBody>
                    <a:bodyPr wrap="square"/>
                    <a:lstStyle/>
                    <a:p>
                      <a:r>
                        <a:rPr lang="en-IN"/>
                        <a:t>A</a:t>
                      </a:r>
                      <a:endParaRPr lang="en-IN"/>
                    </a:p>
                  </a:txBody>
                  <a:tcPr vert="horz"/>
                </a:tc>
                <a:tc>
                  <a:txBody>
                    <a:bodyPr wrap="square"/>
                    <a:lstStyle/>
                    <a:p>
                      <a:r>
                        <a:rPr lang="en-IN"/>
                        <a:t>B</a:t>
                      </a:r>
                      <a:endParaRPr lang="en-IN"/>
                    </a:p>
                  </a:txBody>
                  <a:tcPr vert="horz"/>
                </a:tc>
                <a:tc>
                  <a:txBody>
                    <a:bodyPr wrap="square"/>
                    <a:lstStyle/>
                    <a:p>
                      <a:r>
                        <a:rPr lang="en-IN"/>
                        <a:t>A|B</a:t>
                      </a:r>
                      <a:endParaRPr lang="en-IN"/>
                    </a:p>
                  </a:txBody>
                  <a:tcPr vert="horz"/>
                </a:tc>
              </a:tr>
              <a:tr h="385445">
                <a:tc>
                  <a:txBody>
                    <a:bodyPr wrap="square"/>
                    <a:lstStyle/>
                    <a:p>
                      <a:r>
                        <a:rPr lang="en-IN"/>
                        <a:t>0</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385445">
                <a:tc>
                  <a:txBody>
                    <a:bodyPr wrap="square"/>
                    <a:lstStyle/>
                    <a:p>
                      <a:r>
                        <a:rPr lang="en-IN"/>
                        <a:t>0</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r h="385445">
                <a:tc>
                  <a:txBody>
                    <a:bodyPr wrap="square"/>
                    <a:lstStyle/>
                    <a:p>
                      <a:r>
                        <a:rPr lang="en-IN"/>
                        <a:t>1</a:t>
                      </a:r>
                      <a:endParaRPr lang="en-IN"/>
                    </a:p>
                  </a:txBody>
                  <a:tcPr vert="horz"/>
                </a:tc>
                <a:tc>
                  <a:txBody>
                    <a:bodyPr wrap="square"/>
                    <a:lstStyle/>
                    <a:p>
                      <a:r>
                        <a:rPr lang="en-IN"/>
                        <a:t>0</a:t>
                      </a:r>
                      <a:endParaRPr lang="en-IN"/>
                    </a:p>
                  </a:txBody>
                  <a:tcPr vert="horz"/>
                </a:tc>
                <a:tc>
                  <a:txBody>
                    <a:bodyPr wrap="square"/>
                    <a:lstStyle/>
                    <a:p>
                      <a:r>
                        <a:rPr lang="en-IN"/>
                        <a:t>1</a:t>
                      </a:r>
                      <a:endParaRPr lang="en-IN"/>
                    </a:p>
                  </a:txBody>
                  <a:tcPr vert="horz"/>
                </a:tc>
              </a:tr>
              <a:tr h="385445">
                <a:tc>
                  <a:txBody>
                    <a:bodyPr wrap="square"/>
                    <a:lstStyle/>
                    <a:p>
                      <a:r>
                        <a:rPr lang="en-IN"/>
                        <a:t>1</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bl>
          </a:graphicData>
        </a:graphic>
      </p:graphicFrame>
      <p:sp>
        <p:nvSpPr>
          <p:cNvPr id="14" name="TextBox 13"/>
          <p:cNvSpPr txBox="1"/>
          <p:nvPr/>
        </p:nvSpPr>
        <p:spPr>
          <a:xfrm>
            <a:off x="6897370" y="258381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595"/>
            <a:ext cx="10515600" cy="586168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OR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60000"/>
                    <a:lumOff val="40000"/>
                  </a:schemeClr>
                </a:solidFill>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 printf("The output of the Bitwise OR operator a|b is %d\n",a|b);</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99515" y="4580890"/>
            <a:ext cx="7367270" cy="1198880"/>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OR operator a|b is</a:t>
            </a:r>
            <a:r>
              <a:rPr lang="en-US" sz="1600">
                <a:latin typeface="Times New Roman" panose="02020603050405020304" charset="0"/>
                <a:cs typeface="Times New Roman" panose="02020603050405020304" charset="0"/>
                <a:sym typeface="+mn-ea"/>
              </a:rPr>
              <a:t> : 7</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875"/>
            <a:ext cx="10515600" cy="6034405"/>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NOT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NOT is a unary operator.</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Its job is to complement each bit one by one.</a:t>
            </a:r>
            <a:endParaRPr lang="en-IN" sz="16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Result of  NOT  is 0 when bits is 1 and 1 when bit is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wrap="square"/>
                    <a:lstStyle/>
                    <a:p>
                      <a:r>
                        <a:rPr lang="en-IN"/>
                        <a:t>A</a:t>
                      </a:r>
                      <a:endParaRPr lang="en-IN"/>
                    </a:p>
                  </a:txBody>
                  <a:tcPr vert="horz"/>
                </a:tc>
                <a:tc>
                  <a:txBody>
                    <a:bodyPr wrap="square"/>
                    <a:lstStyle/>
                    <a:p>
                      <a:r>
                        <a:rPr lang="en-IN"/>
                        <a:t>~A</a:t>
                      </a:r>
                      <a:endParaRPr lang="en-IN"/>
                    </a:p>
                  </a:txBody>
                  <a:tcPr vert="horz"/>
                </a:tc>
              </a:tr>
              <a:tr h="549275">
                <a:tc>
                  <a:txBody>
                    <a:bodyPr wrap="square"/>
                    <a:lstStyle/>
                    <a:p>
                      <a:r>
                        <a:rPr lang="en-IN"/>
                        <a:t>0</a:t>
                      </a:r>
                      <a:endParaRPr lang="en-IN"/>
                    </a:p>
                  </a:txBody>
                  <a:tcPr vert="horz"/>
                </a:tc>
                <a:tc>
                  <a:txBody>
                    <a:bodyPr wrap="square"/>
                    <a:lstStyle/>
                    <a:p>
                      <a:r>
                        <a:rPr lang="en-IN"/>
                        <a:t>1</a:t>
                      </a:r>
                      <a:endParaRPr lang="en-IN"/>
                    </a:p>
                  </a:txBody>
                  <a:tcPr vert="horz"/>
                </a:tc>
              </a:tr>
              <a:tr h="549275">
                <a:tc>
                  <a:txBody>
                    <a:bodyPr wrap="square"/>
                    <a:lstStyle/>
                    <a:p>
                      <a:r>
                        <a:rPr lang="en-IN"/>
                        <a:t>1</a:t>
                      </a:r>
                      <a:endParaRPr lang="en-IN"/>
                    </a:p>
                  </a:txBody>
                  <a:tcPr vert="horz"/>
                </a:tc>
                <a:tc>
                  <a:txBody>
                    <a:bodyPr wrap="square"/>
                    <a:lstStyle/>
                    <a:p>
                      <a:r>
                        <a:rPr lang="en-IN"/>
                        <a:t>0</a:t>
                      </a:r>
                      <a:endParaRPr lang="en-IN"/>
                    </a:p>
                  </a:txBody>
                  <a:tcPr vert="horz"/>
                </a:tc>
              </a:tr>
            </a:tbl>
          </a:graphicData>
        </a:graphic>
      </p:graphicFrame>
      <p:sp>
        <p:nvSpPr>
          <p:cNvPr id="14" name="TextBox 13"/>
          <p:cNvSpPr txBox="1"/>
          <p:nvPr/>
        </p:nvSpPr>
        <p:spPr>
          <a:xfrm>
            <a:off x="6096000" y="3213100"/>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575"/>
            <a:ext cx="10515600" cy="576770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NOT operator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a:t>
            </a:r>
            <a:r>
              <a:rPr lang="en-US" sz="1600">
                <a:solidFill>
                  <a:schemeClr val="accent1">
                    <a:lumMod val="60000"/>
                    <a:lumOff val="40000"/>
                  </a:schemeClr>
                </a:solidFill>
                <a:latin typeface="Times New Roman" panose="02020603050405020304" charset="0"/>
                <a:cs typeface="Times New Roman" panose="02020603050405020304" charset="0"/>
              </a:rPr>
              <a:t>//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complement operator ~a is %d\n",~a);</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978400"/>
            <a:ext cx="736727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The output of the Bitwise complement operator ~a is </a:t>
            </a:r>
            <a:r>
              <a:rPr lang="en-US" sz="1600">
                <a:latin typeface="Times New Roman" panose="02020603050405020304" charset="0"/>
                <a:cs typeface="Times New Roman" panose="02020603050405020304" charset="0"/>
                <a:sym typeface="+mn-ea"/>
              </a:rPr>
              <a:t>: -8</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Two types of bitwise shift operators exist in C programming. </a:t>
            </a:r>
            <a:endParaRPr lang="en-US" sz="1600">
              <a:latin typeface="Times New Roman" panose="02020603050405020304" charset="0"/>
              <a:cs typeface="Times New Roman" panose="02020603050405020304" charset="0"/>
            </a:endParaRPr>
          </a:p>
          <a:p>
            <a:pPr>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Left-shift operator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Right-shift operator</a:t>
            </a:r>
            <a:endParaRPr lang="en-US" sz="1600">
              <a:latin typeface="Times New Roman" panose="02020603050405020304" charset="0"/>
              <a:cs typeface="Times New Roman" panose="02020603050405020304" charset="0"/>
            </a:endParaRPr>
          </a:p>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Left shift(&lt;&lt;) operator</a:t>
            </a:r>
            <a:endParaRPr lang="en-IN" sz="1600">
              <a:solidFill>
                <a:srgbClr val="FF0000"/>
              </a:solidFill>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Left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p:nvPr>
            <p:ph idx="1"/>
          </p:nvPr>
        </p:nvSpPr>
        <p:spPr>
          <a:xfrm>
            <a:off x="695325" y="764540"/>
            <a:ext cx="10515600" cy="5325110"/>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Preprocessor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Compiler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Assembler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This assembly language code is converted to object code by system,s assembler.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Linkerer </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594042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Left shift operator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sym typeface="+mn-ea"/>
              </a:rPr>
              <a:t> </a:t>
            </a: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a=5;                                      </a:t>
            </a:r>
            <a:r>
              <a:rPr lang="en-US" sz="1600">
                <a:solidFill>
                  <a:schemeClr val="accent1">
                    <a:lumMod val="60000"/>
                    <a:lumOff val="40000"/>
                  </a:schemeClr>
                </a:solidFill>
                <a:latin typeface="Times New Roman" panose="02020603050405020304" charset="0"/>
                <a:cs typeface="Times New Roman" panose="02020603050405020304" charset="0"/>
              </a:rPr>
              <a:t>// variable initialization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value of a&lt;&lt;2 is : %d ", a&lt;&lt;2);   //0101&lt;&lt;2=00010100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buNone/>
            </a:pPr>
            <a:endParaRPr lang="en-US" sz="1600"/>
          </a:p>
        </p:txBody>
      </p:sp>
      <p:sp>
        <p:nvSpPr>
          <p:cNvPr id="10" name="Text Box 9"/>
          <p:cNvSpPr txBox="1"/>
          <p:nvPr/>
        </p:nvSpPr>
        <p:spPr>
          <a:xfrm>
            <a:off x="3359785" y="4364990"/>
            <a:ext cx="6287770" cy="1383665"/>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value of a&lt;&lt;2 is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695" y="4293235"/>
            <a:ext cx="5867400" cy="5835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a:t>
            </a:r>
            <a:r>
              <a:rPr lang="en-IN" sz="1600">
                <a:latin typeface="Times New Roman" panose="02020603050405020304" charset="0"/>
                <a:cs typeface="Times New Roman" panose="02020603050405020304" charset="0"/>
              </a:rPr>
              <a:t>s</a:t>
            </a:r>
            <a:endParaRPr lang="en-IN" sz="1600">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5940425"/>
          </a:xfrm>
        </p:spPr>
        <p:txBody>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Right shift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a=7;                                    </a:t>
            </a:r>
            <a:r>
              <a:rPr lang="en-US" sz="1600">
                <a:solidFill>
                  <a:schemeClr val="accent1">
                    <a:lumMod val="60000"/>
                    <a:lumOff val="40000"/>
                  </a:schemeClr>
                </a:solidFill>
                <a:latin typeface="Times New Roman" panose="02020603050405020304" charset="0"/>
                <a:cs typeface="Times New Roman" panose="02020603050405020304" charset="0"/>
                <a:sym typeface="+mn-ea"/>
              </a:rPr>
              <a:t>// variable initialization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printf("The value of a&gt;&gt;2 is : %d ", a&gt;&gt;2);  //0111&gt;&gt;2=0000 0001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p>
        </p:txBody>
      </p:sp>
      <p:sp>
        <p:nvSpPr>
          <p:cNvPr id="2" name="Text Box 1"/>
          <p:cNvSpPr txBox="1"/>
          <p:nvPr/>
        </p:nvSpPr>
        <p:spPr>
          <a:xfrm>
            <a:off x="3359785" y="4364990"/>
            <a:ext cx="6287770"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value of a&gt;&gt;2 is : 1</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05"/>
            <a:ext cx="10515600" cy="5895975"/>
          </a:xfrm>
        </p:spPr>
        <p:txBody>
          <a:bodyPr/>
          <a:lstStyle/>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XOR(^) operator</a:t>
            </a:r>
            <a:endParaRPr lang="en-IN" sz="1600">
              <a:solidFill>
                <a:srgbClr val="FF0000"/>
              </a:solidFill>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Bitwise XOR (^) is binary operator. It takes two numbers and perform bitwise XOR.</a:t>
            </a:r>
            <a:endParaRPr lang="en-IN" sz="160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sz="1600">
                <a:latin typeface="Times New Roman" panose="02020603050405020304" charset="0"/>
                <a:cs typeface="Times New Roman" panose="02020603050405020304" charset="0"/>
                <a:sym typeface="+mn-ea"/>
              </a:rPr>
              <a:t>Result of XOR is 1 when two bits are different otherwise the result is 0.</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7" name="Table 13"/>
          <p:cNvGraphicFramePr>
            <a:graphicFrameLocks noGrp="1"/>
          </p:cNvGraphicFramePr>
          <p:nvPr/>
        </p:nvGraphicFramePr>
        <p:xfrm>
          <a:off x="6370320" y="3416935"/>
          <a:ext cx="2316480" cy="2003425"/>
        </p:xfrm>
        <a:graphic>
          <a:graphicData uri="http://schemas.openxmlformats.org/drawingml/2006/table">
            <a:tbl>
              <a:tblPr firstRow="1" bandRow="1">
                <a:tableStyleId>{5C22544A-7EE6-4342-B048-85BDC9FD1C3A}</a:tableStyleId>
              </a:tblPr>
              <a:tblGrid>
                <a:gridCol w="772160"/>
                <a:gridCol w="772160"/>
                <a:gridCol w="772160"/>
              </a:tblGrid>
              <a:tr h="400685">
                <a:tc>
                  <a:txBody>
                    <a:bodyPr wrap="square"/>
                    <a:lstStyle/>
                    <a:p>
                      <a:r>
                        <a:rPr lang="en-IN"/>
                        <a:t>A  </a:t>
                      </a:r>
                      <a:endParaRPr lang="en-IN"/>
                    </a:p>
                  </a:txBody>
                  <a:tcPr vert="horz"/>
                </a:tc>
                <a:tc>
                  <a:txBody>
                    <a:bodyPr wrap="square"/>
                    <a:lstStyle/>
                    <a:p>
                      <a:r>
                        <a:rPr lang="en-IN"/>
                        <a:t>B</a:t>
                      </a:r>
                      <a:endParaRPr lang="en-IN"/>
                    </a:p>
                  </a:txBody>
                  <a:tcPr vert="horz"/>
                </a:tc>
                <a:tc>
                  <a:txBody>
                    <a:bodyPr wrap="square"/>
                    <a:lstStyle/>
                    <a:p>
                      <a:r>
                        <a:rPr lang="en-IN"/>
                        <a:t>A^B</a:t>
                      </a:r>
                      <a:endParaRPr lang="en-IN"/>
                    </a:p>
                  </a:txBody>
                  <a:tcPr vert="horz"/>
                </a:tc>
              </a:tr>
              <a:tr h="400685">
                <a:tc>
                  <a:txBody>
                    <a:bodyPr wrap="square"/>
                    <a:lstStyle/>
                    <a:p>
                      <a:r>
                        <a:rPr lang="en-IN"/>
                        <a:t>0</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400685">
                <a:tc>
                  <a:txBody>
                    <a:bodyPr wrap="square"/>
                    <a:lstStyle/>
                    <a:p>
                      <a:r>
                        <a:rPr lang="en-IN"/>
                        <a:t>0</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r h="400685">
                <a:tc>
                  <a:txBody>
                    <a:bodyPr wrap="square"/>
                    <a:lstStyle/>
                    <a:p>
                      <a:r>
                        <a:rPr lang="en-IN"/>
                        <a:t>1</a:t>
                      </a:r>
                      <a:endParaRPr lang="en-IN"/>
                    </a:p>
                  </a:txBody>
                  <a:tcPr vert="horz"/>
                </a:tc>
                <a:tc>
                  <a:txBody>
                    <a:bodyPr wrap="square"/>
                    <a:lstStyle/>
                    <a:p>
                      <a:r>
                        <a:rPr lang="en-IN"/>
                        <a:t>0</a:t>
                      </a:r>
                      <a:endParaRPr lang="en-IN"/>
                    </a:p>
                  </a:txBody>
                  <a:tcPr vert="horz"/>
                </a:tc>
                <a:tc>
                  <a:txBody>
                    <a:bodyPr wrap="square"/>
                    <a:lstStyle/>
                    <a:p>
                      <a:r>
                        <a:rPr lang="en-IN"/>
                        <a:t>1</a:t>
                      </a:r>
                      <a:endParaRPr lang="en-IN"/>
                    </a:p>
                  </a:txBody>
                  <a:tcPr vert="horz"/>
                </a:tc>
              </a:tr>
              <a:tr h="400685">
                <a:tc>
                  <a:txBody>
                    <a:bodyPr wrap="square"/>
                    <a:lstStyle/>
                    <a:p>
                      <a:r>
                        <a:rPr lang="en-IN"/>
                        <a:t>1</a:t>
                      </a:r>
                      <a:endParaRPr lang="en-IN"/>
                    </a:p>
                  </a:txBody>
                  <a:tcPr vert="horz"/>
                </a:tc>
                <a:tc>
                  <a:txBody>
                    <a:bodyPr wrap="square"/>
                    <a:lstStyle/>
                    <a:p>
                      <a:r>
                        <a:rPr lang="en-IN"/>
                        <a:t>1</a:t>
                      </a:r>
                      <a:endParaRPr lang="en-IN"/>
                    </a:p>
                  </a:txBody>
                  <a:tcPr vert="horz"/>
                </a:tc>
                <a:tc>
                  <a:txBody>
                    <a:bodyPr wrap="square"/>
                    <a:lstStyle/>
                    <a:p>
                      <a:r>
                        <a:rPr lang="en-IN"/>
                        <a:t>0</a:t>
                      </a:r>
                      <a:endParaRPr lang="en-IN"/>
                    </a:p>
                  </a:txBody>
                  <a:tcPr vert="horz"/>
                </a:tc>
              </a:tr>
            </a:tbl>
          </a:graphicData>
        </a:graphic>
      </p:graphicFrame>
      <p:sp>
        <p:nvSpPr>
          <p:cNvPr id="14" name="TextBox 13"/>
          <p:cNvSpPr txBox="1"/>
          <p:nvPr/>
        </p:nvSpPr>
        <p:spPr>
          <a:xfrm>
            <a:off x="6715760" y="26701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910"/>
            <a:ext cx="10515600" cy="5881370"/>
          </a:xfrm>
        </p:spPr>
        <p:txBody>
          <a:bodyPr>
            <a:normAutofit/>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XOR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int a=7,b=4;                    </a:t>
            </a:r>
            <a:r>
              <a:rPr lang="en-US" sz="1600">
                <a:solidFill>
                  <a:schemeClr val="accent1">
                    <a:lumMod val="60000"/>
                    <a:lumOff val="40000"/>
                  </a:schemeClr>
                </a:solidFill>
                <a:latin typeface="Times New Roman" panose="02020603050405020304" charset="0"/>
                <a:cs typeface="Times New Roman" panose="02020603050405020304" charset="0"/>
                <a:sym typeface="+mn-ea"/>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printf("The output of the Bitwise XOR operator a|b is %d\n",a^b);</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endParaRPr lang="en-US" sz="1600"/>
          </a:p>
        </p:txBody>
      </p:sp>
      <p:sp>
        <p:nvSpPr>
          <p:cNvPr id="2" name="Text Box 1"/>
          <p:cNvSpPr txBox="1"/>
          <p:nvPr/>
        </p:nvSpPr>
        <p:spPr>
          <a:xfrm>
            <a:off x="3359785" y="4364990"/>
            <a:ext cx="628777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output of the Bitwise XOR operator a|b is 3</a:t>
            </a:r>
            <a:endParaRPr lang="en-US" sz="16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0055"/>
            <a:ext cx="10515600" cy="6184900"/>
          </a:xfrm>
        </p:spPr>
        <p:txBody>
          <a:bodyPr>
            <a:normAutofit fontScale="90000"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sz="1555">
              <a:solidFill>
                <a:schemeClr val="tx1"/>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IN" sz="1780">
                <a:latin typeface="Times New Roman" panose="02020603050405020304" charset="0"/>
                <a:cs typeface="Times New Roman" panose="02020603050405020304" charset="0"/>
                <a:sym typeface="+mn-ea"/>
              </a:rPr>
              <a:t>Assignment operator  is an operator which is used to assigned value to variable.</a:t>
            </a:r>
            <a:endParaRPr lang="en-IN" sz="178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sz="1780">
                <a:latin typeface="Times New Roman" panose="02020603050405020304" charset="0"/>
                <a:cs typeface="Times New Roman" panose="02020603050405020304" charset="0"/>
                <a:sym typeface="+mn-ea"/>
              </a:rPr>
              <a:t>Assignment operator is a binary operator.</a:t>
            </a:r>
            <a:endParaRPr lang="en-IN" sz="1780">
              <a:latin typeface="Times New Roman" panose="02020603050405020304" charset="0"/>
              <a:cs typeface="Times New Roman" panose="02020603050405020304" charset="0"/>
              <a:sym typeface="+mn-ea"/>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a:t>
            </a:r>
            <a:r>
              <a:rPr lang="en-US" altLang="en-IN" sz="1780">
                <a:solidFill>
                  <a:srgbClr val="FF0000"/>
                </a:solidFill>
                <a:latin typeface="Times New Roman" panose="02020603050405020304" charset="0"/>
                <a:cs typeface="Times New Roman" panose="02020603050405020304" charset="0"/>
              </a:rPr>
              <a:t>   = Operator</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This is a simple Assignment Operator.</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780">
                <a:latin typeface="Times New Roman" panose="02020603050405020304" charset="0"/>
                <a:cs typeface="Times New Roman" panose="02020603050405020304" charset="0"/>
                <a:sym typeface="+mn-ea"/>
              </a:rPr>
              <a:t>For example :-</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#include &lt;stdio.h&gt;</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void main() {</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int x = 10;</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int y = x;              </a:t>
            </a:r>
            <a:r>
              <a:rPr lang="en-US" altLang="en-IN" sz="1780">
                <a:solidFill>
                  <a:schemeClr val="accent1">
                    <a:lumMod val="60000"/>
                    <a:lumOff val="40000"/>
                  </a:schemeClr>
                </a:solidFill>
                <a:latin typeface="Times New Roman" panose="02020603050405020304" charset="0"/>
                <a:cs typeface="Times New Roman" panose="02020603050405020304" charset="0"/>
              </a:rPr>
              <a:t> // y will becomes x</a:t>
            </a:r>
            <a:endParaRPr lang="en-US" altLang="en-IN" sz="178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printf("x = %d\n" , x); </a:t>
            </a:r>
            <a:r>
              <a:rPr lang="en-US" altLang="en-IN" sz="1780">
                <a:solidFill>
                  <a:schemeClr val="accent1">
                    <a:lumMod val="60000"/>
                    <a:lumOff val="40000"/>
                  </a:schemeClr>
                </a:solidFill>
                <a:latin typeface="Times New Roman" panose="02020603050405020304" charset="0"/>
                <a:cs typeface="Times New Roman" panose="02020603050405020304" charset="0"/>
              </a:rPr>
              <a:t>// x = ?</a:t>
            </a:r>
            <a:endParaRPr lang="en-US" altLang="en-IN" sz="178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    printf("y = %d\n" , y); </a:t>
            </a:r>
            <a:r>
              <a:rPr lang="en-US" altLang="en-IN" sz="1780">
                <a:solidFill>
                  <a:schemeClr val="accent1">
                    <a:lumMod val="60000"/>
                    <a:lumOff val="40000"/>
                  </a:schemeClr>
                </a:solidFill>
                <a:latin typeface="Times New Roman" panose="02020603050405020304" charset="0"/>
                <a:cs typeface="Times New Roman" panose="02020603050405020304" charset="0"/>
              </a:rPr>
              <a:t>// y = ?</a:t>
            </a:r>
            <a:endParaRPr lang="en-US" altLang="en-IN" sz="178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altLang="en-IN" sz="1780">
                <a:latin typeface="Times New Roman" panose="02020603050405020304" charset="0"/>
                <a:cs typeface="Times New Roman" panose="02020603050405020304" charset="0"/>
              </a:rPr>
              <a:t>}</a:t>
            </a:r>
            <a:endParaRPr lang="en-US" altLang="en-IN" sz="1780">
              <a:latin typeface="Times New Roman" panose="02020603050405020304" charset="0"/>
              <a:cs typeface="Times New Roman" panose="02020603050405020304" charset="0"/>
            </a:endParaRPr>
          </a:p>
          <a:p>
            <a:pPr marL="0" indent="0">
              <a:lnSpc>
                <a:spcPct val="150000"/>
              </a:lnSpc>
              <a:buNone/>
            </a:pPr>
            <a:endParaRPr lang="en-IN" sz="1780">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6887845" y="3932555"/>
            <a:ext cx="329311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y  = 10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2210"/>
            <a:ext cx="10515600" cy="4329430"/>
          </a:xfrm>
        </p:spPr>
        <p:txBody>
          <a:bodyPr>
            <a:normAutofit lnSpcReduction="2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the Addition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which the left operand becomes equal to the addition of the right operand and left operand.</a:t>
            </a:r>
            <a:endParaRPr lang="en-US" sz="1600">
              <a:latin typeface="Times New Roman" panose="02020603050405020304" charset="0"/>
              <a:cs typeface="Times New Roman" panose="02020603050405020304" charset="0"/>
            </a:endParaRPr>
          </a:p>
          <a:p>
            <a:pPr marL="0" indent="0">
              <a:lnSpc>
                <a:spcPct val="150000"/>
              </a:lnSpc>
              <a:buNone/>
            </a:pPr>
            <a:r>
              <a:rPr lang="en-US" sz="1600">
                <a:solidFill>
                  <a:srgbClr val="FF0000"/>
                </a:solidFill>
                <a:latin typeface="Times New Roman" panose="02020603050405020304" charset="0"/>
                <a:cs typeface="Times New Roman" panose="02020603050405020304" charset="0"/>
                <a:sym typeface="+mn-ea"/>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This is the Subtraction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 which left operand becomes equal to the subtraction of right operator from left operand.</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The main purpose of this operator is that this left operand becomes equal to the product of the left and right operand. This is the Multiplication Assignment Operator.</a:t>
            </a:r>
            <a:endParaRPr lang="en-US" sz="1600">
              <a:latin typeface="Times New Roman" panose="02020603050405020304" charset="0"/>
              <a:cs typeface="Times New Roman" panose="02020603050405020304" charset="0"/>
              <a:sym typeface="+mn-ea"/>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7752080" y="4076700"/>
            <a:ext cx="329311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6405" y="1003935"/>
            <a:ext cx="11298555" cy="4850130"/>
          </a:xfrm>
        </p:spPr>
        <p:txBody>
          <a:bodyPr>
            <a:normAutofit/>
          </a:bodyPr>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This one is Division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In this, the left operand becomes equal to the division of the left and right operand.</a:t>
            </a:r>
            <a:endParaRPr lang="en-US" sz="1600">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It is well known Modulus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In this , left operand becomes equal to the modulo of left and right operand.</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&lt;&lt;=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This is called the Left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x &lt;&lt;= y so in this, x becomes equal to x left shifted by y.</a:t>
            </a:r>
            <a:endParaRPr lang="en-US" sz="1600">
              <a:latin typeface="Times New Roman" panose="02020603050405020304" charset="0"/>
              <a:cs typeface="Times New Roman" panose="02020603050405020304" charset="0"/>
              <a:sym typeface="+mn-ea"/>
            </a:endParaRPr>
          </a:p>
          <a:p>
            <a:pPr marL="0" indent="0" algn="just">
              <a:lnSpc>
                <a:spcPct val="150000"/>
              </a:lnSpc>
              <a:buNone/>
            </a:pPr>
            <a:endParaRPr lang="en-US" sz="1600">
              <a:latin typeface="Times New Roman" panose="02020603050405020304" charset="0"/>
              <a:cs typeface="Times New Roman" panose="02020603050405020304" charset="0"/>
              <a:sym typeface="+mn-ea"/>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buNone/>
            </a:pPr>
            <a:endParaRPr lang="en-US" sz="16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24585"/>
            <a:ext cx="10515600" cy="4701540"/>
          </a:xfrm>
        </p:spPr>
        <p:txBody>
          <a:bodyPr>
            <a:normAutofit/>
          </a:bodyPr>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&gt;&gt;=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This is called the Right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x &gt;&gt;= y so , x becomes equal to x right shifted by y.</a:t>
            </a:r>
            <a:endParaRPr lang="en-US" sz="1600">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&amp;=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This operator is called the Bitwise AND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Left operand becomes equal to the bitwise AND of left and right operand.</a:t>
            </a:r>
            <a:endParaRPr lang="en-US" sz="1600">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sym typeface="+mn-ea"/>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This is called the Bitwise Exclusive OR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Left operand becomes equal to bitwise XOR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3570" y="188595"/>
            <a:ext cx="4721225" cy="483870"/>
          </a:xfrm>
        </p:spPr>
        <p:txBody>
          <a:bodyPr/>
          <a:p>
            <a:r>
              <a:rPr lang="en-US" sz="2000" b="1">
                <a:latin typeface="Times New Roman" panose="02020603050405020304" charset="0"/>
                <a:cs typeface="Times New Roman" panose="02020603050405020304" charset="0"/>
              </a:rPr>
              <a:t>Example for a</a:t>
            </a:r>
            <a:r>
              <a:rPr lang="en-IN" sz="2000" b="1">
                <a:solidFill>
                  <a:schemeClr val="tx1"/>
                </a:solidFill>
                <a:latin typeface="Times New Roman" panose="02020603050405020304" charset="0"/>
                <a:cs typeface="Times New Roman" panose="02020603050405020304" charset="0"/>
                <a:sym typeface="+mn-ea"/>
              </a:rPr>
              <a:t>ssignment operators</a:t>
            </a:r>
            <a:r>
              <a:rPr lang="en-US" sz="2000" b="1">
                <a:latin typeface="Times New Roman" panose="02020603050405020304" charset="0"/>
                <a:cs typeface="Times New Roman" panose="02020603050405020304" charset="0"/>
              </a:rPr>
              <a:t> :-</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27760" y="956945"/>
            <a:ext cx="3771265" cy="5220335"/>
          </a:xfrm>
        </p:spPr>
        <p:txBody>
          <a:bodyPr>
            <a:normAutofit fontScale="25000"/>
          </a:bodyPr>
          <a:p>
            <a:pPr marL="0" indent="0">
              <a:buNone/>
            </a:pPr>
            <a:r>
              <a:rPr lang="en-US" sz="6400">
                <a:latin typeface="Times New Roman" panose="02020603050405020304" charset="0"/>
                <a:cs typeface="Times New Roman" panose="02020603050405020304" charset="0"/>
              </a:rPr>
              <a:t>#include&lt;stdio.h&gt;</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int main()</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int x=21;</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int 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c = x;</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printf("= operator result is :%d\n",c);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c += x;</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printf("+= Operator result is : %d\n",c);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c -= x;</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printf("-= Operator result is : %d\n",c);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c *= x;</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printf("*= Operator result is : %d\n",c);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c /= x;</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printf("/= Operator result is : %d\n",c);</a:t>
            </a:r>
            <a:endParaRPr lang="en-US" sz="6400">
              <a:latin typeface="Times New Roman" panose="02020603050405020304" charset="0"/>
              <a:cs typeface="Times New Roman" panose="02020603050405020304" charset="0"/>
            </a:endParaRPr>
          </a:p>
          <a:p>
            <a:pPr marL="0" indent="0">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4" name="Text Box 3"/>
          <p:cNvSpPr txBox="1"/>
          <p:nvPr/>
        </p:nvSpPr>
        <p:spPr>
          <a:xfrm>
            <a:off x="6816090" y="908685"/>
            <a:ext cx="4370705" cy="5554345"/>
          </a:xfrm>
          <a:prstGeom prst="rect">
            <a:avLst/>
          </a:prstGeom>
          <a:noFill/>
        </p:spPr>
        <p:txBody>
          <a:bodyPr wrap="square" rtlCol="0">
            <a:spAutoFit/>
          </a:bodyPr>
          <a:p>
            <a:pPr marL="0" indent="0">
              <a:lnSpc>
                <a:spcPct val="150000"/>
              </a:lnSpc>
              <a:buNone/>
            </a:pPr>
            <a:r>
              <a:rPr lang="en-US">
                <a:latin typeface="Times New Roman" panose="02020603050405020304" charset="0"/>
                <a:cs typeface="Times New Roman" panose="02020603050405020304" charset="0"/>
                <a:sym typeface="+mn-ea"/>
              </a:rPr>
              <a:t> </a:t>
            </a:r>
            <a:r>
              <a:rPr lang="en-US" sz="1600">
                <a:latin typeface="Times New Roman" panose="02020603050405020304" charset="0"/>
                <a:cs typeface="Times New Roman" panose="02020603050405020304" charset="0"/>
                <a:sym typeface="+mn-ea"/>
              </a:rPr>
              <a:t>c=200;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 x;</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&lt;&lt;=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printf("&lt;&lt;=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&gt;&gt;=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printf("&gt;&gt;=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&amp;=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printf("&amp;=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c |= 2;</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 operator result is : %d\n",c);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endParaRPr lang="en-US" sz="16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73530" y="658495"/>
            <a:ext cx="4634865" cy="4966335"/>
          </a:xfrm>
        </p:spPr>
        <p:txBody>
          <a:bodyPr/>
          <a:p>
            <a:pPr marL="0" indent="0">
              <a:buNone/>
            </a:pPr>
            <a:r>
              <a:rPr lang="en-US" sz="1800" b="1"/>
              <a:t>Output</a:t>
            </a:r>
            <a:endParaRPr lang="en-US" sz="1800" b="1"/>
          </a:p>
          <a:p>
            <a:pPr marL="0" indent="0">
              <a:buNone/>
            </a:pPr>
            <a:r>
              <a:rPr lang="en-US" sz="1600">
                <a:latin typeface="Times New Roman" panose="02020603050405020304" charset="0"/>
                <a:cs typeface="Times New Roman" panose="02020603050405020304" charset="0"/>
              </a:rPr>
              <a:t>= operator result is :21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42</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21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441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21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11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&lt;&lt;= Operator result is : 44</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&gt;&gt;= Operator result is : 11</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&amp;= Operator result is : 2</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0</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operator result is : 2</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conditional operator is also known as a ternary operator.</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Syntax of a conditional operator :-    Expression1? Expression2: Expression3;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1"/>
          <a:stretch>
            <a:fillRect/>
          </a:stretch>
        </p:blipFill>
        <p:spPr>
          <a:xfrm>
            <a:off x="1958975" y="3643630"/>
            <a:ext cx="6351270" cy="2188845"/>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050"/>
            <a:ext cx="10515600" cy="5975985"/>
          </a:xfrm>
        </p:spPr>
        <p:txBody>
          <a:bodyPr/>
          <a:lstStyle/>
          <a:p>
            <a:pPr marL="0" indent="0">
              <a:lnSpc>
                <a:spcPct val="150000"/>
              </a:lnSpc>
              <a:buNone/>
            </a:pPr>
            <a:r>
              <a:rPr lang="en-US" sz="1600">
                <a:latin typeface="Times New Roman" panose="02020603050405020304" charset="0"/>
                <a:cs typeface="Times New Roman" panose="02020603050405020304" charset="0"/>
              </a:rPr>
              <a:t>Examples of the Conditional operator in C</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num;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printf(“emnter the any number”);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 &amp;num);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(num % 2 == 0)? printf("The given number is even") : printf("The given number is odd");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16090" y="4796790"/>
            <a:ext cx="3293110" cy="193802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the any number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45</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The given number is odd</a:t>
            </a:r>
            <a:endParaRPr lang="en-US" sz="16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6875"/>
            <a:ext cx="10515600" cy="6329045"/>
          </a:xfrm>
        </p:spPr>
        <p:txBody>
          <a:bodyPr>
            <a:normAutofit fontScale="8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780">
                <a:latin typeface="Times New Roman" panose="02020603050405020304" charset="0"/>
                <a:cs typeface="Times New Roman" panose="02020603050405020304" charset="0"/>
              </a:rPr>
              <a:t>To separate two or more expressions we use the comma operator in C.</a:t>
            </a:r>
            <a:endParaRPr lang="en-US" sz="178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78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Comma as an Operator</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#include&lt;stdio.h&gt;</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int x;</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int a = (x=2,x+4);</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printf("%d", a);</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return 0;</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p:txBody>
      </p:sp>
      <p:sp>
        <p:nvSpPr>
          <p:cNvPr id="2" name="Text Box 1"/>
          <p:cNvSpPr txBox="1"/>
          <p:nvPr/>
        </p:nvSpPr>
        <p:spPr>
          <a:xfrm>
            <a:off x="6960235" y="4725035"/>
            <a:ext cx="329311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int a = 10, b = 20, c = 30;</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printf("%d %d %d", a, b, c);</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Font typeface="Arial" panose="020B0604020202020204" pitchFamily="34" charset="0"/>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6671945" y="3932555"/>
            <a:ext cx="3293110" cy="1198880"/>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10 20 30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178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780">
                <a:latin typeface="Times New Roman" panose="02020603050405020304" charset="0"/>
                <a:cs typeface="Times New Roman" panose="02020603050405020304" charset="0"/>
                <a:sym typeface="+mn-ea"/>
              </a:rPr>
              <a:t>Single Line Comments</a:t>
            </a:r>
            <a:endParaRPr lang="en-US" sz="178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780">
                <a:latin typeface="Times New Roman" panose="02020603050405020304" charset="0"/>
                <a:cs typeface="Times New Roman" panose="02020603050405020304" charset="0"/>
                <a:sym typeface="+mn-ea"/>
              </a:rPr>
              <a:t>Multi-Line Comments</a:t>
            </a:r>
            <a:endParaRPr lang="en-US" sz="1780">
              <a:latin typeface="Times New Roman" panose="02020603050405020304" charset="0"/>
              <a:cs typeface="Times New Roman" panose="02020603050405020304" charset="0"/>
              <a:sym typeface="+mn-ea"/>
            </a:endParaRPr>
          </a:p>
          <a:p>
            <a:pPr marL="0" indent="0" algn="just">
              <a:lnSpc>
                <a:spcPct val="150000"/>
              </a:lnSpc>
              <a:buFont typeface="Arial" panose="020B0604020202020204" pitchFamily="34" charset="0"/>
              <a:buNone/>
            </a:pPr>
            <a:r>
              <a:rPr lang="en-US" sz="1780">
                <a:solidFill>
                  <a:srgbClr val="FF0000"/>
                </a:solidFill>
                <a:latin typeface="Times New Roman" panose="02020603050405020304" charset="0"/>
                <a:cs typeface="Times New Roman" panose="02020603050405020304" charset="0"/>
              </a:rPr>
              <a:t>  Single Line Comments</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Single line comments are represented by double slash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sym typeface="+mn-ea"/>
              </a:rPr>
              <a:t>For example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#include&lt;stdio.h&gt;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a:t>
            </a:r>
            <a:r>
              <a:rPr lang="en-US" sz="1780">
                <a:solidFill>
                  <a:schemeClr val="accent1">
                    <a:lumMod val="40000"/>
                    <a:lumOff val="60000"/>
                  </a:schemeClr>
                </a:solidFill>
                <a:latin typeface="Times New Roman" panose="02020603050405020304" charset="0"/>
                <a:cs typeface="Times New Roman" panose="02020603050405020304" charset="0"/>
              </a:rPr>
              <a:t> //printing information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    printf("Hello C");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return 0;  </a:t>
            </a:r>
            <a:endParaRPr lang="en-US" sz="178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algn="just"/>
            <a:endParaRPr lang="en-US" sz="1780"/>
          </a:p>
        </p:txBody>
      </p:sp>
      <p:sp>
        <p:nvSpPr>
          <p:cNvPr id="2" name="Text Box 1"/>
          <p:cNvSpPr txBox="1"/>
          <p:nvPr/>
        </p:nvSpPr>
        <p:spPr>
          <a:xfrm>
            <a:off x="6744335" y="3789045"/>
            <a:ext cx="329311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rPr>
              <a:t> /*printing information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Multi-Line Comment*/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printf("Hello C");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744335" y="3789045"/>
            <a:ext cx="3293110" cy="1198880"/>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And also these are used to direct the execution of statements under certain conditions.</a:t>
            </a:r>
            <a:endParaRPr lang="en-IN" sz="16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r>
              <a:rPr lang="en-IN" sz="1400">
                <a:solidFill>
                  <a:srgbClr val="FF0000"/>
                </a:solidFill>
                <a:latin typeface="Times New Roman" panose="02020603050405020304" charset="0"/>
                <a:cs typeface="Times New Roman" panose="02020603050405020304" charset="0"/>
              </a:rPr>
              <a:t>.</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a:solidFill>
                  <a:schemeClr val="accent1">
                    <a:lumMod val="40000"/>
                    <a:lumOff val="60000"/>
                  </a:schemeClr>
                </a:solidFill>
                <a:latin typeface="Times New Roman" panose="02020603050405020304" charset="0"/>
                <a:cs typeface="Times New Roman" panose="02020603050405020304" charset="0"/>
              </a:rPr>
              <a:t>   </a:t>
            </a:r>
            <a:r>
              <a:rPr lang="en-US" sz="1400">
                <a:solidFill>
                  <a:schemeClr val="accent1">
                    <a:lumMod val="40000"/>
                    <a:lumOff val="60000"/>
                  </a:schemeClr>
                </a:solidFill>
                <a:latin typeface="Times New Roman" panose="02020603050405020304" charset="0"/>
                <a:cs typeface="Times New Roman" panose="02020603050405020304" charset="0"/>
              </a:rPr>
              <a:t>// local variable definition </a:t>
            </a:r>
            <a:endParaRPr lang="en-US"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chemeClr val="accent1">
                    <a:lumMod val="40000"/>
                    <a:lumOff val="60000"/>
                  </a:schemeClr>
                </a:solidFill>
                <a:latin typeface="Times New Roman" panose="02020603050405020304" charset="0"/>
                <a:cs typeface="Times New Roman" panose="02020603050405020304" charset="0"/>
              </a:rPr>
              <a:t>// check the condition using if statement</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825"/>
            <a:ext cx="10515600" cy="5501005"/>
          </a:xfrm>
        </p:spPr>
        <p:txBody>
          <a:bodyPr>
            <a:normAutofit fontScale="60000"/>
          </a:bodyPr>
          <a:lstStyle/>
          <a:p>
            <a:pPr marL="0" indent="0">
              <a:lnSpc>
                <a:spcPct val="150000"/>
              </a:lnSpc>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false.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1"/>
          <a:stretch>
            <a:fillRect/>
          </a:stretch>
        </p:blipFill>
        <p:spPr>
          <a:xfrm>
            <a:off x="8413337" y="4507285"/>
            <a:ext cx="164606" cy="402371"/>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1056" y="880188"/>
            <a:ext cx="7050957" cy="55848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chemeClr val="accent1">
                    <a:lumMod val="40000"/>
                    <a:lumOff val="60000"/>
                  </a:schemeClr>
                </a:solidFill>
                <a:latin typeface="Times New Roman" panose="02020603050405020304" charset="0"/>
                <a:cs typeface="Times New Roman" panose="02020603050405020304" charset="0"/>
              </a:rPr>
              <a:t> //check the Boolean condition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chemeClr val="accent1">
                    <a:lumMod val="40000"/>
                    <a:lumOff val="60000"/>
                  </a:schemeClr>
                </a:solidFill>
                <a:latin typeface="Times New Roman" panose="02020603050405020304" charset="0"/>
                <a:cs typeface="Times New Roman" panose="02020603050405020304" charset="0"/>
              </a:rPr>
              <a:t>//if condition is false then print the following</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sym typeface="+mn-ea"/>
              </a:rPr>
              <a:t>  }</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1"/>
          <a:stretch>
            <a:fillRect/>
          </a:stretch>
        </p:blipFill>
        <p:spPr>
          <a:xfrm>
            <a:off x="5225143" y="2453671"/>
            <a:ext cx="6624734" cy="3626527"/>
          </a:xfrm>
          <a:prstGeom prst="rect">
            <a:avLst/>
          </a:prstGeo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extBox 9"/>
          <p:cNvSpPr txBox="1"/>
          <p:nvPr/>
        </p:nvSpPr>
        <p:spPr>
          <a:xfrm>
            <a:off x="0" y="613165"/>
            <a:ext cx="6794090" cy="63239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chemeClr val="accent1">
                    <a:lumMod val="40000"/>
                    <a:lumOff val="60000"/>
                  </a:schemeClr>
                </a:solidFill>
                <a:latin typeface="Times New Roman" panose="02020603050405020304" charset="0"/>
                <a:cs typeface="Times New Roman" panose="02020603050405020304" charset="0"/>
              </a:rPr>
              <a:t>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chemeClr val="accent1">
                    <a:lumMod val="40000"/>
                    <a:lumOff val="60000"/>
                  </a:schemeClr>
                </a:solidFill>
                <a:latin typeface="Times New Roman" panose="02020603050405020304" charset="0"/>
                <a:cs typeface="Times New Roman" panose="02020603050405020304" charset="0"/>
              </a:rPr>
              <a:t>  /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1"/>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chemeClr val="accent1">
                    <a:lumMod val="40000"/>
                    <a:lumOff val="60000"/>
                  </a:schemeClr>
                </a:solidFill>
                <a:latin typeface="Times New Roman" panose="02020603050405020304" charset="0"/>
                <a:cs typeface="Times New Roman" panose="02020603050405020304" charset="0"/>
              </a:rPr>
              <a:t>//you can have any number of cases</a:t>
            </a:r>
            <a:r>
              <a:rPr lang="en-IN" sz="1200" b="1">
                <a:solidFill>
                  <a:srgbClr val="FF0000"/>
                </a:solidFill>
                <a:latin typeface="Times New Roman" panose="02020603050405020304" charset="0"/>
                <a:cs typeface="Times New Roman" panose="02020603050405020304" charset="0"/>
              </a:rPr>
              <a:t>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7056" y="163699"/>
            <a:ext cx="1274174" cy="499915"/>
          </a:xfrm>
          <a:prstGeom prst="rect">
            <a:avLst/>
          </a:prstGeom>
        </p:spPr>
      </p:pic>
      <p:pic>
        <p:nvPicPr>
          <p:cNvPr id="3" name="Picture 2"/>
          <p:cNvPicPr>
            <a:picLocks noChangeAspect="1"/>
          </p:cNvPicPr>
          <p:nvPr/>
        </p:nvPicPr>
        <p:blipFill>
          <a:blip r:embed="rId2"/>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a:t>
            </a:r>
            <a:r>
              <a:rPr lang="en-IN" sz="1050">
                <a:solidFill>
                  <a:schemeClr val="accent1">
                    <a:lumMod val="40000"/>
                    <a:lumOff val="60000"/>
                  </a:schemeClr>
                </a:solidFill>
                <a:latin typeface="Times New Roman" panose="02020603050405020304" charset="0"/>
                <a:cs typeface="Times New Roman" panose="02020603050405020304" charset="0"/>
              </a:rPr>
              <a:t>//Declare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chemeClr val="accent1">
                    <a:lumMod val="40000"/>
                    <a:lumOff val="60000"/>
                  </a:schemeClr>
                </a:solidFill>
                <a:latin typeface="Times New Roman" panose="02020603050405020304" charset="0"/>
                <a:cs typeface="Times New Roman" panose="02020603050405020304" charset="0"/>
              </a:rPr>
              <a:t> //Input week number from user</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chemeClr val="accent1">
                    <a:lumMod val="40000"/>
                    <a:lumOff val="60000"/>
                  </a:schemeClr>
                </a:solidFill>
                <a:latin typeface="Times New Roman" panose="02020603050405020304" charset="0"/>
                <a:cs typeface="Times New Roman" panose="02020603050405020304" charset="0"/>
              </a:rPr>
              <a:t>  //If day == 1</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chemeClr val="accent1">
                    <a:lumMod val="40000"/>
                    <a:lumOff val="60000"/>
                  </a:schemeClr>
                </a:solidFill>
                <a:latin typeface="Times New Roman" panose="02020603050405020304" charset="0"/>
                <a:cs typeface="Times New Roman" panose="02020603050405020304" charset="0"/>
              </a:rPr>
              <a:t>//If day == 2</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chemeClr val="accent1">
                    <a:lumMod val="40000"/>
                    <a:lumOff val="60000"/>
                  </a:schemeClr>
                </a:solidFill>
                <a:latin typeface="Times New Roman" panose="02020603050405020304" charset="0"/>
                <a:cs typeface="Times New Roman" panose="02020603050405020304" charset="0"/>
              </a:rPr>
              <a:t>//If day == 3</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chemeClr val="accent1">
                    <a:lumMod val="40000"/>
                    <a:lumOff val="60000"/>
                  </a:schemeClr>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chemeClr val="accent1">
                    <a:lumMod val="40000"/>
                    <a:lumOff val="60000"/>
                  </a:schemeClr>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chemeClr val="accent1">
                    <a:lumMod val="40000"/>
                    <a:lumOff val="60000"/>
                  </a:schemeClr>
                </a:solidFill>
                <a:latin typeface="Times New Roman" panose="02020603050405020304" charset="0"/>
                <a:cs typeface="Times New Roman" panose="02020603050405020304" charset="0"/>
              </a:rPr>
              <a:t>//If day == 6</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chemeClr val="accent1">
                    <a:lumMod val="40000"/>
                    <a:lumOff val="60000"/>
                  </a:schemeClr>
                </a:solidFill>
                <a:latin typeface="Times New Roman" panose="02020603050405020304" charset="0"/>
                <a:cs typeface="Times New Roman" panose="02020603050405020304" charset="0"/>
              </a:rPr>
              <a:t> //If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chemeClr val="accent1">
                    <a:lumMod val="40000"/>
                    <a:lumOff val="60000"/>
                  </a:schemeClr>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a:solidFill>
                  <a:srgbClr val="0070C0"/>
                </a:solidFill>
                <a:latin typeface="Times New Roman" panose="02020603050405020304" charset="0"/>
                <a:cs typeface="Times New Roman" panose="02020603050405020304" charset="0"/>
              </a:rPr>
              <a:t>LOOPS in C</a:t>
            </a:r>
            <a:endParaRPr lang="en-IN" sz="5400" b="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0612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600">
                <a:latin typeface="Times New Roman" panose="02020603050405020304" charset="0"/>
                <a:cs typeface="Times New Roman" panose="02020603050405020304" charset="0"/>
              </a:rPr>
              <a:t>There are 3 loops in C;</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1.while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2.for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3.do while loop.</a:t>
            </a:r>
            <a:endParaRPr lang="en-IN" sz="1600">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a:t>
            </a:r>
            <a:r>
              <a:rPr lang="en-IN" sz="2000" b="1">
                <a:solidFill>
                  <a:srgbClr val="0070C0"/>
                </a:solidFill>
                <a:latin typeface="Times New Roman" panose="02020603050405020304" charset="0"/>
                <a:cs typeface="Times New Roman" panose="02020603050405020304" charset="0"/>
              </a:rPr>
              <a:t>statements</a:t>
            </a:r>
            <a:r>
              <a:rPr lang="en-IN" sz="2000" b="1" i="1">
                <a:solidFill>
                  <a:srgbClr val="0070C0"/>
                </a:solidFill>
                <a:latin typeface="Times New Roman" panose="02020603050405020304" charset="0"/>
                <a:cs typeface="Times New Roman" panose="02020603050405020304" charset="0"/>
              </a:rPr>
              <a:t>.</a:t>
            </a:r>
            <a:endParaRPr lang="en-IN" sz="2000" b="1" i="1">
              <a:solidFill>
                <a:srgbClr val="0070C0"/>
              </a:solidFil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7422" y="1556407"/>
            <a:ext cx="6097554" cy="45231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600">
                <a:solidFill>
                  <a:schemeClr val="accent1">
                    <a:lumMod val="40000"/>
                    <a:lumOff val="60000"/>
                  </a:schemeClr>
                </a:solidFill>
                <a:latin typeface="Times New Roman" panose="02020603050405020304" charset="0"/>
                <a:cs typeface="Times New Roman" panose="02020603050405020304" charset="0"/>
              </a:rPr>
              <a:t>   //while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575"/>
            <a:ext cx="10515600" cy="5767705"/>
          </a:xfrm>
        </p:spPr>
        <p:txBody>
          <a:bodyPr>
            <a:noAutofit/>
          </a:bodyPr>
          <a:lstStyle/>
          <a:p>
            <a:pPr marL="0" indent="0" algn="just">
              <a:lnSpc>
                <a:spcPct val="150000"/>
              </a:lnSpc>
              <a:buNone/>
            </a:pPr>
            <a:r>
              <a:rPr lang="en-US" sz="1500">
                <a:latin typeface="Times New Roman" panose="02020603050405020304" charset="0"/>
                <a:cs typeface="Times New Roman" panose="02020603050405020304" charset="0"/>
              </a:rPr>
              <a:t>Example for </a:t>
            </a:r>
            <a:r>
              <a:rPr lang="en-US" sz="1500">
                <a:latin typeface="Times New Roman" panose="02020603050405020304" charset="0"/>
                <a:cs typeface="Times New Roman" panose="02020603050405020304" charset="0"/>
                <a:sym typeface="+mn-ea"/>
              </a:rPr>
              <a:t>Uninitialized and Initialized </a:t>
            </a: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#include&lt;stdio.h&gt;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var1;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var2 = 10;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void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printf("I am function");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407460" y="151069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1239" y="1967178"/>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8233" y="3065671"/>
            <a:ext cx="9039269"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init</a:t>
            </a:r>
            <a:r>
              <a:rPr lang="en-US" sz="16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Next,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600" b="1" i="0">
                <a:solidFill>
                  <a:srgbClr val="000000"/>
                </a:solidFill>
                <a:effectLst/>
                <a:latin typeface="Times New Roman" panose="02020603050405020304" charset="0"/>
                <a:cs typeface="Times New Roman" panose="02020603050405020304" charset="0"/>
              </a:rPr>
              <a:t>increment</a:t>
            </a:r>
            <a:r>
              <a:rPr lang="en-US" sz="16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6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1439" y="1440921"/>
            <a:ext cx="5470072"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i;                          </a:t>
            </a:r>
            <a:r>
              <a:rPr lang="en-US" altLang="en-IN" sz="1600">
                <a:latin typeface="Times New Roman" panose="02020603050405020304" charset="0"/>
                <a:cs typeface="Times New Roman" panose="02020603050405020304" charset="0"/>
              </a:rPr>
              <a:t>          </a:t>
            </a:r>
            <a:r>
              <a:rPr lang="en-US" altLang="en-IN" sz="1600">
                <a:solidFill>
                  <a:schemeClr val="accent1">
                    <a:lumMod val="40000"/>
                    <a:lumOff val="60000"/>
                  </a:schemeClr>
                </a:solidFill>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600">
                <a:solidFill>
                  <a:schemeClr val="accent1">
                    <a:lumMod val="40000"/>
                    <a:lumOff val="60000"/>
                  </a:schemeClr>
                </a:solidFill>
                <a:latin typeface="Times New Roman" panose="02020603050405020304" charset="0"/>
                <a:cs typeface="Times New Roman" panose="02020603050405020304" charset="0"/>
              </a:rPr>
              <a:t> //for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490" y="4581023"/>
            <a:ext cx="715330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1481" y="1347360"/>
            <a:ext cx="5274127" cy="48926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 //do while loop execution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6384035" y="1340375"/>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break used in C has following advantages: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It can be used to terminate a case in the switch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sz="1600">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901" y="54845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623782" y="1052611"/>
            <a:ext cx="6359087" cy="56311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while( a &lt; 20 )             </a:t>
            </a:r>
            <a:r>
              <a:rPr lang="en-IN" sz="1600">
                <a:solidFill>
                  <a:schemeClr val="accent1">
                    <a:lumMod val="40000"/>
                    <a:lumOff val="60000"/>
                  </a:schemeClr>
                </a:solidFill>
                <a:latin typeface="Times New Roman" panose="02020603050405020304" charset="0"/>
                <a:cs typeface="Times New Roman" panose="02020603050405020304" charset="0"/>
              </a:rPr>
              <a:t>//while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if( a &gt; 15)</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92D050"/>
                </a:solidFill>
                <a:latin typeface="Times New Roman" panose="02020603050405020304" charset="0"/>
                <a:cs typeface="Times New Roman" panose="02020603050405020304" charset="0"/>
              </a:rPr>
              <a:t>break;                   </a:t>
            </a:r>
            <a:r>
              <a:rPr lang="en-IN" sz="1600">
                <a:solidFill>
                  <a:schemeClr val="accent1">
                    <a:lumMod val="40000"/>
                    <a:lumOff val="60000"/>
                  </a:schemeClr>
                </a:solidFill>
                <a:latin typeface="Times New Roman" panose="02020603050405020304" charset="0"/>
                <a:cs typeface="Times New Roman" panose="02020603050405020304" charset="0"/>
              </a:rPr>
              <a:t>//terminate the loop using break statement</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16148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in C programming works same as  like the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For the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 For the </a:t>
            </a:r>
            <a:r>
              <a:rPr lang="en-US" sz="1600" b="1" i="0">
                <a:solidFill>
                  <a:srgbClr val="000000"/>
                </a:solidFill>
                <a:effectLst/>
                <a:latin typeface="Times New Roman" panose="02020603050405020304" charset="0"/>
                <a:cs typeface="Times New Roman" panose="02020603050405020304" charset="0"/>
              </a:rPr>
              <a:t>while</a:t>
            </a:r>
            <a:r>
              <a:rPr lang="en-US" sz="1600" b="0" i="0">
                <a:solidFill>
                  <a:srgbClr val="000000"/>
                </a:solidFill>
                <a:effectLst/>
                <a:latin typeface="Times New Roman" panose="02020603050405020304" charset="0"/>
                <a:cs typeface="Times New Roman" panose="02020603050405020304" charset="0"/>
              </a:rPr>
              <a:t> and </a:t>
            </a:r>
            <a:r>
              <a:rPr lang="en-US" sz="1600" b="1" i="0">
                <a:solidFill>
                  <a:srgbClr val="000000"/>
                </a:solidFill>
                <a:effectLst/>
                <a:latin typeface="Times New Roman" panose="02020603050405020304" charset="0"/>
                <a:cs typeface="Times New Roman" panose="02020603050405020304" charset="0"/>
              </a:rPr>
              <a:t>do...while</a:t>
            </a:r>
            <a:r>
              <a:rPr lang="en-US" sz="1600" b="0" i="0">
                <a:solidFill>
                  <a:srgbClr val="000000"/>
                </a:solidFill>
                <a:effectLst/>
                <a:latin typeface="Times New Roman" panose="02020603050405020304" charset="0"/>
                <a:cs typeface="Times New Roman" panose="02020603050405020304" charset="0"/>
              </a:rPr>
              <a:t> loops,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program control to pass to the conditional tests</a:t>
            </a:r>
            <a:r>
              <a:rPr lang="en-US" b="0" i="0">
                <a:solidFill>
                  <a:srgbClr val="000000"/>
                </a:solidFill>
                <a:effectLst/>
                <a:latin typeface="Times New Roman" panose="02020603050405020304" charset="0"/>
                <a:cs typeface="Times New Roman" panose="02020603050405020304" charset="0"/>
              </a:rPr>
              <a:t>.</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chemeClr val="accent1">
                    <a:lumMod val="40000"/>
                    <a:lumOff val="60000"/>
                  </a:schemeClr>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359785" y="198882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18235" y="384175"/>
            <a:ext cx="8096250" cy="50158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200000"/>
              </a:lnSpc>
            </a:pPr>
            <a:r>
              <a:rPr lang="en-US" sz="1600" b="1">
                <a:latin typeface="Times New Roman" panose="02020603050405020304" charset="0"/>
                <a:cs typeface="Times New Roman" panose="02020603050405020304" charset="0"/>
              </a:rPr>
              <a:t> Presentation Includes :</a:t>
            </a:r>
            <a:endParaRPr lang="en-US" sz="1600" b="1">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Introduction to functions</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Types of C functions</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Function naming rule in c</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Three main parts of function</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Categorized based on argument and return value</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Passing arguments</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Advantage of function</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Recursive function</a:t>
            </a:r>
            <a:endParaRPr lang="en-US" sz="1600">
              <a:latin typeface="Times New Roman" panose="02020603050405020304" charset="0"/>
              <a:cs typeface="Times New Roman" panose="02020603050405020304" charset="0"/>
            </a:endParaRPr>
          </a:p>
          <a:p>
            <a:pPr marL="342900" indent="-342900" algn="just">
              <a:lnSpc>
                <a:spcPct val="200000"/>
              </a:lnSpc>
              <a:buFont typeface="Wingdings" panose="05000000000000000000" charset="0"/>
              <a:buChar char="v"/>
            </a:pPr>
            <a:r>
              <a:rPr lang="en-US" sz="1600">
                <a:latin typeface="Times New Roman" panose="02020603050405020304" charset="0"/>
                <a:cs typeface="Times New Roman" panose="02020603050405020304" charset="0"/>
              </a:rPr>
              <a:t>Macro’s in C</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970"/>
            <a:ext cx="10515600" cy="5782310"/>
          </a:xfrm>
        </p:spPr>
        <p:txBody>
          <a:bodyPr>
            <a:noAutofit/>
          </a:bodyPr>
          <a:lstStyle/>
          <a:p>
            <a:pPr marL="0" indent="0">
              <a:lnSpc>
                <a:spcPct val="150000"/>
              </a:lnSpc>
              <a:buNone/>
            </a:pPr>
            <a:r>
              <a:rPr lang="en-US" sz="1500">
                <a:solidFill>
                  <a:srgbClr val="FF0000"/>
                </a:solidFill>
                <a:latin typeface="Times New Roman" panose="02020603050405020304" charset="0"/>
                <a:cs typeface="Times New Roman" panose="02020603050405020304" charset="0"/>
              </a:rPr>
              <a:t>Uninitialized data segment</a:t>
            </a:r>
            <a:endParaRPr lang="en-US" sz="1500">
              <a:solidFill>
                <a:srgbClr val="FF0000"/>
              </a:solidFill>
              <a:latin typeface="Times New Roman" panose="02020603050405020304" charset="0"/>
              <a:cs typeface="Times New Roman" panose="02020603050405020304" charset="0"/>
            </a:endParaRPr>
          </a:p>
          <a:p>
            <a:pPr>
              <a:lnSpc>
                <a:spcPct val="150000"/>
              </a:lnSpc>
              <a:buFont typeface="Arial" panose="020B0604020202020204" pitchFamily="34" charset="0"/>
              <a:buChar char="•"/>
            </a:pPr>
            <a:r>
              <a:rPr lang="en-US" sz="15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1500">
              <a:latin typeface="Times New Roman" panose="02020603050405020304" charset="0"/>
              <a:cs typeface="Times New Roman" panose="02020603050405020304" charset="0"/>
            </a:endParaRPr>
          </a:p>
          <a:p>
            <a:pPr>
              <a:lnSpc>
                <a:spcPct val="150000"/>
              </a:lnSpc>
              <a:buFont typeface="Arial" panose="020B0604020202020204" pitchFamily="34" charset="0"/>
              <a:buChar char="•"/>
            </a:pPr>
            <a:r>
              <a:rPr lang="en-US" sz="1500">
                <a:latin typeface="Times New Roman" panose="02020603050405020304" charset="0"/>
                <a:cs typeface="Times New Roman" panose="02020603050405020304" charset="0"/>
              </a:rPr>
              <a:t>If the global, static and external variables are not initialized, they are assigned with zero value by default.</a:t>
            </a:r>
            <a:endParaRPr lang="en-US" sz="1500">
              <a:latin typeface="Times New Roman" panose="02020603050405020304" charset="0"/>
              <a:cs typeface="Times New Roman" panose="02020603050405020304" charset="0"/>
            </a:endParaRPr>
          </a:p>
          <a:p>
            <a:pPr>
              <a:lnSpc>
                <a:spcPct val="150000"/>
              </a:lnSpc>
              <a:buFont typeface="Arial" panose="020B0604020202020204" pitchFamily="34" charset="0"/>
              <a:buChar char="•"/>
            </a:pPr>
            <a:r>
              <a:rPr lang="en-US" sz="1500">
                <a:latin typeface="Times New Roman" panose="02020603050405020304" charset="0"/>
                <a:cs typeface="Times New Roman" panose="02020603050405020304" charset="0"/>
              </a:rPr>
              <a:t>The .bss segment stands for Block Started by symbol.</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For example:-</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  #include&lt;stdio.h&gt;  </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char a;                              </a:t>
            </a:r>
            <a:r>
              <a:rPr lang="en-US" sz="1500">
                <a:solidFill>
                  <a:schemeClr val="accent1">
                    <a:lumMod val="60000"/>
                    <a:lumOff val="40000"/>
                  </a:schemeClr>
                </a:solidFill>
                <a:latin typeface="Times New Roman" panose="02020603050405020304" charset="0"/>
                <a:cs typeface="Times New Roman" panose="02020603050405020304" charset="0"/>
              </a:rPr>
              <a:t> // uninitialized global variable.</a:t>
            </a:r>
            <a:endParaRPr lang="en-US" sz="150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    static int a;               </a:t>
            </a:r>
            <a:r>
              <a:rPr lang="en-US" sz="1500">
                <a:solidFill>
                  <a:schemeClr val="accent1"/>
                </a:solidFill>
                <a:latin typeface="Times New Roman" panose="02020603050405020304" charset="0"/>
                <a:cs typeface="Times New Roman" panose="02020603050405020304" charset="0"/>
              </a:rPr>
              <a:t>  </a:t>
            </a:r>
            <a:r>
              <a:rPr lang="en-US" sz="1500">
                <a:solidFill>
                  <a:schemeClr val="accent1">
                    <a:lumMod val="20000"/>
                    <a:lumOff val="80000"/>
                  </a:schemeClr>
                </a:solidFill>
                <a:latin typeface="Times New Roman" panose="02020603050405020304" charset="0"/>
                <a:cs typeface="Times New Roman" panose="02020603050405020304" charset="0"/>
              </a:rPr>
              <a:t> </a:t>
            </a:r>
            <a:r>
              <a:rPr lang="en-US" sz="1500">
                <a:solidFill>
                  <a:schemeClr val="accent1">
                    <a:lumMod val="60000"/>
                    <a:lumOff val="40000"/>
                  </a:schemeClr>
                </a:solidFill>
                <a:latin typeface="Times New Roman" panose="02020603050405020304" charset="0"/>
                <a:cs typeface="Times New Roman" panose="02020603050405020304" charset="0"/>
              </a:rPr>
              <a:t> // uninitialized static variable. </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83615" y="764540"/>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628775"/>
            <a:ext cx="10900410"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1600">
              <a:latin typeface="Times New Roman" panose="02020603050405020304" charset="0"/>
              <a:cs typeface="Times New Roman" panose="02020603050405020304" charset="0"/>
            </a:endParaRPr>
          </a:p>
        </p:txBody>
      </p:sp>
      <p:sp>
        <p:nvSpPr>
          <p:cNvPr id="7" name="Text Box 6"/>
          <p:cNvSpPr txBox="1"/>
          <p:nvPr/>
        </p:nvSpPr>
        <p:spPr>
          <a:xfrm>
            <a:off x="933450" y="3861435"/>
            <a:ext cx="9562854"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Depending on whether a function is defined by the user or already included in C compilers, </a:t>
            </a:r>
            <a:r>
              <a:rPr lang="en-US" sz="1600" b="1">
                <a:latin typeface="Times New Roman" panose="02020603050405020304" charset="0"/>
                <a:cs typeface="Times New Roman" panose="02020603050405020304" charset="0"/>
              </a:rPr>
              <a:t>There Are Two Types Of Functions In C Programming</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1.Standard library functions or pre-define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2.User defined functions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34415" y="1024890"/>
            <a:ext cx="1012317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lower-case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upper-case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digit from 0 to 9</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The underscore character </a:t>
            </a:r>
            <a:endParaRPr lang="en-US">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The general form of a function definition in C</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return_data_type   function_name(parameter list)</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 body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7715" y="908685"/>
            <a:ext cx="112807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latin typeface="Times New Roman" panose="02020603050405020304" charset="0"/>
                <a:cs typeface="Times New Roman" panose="02020603050405020304" charset="0"/>
                <a:sym typeface="+mn-ea"/>
              </a:rPr>
              <a:t>Parts of user-defined function in C</a:t>
            </a:r>
            <a:endParaRPr 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declaration     return_Type function_Name(parameter1,parameter2,......);</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call                  function_Name(Argument list);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definition            </a:t>
            </a:r>
            <a:r>
              <a:rPr lang="en-US" sz="1600">
                <a:latin typeface="Times New Roman" panose="02020603050405020304" charset="0"/>
                <a:cs typeface="Times New Roman" panose="02020603050405020304" charset="0"/>
                <a:sym typeface="+mn-ea"/>
              </a:rPr>
              <a:t>return_Type function_name(parameter_1, parameter_2,....)</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sym typeface="+mn-ea"/>
              </a:rPr>
              <a:t>//body of the function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
        <p:nvSpPr>
          <p:cNvPr id="6" name="Text Box 5"/>
          <p:cNvSpPr txBox="1"/>
          <p:nvPr/>
        </p:nvSpPr>
        <p:spPr>
          <a:xfrm>
            <a:off x="983615" y="3789045"/>
            <a:ext cx="9428480" cy="19380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Types of the user-defined function in C language</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without argument</a:t>
            </a:r>
            <a:endParaRPr lang="en-US"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no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rPr>
              <a:t>function with no return value and without argument</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02945" y="929640"/>
            <a:ext cx="10477500"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 int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a = 5 , b = 10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result = add( a , b )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call   and actual argument these are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printf( "%d"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//function definition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c = a +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//These are formal parameter</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
        <p:nvSpPr>
          <p:cNvPr id="2" name="Text Box 1"/>
          <p:cNvSpPr txBox="1"/>
          <p:nvPr/>
        </p:nvSpPr>
        <p:spPr>
          <a:xfrm>
            <a:off x="7534275" y="4018280"/>
            <a:ext cx="2306320"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9620" y="993140"/>
            <a:ext cx="10653395"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result =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add(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 //no argument passing so declare and initilize here only</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
        <p:nvSpPr>
          <p:cNvPr id="4" name="Text Box 3"/>
          <p:cNvSpPr txBox="1"/>
          <p:nvPr/>
        </p:nvSpPr>
        <p:spPr>
          <a:xfrm>
            <a:off x="9048115" y="4509135"/>
            <a:ext cx="230632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15365" y="1196340"/>
            <a:ext cx="9759315" cy="48926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void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//variable name is optional to written</a:t>
            </a:r>
            <a:endParaRPr lang="en-US" sz="1600">
              <a:solidFill>
                <a:schemeClr val="accent1">
                  <a:lumMod val="60000"/>
                  <a:lumOff val="4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int a , int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c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
        <p:nvSpPr>
          <p:cNvPr id="4" name="Text Box 3"/>
          <p:cNvSpPr txBox="1"/>
          <p:nvPr/>
        </p:nvSpPr>
        <p:spPr>
          <a:xfrm>
            <a:off x="7104380" y="4509135"/>
            <a:ext cx="2306320" cy="119888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33500" y="1429385"/>
            <a:ext cx="9744710" cy="45231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 ;                          </a:t>
            </a:r>
            <a:r>
              <a:rPr lang="en-US" sz="1600">
                <a:solidFill>
                  <a:schemeClr val="accent1">
                    <a:lumMod val="40000"/>
                    <a:lumOff val="60000"/>
                  </a:schemeClr>
                </a:solidFill>
                <a:latin typeface="Times New Roman" panose="02020603050405020304" charset="0"/>
                <a:cs typeface="Times New Roman" panose="02020603050405020304" charset="0"/>
              </a:rPr>
              <a:t>  //function call </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//without return type and no argument pass</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     </a:t>
            </a:r>
            <a:r>
              <a:rPr lang="en-US" sz="1600">
                <a:solidFill>
                  <a:schemeClr val="accent1">
                    <a:lumMod val="40000"/>
                    <a:lumOff val="60000"/>
                  </a:schemeClr>
                </a:solidFill>
                <a:latin typeface="Times New Roman" panose="02020603050405020304" charset="0"/>
                <a:cs typeface="Times New Roman" panose="02020603050405020304" charset="0"/>
              </a:rPr>
              <a:t> //without return type so printf in userdefined function only</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
        <p:nvSpPr>
          <p:cNvPr id="4" name="Text Box 3"/>
          <p:cNvSpPr txBox="1"/>
          <p:nvPr/>
        </p:nvSpPr>
        <p:spPr>
          <a:xfrm>
            <a:off x="8771890" y="4004945"/>
            <a:ext cx="230632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11225" y="548640"/>
            <a:ext cx="8539480" cy="119888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There are two methods to pass the data into the function in C language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1.Call by value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2.Call by reference.</a:t>
            </a:r>
            <a:endParaRPr lang="en-US" sz="1600">
              <a:latin typeface="Times New Roman" panose="02020603050405020304" charset="0"/>
              <a:cs typeface="Times New Roman" panose="02020603050405020304" charset="0"/>
            </a:endParaRPr>
          </a:p>
        </p:txBody>
      </p:sp>
      <p:sp>
        <p:nvSpPr>
          <p:cNvPr id="5" name="Text Box 4"/>
          <p:cNvSpPr txBox="1"/>
          <p:nvPr/>
        </p:nvSpPr>
        <p:spPr>
          <a:xfrm>
            <a:off x="735330" y="2204720"/>
            <a:ext cx="10720705" cy="30460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value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we can not modify the value of the actual parameter by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Initialized data segment</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An initialized data segment is also known as the data segment.</a:t>
            </a: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6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#include&lt;stdio.h&gt;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char string[] = "Hello world";  </a:t>
            </a:r>
            <a:r>
              <a:rPr lang="en-US" sz="1600">
                <a:solidFill>
                  <a:schemeClr val="accent1">
                    <a:lumMod val="60000"/>
                    <a:lumOff val="40000"/>
                  </a:schemeClr>
                </a:solidFill>
                <a:latin typeface="Times New Roman" panose="02020603050405020304" charset="0"/>
                <a:cs typeface="Times New Roman" panose="02020603050405020304" charset="0"/>
              </a:rPr>
              <a:t>// global variable stored in initialized data segment.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static int i = 90;                     </a:t>
            </a:r>
            <a:r>
              <a:rPr lang="en-US" sz="1600">
                <a:solidFill>
                  <a:schemeClr val="accent1">
                    <a:lumMod val="60000"/>
                    <a:lumOff val="40000"/>
                  </a:schemeClr>
                </a:solidFill>
                <a:latin typeface="Times New Roman" panose="02020603050405020304" charset="0"/>
                <a:cs typeface="Times New Roman" panose="02020603050405020304" charset="0"/>
              </a:rPr>
              <a:t>// static variable stored in initialized data segment. </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anose="020B0604020202020204" pitchFamily="34" charset="0"/>
              <a:buNone/>
            </a:pPr>
            <a:r>
              <a:rPr lang="en-US" sz="16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58190" y="784225"/>
            <a:ext cx="1001649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int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10 , b = 20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swap:a=%d\tb=%d" ,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
        <p:nvSpPr>
          <p:cNvPr id="2" name="Text Box 1"/>
          <p:cNvSpPr txBox="1"/>
          <p:nvPr/>
        </p:nvSpPr>
        <p:spPr>
          <a:xfrm>
            <a:off x="7104380" y="4509135"/>
            <a:ext cx="341884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10 20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20 10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85190" y="501015"/>
            <a:ext cx="105568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reference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address of the variable is passed into the function call as the actual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1600">
                <a:latin typeface="Times New Roman" panose="02020603050405020304" charset="0"/>
                <a:cs typeface="Times New Roman" panose="02020603050405020304" charset="0"/>
                <a:sym typeface="+mn-ea"/>
              </a:rPr>
              <a:t>parameters,    </a:t>
            </a:r>
            <a:r>
              <a:rPr lang="en-US" sz="1600">
                <a:latin typeface="Times New Roman" panose="02020603050405020304" charset="0"/>
                <a:cs typeface="Times New Roman" panose="02020603050405020304" charset="0"/>
              </a:rPr>
              <a:t>and the modified value gets stored at the same address.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panose="020B0604020202020204"/>
                <a:ea typeface="+mn-ea"/>
                <a:cs typeface="+mn-cs"/>
              </a:defRPr>
            </a:lvl1pPr>
            <a:lvl2pPr marL="457200" algn="l" defTabSz="457200" rtl="0" eaLnBrk="1" latinLnBrk="0" hangingPunct="1">
              <a:defRPr sz="1800" kern="1200">
                <a:solidFill>
                  <a:srgbClr val="FFFFFF"/>
                </a:solidFill>
                <a:latin typeface="Arial" panose="020B0604020202020204"/>
                <a:ea typeface="+mn-ea"/>
                <a:cs typeface="+mn-cs"/>
              </a:defRPr>
            </a:lvl2pPr>
            <a:lvl3pPr marL="914400" algn="l" defTabSz="457200" rtl="0" eaLnBrk="1" latinLnBrk="0" hangingPunct="1">
              <a:defRPr sz="1800" kern="1200">
                <a:solidFill>
                  <a:srgbClr val="FFFFFF"/>
                </a:solidFill>
                <a:latin typeface="Arial" panose="020B0604020202020204"/>
                <a:ea typeface="+mn-ea"/>
                <a:cs typeface="+mn-cs"/>
              </a:defRPr>
            </a:lvl3pPr>
            <a:lvl4pPr marL="1371600" algn="l" defTabSz="457200" rtl="0" eaLnBrk="1" latinLnBrk="0" hangingPunct="1">
              <a:defRPr sz="1800" kern="1200">
                <a:solidFill>
                  <a:srgbClr val="FFFFFF"/>
                </a:solidFill>
                <a:latin typeface="Arial" panose="020B0604020202020204"/>
                <a:ea typeface="+mn-ea"/>
                <a:cs typeface="+mn-cs"/>
              </a:defRPr>
            </a:lvl4pPr>
            <a:lvl5pPr marL="1828800" algn="l" defTabSz="457200" rtl="0" eaLnBrk="1" latinLnBrk="0" hangingPunct="1">
              <a:defRPr sz="1800" kern="1200">
                <a:solidFill>
                  <a:srgbClr val="FFFFFF"/>
                </a:solidFill>
                <a:latin typeface="Arial" panose="020B0604020202020204"/>
                <a:ea typeface="+mn-ea"/>
                <a:cs typeface="+mn-cs"/>
              </a:defRPr>
            </a:lvl5pPr>
            <a:lvl6pPr marL="2286000" algn="l" defTabSz="457200" rtl="0" eaLnBrk="1" latinLnBrk="0" hangingPunct="1">
              <a:defRPr sz="1800" kern="1200">
                <a:solidFill>
                  <a:srgbClr val="FFFFFF"/>
                </a:solidFill>
                <a:latin typeface="Arial" panose="020B0604020202020204"/>
                <a:ea typeface="+mn-ea"/>
                <a:cs typeface="+mn-cs"/>
              </a:defRPr>
            </a:lvl6pPr>
            <a:lvl7pPr marL="2743200" algn="l" defTabSz="457200" rtl="0" eaLnBrk="1" latinLnBrk="0" hangingPunct="1">
              <a:defRPr sz="1800" kern="1200">
                <a:solidFill>
                  <a:srgbClr val="FFFFFF"/>
                </a:solidFill>
                <a:latin typeface="Arial" panose="020B0604020202020204"/>
                <a:ea typeface="+mn-ea"/>
                <a:cs typeface="+mn-cs"/>
              </a:defRPr>
            </a:lvl7pPr>
            <a:lvl8pPr marL="3200400" algn="l" defTabSz="457200" rtl="0" eaLnBrk="1" latinLnBrk="0" hangingPunct="1">
              <a:defRPr sz="1800" kern="1200">
                <a:solidFill>
                  <a:srgbClr val="FFFFFF"/>
                </a:solidFill>
                <a:latin typeface="Arial" panose="020B0604020202020204"/>
                <a:ea typeface="+mn-ea"/>
                <a:cs typeface="+mn-cs"/>
              </a:defRPr>
            </a:lvl8pPr>
            <a:lvl9pPr marL="3657600" algn="l" defTabSz="457200" rtl="0" eaLnBrk="1" latinLnBrk="0" hangingPunct="1">
              <a:defRPr sz="1800" kern="1200">
                <a:solidFill>
                  <a:srgbClr val="FFFFFF"/>
                </a:solidFill>
                <a:latin typeface="Arial" panose="020B0604020202020204"/>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
        <p:nvSpPr>
          <p:cNvPr id="4" name="Text Box 3"/>
          <p:cNvSpPr txBox="1"/>
          <p:nvPr/>
        </p:nvSpPr>
        <p:spPr>
          <a:xfrm>
            <a:off x="7104380" y="4509135"/>
            <a:ext cx="3418840" cy="156845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5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10 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a:t>
            </a:r>
            <a:r>
              <a:rPr lang="en-US" sz="1600">
                <a:solidFill>
                  <a:schemeClr val="accent1">
                    <a:lumMod val="40000"/>
                    <a:lumOff val="60000"/>
                  </a:schemeClr>
                </a:solidFill>
                <a:latin typeface="Times New Roman" panose="02020603050405020304" charset="0"/>
                <a:cs typeface="Times New Roman" panose="02020603050405020304" charset="0"/>
              </a:rPr>
              <a:t>   //function definition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a:t>
            </a:r>
            <a:r>
              <a:rPr lang="en-US" sz="1600">
                <a:solidFill>
                  <a:schemeClr val="accent1">
                    <a:lumMod val="40000"/>
                    <a:lumOff val="60000"/>
                  </a:schemeClr>
                </a:solidFill>
                <a:latin typeface="Times New Roman" panose="02020603050405020304" charset="0"/>
                <a:cs typeface="Times New Roman" panose="02020603050405020304" charset="0"/>
              </a:rPr>
              <a:t> //function call</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a:t>
            </a:r>
            <a:r>
              <a:rPr lang="en-US" sz="1600">
                <a:solidFill>
                  <a:schemeClr val="accent1">
                    <a:lumMod val="40000"/>
                    <a:lumOff val="60000"/>
                  </a:schemeClr>
                </a:solidFill>
                <a:latin typeface="Times New Roman" panose="02020603050405020304" charset="0"/>
                <a:cs typeface="Times New Roman" panose="02020603050405020304" charset="0"/>
              </a:rPr>
              <a:t> //function definition with return type and with argument</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
        <p:nvSpPr>
          <p:cNvPr id="2" name="Text Box 1"/>
          <p:cNvSpPr txBox="1"/>
          <p:nvPr/>
        </p:nvSpPr>
        <p:spPr>
          <a:xfrm>
            <a:off x="7104380" y="4509135"/>
            <a:ext cx="3418840" cy="1198880"/>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16</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25170" y="76454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sym typeface="+mn-ea"/>
              </a:rPr>
              <a:t>  //structure variable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t>
            </a:r>
            <a:r>
              <a:rPr lang="en-US" sz="1600">
                <a:solidFill>
                  <a:schemeClr val="accent1">
                    <a:lumMod val="40000"/>
                    <a:lumOff val="60000"/>
                  </a:schemeClr>
                </a:solidFill>
                <a:latin typeface="Times New Roman" panose="02020603050405020304" charset="0"/>
                <a:cs typeface="Times New Roman" panose="02020603050405020304" charset="0"/>
              </a:rPr>
              <a:t>//age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a:t>
            </a:r>
            <a:r>
              <a:rPr lang="en-US" sz="1600">
                <a:solidFill>
                  <a:schemeClr val="accent1">
                    <a:lumMod val="40000"/>
                    <a:lumOff val="60000"/>
                  </a:schemeClr>
                </a:solidFill>
                <a:latin typeface="Times New Roman" panose="02020603050405020304" charset="0"/>
                <a:cs typeface="Times New Roman" panose="02020603050405020304" charset="0"/>
              </a:rPr>
              <a:t>//call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a:t>
            </a:r>
            <a:r>
              <a:rPr lang="en-US" sz="1600">
                <a:solidFill>
                  <a:schemeClr val="accent1">
                    <a:lumMod val="40000"/>
                    <a:lumOff val="60000"/>
                  </a:schemeClr>
                </a:solidFill>
                <a:latin typeface="Times New Roman" panose="02020603050405020304" charset="0"/>
                <a:cs typeface="Times New Roman" panose="02020603050405020304" charset="0"/>
              </a:rPr>
              <a:t>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
        <p:nvSpPr>
          <p:cNvPr id="4" name="Text Box 3"/>
          <p:cNvSpPr txBox="1"/>
          <p:nvPr/>
        </p:nvSpPr>
        <p:spPr>
          <a:xfrm>
            <a:off x="8047355" y="3789045"/>
            <a:ext cx="3418840" cy="2676525"/>
          </a:xfrm>
          <a:prstGeom prst="rect">
            <a:avLst/>
          </a:prstGeom>
          <a:noFill/>
        </p:spPr>
        <p:txBody>
          <a:bodyPr wrap="square" rtlCol="0">
            <a:spAutoFit/>
          </a:bodyPr>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umesh</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85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age:22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per : 85</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a:t>
            </a:r>
            <a:r>
              <a:rPr lang="en-US" sz="1600">
                <a:solidFill>
                  <a:schemeClr val="accent1">
                    <a:lumMod val="40000"/>
                    <a:lumOff val="60000"/>
                  </a:schemeClr>
                </a:solidFill>
                <a:latin typeface="Times New Roman" panose="02020603050405020304" charset="0"/>
                <a:cs typeface="Times New Roman" panose="02020603050405020304" charset="0"/>
              </a:rPr>
              <a:t>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a:t>
            </a:r>
            <a:r>
              <a:rPr lang="en-US" sz="1600">
                <a:solidFill>
                  <a:schemeClr val="accent1">
                    <a:lumMod val="40000"/>
                    <a:lumOff val="60000"/>
                  </a:schemeClr>
                </a:solidFill>
                <a:latin typeface="Times New Roman" panose="02020603050405020304" charset="0"/>
                <a:cs typeface="Times New Roman" panose="02020603050405020304" charset="0"/>
              </a:rPr>
              <a:t>//with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
        <p:nvSpPr>
          <p:cNvPr id="4" name="Text Box 3"/>
          <p:cNvSpPr txBox="1"/>
          <p:nvPr/>
        </p:nvSpPr>
        <p:spPr>
          <a:xfrm>
            <a:off x="7824470" y="4292600"/>
            <a:ext cx="3418840" cy="1938020"/>
          </a:xfrm>
          <a:prstGeom prst="rect">
            <a:avLst/>
          </a:prstGeom>
          <a:noFill/>
        </p:spPr>
        <p:txBody>
          <a:bodyPr wrap="square" rtlCol="0">
            <a:spAutoFit/>
          </a:bodyPr>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sallery:10000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bonus:2000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total sallery:12000</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02945" y="1306195"/>
            <a:ext cx="599376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char a[ 20 ] = "Brigosha"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fun( a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fun(char  *p)</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"%s" , p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
        <p:nvSpPr>
          <p:cNvPr id="4" name="Text Box 3"/>
          <p:cNvSpPr txBox="1"/>
          <p:nvPr/>
        </p:nvSpPr>
        <p:spPr>
          <a:xfrm>
            <a:off x="7824470" y="4292600"/>
            <a:ext cx="3418840" cy="829945"/>
          </a:xfrm>
          <a:prstGeom prst="rect">
            <a:avLst/>
          </a:prstGeom>
          <a:noFill/>
        </p:spPr>
        <p:txBody>
          <a:bodyPr wrap="square" rtlCol="0">
            <a:spAutoFit/>
          </a:bodyPr>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Brigosha</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78205" y="305435"/>
            <a:ext cx="1043559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1600" b="1">
                <a:latin typeface="Times New Roman" panose="02020603050405020304" charset="0"/>
                <a:cs typeface="Times New Roman" panose="02020603050405020304" charset="0"/>
              </a:rPr>
              <a:t>Advantages of Using Functions in C Programming</a:t>
            </a:r>
            <a:endParaRPr lang="en-US" sz="16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It will reduce the time complexity</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One of the primary achievements of the C functions is reusability.</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we can call a function any place in program</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can easily correct or debug the program</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We can perform the tracking of a large C program pretty easily if we divide it into various functions.</a:t>
            </a:r>
            <a:endParaRPr lang="en-US" sz="1600">
              <a:latin typeface="Times New Roman" panose="02020603050405020304" charset="0"/>
              <a:cs typeface="Times New Roman" panose="0202060305040502030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639695" y="25647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sld>
</file>

<file path=ppt/tags/tag1.xml><?xml version="1.0" encoding="utf-8"?>
<p:tagLst xmlns:p="http://schemas.openxmlformats.org/presentationml/2006/main">
  <p:tag name="AS_NET" val="6.0.8"/>
  <p:tag name="AS_OS" val="Unix 5.4.0.1088"/>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106961</Words>
  <Application>WPS Presentation</Application>
  <PresentationFormat>On-screen Show (4:3)</PresentationFormat>
  <Paragraphs>4527</Paragraphs>
  <Slides>239</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239</vt:i4>
      </vt:variant>
    </vt:vector>
  </HeadingPairs>
  <TitlesOfParts>
    <vt:vector size="260" baseType="lpstr">
      <vt:lpstr>Arial</vt:lpstr>
      <vt:lpstr>SimSun</vt:lpstr>
      <vt:lpstr>Wingdings</vt:lpstr>
      <vt:lpstr>Times New Roman</vt:lpstr>
      <vt:lpstr>Calibri</vt:lpstr>
      <vt:lpstr>Microsoft YaHei</vt:lpstr>
      <vt:lpstr>Arial Unicode MS</vt:lpstr>
      <vt:lpstr>Calibri Light</vt:lpstr>
      <vt:lpstr>Wingdings</vt:lpstr>
      <vt:lpstr>Arial</vt:lpstr>
      <vt:lpstr>Calibri</vt:lpstr>
      <vt:lpstr>DejaVu Sans</vt:lpstr>
      <vt:lpstr>Bahnschrift SemiBold Condensed</vt:lpstr>
      <vt:lpstr>Bahnschrift SemiBold</vt:lpstr>
      <vt:lpstr>Courier New</vt:lpstr>
      <vt:lpstr>Office Theme</vt:lpstr>
      <vt:lpstr>Office Theme</vt:lpstr>
      <vt:lpstr>Office Theme</vt:lpstr>
      <vt:lpstr>Office Theme</vt:lpstr>
      <vt:lpstr>Default Design</vt:lpstr>
      <vt:lpstr>Default Design</vt:lpstr>
      <vt:lpstr>PowerPoint 演示文稿</vt:lpstr>
      <vt:lpstr>PowerPoint 演示文稿</vt:lpstr>
      <vt:lpstr>Compilation stages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Call by referance flow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POINTERS</vt:lpstr>
      <vt:lpstr>PowerPoint 演示文稿</vt:lpstr>
      <vt:lpstr>PowerPoint 演示文稿</vt:lpstr>
      <vt:lpstr>PowerPoint 演示文稿</vt:lpstr>
      <vt:lpstr>Double pointer</vt:lpstr>
      <vt:lpstr>PowerPoint 演示文稿</vt:lpstr>
      <vt:lpstr>PowerPoint 演示文稿</vt:lpstr>
      <vt:lpstr>Types of pointer</vt:lpstr>
      <vt:lpstr>PowerPoint 演示文稿</vt:lpstr>
      <vt:lpstr>PowerPoint 演示文稿</vt:lpstr>
      <vt:lpstr>Pointer to array,pointer to function and pointer to structure</vt:lpstr>
      <vt:lpstr>PowerPoint 演示文稿</vt:lpstr>
      <vt:lpstr>Uses of pointer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Number Systems And Conversions With Programs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Brigosha_Guest</cp:lastModifiedBy>
  <cp:revision>28</cp:revision>
  <cp:lastPrinted>2023-03-25T06:35:00Z</cp:lastPrinted>
  <dcterms:created xsi:type="dcterms:W3CDTF">2023-03-25T06:35:00Z</dcterms:created>
  <dcterms:modified xsi:type="dcterms:W3CDTF">2023-03-29T06:43:15Z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EB08C72437B44975BE19725BF9D74E29</vt:lpwstr>
  </property>
  <property fmtid="{D5CDD505-2E9C-101B-9397-08002B2CF9AE}" pid="3" name="KSOProductBuildVer">
    <vt:lpwstr>1033-11.2.0.11498</vt:lpwstr>
  </property>
</Properties>
</file>