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3" r:id="rId45"/>
    <p:sldId id="376" r:id="rId46"/>
    <p:sldId id="379" r:id="rId47"/>
    <p:sldId id="382" r:id="rId48"/>
    <p:sldId id="385" r:id="rId49"/>
    <p:sldId id="388" r:id="rId50"/>
    <p:sldId id="391" r:id="rId51"/>
    <p:sldId id="394" r:id="rId52"/>
    <p:sldId id="397" r:id="rId53"/>
    <p:sldId id="400" r:id="rId54"/>
    <p:sldId id="403" r:id="rId55"/>
    <p:sldId id="406" r:id="rId56"/>
    <p:sldId id="409" r:id="rId57"/>
    <p:sldId id="412" r:id="rId58"/>
    <p:sldId id="415" r:id="rId59"/>
    <p:sldId id="418" r:id="rId60"/>
    <p:sldId id="421" r:id="rId61"/>
    <p:sldId id="424" r:id="rId62"/>
    <p:sldId id="427" r:id="rId63"/>
    <p:sldId id="430" r:id="rId64"/>
    <p:sldId id="433" r:id="rId65"/>
    <p:sldId id="436" r:id="rId66"/>
    <p:sldId id="439" r:id="rId67"/>
    <p:sldId id="442" r:id="rId68"/>
    <p:sldId id="445" r:id="rId69"/>
    <p:sldId id="448" r:id="rId70"/>
    <p:sldId id="451" r:id="rId71"/>
    <p:sldId id="454" r:id="rId72"/>
    <p:sldId id="457" r:id="rId73"/>
    <p:sldId id="460" r:id="rId74"/>
    <p:sldId id="463" r:id="rId75"/>
    <p:sldId id="466" r:id="rId76"/>
    <p:sldId id="469" r:id="rId77"/>
    <p:sldId id="472" r:id="rId78"/>
    <p:sldId id="475" r:id="rId79"/>
    <p:sldId id="478" r:id="rId80"/>
    <p:sldId id="481" r:id="rId81"/>
    <p:sldId id="484" r:id="rId82"/>
    <p:sldId id="487" r:id="rId83"/>
    <p:sldId id="490" r:id="rId84"/>
    <p:sldId id="493" r:id="rId85"/>
  </p:sldIdLst>
  <p:sldSz cx="12192000" cy="6858000"/>
  <p:notesSz cx="6858000" cy="9144000"/>
  <p:custDataLst>
    <p:tags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9" Type="http://schemas.openxmlformats.org/officeDocument/2006/relationships/tags" Target="tags/tag1.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2683153-3C06-4A2B-90FC-3542BAFF7B9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2624D702-3269-4A7A-B6A8-66837E5F95E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0E30DE73-A0C5-424A-A4B9-7AD9A9B51190}"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0BEB222-F03F-45DD-80CF-A3D4A12864B3}"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98C397D4-69B3-4FCB-A06A-FD5E3DB43235}"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BFB1AA-6D31-4FDF-95E2-857654393BC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FB1AA-6D31-4FDF-95E2-857654393BC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82B23B61-3061-4633-A1C1-D5F4B65779AA}"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B1AA-6D31-4FDF-95E2-857654393BC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BFB1AA-6D31-4FDF-95E2-857654393BC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6E146EEE-0673-463D-8F1F-68D0C2B1359A}"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FB1AA-6D31-4FDF-95E2-857654393BC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B1AA-6D31-4FDF-95E2-857654393BC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7ED3B75A-8C12-404D-A17B-C7970C244202}"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F16329D-CBC6-4C70-BD6E-59E9D29B6337}"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C289DBE9-5A07-4029-9917-EC09D9B1F613}"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20C7D244-3A89-424A-BF39-247E5E0CEAA8}"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32.png"/><Relationship Id="rId1"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365" y="589915"/>
            <a:ext cx="10682605" cy="5994400"/>
          </a:xfrm>
        </p:spPr>
        <p:txBody>
          <a:bodyPr>
            <a:normAutofit fontScale="50000"/>
          </a:bodyPr>
          <a:lstStyle/>
          <a:p>
            <a:pPr algn="just"/>
            <a:r>
              <a:rPr lang="en-US" sz="4890">
                <a:latin typeface="Times New Roman" panose="02020603050405020304" charset="0"/>
                <a:cs typeface="Times New Roman" panose="02020603050405020304" charset="0"/>
                <a:sym typeface="+mn-ea"/>
              </a:rPr>
              <a:t>                                               </a:t>
            </a:r>
            <a:r>
              <a:rPr lang="en-US" sz="6400">
                <a:latin typeface="Times New Roman" panose="02020603050405020304" charset="0"/>
                <a:cs typeface="Times New Roman" panose="02020603050405020304" charset="0"/>
                <a:sym typeface="+mn-ea"/>
              </a:rPr>
              <a:t>  C programming</a:t>
            </a:r>
            <a:endParaRPr lang="en-US" sz="3600">
              <a:latin typeface="Times New Roman" panose="02020603050405020304" charset="0"/>
              <a:cs typeface="Times New Roman" panose="02020603050405020304" charset="0"/>
              <a:sym typeface="+mn-ea"/>
            </a:endParaRPr>
          </a:p>
          <a:p>
            <a:pPr algn="just"/>
            <a:r>
              <a:rPr lang="en-US" sz="4665">
                <a:solidFill>
                  <a:srgbClr val="00B050"/>
                </a:solidFill>
                <a:latin typeface="Times New Roman" panose="02020603050405020304" charset="0"/>
                <a:cs typeface="Times New Roman" panose="02020603050405020304" charset="0"/>
              </a:rPr>
              <a:t>History of C programming</a:t>
            </a:r>
            <a:endParaRPr lang="en-US" sz="4665">
              <a:solidFill>
                <a:srgbClr val="00B050"/>
              </a:solidFill>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sz="4800">
                <a:latin typeface="Times New Roman" panose="02020603050405020304" charset="0"/>
                <a:cs typeface="Times New Roman" panose="02020603050405020304" charset="0"/>
                <a:sym typeface="+mn-ea"/>
              </a:rPr>
              <a:t>The C language was developed by Dennis Ritchie in 1970s at AT&amp;T Bell laboratories.</a:t>
            </a:r>
            <a:endParaRPr lang="en-IN" sz="48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sz="4800">
                <a:latin typeface="Times New Roman" panose="02020603050405020304" charset="0"/>
                <a:cs typeface="Times New Roman" panose="02020603050405020304" charset="0"/>
                <a:sym typeface="+mn-ea"/>
              </a:rPr>
              <a:t>Initially it was designed for programming in the operating system called UNIX.</a:t>
            </a:r>
            <a:endParaRPr lang="en-IN" sz="48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IN" sz="48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4800">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altLang="en-IN" sz="48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4800">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altLang="en-IN" sz="48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48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710"/>
            <a:ext cx="10515600" cy="5703570"/>
          </a:xfrm>
        </p:spPr>
        <p:txBody>
          <a:bodyPr/>
          <a:lstStyle/>
          <a:p>
            <a:pPr marL="0" indent="0">
              <a:buNone/>
            </a:pPr>
            <a:r>
              <a:rPr lang="en-US">
                <a:solidFill>
                  <a:srgbClr val="FF0000"/>
                </a:solidFill>
                <a:latin typeface="Times New Roman" panose="02020603050405020304" charset="0"/>
                <a:cs typeface="Times New Roman" panose="02020603050405020304" charset="0"/>
              </a:rPr>
              <a:t>Stack</a:t>
            </a:r>
            <a:endParaRPr lang="en-US">
              <a:solidFill>
                <a:srgbClr val="FF000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we define a function and call that function then we use the stack frame.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2400">
              <a:latin typeface="Times New Roman" panose="02020603050405020304" charset="0"/>
              <a:cs typeface="Times New Roman" panose="02020603050405020304" charset="0"/>
            </a:endParaRPr>
          </a:p>
          <a:p>
            <a:pPr marL="0" indent="0">
              <a:buNone/>
            </a:pPr>
            <a:r>
              <a:rPr lang="en-US">
                <a:solidFill>
                  <a:srgbClr val="FF0000"/>
                </a:solidFill>
                <a:latin typeface="Times New Roman" panose="02020603050405020304" charset="0"/>
                <a:cs typeface="Times New Roman" panose="02020603050405020304" charset="0"/>
              </a:rPr>
              <a:t>Heap</a:t>
            </a:r>
            <a:endParaRPr lang="en-US">
              <a:solidFill>
                <a:srgbClr val="FF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malloc() and calloc() functions are used to allocate the memory in the heap.</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565"/>
            <a:ext cx="10515600" cy="5593715"/>
          </a:xfrm>
        </p:spPr>
        <p:txBody>
          <a:bodyPr/>
          <a:lstStyle/>
          <a:p>
            <a:pPr marL="0" indent="0">
              <a:buNone/>
            </a:pPr>
            <a:r>
              <a:rPr lang="en-US">
                <a:solidFill>
                  <a:srgbClr val="00B050"/>
                </a:solidFill>
                <a:latin typeface="Times New Roman" panose="02020603050405020304" charset="0"/>
                <a:cs typeface="Times New Roman" panose="02020603050405020304" charset="0"/>
              </a:rPr>
              <a:t>printf() and scanf()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printf() function</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printf() function is used for output. It prints the given statement to the console.</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syntax of printf() function is given below:</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printf("format string",argument_list)</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The format string can be %d (integer), %c (character), %s (string), %f (float) etc.</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atin typeface="Times New Roman" panose="02020603050405020304" charset="0"/>
                <a:cs typeface="Times New Roman" panose="02020603050405020304" charset="0"/>
              </a:rPr>
              <a:t>scanf() function</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scanf() function is used for input. It reads the input data from the console.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syntax of scanf() function is given below:</a:t>
            </a:r>
            <a:endParaRPr lang="en-US" sz="2400">
              <a:latin typeface="Times New Roman" panose="02020603050405020304" charset="0"/>
              <a:cs typeface="Times New Roman" panose="02020603050405020304" charset="0"/>
            </a:endParaRPr>
          </a:p>
          <a:p>
            <a:pPr>
              <a:buFont typeface="Arial" panose="020B0604020202020204" pitchFamily="34" charset="0"/>
              <a:buNone/>
            </a:pPr>
            <a:r>
              <a:rPr lang="en-US" sz="2400">
                <a:latin typeface="Times New Roman" panose="02020603050405020304" charset="0"/>
                <a:cs typeface="Times New Roman" panose="02020603050405020304" charset="0"/>
              </a:rPr>
              <a:t>                   scanf("format string",argument_list);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buNone/>
            </a:pPr>
            <a:r>
              <a:rPr lang="en-US" sz="11200">
                <a:latin typeface="Times New Roman" panose="02020603050405020304" charset="0"/>
                <a:cs typeface="Times New Roman" panose="02020603050405020304" charset="0"/>
              </a:rPr>
              <a:t>Example for printf and scanf function.</a:t>
            </a:r>
            <a:endParaRPr lang="en-US" sz="112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Sum of two numbers</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#include&lt;stdio.h&gt;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main(){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x=0,y=0,result=0;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first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scanf("%d",&amp;x);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second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result=x+y;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printf("sum of 2 numbers:%d ",result);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return 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pic>
        <p:nvPicPr>
          <p:cNvPr id="8" name="Content Placeholder 7" descr="sum"/>
          <p:cNvPicPr>
            <a:picLocks noChangeAspect="1"/>
          </p:cNvPicPr>
          <p:nvPr>
            <p:ph sz="half" idx="2"/>
          </p:nvPr>
        </p:nvPicPr>
        <p:blipFill>
          <a:blip r:embed="rId1"/>
          <a:stretch>
            <a:fillRect/>
          </a:stretch>
        </p:blipFill>
        <p:spPr>
          <a:xfrm>
            <a:off x="6687185" y="2734945"/>
            <a:ext cx="4323080" cy="284543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288415" y="408305"/>
            <a:ext cx="9379585" cy="6170295"/>
          </a:xfrm>
        </p:spPr>
        <p:txBody>
          <a:bodyPr>
            <a:normAutofit/>
          </a:bodyPr>
          <a:lstStyle/>
          <a:p>
            <a:pPr algn="l"/>
            <a:r>
              <a:rPr lang="en-US" sz="2800">
                <a:solidFill>
                  <a:srgbClr val="00B050"/>
                </a:solidFill>
                <a:latin typeface="Times New Roman" panose="02020603050405020304" charset="0"/>
                <a:cs typeface="Times New Roman" panose="02020603050405020304" charset="0"/>
              </a:rPr>
              <a:t>Variables in C</a:t>
            </a:r>
            <a:endParaRPr lang="en-US" sz="2800">
              <a:solidFill>
                <a:srgbClr val="00B050"/>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Let's see the syntax to declare a variable:</a:t>
            </a:r>
            <a:endParaRPr lang="en-US">
              <a:latin typeface="Times New Roman" panose="02020603050405020304" charset="0"/>
              <a:cs typeface="Times New Roman" panose="02020603050405020304" charset="0"/>
            </a:endParaRPr>
          </a:p>
          <a:p>
            <a:pPr marL="342900" indent="-342900" algn="l"/>
            <a:r>
              <a:rPr lang="en-US"/>
              <a:t>                </a:t>
            </a:r>
            <a:r>
              <a:rPr lang="en-US">
                <a:latin typeface="Times New Roman" panose="02020603050405020304" charset="0"/>
                <a:cs typeface="Times New Roman" panose="02020603050405020304" charset="0"/>
              </a:rPr>
              <a:t>type variable_list;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Example of Declaring a variable:-</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int a;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b;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 </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We can also provide values while declaring the variables as given below:</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       int a=10,b=20;                     //declaring 2 variable of integer type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f=20.8;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c='A';  </a:t>
            </a:r>
            <a:endParaRPr lang="en-US">
              <a:latin typeface="Times New Roman" panose="02020603050405020304" charset="0"/>
              <a:cs typeface="Times New Roman" panose="0202060305040502030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6207760"/>
          </a:xfrm>
        </p:spPr>
        <p:txBody>
          <a:bodyPr>
            <a:normAutofit fontScale="90000"/>
          </a:bodyPr>
          <a:lstStyle/>
          <a:p>
            <a:pPr marL="0" indent="0">
              <a:buNone/>
            </a:pPr>
            <a:r>
              <a:rPr lang="en-US">
                <a:latin typeface="Times New Roman" panose="02020603050405020304" charset="0"/>
                <a:cs typeface="Times New Roman" panose="02020603050405020304" charset="0"/>
              </a:rPr>
              <a:t>Rules for defining variables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can have alphabets, digits, and underscore.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can start with the alphabet, and underscore only. It can't start with a digit.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No whitespace is allowed within the variable name.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must not be any reserved word or keyword, e.g. int, float, etc.</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Types of Variables in C</a:t>
            </a:r>
            <a:endParaRPr lang="en-US">
              <a:latin typeface="Times New Roman" panose="02020603050405020304" charset="0"/>
              <a:cs typeface="Times New Roman" panose="02020603050405020304" charset="0"/>
            </a:endParaRPr>
          </a:p>
          <a:p>
            <a:pPr marL="0" indent="0">
              <a:buNone/>
            </a:pPr>
            <a:r>
              <a:rPr lang="en-US" sz="3110">
                <a:solidFill>
                  <a:srgbClr val="FF0000"/>
                </a:solidFill>
                <a:latin typeface="Times New Roman" panose="02020603050405020304" charset="0"/>
                <a:cs typeface="Times New Roman" panose="02020603050405020304" charset="0"/>
              </a:rPr>
              <a:t>1) Local Variable</a:t>
            </a:r>
            <a:endParaRPr lang="en-US" sz="3110">
              <a:solidFill>
                <a:srgbClr val="FF0000"/>
              </a:solidFill>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 variable that is declared inside the function or block is called a local variable.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It must be declared at the start of the block.</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function1(){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x=10;//local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105"/>
            <a:ext cx="10515600" cy="6525895"/>
          </a:xfrm>
        </p:spPr>
        <p:txBody>
          <a:bodyPr>
            <a:normAutofit fontScale="90000"/>
          </a:bodyPr>
          <a:lstStyle/>
          <a:p>
            <a:pPr marL="0" indent="0">
              <a:buNone/>
            </a:pPr>
            <a:r>
              <a:rPr lang="en-US" sz="3110">
                <a:solidFill>
                  <a:srgbClr val="FF0000"/>
                </a:solidFill>
                <a:latin typeface="Times New Roman" panose="02020603050405020304" charset="0"/>
                <a:cs typeface="Times New Roman" panose="02020603050405020304" charset="0"/>
              </a:rPr>
              <a:t>Global Variable</a:t>
            </a:r>
            <a:endParaRPr lang="en-US" sz="3110">
              <a:solidFill>
                <a:srgbClr val="FF000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must be declared at the start of the block.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value=20;                   //global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3110">
                <a:solidFill>
                  <a:srgbClr val="FF0000"/>
                </a:solidFill>
                <a:latin typeface="Times New Roman" panose="02020603050405020304" charset="0"/>
                <a:cs typeface="Times New Roman" panose="02020603050405020304" charset="0"/>
              </a:rPr>
              <a:t> Automatic Variable</a:t>
            </a:r>
            <a:endParaRPr lang="en-US" sz="3110">
              <a:solidFill>
                <a:srgbClr val="FF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665">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main(){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                 //local variable (also automatic)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auto int y=20;        //automatic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6621145"/>
          </a:xfrm>
        </p:spPr>
        <p:txBody>
          <a:bodyPr>
            <a:normAutofit/>
          </a:bodyPr>
          <a:lstStyle/>
          <a:p>
            <a:pPr marL="0" indent="0" algn="just">
              <a:buNone/>
            </a:pPr>
            <a:r>
              <a:rPr lang="en-US">
                <a:solidFill>
                  <a:srgbClr val="FF0000"/>
                </a:solidFill>
                <a:latin typeface="Times New Roman" panose="02020603050405020304" charset="0"/>
                <a:cs typeface="Times New Roman" panose="02020603050405020304" charset="0"/>
              </a:rPr>
              <a:t>Static Variable</a:t>
            </a:r>
            <a:endParaRPr lang="en-US">
              <a:solidFill>
                <a:srgbClr val="FF000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variable that is declared with the static keyword is called static variable.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retains its value between multiple function calls.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static int y=10;           //static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x=x+1;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y=y+1;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printf("%d,%d",x,y);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a:solidFill>
                  <a:srgbClr val="FF0000"/>
                </a:solidFill>
                <a:latin typeface="Times New Roman" panose="02020603050405020304" charset="0"/>
                <a:cs typeface="Times New Roman" panose="02020603050405020304" charset="0"/>
              </a:rPr>
              <a:t>External Variable</a:t>
            </a:r>
            <a:endParaRPr lang="en-US">
              <a:solidFill>
                <a:srgbClr val="FF000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extern int x=10;         //external variable (also global)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990"/>
            <a:ext cx="10515600" cy="6490335"/>
          </a:xfrm>
        </p:spPr>
        <p:txBody>
          <a:bodyPr/>
          <a:lstStyle/>
          <a:p>
            <a:pPr marL="0" indent="0" algn="just">
              <a:buNone/>
            </a:pPr>
            <a:r>
              <a:rPr lang="en-US">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 data type specifies the type of data that a variable can store such as integer, floating, character, etc.</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There are different types of Data types.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400">
                <a:latin typeface="Times New Roman" panose="02020603050405020304" charset="0"/>
                <a:cs typeface="Times New Roman" panose="02020603050405020304" charset="0"/>
              </a:rPr>
              <a:t>DATA TYPES </a:t>
            </a:r>
            <a:endParaRPr lang="en-US" sz="24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400">
                <a:latin typeface="Times New Roman" panose="02020603050405020304" charset="0"/>
                <a:cs typeface="Times New Roman" panose="02020603050405020304" charset="0"/>
              </a:rPr>
              <a:t>BASIC</a:t>
            </a:r>
            <a:endParaRPr lang="en-US" sz="24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400">
                <a:latin typeface="Times New Roman" panose="02020603050405020304" charset="0"/>
                <a:cs typeface="Times New Roman" panose="02020603050405020304" charset="0"/>
              </a:rPr>
              <a:t>DERIVED</a:t>
            </a:r>
            <a:endParaRPr lang="en-US" sz="24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400">
                <a:latin typeface="Times New Roman" panose="02020603050405020304" charset="0"/>
                <a:cs typeface="Times New Roman" panose="02020603050405020304" charset="0"/>
              </a:rPr>
              <a:t>ENUMERATION</a:t>
            </a:r>
            <a:endParaRPr lang="en-US" sz="24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wrap="square"/>
                    <a:lstStyle/>
                    <a:p>
                      <a:pPr algn="ctr">
                        <a:buNone/>
                      </a:pPr>
                      <a:r>
                        <a:rPr lang="en-US" sz="2400">
                          <a:latin typeface="Times New Roman" panose="02020603050405020304" charset="0"/>
                          <a:cs typeface="Times New Roman" panose="02020603050405020304" charset="0"/>
                        </a:rPr>
                        <a:t>Types</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Data Types</a:t>
                      </a:r>
                      <a:endParaRPr lang="en-US" sz="2400">
                        <a:latin typeface="Times New Roman" panose="02020603050405020304" charset="0"/>
                        <a:cs typeface="Times New Roman" panose="02020603050405020304" charset="0"/>
                      </a:endParaRPr>
                    </a:p>
                  </a:txBody>
                  <a:tcPr vert="horz"/>
                </a:tc>
              </a:tr>
              <a:tr h="894080">
                <a:tc>
                  <a:txBody>
                    <a:bodyPr wrap="square"/>
                    <a:lstStyle/>
                    <a:p>
                      <a:pPr algn="ctr">
                        <a:buNone/>
                      </a:pPr>
                      <a:r>
                        <a:rPr lang="en-US" sz="2400">
                          <a:latin typeface="Times New Roman" panose="02020603050405020304" charset="0"/>
                          <a:cs typeface="Times New Roman" panose="02020603050405020304" charset="0"/>
                        </a:rPr>
                        <a:t>Basic Data Type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int, char, float, double</a:t>
                      </a:r>
                      <a:endParaRPr lang="en-US" sz="2400">
                        <a:latin typeface="Times New Roman" panose="02020603050405020304" charset="0"/>
                        <a:cs typeface="Times New Roman" panose="02020603050405020304" charset="0"/>
                      </a:endParaRPr>
                    </a:p>
                  </a:txBody>
                  <a:tcPr vert="horz"/>
                </a:tc>
              </a:tr>
              <a:tr h="894080">
                <a:tc>
                  <a:txBody>
                    <a:bodyPr wrap="square"/>
                    <a:lstStyle/>
                    <a:p>
                      <a:pPr algn="ctr">
                        <a:buNone/>
                      </a:pPr>
                      <a:r>
                        <a:rPr lang="en-US" sz="2400">
                          <a:latin typeface="Times New Roman" panose="02020603050405020304" charset="0"/>
                          <a:cs typeface="Times New Roman" panose="02020603050405020304" charset="0"/>
                        </a:rPr>
                        <a:t>Derived Data Type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array, pointer, structure, union</a:t>
                      </a:r>
                      <a:endParaRPr lang="en-US" sz="2400">
                        <a:latin typeface="Times New Roman" panose="02020603050405020304" charset="0"/>
                        <a:cs typeface="Times New Roman" panose="02020603050405020304" charset="0"/>
                      </a:endParaRPr>
                    </a:p>
                  </a:txBody>
                  <a:tcPr vert="horz"/>
                </a:tc>
              </a:tr>
              <a:tr h="894080">
                <a:tc>
                  <a:txBody>
                    <a:bodyPr wrap="square"/>
                    <a:lstStyle/>
                    <a:p>
                      <a:pPr algn="ctr">
                        <a:buNone/>
                      </a:pPr>
                      <a:r>
                        <a:rPr lang="en-US" sz="2400">
                          <a:latin typeface="Times New Roman" panose="02020603050405020304" charset="0"/>
                          <a:cs typeface="Times New Roman" panose="02020603050405020304" charset="0"/>
                        </a:rPr>
                        <a:t>Enumeration Data Type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vert="horz"/>
                </a:tc>
              </a:tr>
              <a:tr h="894080">
                <a:tc>
                  <a:txBody>
                    <a:bodyPr wrap="square"/>
                    <a:lstStyle/>
                    <a:p>
                      <a:pPr algn="ctr">
                        <a:buNone/>
                      </a:pPr>
                      <a:r>
                        <a:rPr lang="en-US" sz="2400">
                          <a:latin typeface="Times New Roman" panose="02020603050405020304" charset="0"/>
                          <a:cs typeface="Times New Roman" panose="02020603050405020304" charset="0"/>
                        </a:rPr>
                        <a:t>Void Data Type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555"/>
            <a:ext cx="10515600" cy="5546725"/>
          </a:xfrm>
        </p:spPr>
        <p:txBody>
          <a:bodyPr>
            <a:normAutofit lnSpcReduction="10000"/>
          </a:bodyPr>
          <a:lstStyle/>
          <a:p>
            <a:pPr marL="0" indent="0" algn="just">
              <a:buNone/>
            </a:pPr>
            <a:r>
              <a:rPr lang="en-US">
                <a:solidFill>
                  <a:srgbClr val="00B050"/>
                </a:solidFill>
                <a:latin typeface="Times New Roman" panose="02020603050405020304" charset="0"/>
                <a:cs typeface="Times New Roman" panose="02020603050405020304" charset="0"/>
              </a:rPr>
              <a:t>Keywords in C</a:t>
            </a:r>
            <a:endParaRPr lang="en-US">
              <a:solidFill>
                <a:srgbClr val="00B050"/>
              </a:solidFill>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list of 32 keywords in the c language is given below:</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wrap="square"/>
                    <a:lstStyle/>
                    <a:p>
                      <a:pPr algn="ctr">
                        <a:buNone/>
                      </a:pPr>
                      <a:r>
                        <a:rPr lang="en-US" sz="2400">
                          <a:latin typeface="Times New Roman" panose="02020603050405020304" charset="0"/>
                          <a:cs typeface="Times New Roman" panose="02020603050405020304" charset="0"/>
                        </a:rPr>
                        <a:t>auto</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break</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case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char</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const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continue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default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do</a:t>
                      </a:r>
                      <a:endParaRPr lang="en-US" sz="2400">
                        <a:latin typeface="Times New Roman" panose="02020603050405020304" charset="0"/>
                        <a:cs typeface="Times New Roman" panose="02020603050405020304" charset="0"/>
                      </a:endParaRPr>
                    </a:p>
                  </a:txBody>
                  <a:tcPr vert="horz"/>
                </a:tc>
              </a:tr>
              <a:tr h="716280">
                <a:tc>
                  <a:txBody>
                    <a:bodyPr wrap="square"/>
                    <a:lstStyle/>
                    <a:p>
                      <a:pPr algn="ctr">
                        <a:buNone/>
                      </a:pPr>
                      <a:r>
                        <a:rPr lang="en-US" sz="2400">
                          <a:latin typeface="Times New Roman" panose="02020603050405020304" charset="0"/>
                          <a:cs typeface="Times New Roman" panose="02020603050405020304" charset="0"/>
                        </a:rPr>
                        <a:t>double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extern</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float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for</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goto</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if</a:t>
                      </a:r>
                      <a:endParaRPr lang="en-US" sz="2400">
                        <a:latin typeface="Times New Roman" panose="02020603050405020304" charset="0"/>
                        <a:cs typeface="Times New Roman" panose="02020603050405020304" charset="0"/>
                      </a:endParaRPr>
                    </a:p>
                  </a:txBody>
                  <a:tcPr vert="horz"/>
                </a:tc>
              </a:tr>
              <a:tr h="716280">
                <a:tc>
                  <a:txBody>
                    <a:bodyPr wrap="square"/>
                    <a:lstStyle/>
                    <a:p>
                      <a:pPr algn="ctr">
                        <a:buNone/>
                      </a:pPr>
                      <a:r>
                        <a:rPr lang="en-US" sz="2400">
                          <a:latin typeface="Times New Roman" panose="02020603050405020304" charset="0"/>
                          <a:cs typeface="Times New Roman" panose="02020603050405020304" charset="0"/>
                        </a:rPr>
                        <a:t>int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long</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register</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return</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short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signed</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sizeof</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static</a:t>
                      </a:r>
                      <a:endParaRPr lang="en-US" sz="2400">
                        <a:latin typeface="Times New Roman" panose="02020603050405020304" charset="0"/>
                        <a:cs typeface="Times New Roman" panose="02020603050405020304" charset="0"/>
                      </a:endParaRPr>
                    </a:p>
                  </a:txBody>
                  <a:tcPr vert="horz"/>
                </a:tc>
              </a:tr>
              <a:tr h="716280">
                <a:tc>
                  <a:txBody>
                    <a:bodyPr wrap="square"/>
                    <a:lstStyle/>
                    <a:p>
                      <a:pPr algn="ctr">
                        <a:buNone/>
                      </a:pPr>
                      <a:r>
                        <a:rPr lang="en-US" sz="2400">
                          <a:latin typeface="Times New Roman" panose="02020603050405020304" charset="0"/>
                          <a:cs typeface="Times New Roman" panose="02020603050405020304" charset="0"/>
                        </a:rPr>
                        <a:t>struct</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switch</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typedef</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union</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unsigned</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volatile</a:t>
                      </a:r>
                      <a:endParaRPr lang="en-US" sz="2400">
                        <a:latin typeface="Times New Roman" panose="02020603050405020304" charset="0"/>
                        <a:cs typeface="Times New Roman" panose="02020603050405020304" charset="0"/>
                      </a:endParaRPr>
                    </a:p>
                  </a:txBody>
                  <a:tcPr vert="horz"/>
                </a:tc>
                <a:tc>
                  <a:txBody>
                    <a:bodyPr wrap="square"/>
                    <a:lstStyle/>
                    <a:p>
                      <a:pPr algn="ctr">
                        <a:buNone/>
                      </a:pPr>
                      <a:r>
                        <a:rPr lang="en-US" sz="2400">
                          <a:latin typeface="Times New Roman" panose="02020603050405020304" charset="0"/>
                          <a:cs typeface="Times New Roman" panose="02020603050405020304" charset="0"/>
                        </a:rPr>
                        <a:t>while</a:t>
                      </a:r>
                      <a:endParaRPr lang="en-US" sz="2400">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0220"/>
            <a:ext cx="10515600" cy="5687060"/>
          </a:xfrm>
        </p:spPr>
        <p:txBody>
          <a:bodyPr/>
          <a:lstStyle/>
          <a:p>
            <a:pPr marL="0" indent="0">
              <a:buNone/>
            </a:pPr>
            <a:r>
              <a:rPr lang="en-US">
                <a:solidFill>
                  <a:srgbClr val="00B050"/>
                </a:solidFill>
                <a:latin typeface="Times New Roman" panose="02020603050405020304" charset="0"/>
                <a:cs typeface="Times New Roman" panose="02020603050405020304" charset="0"/>
              </a:rPr>
              <a:t>Characteristics of C</a:t>
            </a:r>
            <a:endParaRPr lang="en-US">
              <a:solidFill>
                <a:srgbClr val="00B050"/>
              </a:solidFill>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C is a middle level language.</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It has the simplicity of a high level language as well as the power of a low level language.</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C language is consisting the 32 keywords.</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C is a portable language.</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C is a case sensitive.</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sym typeface="+mn-ea"/>
              </a:rPr>
              <a:t>In C language compilation and execution is faster.</a:t>
            </a:r>
            <a:endParaRPr lang="en-IN" sz="240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tLang="en-IN" sz="2400">
                <a:latin typeface="Times New Roman" panose="02020603050405020304" charset="0"/>
                <a:cs typeface="Times New Roman" panose="02020603050405020304" charset="0"/>
                <a:sym typeface="+mn-ea"/>
              </a:rPr>
              <a:t>C language is Extendible.</a:t>
            </a:r>
            <a:endParaRPr lang="en-US" altLang="en-IN" sz="2400">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tLang="en-IN" sz="2400">
                <a:latin typeface="Times New Roman" panose="02020603050405020304" charset="0"/>
                <a:cs typeface="Times New Roman" panose="02020603050405020304" charset="0"/>
              </a:rPr>
              <a:t>C is a structured language.</a:t>
            </a:r>
            <a:endParaRPr lang="en-IN" sz="2400">
              <a:latin typeface="Times New Roman" panose="02020603050405020304" charset="0"/>
              <a:cs typeface="Times New Roman" panose="02020603050405020304" charset="0"/>
            </a:endParaRPr>
          </a:p>
          <a:p>
            <a:pPr>
              <a:buNone/>
            </a:pP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335"/>
            <a:ext cx="10515600" cy="6590665"/>
          </a:xfrm>
        </p:spPr>
        <p:txBody>
          <a:bodyPr>
            <a:normAutofit/>
          </a:bodyPr>
          <a:lstStyle/>
          <a:p>
            <a:pPr marL="0" indent="0" algn="just">
              <a:buFont typeface="Arial" panose="020B0604020202020204" pitchFamily="34" charset="0"/>
              <a:buNone/>
            </a:pPr>
            <a:r>
              <a:rPr lang="en-US">
                <a:solidFill>
                  <a:srgbClr val="00B050"/>
                </a:solidFill>
                <a:latin typeface="Times New Roman" panose="02020603050405020304" charset="0"/>
                <a:cs typeface="Times New Roman" panose="02020603050405020304" charset="0"/>
              </a:rPr>
              <a:t>C Identifiers</a:t>
            </a:r>
            <a:endParaRPr lang="en-US">
              <a:solidFill>
                <a:srgbClr val="00B05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a:latin typeface="Times New Roman" panose="02020603050405020304" charset="0"/>
                <a:cs typeface="Times New Roman" panose="02020603050405020304" charset="0"/>
              </a:rPr>
              <a:t>Rules for constructing C identifiers</a:t>
            </a:r>
            <a:endParaRPr lang="en-US">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It should not begin with any numerical digit.</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Commas or blank spaces cannot be specified within an identifier.</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length of the identifiers should not be more than 31 characters.</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Identifiers should be written in such a way that it is meaningful, short, and easy to read.</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some example :- total, sum, average, _m _, sum_1, etc.</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8315"/>
            <a:ext cx="10515600" cy="5688965"/>
          </a:xfrm>
        </p:spPr>
        <p:txBody>
          <a:bodyPr>
            <a:normAutofit lnSpcReduction="20000"/>
          </a:bodyPr>
          <a:lstStyle/>
          <a:p>
            <a:pPr marL="0" indent="0" algn="just">
              <a:buNone/>
            </a:pPr>
            <a:r>
              <a:rPr lang="en-US">
                <a:latin typeface="Times New Roman" panose="02020603050405020304" charset="0"/>
                <a:cs typeface="Times New Roman" panose="02020603050405020304" charset="0"/>
              </a:rPr>
              <a:t>Types of identifiers</a:t>
            </a:r>
            <a:endParaRPr lang="en-US">
              <a:latin typeface="Times New Roman" panose="02020603050405020304" charset="0"/>
              <a:cs typeface="Times New Roman" panose="02020603050405020304" charset="0"/>
            </a:endParaRPr>
          </a:p>
          <a:p>
            <a:pPr algn="just">
              <a:buFont typeface="Arial" panose="020B0604020202020204" pitchFamily="34" charset="0"/>
              <a:buChar char="•"/>
            </a:pPr>
            <a:r>
              <a:rPr lang="en-US" sz="2400">
                <a:solidFill>
                  <a:srgbClr val="FF0000"/>
                </a:solidFill>
                <a:latin typeface="Times New Roman" panose="02020603050405020304" charset="0"/>
                <a:cs typeface="Times New Roman" panose="02020603050405020304" charset="0"/>
              </a:rPr>
              <a:t>Internal identifier</a:t>
            </a:r>
            <a:endParaRPr lang="en-US" sz="2400">
              <a:solidFill>
                <a:srgbClr val="FF0000"/>
              </a:solidFill>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solidFill>
                  <a:srgbClr val="FF0000"/>
                </a:solidFill>
                <a:latin typeface="Times New Roman" panose="02020603050405020304" charset="0"/>
                <a:cs typeface="Times New Roman" panose="02020603050405020304" charset="0"/>
              </a:rPr>
              <a:t>External Identifier</a:t>
            </a:r>
            <a:endParaRPr lang="en-US" sz="2400">
              <a:solidFill>
                <a:srgbClr val="FF0000"/>
              </a:solidFill>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int a=10;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int A=20;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printf("Value of a is : %d",a);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printf("\nValue of A is :%d",A);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8" name="Content Placeholder 7" descr="identifi"/>
          <p:cNvPicPr>
            <a:picLocks noChangeAspect="1"/>
          </p:cNvPicPr>
          <p:nvPr>
            <p:ph sz="half" idx="2"/>
          </p:nvPr>
        </p:nvPicPr>
        <p:blipFill>
          <a:blip r:embed="rId1"/>
          <a:stretch>
            <a:fillRect/>
          </a:stretch>
        </p:blipFill>
        <p:spPr>
          <a:xfrm>
            <a:off x="6783705" y="4088130"/>
            <a:ext cx="3881120" cy="197929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490"/>
            <a:ext cx="10515600" cy="6456680"/>
          </a:xfrm>
        </p:spPr>
        <p:txBody>
          <a:bodyPr/>
          <a:lstStyle/>
          <a:p>
            <a:pPr marL="0" indent="0">
              <a:buNone/>
            </a:pPr>
            <a:r>
              <a:rPr lang="en-US">
                <a:solidFill>
                  <a:srgbClr val="00B050"/>
                </a:solidFill>
                <a:latin typeface="Times New Roman" panose="02020603050405020304" charset="0"/>
                <a:cs typeface="Times New Roman" panose="02020603050405020304" charset="0"/>
              </a:rPr>
              <a:t>C Operators</a:t>
            </a:r>
            <a:endParaRPr lang="en-US">
              <a:solidFill>
                <a:srgbClr val="00B050"/>
              </a:solidFill>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operator is simply a symbol that is used to perform operations.</a:t>
            </a:r>
            <a:endParaRPr lang="en-US">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67765" y="1256665"/>
          <a:ext cx="9319260" cy="4922520"/>
        </p:xfrm>
        <a:graphic>
          <a:graphicData uri="http://schemas.openxmlformats.org/drawingml/2006/table">
            <a:tbl>
              <a:tblPr firstRow="1" bandRow="1">
                <a:tableStyleId>{5C22544A-7EE6-4342-B048-85BDC9FD1C3A}</a:tableStyleId>
              </a:tblPr>
              <a:tblGrid>
                <a:gridCol w="4659630"/>
                <a:gridCol w="4659630"/>
              </a:tblGrid>
              <a:tr h="615315">
                <a:tc>
                  <a:txBody>
                    <a:bodyPr wrap="square"/>
                    <a:lstStyle/>
                    <a:p>
                      <a:pPr algn="ctr">
                        <a:buNone/>
                      </a:pPr>
                      <a:r>
                        <a:rPr lang="en-US" sz="2000">
                          <a:latin typeface="Times New Roman" panose="02020603050405020304" charset="0"/>
                          <a:cs typeface="Times New Roman" panose="02020603050405020304" charset="0"/>
                        </a:rPr>
                        <a:t>Name of operators</a:t>
                      </a:r>
                      <a:endParaRPr lang="en-US" sz="2000">
                        <a:latin typeface="Times New Roman" panose="02020603050405020304" charset="0"/>
                        <a:cs typeface="Times New Roman" panose="02020603050405020304" charset="0"/>
                      </a:endParaRPr>
                    </a:p>
                  </a:txBody>
                  <a:tcPr vert="horz"/>
                </a:tc>
                <a:tc>
                  <a:txBody>
                    <a:bodyPr wrap="square"/>
                    <a:lstStyle/>
                    <a:p>
                      <a:pPr algn="ctr">
                        <a:buNone/>
                      </a:pPr>
                      <a:r>
                        <a:rPr lang="en-US" sz="2000">
                          <a:latin typeface="Times New Roman" panose="02020603050405020304" charset="0"/>
                          <a:cs typeface="Times New Roman" panose="02020603050405020304" charset="0"/>
                        </a:rPr>
                        <a:t>Operators</a:t>
                      </a:r>
                      <a:endParaRPr lang="en-US" sz="2000">
                        <a:latin typeface="Times New Roman" panose="02020603050405020304" charset="0"/>
                        <a:cs typeface="Times New Roman" panose="02020603050405020304" charset="0"/>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Arithmetic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 + , _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Increment/Decrement operators</a:t>
                      </a:r>
                      <a:endParaRPr lang="en-IN" sz="2000">
                        <a:latin typeface="Times New Roman" panose="02020603050405020304" charset="0"/>
                        <a:cs typeface="Times New Roman" panose="02020603050405020304" charset="0"/>
                        <a:sym typeface="+mn-ea"/>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 , -- ,</a:t>
                      </a:r>
                      <a:endParaRPr lang="en-IN" sz="2000">
                        <a:latin typeface="Times New Roman" panose="02020603050405020304" charset="0"/>
                        <a:cs typeface="Times New Roman" panose="02020603050405020304" charset="0"/>
                        <a:sym typeface="+mn-ea"/>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Relational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 , ! = , &lt; = ,  &gt; = , &lt; , &gt; ,</a:t>
                      </a:r>
                      <a:endParaRPr lang="en-IN" sz="2000">
                        <a:latin typeface="Times New Roman" panose="02020603050405020304" charset="0"/>
                        <a:cs typeface="Times New Roman" panose="02020603050405020304" charset="0"/>
                        <a:sym typeface="+mn-ea"/>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Logical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&amp;&amp;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Bitwise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&amp; , ^ , | , ~ , &gt;&gt; , &lt;&lt; , </a:t>
                      </a:r>
                      <a:endParaRPr lang="en-IN" sz="2000">
                        <a:latin typeface="Times New Roman" panose="02020603050405020304" charset="0"/>
                        <a:cs typeface="Times New Roman" panose="02020603050405020304" charset="0"/>
                        <a:sym typeface="+mn-ea"/>
                      </a:endParaRPr>
                    </a:p>
                  </a:txBody>
                  <a:tcPr vert="horz"/>
                </a:tc>
              </a:tr>
              <a:tr h="615315">
                <a:tc>
                  <a:txBody>
                    <a:bodyPr wrap="square"/>
                    <a:lstStyle/>
                    <a:p>
                      <a:pPr algn="ctr">
                        <a:buNone/>
                      </a:pPr>
                      <a:r>
                        <a:rPr lang="en-IN" sz="2000">
                          <a:latin typeface="Times New Roman" panose="02020603050405020304" charset="0"/>
                          <a:cs typeface="Times New Roman" panose="02020603050405020304" charset="0"/>
                          <a:sym typeface="+mn-ea"/>
                        </a:rPr>
                        <a:t>Assignment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vert="horz"/>
                </a:tc>
                <a:tc>
                  <a:txBody>
                    <a:bodyPr wrap="square"/>
                    <a:lstStyle/>
                    <a:p>
                      <a:pPr algn="ctr">
                        <a:buNone/>
                      </a:pPr>
                      <a:r>
                        <a:rPr lang="en-IN" sz="2000">
                          <a:latin typeface="Times New Roman" panose="02020603050405020304" charset="0"/>
                          <a:cs typeface="Times New Roman" panose="02020603050405020304" charset="0"/>
                          <a:sym typeface="+mn-ea"/>
                        </a:rPr>
                        <a:t>= , += , - = , *= , /= , %= , &lt;&lt;= , &gt;&gt;= , &amp;= , ^=  , |= , </a:t>
                      </a:r>
                      <a:endParaRPr lang="en-IN" sz="2000">
                        <a:latin typeface="Times New Roman" panose="02020603050405020304" charset="0"/>
                        <a:cs typeface="Times New Roman" panose="02020603050405020304" charset="0"/>
                        <a:sym typeface="+mn-ea"/>
                      </a:endParaRPr>
                    </a:p>
                  </a:txBody>
                  <a:tcPr vert="horz"/>
                </a:tc>
              </a:tr>
              <a:tr h="615315">
                <a:tc>
                  <a:txBody>
                    <a:bodyPr wrap="square"/>
                    <a:lstStyle/>
                    <a:p>
                      <a:pPr algn="ctr">
                        <a:buNone/>
                      </a:pPr>
                      <a:r>
                        <a:rPr lang="en-US" altLang="en-IN" sz="2000" b="0">
                          <a:solidFill>
                            <a:schemeClr val="tx1"/>
                          </a:solidFill>
                          <a:latin typeface="Times New Roman" panose="02020603050405020304" charset="0"/>
                          <a:cs typeface="Times New Roman" panose="02020603050405020304" charset="0"/>
                        </a:rPr>
                        <a:t>Other operators</a:t>
                      </a:r>
                      <a:endParaRPr lang="en-IN" sz="2000" b="0">
                        <a:solidFill>
                          <a:schemeClr val="bg1"/>
                        </a:solidFill>
                        <a:latin typeface="Times New Roman" panose="02020603050405020304" charset="0"/>
                        <a:cs typeface="Times New Roman" panose="02020603050405020304" charset="0"/>
                      </a:endParaRPr>
                    </a:p>
                    <a:p>
                      <a:pPr algn="ctr">
                        <a:buNone/>
                      </a:pPr>
                      <a:endParaRPr lang="en-US" sz="2000" b="0">
                        <a:latin typeface="Times New Roman" panose="02020603050405020304" charset="0"/>
                        <a:cs typeface="Times New Roman" panose="02020603050405020304" charset="0"/>
                      </a:endParaRPr>
                    </a:p>
                  </a:txBody>
                  <a:tcPr vert="horz"/>
                </a:tc>
                <a:tc>
                  <a:txBody>
                    <a:bodyPr wrap="square"/>
                    <a:lstStyle/>
                    <a:p>
                      <a:pPr algn="ctr">
                        <a:buNone/>
                      </a:pPr>
                      <a:r>
                        <a:rPr lang="en-IN" sz="2000">
                          <a:solidFill>
                            <a:schemeClr val="tx1"/>
                          </a:solidFill>
                          <a:latin typeface="Times New Roman" panose="02020603050405020304" charset="0"/>
                          <a:cs typeface="Times New Roman" panose="02020603050405020304" charset="0"/>
                          <a:sym typeface="+mn-ea"/>
                        </a:rPr>
                        <a:t>?:   &amp;    *  sizeof()    ,</a:t>
                      </a:r>
                      <a:endParaRPr lang="en-IN" sz="2000" b="0">
                        <a:solidFill>
                          <a:schemeClr val="tx1"/>
                        </a:solidFill>
                        <a:latin typeface="Times New Roman" panose="02020603050405020304" charset="0"/>
                        <a:cs typeface="Times New Roman" panose="02020603050405020304" charset="0"/>
                      </a:endParaRPr>
                    </a:p>
                    <a:p>
                      <a:pPr algn="ctr">
                        <a:buNone/>
                      </a:pPr>
                      <a:endParaRPr lang="en-IN" sz="2000" b="0">
                        <a:solidFill>
                          <a:schemeClr val="tx1"/>
                        </a:solidFill>
                        <a:latin typeface="Times New Roman" panose="02020603050405020304" charset="0"/>
                        <a:cs typeface="Times New Roman" panose="02020603050405020304" charset="0"/>
                      </a:endParaRPr>
                    </a:p>
                  </a:txBody>
                  <a:tcPr vert="horz"/>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All are binary operators = means two operands are required to perform operation.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For example :-        A   +   B</a:t>
            </a:r>
            <a:endParaRPr lang="en-IN" sz="2400">
              <a:latin typeface="Times New Roman" panose="02020603050405020304" charset="0"/>
              <a:cs typeface="Times New Roman" panose="02020603050405020304" charset="0"/>
              <a:sym typeface="+mn-ea"/>
            </a:endParaRPr>
          </a:p>
          <a:p>
            <a:pPr marL="0" indent="0" algn="just">
              <a:buNone/>
            </a:pPr>
            <a:r>
              <a:rPr lang="en-IN" sz="2400">
                <a:latin typeface="Times New Roman" panose="02020603050405020304" charset="0"/>
                <a:cs typeface="Times New Roman" panose="02020603050405020304" charset="0"/>
                <a:sym typeface="+mn-ea"/>
              </a:rPr>
              <a:t>#include&lt;stdio.h&gt;</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   int main()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a:t>
            </a:r>
            <a:r>
              <a:rPr lang="en-US" altLang="en-IN" sz="2400">
                <a:latin typeface="Times New Roman" panose="02020603050405020304" charset="0"/>
                <a:cs typeface="Times New Roman" panose="02020603050405020304" charset="0"/>
                <a:sym typeface="+mn-ea"/>
              </a:rPr>
              <a:t>=9</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b=3</a:t>
            </a:r>
            <a:r>
              <a:rPr lang="en-IN" sz="2400">
                <a:latin typeface="Times New Roman" panose="02020603050405020304" charset="0"/>
                <a:cs typeface="Times New Roman" panose="02020603050405020304" charset="0"/>
                <a:sym typeface="+mn-ea"/>
              </a:rPr>
              <a:t>;                                               //declaring a and 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rintf(“enter the first and second number \n”);   </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s</a:t>
            </a:r>
            <a:r>
              <a:rPr lang="en-IN" sz="2400" err="1">
                <a:latin typeface="Times New Roman" panose="02020603050405020304" charset="0"/>
                <a:cs typeface="Times New Roman" panose="02020603050405020304" charset="0"/>
                <a:sym typeface="+mn-ea"/>
              </a:rPr>
              <a:t>canf(“%d %d”, &amp;a,&amp;b);                  //accept input from the user</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1" name="Content Placeholder 10" descr="arth"/>
          <p:cNvPicPr>
            <a:picLocks noChangeAspect="1"/>
          </p:cNvPicPr>
          <p:nvPr>
            <p:ph sz="half" idx="2"/>
          </p:nvPr>
        </p:nvPicPr>
        <p:blipFill>
          <a:blip r:embed="rId1"/>
          <a:stretch>
            <a:fillRect/>
          </a:stretch>
        </p:blipFill>
        <p:spPr>
          <a:xfrm>
            <a:off x="5243830" y="4762500"/>
            <a:ext cx="4235450" cy="194818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buNone/>
            </a:pPr>
            <a:r>
              <a:rPr lang="en-IN" sz="2400">
                <a:latin typeface="Times New Roman" panose="02020603050405020304" charset="0"/>
                <a:cs typeface="Times New Roman" panose="02020603050405020304" charset="0"/>
                <a:sym typeface="+mn-ea"/>
              </a:rPr>
              <a:t>Increment operator :-  It is used to increment the value of a variable by one.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Decrement operator :-  It is used to decrement the value of a variable by one.</a:t>
            </a:r>
            <a:endParaRPr lang="en-IN" sz="2400">
              <a:latin typeface="Times New Roman" panose="02020603050405020304" charset="0"/>
              <a:cs typeface="Times New Roman" panose="02020603050405020304" charset="0"/>
            </a:endParaRP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IN" sz="24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Example :-</a:t>
            </a:r>
            <a:endParaRPr lang="en-IN" sz="2400">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                a++,a--</a:t>
            </a:r>
            <a:endParaRPr lang="en-IN" sz="2400">
              <a:latin typeface="Times New Roman" panose="02020603050405020304" charset="0"/>
              <a:cs typeface="Times New Roman" panose="02020603050405020304" charset="0"/>
            </a:endParaRPr>
          </a:p>
          <a:p>
            <a:pPr marL="0" indent="0">
              <a:buNone/>
            </a:pPr>
            <a:endParaRPr lang="en-US" sz="2400"/>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Increment</a:t>
            </a:r>
            <a:endParaRPr lang="en-IN" sz="2400">
              <a:solidFill>
                <a:schemeClr val="tx1"/>
              </a:solidFill>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int a = 5;</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 = 6</a:t>
            </a:r>
            <a:endParaRPr lang="en-IN" sz="24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Decrement</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int a = 5;</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 = 4</a:t>
            </a:r>
            <a:endParaRPr lang="en-IN" sz="2400">
              <a:solidFill>
                <a:schemeClr val="tx1"/>
              </a:solidFill>
              <a:latin typeface="Times New Roman" panose="02020603050405020304" charset="0"/>
              <a:cs typeface="Times New Roman" panose="0202060305040502030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635" y="1212215"/>
            <a:ext cx="11473815" cy="4965065"/>
          </a:xfrm>
        </p:spPr>
        <p:txBody>
          <a:bodyPr>
            <a:normAutofit lnSpcReduction="20000"/>
          </a:bodyPr>
          <a:lstStyle/>
          <a:p>
            <a:pPr marL="0" indent="0">
              <a:buNone/>
            </a:pPr>
            <a:r>
              <a:rPr lang="en-IN">
                <a:latin typeface="Times New Roman" panose="02020603050405020304" charset="0"/>
                <a:cs typeface="Times New Roman" panose="02020603050405020304" charset="0"/>
                <a:sym typeface="+mn-ea"/>
              </a:rPr>
              <a:t>There are two types of increment operator</a:t>
            </a:r>
            <a:endParaRPr lang="en-IN">
              <a:latin typeface="Times New Roman" panose="02020603050405020304" charset="0"/>
              <a:cs typeface="Times New Roman" panose="02020603050405020304" charset="0"/>
            </a:endParaRPr>
          </a:p>
          <a:p>
            <a:pPr marL="0" indent="0">
              <a:buNone/>
            </a:pPr>
            <a:r>
              <a:rPr lang="en-IN" sz="2665">
                <a:latin typeface="Times New Roman" panose="02020603050405020304" charset="0"/>
                <a:cs typeface="Times New Roman" panose="02020603050405020304" charset="0"/>
                <a:sym typeface="+mn-ea"/>
              </a:rPr>
              <a:t> </a:t>
            </a:r>
            <a:r>
              <a:rPr lang="en-IN" sz="2665">
                <a:solidFill>
                  <a:srgbClr val="FF0000"/>
                </a:solidFill>
                <a:latin typeface="Times New Roman" panose="02020603050405020304" charset="0"/>
                <a:cs typeface="Times New Roman" panose="02020603050405020304" charset="0"/>
                <a:sym typeface="+mn-ea"/>
              </a:rPr>
              <a:t>  </a:t>
            </a:r>
            <a:r>
              <a:rPr lang="en-IN" sz="2400">
                <a:solidFill>
                  <a:srgbClr val="FF0000"/>
                </a:solidFill>
                <a:latin typeface="Times New Roman" panose="02020603050405020304" charset="0"/>
                <a:cs typeface="Times New Roman" panose="02020603050405020304" charset="0"/>
                <a:sym typeface="+mn-ea"/>
              </a:rPr>
              <a:t> Pre-increment operator   </a:t>
            </a:r>
            <a:r>
              <a:rPr lang="en-IN" sz="2400">
                <a:solidFill>
                  <a:srgbClr val="00B050"/>
                </a:solidFill>
                <a:latin typeface="Times New Roman" panose="02020603050405020304" charset="0"/>
                <a:cs typeface="Times New Roman" panose="02020603050405020304" charset="0"/>
                <a:sym typeface="+mn-ea"/>
              </a:rPr>
              <a:t>                                           </a:t>
            </a:r>
            <a:r>
              <a:rPr lang="en-IN" sz="2400">
                <a:solidFill>
                  <a:srgbClr val="FF0000"/>
                </a:solidFill>
                <a:latin typeface="Times New Roman" panose="02020603050405020304" charset="0"/>
                <a:cs typeface="Times New Roman" panose="02020603050405020304" charset="0"/>
                <a:sym typeface="+mn-ea"/>
              </a:rPr>
              <a:t>  Post-increment operator</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There are two types of decrement operator</a:t>
            </a:r>
            <a:endParaRPr lang="en-IN">
              <a:latin typeface="Times New Roman" panose="02020603050405020304" charset="0"/>
              <a:cs typeface="Times New Roman" panose="02020603050405020304" charset="0"/>
              <a:sym typeface="+mn-ea"/>
            </a:endParaRPr>
          </a:p>
          <a:p>
            <a:pPr marL="0" indent="0">
              <a:buNone/>
            </a:pP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a:t>
            </a:r>
            <a:r>
              <a:rPr lang="en-IN" sz="2400">
                <a:solidFill>
                  <a:srgbClr val="FF0000"/>
                </a:solidFill>
                <a:latin typeface="Times New Roman" panose="02020603050405020304" charset="0"/>
                <a:cs typeface="Times New Roman" panose="02020603050405020304" charset="0"/>
                <a:sym typeface="+mn-ea"/>
              </a:rPr>
              <a:t> Pre-decrement operator </a:t>
            </a:r>
            <a:r>
              <a:rPr lang="en-IN" sz="2400">
                <a:solidFill>
                  <a:schemeClr val="accent6">
                    <a:lumMod val="75000"/>
                  </a:schemeClr>
                </a:solidFill>
                <a:latin typeface="Times New Roman" panose="02020603050405020304" charset="0"/>
                <a:cs typeface="Times New Roman" panose="02020603050405020304" charset="0"/>
                <a:sym typeface="+mn-ea"/>
              </a:rPr>
              <a:t>                                              </a:t>
            </a:r>
            <a:r>
              <a:rPr lang="en-IN" sz="2400">
                <a:solidFill>
                  <a:srgbClr val="FF0000"/>
                </a:solidFill>
                <a:latin typeface="Times New Roman" panose="02020603050405020304" charset="0"/>
                <a:cs typeface="Times New Roman" panose="02020603050405020304" charset="0"/>
                <a:sym typeface="+mn-ea"/>
              </a:rPr>
              <a:t> Post-decrement operator</a:t>
            </a:r>
            <a:endParaRPr lang="en-IN" sz="2400">
              <a:solidFill>
                <a:schemeClr val="accent6">
                  <a:lumMod val="75000"/>
                </a:schemeClr>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pre – means first increment/decrement then assign it to another variable.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post – means first assign it to another variable then increment/decrement.</a:t>
            </a:r>
            <a:endParaRPr lang="en-IN"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
            <a:ext cx="10515600" cy="6285865"/>
          </a:xfrm>
        </p:spPr>
        <p:txBody>
          <a:bodyPr>
            <a:normAutofit fontScale="70000"/>
          </a:bodyPr>
          <a:lstStyle/>
          <a:p>
            <a:pPr marL="0" indent="0">
              <a:buFont typeface="Arial" panose="020B0604020202020204"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buFont typeface="Arial" panose="020B0604020202020204" pitchFamily="34" charset="0"/>
              <a:buChar char="•"/>
            </a:pPr>
            <a:r>
              <a:rPr lang="en-IN" sz="3000">
                <a:latin typeface="Times New Roman" panose="02020603050405020304" charset="0"/>
                <a:cs typeface="Times New Roman" panose="02020603050405020304" charset="0"/>
                <a:sym typeface="+mn-ea"/>
              </a:rPr>
              <a:t>Relational operators they are used to comparing two values.</a:t>
            </a:r>
            <a:endParaRPr lang="en-IN" sz="3000">
              <a:latin typeface="Times New Roman" panose="02020603050405020304" charset="0"/>
              <a:cs typeface="Times New Roman" panose="02020603050405020304" charset="0"/>
            </a:endParaRPr>
          </a:p>
          <a:p>
            <a:pPr>
              <a:buFont typeface="Arial" panose="020B0604020202020204" pitchFamily="34" charset="0"/>
              <a:buChar char="•"/>
            </a:pPr>
            <a:r>
              <a:rPr lang="en-IN" sz="3000">
                <a:latin typeface="Times New Roman" panose="02020603050405020304" charset="0"/>
                <a:cs typeface="Times New Roman" panose="02020603050405020304" charset="0"/>
                <a:sym typeface="+mn-ea"/>
              </a:rPr>
              <a:t>All Relational operators will return either True or False.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For  example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int a=300, b = 2090;</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if ( b &gt;= a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printf(“Bingo! You are in”);</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else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printf((“OOPS! You are out”);</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 </a:t>
            </a:r>
            <a:endParaRPr lang="en-US" sz="3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real"/>
          <p:cNvPicPr>
            <a:picLocks noChangeAspect="1"/>
          </p:cNvPicPr>
          <p:nvPr>
            <p:ph sz="half" idx="2"/>
          </p:nvPr>
        </p:nvPicPr>
        <p:blipFill>
          <a:blip r:embed="rId1"/>
          <a:stretch>
            <a:fillRect/>
          </a:stretch>
        </p:blipFill>
        <p:spPr>
          <a:xfrm>
            <a:off x="6351905" y="3536950"/>
            <a:ext cx="5001895" cy="214884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11950"/>
          </a:xfrm>
        </p:spPr>
        <p:txBody>
          <a:bodyPr>
            <a:normAutofit fontScale="6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buNone/>
            </a:pPr>
            <a:r>
              <a:rPr lang="en-IN" sz="3430">
                <a:latin typeface="Times New Roman" panose="02020603050405020304" charset="0"/>
                <a:cs typeface="Times New Roman" panose="02020603050405020304" charset="0"/>
                <a:sym typeface="+mn-ea"/>
              </a:rPr>
              <a:t>&amp;&amp; and || are used to combine two conditions.</a:t>
            </a:r>
            <a:endParaRPr lang="en-IN" sz="3430">
              <a:latin typeface="Times New Roman" panose="02020603050405020304" charset="0"/>
              <a:cs typeface="Times New Roman" panose="02020603050405020304" charset="0"/>
            </a:endParaRPr>
          </a:p>
          <a:p>
            <a:pPr marL="0" indent="0">
              <a:buNone/>
            </a:pPr>
            <a:r>
              <a:rPr lang="en-IN" sz="3430">
                <a:solidFill>
                  <a:srgbClr val="00B050"/>
                </a:solidFill>
                <a:latin typeface="Times New Roman" panose="02020603050405020304" charset="0"/>
                <a:cs typeface="Times New Roman" panose="02020603050405020304" charset="0"/>
                <a:sym typeface="+mn-ea"/>
              </a:rPr>
              <a:t>&amp;&amp; - </a:t>
            </a:r>
            <a:r>
              <a:rPr lang="en-IN" sz="3430">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For example :</a:t>
            </a:r>
            <a:endParaRPr lang="en-IN" sz="3430">
              <a:latin typeface="Times New Roman" panose="02020603050405020304" charset="0"/>
              <a:cs typeface="Times New Roman" panose="02020603050405020304" charset="0"/>
              <a:sym typeface="+mn-ea"/>
            </a:endParaRPr>
          </a:p>
          <a:p>
            <a:pPr marL="0" indent="0">
              <a:buNone/>
            </a:pPr>
            <a:r>
              <a:rPr lang="en-US" altLang="en-IN" sz="3430">
                <a:latin typeface="Times New Roman" panose="02020603050405020304" charset="0"/>
                <a:cs typeface="Times New Roman" panose="02020603050405020304" charset="0"/>
              </a:rPr>
              <a:t>#include&lt;stdio.h&gt;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int main(){</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int a = 5;</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 if(a == 5 &amp;&amp; a != 6 &amp;&amp; a &lt;= 56 &amp;&amp; a &gt; 4)</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IN" sz="3430" err="1">
                <a:latin typeface="Times New Roman" panose="02020603050405020304" charset="0"/>
                <a:cs typeface="Times New Roman" panose="02020603050405020304" charset="0"/>
                <a:sym typeface="+mn-ea"/>
              </a:rPr>
              <a:t>printf(“</a:t>
            </a:r>
            <a:r>
              <a:rPr lang="en-US" altLang="en-IN" sz="3430">
                <a:latin typeface="Times New Roman" panose="02020603050405020304" charset="0"/>
                <a:cs typeface="Times New Roman" panose="02020603050405020304" charset="0"/>
                <a:sym typeface="+mn-ea"/>
              </a:rPr>
              <a:t>The codition is true</a:t>
            </a: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          </a:t>
            </a:r>
            <a:r>
              <a:rPr lang="en-US" altLang="en-IN" sz="4000">
                <a:latin typeface="Times New Roman" panose="02020603050405020304" charset="0"/>
                <a:cs typeface="Times New Roman" panose="02020603050405020304" charset="0"/>
              </a:rPr>
              <a:t> True=1</a:t>
            </a:r>
            <a:endParaRPr lang="en-US" altLang="en-IN" sz="4000">
              <a:latin typeface="Times New Roman" panose="02020603050405020304" charset="0"/>
              <a:cs typeface="Times New Roman" panose="02020603050405020304" charset="0"/>
            </a:endParaRPr>
          </a:p>
          <a:p>
            <a:pPr marL="0" indent="0">
              <a:buNone/>
            </a:pPr>
            <a:r>
              <a:rPr lang="en-US" altLang="en-IN" sz="4000">
                <a:latin typeface="Times New Roman" panose="02020603050405020304" charset="0"/>
                <a:cs typeface="Times New Roman" panose="02020603050405020304" charset="0"/>
              </a:rPr>
              <a:t>          False=0</a:t>
            </a:r>
            <a:endParaRPr lang="en-IN" sz="4000">
              <a:latin typeface="Times New Roman" panose="02020603050405020304" charset="0"/>
              <a:cs typeface="Times New Roman" panose="02020603050405020304" charset="0"/>
            </a:endParaRPr>
          </a:p>
          <a:p>
            <a:pPr marL="0" indent="0">
              <a:buNone/>
            </a:pPr>
            <a:endParaRPr lang="en-IN" altLang="en-IN" sz="4000">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logi"/>
          <p:cNvPicPr>
            <a:picLocks noChangeAspect="1"/>
          </p:cNvPicPr>
          <p:nvPr>
            <p:ph sz="half" idx="2"/>
          </p:nvPr>
        </p:nvPicPr>
        <p:blipFill>
          <a:blip r:embed="rId1"/>
          <a:stretch>
            <a:fillRect/>
          </a:stretch>
        </p:blipFill>
        <p:spPr>
          <a:xfrm>
            <a:off x="6191885" y="4119880"/>
            <a:ext cx="4950460" cy="218376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710"/>
            <a:ext cx="10515600" cy="5830570"/>
          </a:xfrm>
        </p:spPr>
        <p:txBody>
          <a:bodyPr/>
          <a:lstStyle/>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int main(){</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if(a !=  5 || a == 6 || a &gt;= 56 || a &gt; 4)</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a:t>
            </a:r>
            <a:r>
              <a:rPr lang="en-US" altLang="en-IN" sz="2400">
                <a:latin typeface="Times New Roman" panose="02020603050405020304" charset="0"/>
                <a:cs typeface="Times New Roman" panose="02020603050405020304" charset="0"/>
                <a:sym typeface="+mn-ea"/>
              </a:rPr>
              <a:t>The codition is true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b="1">
                <a:latin typeface="Times New Roman" panose="02020603050405020304" charset="0"/>
                <a:cs typeface="Times New Roman" panose="02020603050405020304" charset="0"/>
                <a:sym typeface="+mn-ea"/>
              </a:rPr>
              <a:t>}</a:t>
            </a:r>
            <a:r>
              <a:rPr lang="en-IN">
                <a:latin typeface="Times New Roman" panose="02020603050405020304" charset="0"/>
                <a:cs typeface="Times New Roman" panose="02020603050405020304" charset="0"/>
                <a:sym typeface="+mn-ea"/>
              </a:rPr>
              <a:t> </a:t>
            </a:r>
            <a:endParaRPr lang="en-IN">
              <a:latin typeface="Times New Roman" panose="02020603050405020304" charset="0"/>
              <a:cs typeface="Times New Roman" panose="02020603050405020304" charset="0"/>
              <a:sym typeface="+mn-ea"/>
            </a:endParaRPr>
          </a:p>
          <a:p>
            <a:pPr marL="0" indent="0">
              <a:buNone/>
            </a:pPr>
            <a:r>
              <a:rPr lang="en-US" altLang="en-IN">
                <a:latin typeface="Times New Roman" panose="02020603050405020304" charset="0"/>
                <a:cs typeface="Times New Roman" panose="02020603050405020304" charset="0"/>
                <a:sym typeface="+mn-ea"/>
              </a:rPr>
              <a:t>}</a:t>
            </a:r>
            <a:endParaRPr 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True=1</a:t>
            </a:r>
            <a:endParaRPr lang="en-US" alt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False=0</a:t>
            </a:r>
            <a:endParaRPr lang="en-IN">
              <a:latin typeface="Times New Roman" panose="02020603050405020304" charset="0"/>
              <a:cs typeface="Times New Roman" panose="02020603050405020304" charset="0"/>
            </a:endParaRPr>
          </a:p>
          <a:p>
            <a:pPr marL="0" indent="0">
              <a:buNone/>
            </a:pPr>
            <a:endParaRPr lang="en-US"/>
          </a:p>
        </p:txBody>
      </p:sp>
      <p:pic>
        <p:nvPicPr>
          <p:cNvPr id="8" name="Content Placeholder 7" descr="or"/>
          <p:cNvPicPr>
            <a:picLocks noChangeAspect="1"/>
          </p:cNvPicPr>
          <p:nvPr>
            <p:ph sz="half" idx="2"/>
          </p:nvPr>
        </p:nvPicPr>
        <p:blipFill>
          <a:blip r:embed="rId1"/>
          <a:stretch>
            <a:fillRect/>
          </a:stretch>
        </p:blipFill>
        <p:spPr>
          <a:xfrm>
            <a:off x="6107430" y="3832225"/>
            <a:ext cx="4116705" cy="234505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585"/>
            <a:ext cx="10515600" cy="6270625"/>
          </a:xfrm>
        </p:spPr>
        <p:txBody>
          <a:bodyPr>
            <a:normAutofit lnSpcReduction="10000"/>
          </a:bodyPr>
          <a:lstStyle/>
          <a:p>
            <a:pPr marL="0" indent="0">
              <a:buNone/>
            </a:pPr>
            <a:r>
              <a:rPr lang="en-IN" sz="2400">
                <a:latin typeface="Times New Roman" panose="02020603050405020304" charset="0"/>
                <a:cs typeface="Times New Roman" panose="02020603050405020304" charset="0"/>
                <a:sym typeface="+mn-ea"/>
              </a:rPr>
              <a:t>! Operator is used to complement the condition under consideration.</a:t>
            </a: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condition is FLASE and returns when condition is TRUE.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int main()</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 = 5;</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f(!(a == 6))</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 (“Welcome to this beautiful world of operators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endParaRPr lang="en-US" sz="2400"/>
          </a:p>
        </p:txBody>
      </p:sp>
      <p:pic>
        <p:nvPicPr>
          <p:cNvPr id="4" name="Picture 3"/>
          <p:cNvPicPr>
            <a:picLocks noChangeAspect="1"/>
          </p:cNvPicPr>
          <p:nvPr/>
        </p:nvPicPr>
        <p:blipFill>
          <a:blip r:embed="rId1"/>
          <a:stretch>
            <a:fillRect/>
          </a:stretch>
        </p:blipFill>
        <p:spPr>
          <a:xfrm>
            <a:off x="4821555" y="4670425"/>
            <a:ext cx="6261735" cy="160718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buNone/>
            </a:pPr>
            <a:r>
              <a:rPr lang="en-IN" sz="2400">
                <a:solidFill>
                  <a:srgbClr val="FF0000"/>
                </a:solidFill>
                <a:latin typeface="Times New Roman" panose="02020603050405020304" charset="0"/>
                <a:cs typeface="Times New Roman" panose="02020603050405020304" charset="0"/>
                <a:sym typeface="+mn-ea"/>
              </a:rPr>
              <a:t>Bitwise AND (&amp;) operator</a:t>
            </a:r>
            <a:endParaRPr lang="en-IN" sz="2400">
              <a:solidFill>
                <a:srgbClr val="FF000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It takes two bits at a time and perform AND operation.</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AND (&amp;) is binary operator. It takes two numbers and perform bitwise AND.</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Result of AND is 1 when both bits are 1</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3" name="Table 13"/>
          <p:cNvGraphicFramePr>
            <a:graphicFrameLocks noGrp="1"/>
          </p:cNvGraphicFramePr>
          <p:nvPr/>
        </p:nvGraphicFramePr>
        <p:xfrm>
          <a:off x="6136640" y="3860165"/>
          <a:ext cx="2421255" cy="2292350"/>
        </p:xfrm>
        <a:graphic>
          <a:graphicData uri="http://schemas.openxmlformats.org/drawingml/2006/table">
            <a:tbl>
              <a:tblPr firstRow="1" bandRow="1">
                <a:tableStyleId>{5C22544A-7EE6-4342-B048-85BDC9FD1C3A}</a:tableStyleId>
              </a:tblPr>
              <a:tblGrid>
                <a:gridCol w="807085"/>
                <a:gridCol w="807085"/>
                <a:gridCol w="807085"/>
              </a:tblGrid>
              <a:tr h="458470">
                <a:tc>
                  <a:txBody>
                    <a:bodyPr wrap="square"/>
                    <a:lstStyle/>
                    <a:p>
                      <a:r>
                        <a:rPr lang="en-IN"/>
                        <a:t>A</a:t>
                      </a:r>
                      <a:endParaRPr lang="en-IN"/>
                    </a:p>
                  </a:txBody>
                  <a:tcPr vert="horz"/>
                </a:tc>
                <a:tc>
                  <a:txBody>
                    <a:bodyPr wrap="square"/>
                    <a:lstStyle/>
                    <a:p>
                      <a:r>
                        <a:rPr lang="en-IN"/>
                        <a:t>B</a:t>
                      </a:r>
                      <a:endParaRPr lang="en-IN"/>
                    </a:p>
                  </a:txBody>
                  <a:tcPr vert="horz"/>
                </a:tc>
                <a:tc>
                  <a:txBody>
                    <a:bodyPr wrap="square"/>
                    <a:lstStyle/>
                    <a:p>
                      <a:r>
                        <a:rPr lang="en-IN"/>
                        <a:t>A&amp;B</a:t>
                      </a:r>
                      <a:endParaRPr lang="en-IN"/>
                    </a:p>
                  </a:txBody>
                  <a:tcPr vert="horz"/>
                </a:tc>
              </a:tr>
              <a:tr h="458470">
                <a:tc>
                  <a:txBody>
                    <a:bodyPr wrap="square"/>
                    <a:lstStyle/>
                    <a:p>
                      <a:r>
                        <a:rPr lang="en-IN"/>
                        <a:t>0</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458470">
                <a:tc>
                  <a:txBody>
                    <a:bodyPr wrap="square"/>
                    <a:lstStyle/>
                    <a:p>
                      <a:r>
                        <a:rPr lang="en-IN"/>
                        <a:t>0</a:t>
                      </a:r>
                      <a:endParaRPr lang="en-IN"/>
                    </a:p>
                  </a:txBody>
                  <a:tcPr vert="horz"/>
                </a:tc>
                <a:tc>
                  <a:txBody>
                    <a:bodyPr wrap="square"/>
                    <a:lstStyle/>
                    <a:p>
                      <a:r>
                        <a:rPr lang="en-IN"/>
                        <a:t>1</a:t>
                      </a:r>
                      <a:endParaRPr lang="en-IN"/>
                    </a:p>
                  </a:txBody>
                  <a:tcPr vert="horz"/>
                </a:tc>
                <a:tc>
                  <a:txBody>
                    <a:bodyPr wrap="square"/>
                    <a:lstStyle/>
                    <a:p>
                      <a:r>
                        <a:rPr lang="en-IN"/>
                        <a:t>0</a:t>
                      </a:r>
                      <a:endParaRPr lang="en-IN"/>
                    </a:p>
                  </a:txBody>
                  <a:tcPr vert="horz"/>
                </a:tc>
              </a:tr>
              <a:tr h="458470">
                <a:tc>
                  <a:txBody>
                    <a:bodyPr wrap="square"/>
                    <a:lstStyle/>
                    <a:p>
                      <a:r>
                        <a:rPr lang="en-IN"/>
                        <a:t>1</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458470">
                <a:tc>
                  <a:txBody>
                    <a:bodyPr wrap="square"/>
                    <a:lstStyle/>
                    <a:p>
                      <a:r>
                        <a:rPr lang="en-IN"/>
                        <a:t>1</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bl>
          </a:graphicData>
        </a:graphic>
      </p:graphicFrame>
      <p:sp>
        <p:nvSpPr>
          <p:cNvPr id="14" name="TextBox 13"/>
          <p:cNvSpPr txBox="1"/>
          <p:nvPr/>
        </p:nvSpPr>
        <p:spPr>
          <a:xfrm>
            <a:off x="6456680" y="32289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710"/>
            <a:ext cx="10515600" cy="5830570"/>
          </a:xfrm>
        </p:spPr>
        <p:txBody>
          <a:bodyPr/>
          <a:lstStyle/>
          <a:p>
            <a:pPr marL="0" indent="0" algn="just">
              <a:buNone/>
            </a:pPr>
            <a:r>
              <a:rPr lang="en-US">
                <a:latin typeface="Times New Roman" panose="02020603050405020304" charset="0"/>
                <a:cs typeface="Times New Roman" panose="02020603050405020304" charset="0"/>
              </a:rPr>
              <a:t>Example for bitwise AND operator :-</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a=7, b=4;                      // variable declarations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printf("The output of the Bitwise AND operator a&amp;b is %d",a&amp;b);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10" name="Content Placeholder 9" descr="and1"/>
          <p:cNvPicPr>
            <a:picLocks noChangeAspect="1"/>
          </p:cNvPicPr>
          <p:nvPr>
            <p:ph sz="half" idx="2"/>
          </p:nvPr>
        </p:nvPicPr>
        <p:blipFill>
          <a:blip r:embed="rId1"/>
          <a:stretch>
            <a:fillRect/>
          </a:stretch>
        </p:blipFill>
        <p:spPr>
          <a:xfrm>
            <a:off x="4789805" y="3337560"/>
            <a:ext cx="4846955" cy="256984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
            <a:ext cx="10515600" cy="5735320"/>
          </a:xfrm>
        </p:spPr>
        <p:txBody>
          <a:bodyPr/>
          <a:lstStyle/>
          <a:p>
            <a:pPr marL="0" indent="0">
              <a:buNone/>
            </a:pPr>
            <a:r>
              <a:rPr lang="en-IN">
                <a:solidFill>
                  <a:srgbClr val="FF0000"/>
                </a:solidFill>
                <a:latin typeface="Times New Roman" panose="02020603050405020304" charset="0"/>
                <a:cs typeface="Times New Roman" panose="02020603050405020304" charset="0"/>
                <a:sym typeface="+mn-ea"/>
              </a:rPr>
              <a:t>Bitwise OR (|) operator</a:t>
            </a:r>
            <a:endParaRPr lang="en-IN">
              <a:solidFill>
                <a:srgbClr val="FF0000"/>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a:latin typeface="Times New Roman" panose="02020603050405020304" charset="0"/>
                <a:cs typeface="Times New Roman" panose="02020603050405020304" charset="0"/>
                <a:sym typeface="+mn-ea"/>
              </a:rPr>
              <a:t>It takes two bits at a time and perform OR operation.</a:t>
            </a:r>
            <a:endParaRPr lang="en-IN" sz="24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a:latin typeface="Times New Roman" panose="02020603050405020304" charset="0"/>
                <a:cs typeface="Times New Roman" panose="02020603050405020304" charset="0"/>
                <a:sym typeface="+mn-ea"/>
              </a:rPr>
              <a:t>OR (|) is binary operator. It takes two numbers and  perform bitwise OR.</a:t>
            </a:r>
            <a:endParaRPr lang="en-IN" sz="24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2400">
                <a:latin typeface="Times New Roman" panose="02020603050405020304" charset="0"/>
                <a:cs typeface="Times New Roman" panose="02020603050405020304" charset="0"/>
                <a:sym typeface="+mn-ea"/>
              </a:rPr>
              <a:t>Result of OR is 0 when both bits are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9" name="Table 13"/>
          <p:cNvGraphicFramePr>
            <a:graphicFrameLocks noGrp="1"/>
          </p:cNvGraphicFramePr>
          <p:nvPr/>
        </p:nvGraphicFramePr>
        <p:xfrm>
          <a:off x="6543675" y="3293745"/>
          <a:ext cx="2489835" cy="2635250"/>
        </p:xfrm>
        <a:graphic>
          <a:graphicData uri="http://schemas.openxmlformats.org/drawingml/2006/table">
            <a:tbl>
              <a:tblPr firstRow="1" bandRow="1">
                <a:tableStyleId>{5C22544A-7EE6-4342-B048-85BDC9FD1C3A}</a:tableStyleId>
              </a:tblPr>
              <a:tblGrid>
                <a:gridCol w="829945"/>
                <a:gridCol w="829945"/>
                <a:gridCol w="829945"/>
              </a:tblGrid>
              <a:tr h="527050">
                <a:tc>
                  <a:txBody>
                    <a:bodyPr wrap="square"/>
                    <a:lstStyle/>
                    <a:p>
                      <a:r>
                        <a:rPr lang="en-IN"/>
                        <a:t>A</a:t>
                      </a:r>
                      <a:endParaRPr lang="en-IN"/>
                    </a:p>
                  </a:txBody>
                  <a:tcPr vert="horz"/>
                </a:tc>
                <a:tc>
                  <a:txBody>
                    <a:bodyPr wrap="square"/>
                    <a:lstStyle/>
                    <a:p>
                      <a:r>
                        <a:rPr lang="en-IN"/>
                        <a:t>B</a:t>
                      </a:r>
                      <a:endParaRPr lang="en-IN"/>
                    </a:p>
                  </a:txBody>
                  <a:tcPr vert="horz"/>
                </a:tc>
                <a:tc>
                  <a:txBody>
                    <a:bodyPr wrap="square"/>
                    <a:lstStyle/>
                    <a:p>
                      <a:r>
                        <a:rPr lang="en-IN"/>
                        <a:t>A|B</a:t>
                      </a:r>
                      <a:endParaRPr lang="en-IN"/>
                    </a:p>
                  </a:txBody>
                  <a:tcPr vert="horz"/>
                </a:tc>
              </a:tr>
              <a:tr h="527050">
                <a:tc>
                  <a:txBody>
                    <a:bodyPr wrap="square"/>
                    <a:lstStyle/>
                    <a:p>
                      <a:r>
                        <a:rPr lang="en-IN"/>
                        <a:t>0</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527050">
                <a:tc>
                  <a:txBody>
                    <a:bodyPr wrap="square"/>
                    <a:lstStyle/>
                    <a:p>
                      <a:r>
                        <a:rPr lang="en-IN"/>
                        <a:t>0</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r h="527050">
                <a:tc>
                  <a:txBody>
                    <a:bodyPr wrap="square"/>
                    <a:lstStyle/>
                    <a:p>
                      <a:r>
                        <a:rPr lang="en-IN"/>
                        <a:t>1</a:t>
                      </a:r>
                      <a:endParaRPr lang="en-IN"/>
                    </a:p>
                  </a:txBody>
                  <a:tcPr vert="horz"/>
                </a:tc>
                <a:tc>
                  <a:txBody>
                    <a:bodyPr wrap="square"/>
                    <a:lstStyle/>
                    <a:p>
                      <a:r>
                        <a:rPr lang="en-IN"/>
                        <a:t>0</a:t>
                      </a:r>
                      <a:endParaRPr lang="en-IN"/>
                    </a:p>
                  </a:txBody>
                  <a:tcPr vert="horz"/>
                </a:tc>
                <a:tc>
                  <a:txBody>
                    <a:bodyPr wrap="square"/>
                    <a:lstStyle/>
                    <a:p>
                      <a:r>
                        <a:rPr lang="en-IN"/>
                        <a:t>1</a:t>
                      </a:r>
                      <a:endParaRPr lang="en-IN"/>
                    </a:p>
                  </a:txBody>
                  <a:tcPr vert="horz"/>
                </a:tc>
              </a:tr>
              <a:tr h="527050">
                <a:tc>
                  <a:txBody>
                    <a:bodyPr wrap="square"/>
                    <a:lstStyle/>
                    <a:p>
                      <a:r>
                        <a:rPr lang="en-IN"/>
                        <a:t>1</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bl>
          </a:graphicData>
        </a:graphic>
      </p:graphicFrame>
      <p:sp>
        <p:nvSpPr>
          <p:cNvPr id="14" name="TextBox 13"/>
          <p:cNvSpPr txBox="1"/>
          <p:nvPr/>
        </p:nvSpPr>
        <p:spPr>
          <a:xfrm>
            <a:off x="6897370" y="258381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595"/>
            <a:ext cx="10515600" cy="5861685"/>
          </a:xfrm>
        </p:spPr>
        <p:txBody>
          <a:bodyPr/>
          <a:lstStyle/>
          <a:p>
            <a:pPr marL="0" indent="0">
              <a:buNone/>
            </a:pPr>
            <a:r>
              <a:rPr lang="en-US">
                <a:latin typeface="Times New Roman" panose="02020603050405020304" charset="0"/>
                <a:cs typeface="Times New Roman" panose="02020603050405020304" charset="0"/>
                <a:sym typeface="+mn-ea"/>
              </a:rPr>
              <a:t>Example for bitwise OR operator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a=7,b=4;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OR operator a|b is %d\n",a|b);</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or1"/>
          <p:cNvPicPr>
            <a:picLocks noChangeAspect="1"/>
          </p:cNvPicPr>
          <p:nvPr>
            <p:ph sz="half" idx="2"/>
          </p:nvPr>
        </p:nvPicPr>
        <p:blipFill>
          <a:blip r:embed="rId1"/>
          <a:stretch>
            <a:fillRect/>
          </a:stretch>
        </p:blipFill>
        <p:spPr>
          <a:xfrm>
            <a:off x="5041900" y="3559810"/>
            <a:ext cx="4672965" cy="193738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875"/>
            <a:ext cx="10515600" cy="6034405"/>
          </a:xfrm>
        </p:spPr>
        <p:txBody>
          <a:bodyPr/>
          <a:lstStyle/>
          <a:p>
            <a:pPr marL="0" indent="0">
              <a:buNone/>
            </a:pPr>
            <a:r>
              <a:rPr lang="en-IN">
                <a:solidFill>
                  <a:srgbClr val="FF0000"/>
                </a:solidFill>
                <a:latin typeface="Times New Roman" panose="02020603050405020304" charset="0"/>
                <a:cs typeface="Times New Roman" panose="02020603050405020304" charset="0"/>
                <a:sym typeface="+mn-ea"/>
              </a:rPr>
              <a:t>Bitwise NOT (~) operator</a:t>
            </a:r>
            <a:endParaRPr lang="en-IN">
              <a:solidFill>
                <a:srgbClr val="FF000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NOT is a unary operator.</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Its job is to complement each bit one by one.</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Result of  NOT  is 0 when bits is 1 and 1 when bit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wrap="square"/>
                    <a:lstStyle/>
                    <a:p>
                      <a:r>
                        <a:rPr lang="en-IN"/>
                        <a:t>A</a:t>
                      </a:r>
                      <a:endParaRPr lang="en-IN"/>
                    </a:p>
                  </a:txBody>
                  <a:tcPr vert="horz"/>
                </a:tc>
                <a:tc>
                  <a:txBody>
                    <a:bodyPr wrap="square"/>
                    <a:lstStyle/>
                    <a:p>
                      <a:r>
                        <a:rPr lang="en-IN"/>
                        <a:t>~A</a:t>
                      </a:r>
                      <a:endParaRPr lang="en-IN"/>
                    </a:p>
                  </a:txBody>
                  <a:tcPr vert="horz"/>
                </a:tc>
              </a:tr>
              <a:tr h="549275">
                <a:tc>
                  <a:txBody>
                    <a:bodyPr wrap="square"/>
                    <a:lstStyle/>
                    <a:p>
                      <a:r>
                        <a:rPr lang="en-IN"/>
                        <a:t>0</a:t>
                      </a:r>
                      <a:endParaRPr lang="en-IN"/>
                    </a:p>
                  </a:txBody>
                  <a:tcPr vert="horz"/>
                </a:tc>
                <a:tc>
                  <a:txBody>
                    <a:bodyPr wrap="square"/>
                    <a:lstStyle/>
                    <a:p>
                      <a:r>
                        <a:rPr lang="en-IN"/>
                        <a:t>1</a:t>
                      </a:r>
                      <a:endParaRPr lang="en-IN"/>
                    </a:p>
                  </a:txBody>
                  <a:tcPr vert="horz"/>
                </a:tc>
              </a:tr>
              <a:tr h="549275">
                <a:tc>
                  <a:txBody>
                    <a:bodyPr wrap="square"/>
                    <a:lstStyle/>
                    <a:p>
                      <a:r>
                        <a:rPr lang="en-IN"/>
                        <a:t>1</a:t>
                      </a:r>
                      <a:endParaRPr lang="en-IN"/>
                    </a:p>
                  </a:txBody>
                  <a:tcPr vert="horz"/>
                </a:tc>
                <a:tc>
                  <a:txBody>
                    <a:bodyPr wrap="square"/>
                    <a:lstStyle/>
                    <a:p>
                      <a:r>
                        <a:rPr lang="en-IN"/>
                        <a:t>0</a:t>
                      </a:r>
                      <a:endParaRPr lang="en-IN"/>
                    </a:p>
                  </a:txBody>
                  <a:tcPr vert="horz"/>
                </a:tc>
              </a:tr>
            </a:tbl>
          </a:graphicData>
        </a:graphic>
      </p:graphicFrame>
      <p:sp>
        <p:nvSpPr>
          <p:cNvPr id="14" name="TextBox 13"/>
          <p:cNvSpPr txBox="1"/>
          <p:nvPr/>
        </p:nvSpPr>
        <p:spPr>
          <a:xfrm>
            <a:off x="6228080" y="2929890"/>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575"/>
            <a:ext cx="10515600" cy="5767705"/>
          </a:xfrm>
        </p:spPr>
        <p:txBody>
          <a:bodyPr/>
          <a:lstStyle/>
          <a:p>
            <a:pPr marL="0" indent="0">
              <a:buNone/>
            </a:pPr>
            <a:r>
              <a:rPr lang="en-US">
                <a:latin typeface="Times New Roman" panose="02020603050405020304" charset="0"/>
                <a:cs typeface="Times New Roman" panose="02020603050405020304" charset="0"/>
                <a:sym typeface="+mn-ea"/>
              </a:rPr>
              <a:t>Example for bitwise NOT operator :-</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complement operator ~a is %d\n",~a);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9" name="Content Placeholder 8" descr="not2"/>
          <p:cNvPicPr>
            <a:picLocks noChangeAspect="1"/>
          </p:cNvPicPr>
          <p:nvPr>
            <p:ph sz="half" idx="2"/>
          </p:nvPr>
        </p:nvPicPr>
        <p:blipFill>
          <a:blip r:embed="rId1"/>
          <a:stretch>
            <a:fillRect/>
          </a:stretch>
        </p:blipFill>
        <p:spPr>
          <a:xfrm>
            <a:off x="4532630" y="4231640"/>
            <a:ext cx="4685030" cy="177482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Two types of bitwise shift operators exist in C programming.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Left-shift operator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Right-shift operator</a:t>
            </a:r>
            <a:endParaRPr lang="en-US" sz="2400">
              <a:latin typeface="Times New Roman" panose="02020603050405020304" charset="0"/>
              <a:cs typeface="Times New Roman" panose="02020603050405020304" charset="0"/>
            </a:endParaRPr>
          </a:p>
          <a:p>
            <a:pPr marL="0" indent="0">
              <a:buNone/>
            </a:pPr>
            <a:r>
              <a:rPr lang="en-IN">
                <a:solidFill>
                  <a:srgbClr val="FF0000"/>
                </a:solidFill>
                <a:latin typeface="Times New Roman" panose="02020603050405020304" charset="0"/>
                <a:cs typeface="Times New Roman" panose="02020603050405020304" charset="0"/>
                <a:sym typeface="+mn-ea"/>
              </a:rPr>
              <a:t>Bitwise Left shift(&lt;&lt;) operator</a:t>
            </a:r>
            <a:endParaRPr lang="en-IN">
              <a:solidFill>
                <a:srgbClr val="FF0000"/>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2400">
                <a:latin typeface="Times New Roman" panose="02020603050405020304" charset="0"/>
                <a:cs typeface="Times New Roman" panose="02020603050405020304" charset="0"/>
                <a:sym typeface="+mn-ea"/>
              </a:rPr>
              <a:t>Left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First operand &lt;&lt; Second operand</a:t>
            </a:r>
            <a:endParaRPr lang="en-IN" sz="20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Whose bits get left shifted              Decides the number of</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                                                                places to shift the bits</a:t>
            </a:r>
            <a:endParaRPr lang="en-IN" sz="2000">
              <a:latin typeface="Times New Roman" panose="02020603050405020304" charset="0"/>
              <a:cs typeface="Times New Roman" panose="0202060305040502030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Left shift operator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a=5;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value of a&lt;&lt;2 is : %d ", a&lt;&lt;2);   //0101&lt;&lt;2=00010100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7" name="Content Placeholder 6" descr="bitwise left"/>
          <p:cNvPicPr>
            <a:picLocks noChangeAspect="1"/>
          </p:cNvPicPr>
          <p:nvPr>
            <p:ph sz="half" idx="2"/>
          </p:nvPr>
        </p:nvPicPr>
        <p:blipFill>
          <a:blip r:embed="rId1"/>
          <a:stretch>
            <a:fillRect/>
          </a:stretch>
        </p:blipFill>
        <p:spPr>
          <a:xfrm>
            <a:off x="2609850" y="3731260"/>
            <a:ext cx="5650865" cy="1560830"/>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IN" sz="24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First operand &lt;&lt; Second operand</a:t>
            </a:r>
            <a:endParaRPr lang="en-IN" sz="24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27760" y="4338320"/>
            <a:ext cx="852043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   Whose bits get left shifted              Decides the number of</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                                                                places to shift the bit</a:t>
            </a:r>
            <a:r>
              <a:rPr lang="en-IN">
                <a:latin typeface="Times New Roman" panose="02020603050405020304" charset="0"/>
                <a:cs typeface="Times New Roman" panose="02020603050405020304" charset="0"/>
              </a:rPr>
              <a:t>s</a:t>
            </a:r>
            <a:endParaRPr lang="en-IN">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Right shift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int a=7;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printf("The value of a&gt;&gt;2 is : %d ", a&gt;&gt;2);  //0111&gt;&gt;2=0000 0001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6" name="Content Placeholder 5" descr="bit right"/>
          <p:cNvPicPr>
            <a:picLocks noChangeAspect="1"/>
          </p:cNvPicPr>
          <p:nvPr>
            <p:ph sz="half" idx="2"/>
          </p:nvPr>
        </p:nvPicPr>
        <p:blipFill>
          <a:blip r:embed="rId1"/>
          <a:stretch>
            <a:fillRect/>
          </a:stretch>
        </p:blipFill>
        <p:spPr>
          <a:xfrm>
            <a:off x="3300730" y="3710305"/>
            <a:ext cx="4342130" cy="187261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p:nvPr>
            <p:ph idx="1"/>
          </p:nvPr>
        </p:nvSpPr>
        <p:spPr>
          <a:xfrm>
            <a:off x="838200" y="378460"/>
            <a:ext cx="10515600" cy="5798820"/>
          </a:xfrm>
        </p:spPr>
        <p:txBody>
          <a:bodyPr>
            <a:normAutofit lnSpcReduction="10000"/>
          </a:bodyPr>
          <a:lstStyle/>
          <a:p>
            <a:pPr marL="0" indent="0" algn="just">
              <a:buNone/>
            </a:pPr>
            <a:r>
              <a:rPr lang="en-US">
                <a:solidFill>
                  <a:srgbClr val="FF0000"/>
                </a:solidFill>
                <a:latin typeface="Times New Roman" panose="02020603050405020304" charset="0"/>
                <a:cs typeface="Times New Roman" panose="02020603050405020304" charset="0"/>
              </a:rPr>
              <a:t>Preprocessor</a:t>
            </a:r>
            <a:endParaRPr lang="en-US">
              <a:solidFill>
                <a:srgbClr val="FF000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2400">
              <a:latin typeface="Times New Roman" panose="02020603050405020304" charset="0"/>
              <a:cs typeface="Times New Roman" panose="02020603050405020304" charset="0"/>
            </a:endParaRPr>
          </a:p>
          <a:p>
            <a:pPr marL="0" indent="0" algn="just">
              <a:buNone/>
            </a:pPr>
            <a:r>
              <a:rPr lang="en-US">
                <a:solidFill>
                  <a:srgbClr val="FF0000"/>
                </a:solidFill>
                <a:latin typeface="Times New Roman" panose="02020603050405020304" charset="0"/>
                <a:cs typeface="Times New Roman" panose="02020603050405020304" charset="0"/>
              </a:rPr>
              <a:t>Compiler</a:t>
            </a:r>
            <a:endParaRPr lang="en-US">
              <a:solidFill>
                <a:srgbClr val="FF000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2400">
              <a:latin typeface="Times New Roman" panose="02020603050405020304" charset="0"/>
              <a:cs typeface="Times New Roman" panose="02020603050405020304" charset="0"/>
            </a:endParaRPr>
          </a:p>
          <a:p>
            <a:pPr marL="0" indent="0" algn="just">
              <a:buNone/>
            </a:pPr>
            <a:r>
              <a:rPr lang="en-US">
                <a:solidFill>
                  <a:srgbClr val="FF0000"/>
                </a:solidFill>
                <a:latin typeface="Times New Roman" panose="02020603050405020304" charset="0"/>
                <a:cs typeface="Times New Roman" panose="02020603050405020304" charset="0"/>
              </a:rPr>
              <a:t>Assembler</a:t>
            </a:r>
            <a:endParaRPr lang="en-US">
              <a:solidFill>
                <a:srgbClr val="FF000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This assembly language code is converted to object code by system,s assembler.</a:t>
            </a:r>
            <a:endParaRPr lang="en-US" sz="2400">
              <a:latin typeface="Times New Roman" panose="02020603050405020304" charset="0"/>
              <a:cs typeface="Times New Roman" panose="02020603050405020304" charset="0"/>
            </a:endParaRPr>
          </a:p>
          <a:p>
            <a:pPr marL="0" indent="0" algn="just">
              <a:buNone/>
            </a:pPr>
            <a:r>
              <a:rPr lang="en-US">
                <a:solidFill>
                  <a:srgbClr val="FF0000"/>
                </a:solidFill>
                <a:latin typeface="Times New Roman" panose="02020603050405020304" charset="0"/>
                <a:cs typeface="Times New Roman" panose="02020603050405020304" charset="0"/>
              </a:rPr>
              <a:t>Linker</a:t>
            </a:r>
            <a:endParaRPr lang="en-US">
              <a:solidFill>
                <a:srgbClr val="FF000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05"/>
            <a:ext cx="10515600" cy="5895975"/>
          </a:xfrm>
        </p:spPr>
        <p:txBody>
          <a:bodyPr/>
          <a:lstStyle/>
          <a:p>
            <a:pPr marL="0" indent="0">
              <a:buNone/>
            </a:pPr>
            <a:r>
              <a:rPr lang="en-IN">
                <a:solidFill>
                  <a:srgbClr val="FF0000"/>
                </a:solidFill>
                <a:latin typeface="Times New Roman" panose="02020603050405020304" charset="0"/>
                <a:cs typeface="Times New Roman" panose="02020603050405020304" charset="0"/>
                <a:sym typeface="+mn-ea"/>
              </a:rPr>
              <a:t>Bitwise XOR(^) operator</a:t>
            </a:r>
            <a:endParaRPr lang="en-IN">
              <a:solidFill>
                <a:srgbClr val="FF000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Bitwise XOR (^) is binary operator. It takes two numbers and perform bitwise XOR.</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Result of XOR is 1 when two bits are different otherwise the result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7" name="Table 13"/>
          <p:cNvGraphicFramePr>
            <a:graphicFrameLocks noGrp="1"/>
          </p:cNvGraphicFramePr>
          <p:nvPr/>
        </p:nvGraphicFramePr>
        <p:xfrm>
          <a:off x="6370320" y="3416935"/>
          <a:ext cx="2472690" cy="2400300"/>
        </p:xfrm>
        <a:graphic>
          <a:graphicData uri="http://schemas.openxmlformats.org/drawingml/2006/table">
            <a:tbl>
              <a:tblPr firstRow="1" bandRow="1">
                <a:tableStyleId>{5C22544A-7EE6-4342-B048-85BDC9FD1C3A}</a:tableStyleId>
              </a:tblPr>
              <a:tblGrid>
                <a:gridCol w="824230"/>
                <a:gridCol w="824230"/>
                <a:gridCol w="824230"/>
              </a:tblGrid>
              <a:tr h="480060">
                <a:tc>
                  <a:txBody>
                    <a:bodyPr wrap="square"/>
                    <a:lstStyle/>
                    <a:p>
                      <a:r>
                        <a:rPr lang="en-IN"/>
                        <a:t>A  </a:t>
                      </a:r>
                      <a:endParaRPr lang="en-IN"/>
                    </a:p>
                  </a:txBody>
                  <a:tcPr vert="horz"/>
                </a:tc>
                <a:tc>
                  <a:txBody>
                    <a:bodyPr wrap="square"/>
                    <a:lstStyle/>
                    <a:p>
                      <a:r>
                        <a:rPr lang="en-IN"/>
                        <a:t>B</a:t>
                      </a:r>
                      <a:endParaRPr lang="en-IN"/>
                    </a:p>
                  </a:txBody>
                  <a:tcPr vert="horz"/>
                </a:tc>
                <a:tc>
                  <a:txBody>
                    <a:bodyPr wrap="square"/>
                    <a:lstStyle/>
                    <a:p>
                      <a:r>
                        <a:rPr lang="en-IN"/>
                        <a:t>A^B</a:t>
                      </a:r>
                      <a:endParaRPr lang="en-IN"/>
                    </a:p>
                  </a:txBody>
                  <a:tcPr vert="horz"/>
                </a:tc>
              </a:tr>
              <a:tr h="480060">
                <a:tc>
                  <a:txBody>
                    <a:bodyPr wrap="square"/>
                    <a:lstStyle/>
                    <a:p>
                      <a:r>
                        <a:rPr lang="en-IN"/>
                        <a:t>0</a:t>
                      </a:r>
                      <a:endParaRPr lang="en-IN"/>
                    </a:p>
                  </a:txBody>
                  <a:tcPr vert="horz"/>
                </a:tc>
                <a:tc>
                  <a:txBody>
                    <a:bodyPr wrap="square"/>
                    <a:lstStyle/>
                    <a:p>
                      <a:r>
                        <a:rPr lang="en-IN"/>
                        <a:t>0</a:t>
                      </a:r>
                      <a:endParaRPr lang="en-IN"/>
                    </a:p>
                  </a:txBody>
                  <a:tcPr vert="horz"/>
                </a:tc>
                <a:tc>
                  <a:txBody>
                    <a:bodyPr wrap="square"/>
                    <a:lstStyle/>
                    <a:p>
                      <a:r>
                        <a:rPr lang="en-IN"/>
                        <a:t>0</a:t>
                      </a:r>
                      <a:endParaRPr lang="en-IN"/>
                    </a:p>
                  </a:txBody>
                  <a:tcPr vert="horz"/>
                </a:tc>
              </a:tr>
              <a:tr h="480060">
                <a:tc>
                  <a:txBody>
                    <a:bodyPr wrap="square"/>
                    <a:lstStyle/>
                    <a:p>
                      <a:r>
                        <a:rPr lang="en-IN"/>
                        <a:t>0</a:t>
                      </a:r>
                      <a:endParaRPr lang="en-IN"/>
                    </a:p>
                  </a:txBody>
                  <a:tcPr vert="horz"/>
                </a:tc>
                <a:tc>
                  <a:txBody>
                    <a:bodyPr wrap="square"/>
                    <a:lstStyle/>
                    <a:p>
                      <a:r>
                        <a:rPr lang="en-IN"/>
                        <a:t>1</a:t>
                      </a:r>
                      <a:endParaRPr lang="en-IN"/>
                    </a:p>
                  </a:txBody>
                  <a:tcPr vert="horz"/>
                </a:tc>
                <a:tc>
                  <a:txBody>
                    <a:bodyPr wrap="square"/>
                    <a:lstStyle/>
                    <a:p>
                      <a:r>
                        <a:rPr lang="en-IN"/>
                        <a:t>1</a:t>
                      </a:r>
                      <a:endParaRPr lang="en-IN"/>
                    </a:p>
                  </a:txBody>
                  <a:tcPr vert="horz"/>
                </a:tc>
              </a:tr>
              <a:tr h="480060">
                <a:tc>
                  <a:txBody>
                    <a:bodyPr wrap="square"/>
                    <a:lstStyle/>
                    <a:p>
                      <a:r>
                        <a:rPr lang="en-IN"/>
                        <a:t>1</a:t>
                      </a:r>
                      <a:endParaRPr lang="en-IN"/>
                    </a:p>
                  </a:txBody>
                  <a:tcPr vert="horz"/>
                </a:tc>
                <a:tc>
                  <a:txBody>
                    <a:bodyPr wrap="square"/>
                    <a:lstStyle/>
                    <a:p>
                      <a:r>
                        <a:rPr lang="en-IN"/>
                        <a:t>0</a:t>
                      </a:r>
                      <a:endParaRPr lang="en-IN"/>
                    </a:p>
                  </a:txBody>
                  <a:tcPr vert="horz"/>
                </a:tc>
                <a:tc>
                  <a:txBody>
                    <a:bodyPr wrap="square"/>
                    <a:lstStyle/>
                    <a:p>
                      <a:r>
                        <a:rPr lang="en-IN"/>
                        <a:t>1</a:t>
                      </a:r>
                      <a:endParaRPr lang="en-IN"/>
                    </a:p>
                  </a:txBody>
                  <a:tcPr vert="horz"/>
                </a:tc>
              </a:tr>
              <a:tr h="480060">
                <a:tc>
                  <a:txBody>
                    <a:bodyPr wrap="square"/>
                    <a:lstStyle/>
                    <a:p>
                      <a:r>
                        <a:rPr lang="en-IN"/>
                        <a:t>1</a:t>
                      </a:r>
                      <a:endParaRPr lang="en-IN"/>
                    </a:p>
                  </a:txBody>
                  <a:tcPr vert="horz"/>
                </a:tc>
                <a:tc>
                  <a:txBody>
                    <a:bodyPr wrap="square"/>
                    <a:lstStyle/>
                    <a:p>
                      <a:r>
                        <a:rPr lang="en-IN"/>
                        <a:t>1</a:t>
                      </a:r>
                      <a:endParaRPr lang="en-IN"/>
                    </a:p>
                  </a:txBody>
                  <a:tcPr vert="horz"/>
                </a:tc>
                <a:tc>
                  <a:txBody>
                    <a:bodyPr wrap="square"/>
                    <a:lstStyle/>
                    <a:p>
                      <a:r>
                        <a:rPr lang="en-IN"/>
                        <a:t>0</a:t>
                      </a:r>
                      <a:endParaRPr lang="en-IN"/>
                    </a:p>
                  </a:txBody>
                  <a:tcPr vert="horz"/>
                </a:tc>
              </a:tr>
            </a:tbl>
          </a:graphicData>
        </a:graphic>
      </p:graphicFrame>
      <p:sp>
        <p:nvSpPr>
          <p:cNvPr id="14" name="TextBox 13"/>
          <p:cNvSpPr txBox="1"/>
          <p:nvPr/>
        </p:nvSpPr>
        <p:spPr>
          <a:xfrm>
            <a:off x="6715760" y="26701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910"/>
            <a:ext cx="10515600" cy="5881370"/>
          </a:xfrm>
        </p:spPr>
        <p:txBody>
          <a:bodyPr/>
          <a:lstStyle/>
          <a:p>
            <a:pPr marL="0" indent="0">
              <a:buNone/>
            </a:pPr>
            <a:r>
              <a:rPr lang="en-US">
                <a:latin typeface="Times New Roman" panose="02020603050405020304" charset="0"/>
                <a:cs typeface="Times New Roman" panose="02020603050405020304" charset="0"/>
                <a:sym typeface="+mn-ea"/>
              </a:rPr>
              <a:t>Example for bitwise XOR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int main()</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int a=7,b=4;  // variable declarations</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printf("The output of the Bitwise XOR operator a|b is %d\n",a^b);</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return 0;</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endParaRPr lang="en-US" sz="2400"/>
          </a:p>
        </p:txBody>
      </p:sp>
      <p:pic>
        <p:nvPicPr>
          <p:cNvPr id="6" name="Content Placeholder 5" descr="xor"/>
          <p:cNvPicPr>
            <a:picLocks noChangeAspect="1"/>
          </p:cNvPicPr>
          <p:nvPr>
            <p:ph sz="half" idx="2"/>
          </p:nvPr>
        </p:nvPicPr>
        <p:blipFill>
          <a:blip r:embed="rId1"/>
          <a:stretch>
            <a:fillRect/>
          </a:stretch>
        </p:blipFill>
        <p:spPr>
          <a:xfrm>
            <a:off x="3275330" y="4454525"/>
            <a:ext cx="5706745" cy="161925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0055"/>
            <a:ext cx="10515600" cy="6184900"/>
          </a:xfrm>
        </p:spPr>
        <p:txBody>
          <a:bodyPr>
            <a:normAutofit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a:solidFill>
                <a:schemeClr val="tx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Assignment operator  is an operator which is used to assigned value to variable.</a:t>
            </a:r>
            <a:endParaRPr lang="en-IN"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400">
                <a:latin typeface="Times New Roman" panose="02020603050405020304" charset="0"/>
                <a:cs typeface="Times New Roman" panose="02020603050405020304" charset="0"/>
                <a:sym typeface="+mn-ea"/>
              </a:rPr>
              <a:t>Assignment operator is a binary operator.</a:t>
            </a:r>
            <a:endParaRPr lang="en-IN" sz="2400">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 Operator</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This is a simple Assignment Operator.</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#include &lt;stdio.h&gt;</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void main() {</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int x = 10;</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int y = x; // y will becomes x</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printf("x = %d\n" , x); // x = ?</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    printf("y = %d\n" , y); // y = ?</a:t>
            </a:r>
            <a:endParaRPr lang="en-US" altLang="en-IN" sz="2400">
              <a:latin typeface="Times New Roman" panose="02020603050405020304" charset="0"/>
              <a:cs typeface="Times New Roman" panose="02020603050405020304" charset="0"/>
            </a:endParaRPr>
          </a:p>
          <a:p>
            <a:pPr marL="0" indent="0">
              <a:buFont typeface="Arial" panose="020B0604020202020204" pitchFamily="34" charset="0"/>
              <a:buNone/>
            </a:pPr>
            <a:r>
              <a:rPr lang="en-US" altLang="en-IN" sz="2400">
                <a:latin typeface="Times New Roman" panose="02020603050405020304" charset="0"/>
                <a:cs typeface="Times New Roman" panose="02020603050405020304" charset="0"/>
              </a:rPr>
              <a:t>}</a:t>
            </a:r>
            <a:endParaRPr lang="en-US" altLang="en-IN" sz="2400">
              <a:latin typeface="Times New Roman" panose="02020603050405020304" charset="0"/>
              <a:cs typeface="Times New Roman" panose="02020603050405020304" charset="0"/>
            </a:endParaRPr>
          </a:p>
          <a:p>
            <a:pPr marL="0" indent="0">
              <a:buNone/>
            </a:pPr>
            <a:endParaRPr lang="en-IN" sz="2400">
              <a:solidFill>
                <a:schemeClr val="tx1"/>
              </a:solidFill>
              <a:latin typeface="Times New Roman" panose="02020603050405020304" charset="0"/>
              <a:cs typeface="Times New Roman" panose="02020603050405020304" charset="0"/>
              <a:sym typeface="+mn-ea"/>
            </a:endParaRPr>
          </a:p>
        </p:txBody>
      </p:sp>
      <p:pic>
        <p:nvPicPr>
          <p:cNvPr id="6" name="Content Placeholder 5" descr="ass"/>
          <p:cNvPicPr>
            <a:picLocks noChangeAspect="1"/>
          </p:cNvPicPr>
          <p:nvPr>
            <p:ph sz="half" idx="2"/>
          </p:nvPr>
        </p:nvPicPr>
        <p:blipFill>
          <a:blip r:embed="rId1"/>
          <a:stretch>
            <a:fillRect/>
          </a:stretch>
        </p:blipFill>
        <p:spPr>
          <a:xfrm>
            <a:off x="5873115" y="3910330"/>
            <a:ext cx="4817110" cy="2273300"/>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060"/>
            <a:ext cx="10515600" cy="582422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Addition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the left operand becomes equal to the addition of the right operand and left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now?</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1"/>
          <a:stretch>
            <a:fillRect/>
          </a:stretch>
        </p:blipFill>
        <p:spPr>
          <a:xfrm>
            <a:off x="6546215" y="3030855"/>
            <a:ext cx="4375150" cy="1810385"/>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790"/>
            <a:ext cx="10515600" cy="5952490"/>
          </a:xfrm>
        </p:spPr>
        <p:txBody>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Subtraction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left operand becomes equal to the subtraction of right operator from left operand.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value of x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v"/>
          <p:cNvPicPr>
            <a:picLocks noChangeAspect="1"/>
          </p:cNvPicPr>
          <p:nvPr>
            <p:ph sz="half" idx="2"/>
          </p:nvPr>
        </p:nvPicPr>
        <p:blipFill>
          <a:blip r:embed="rId1"/>
          <a:stretch>
            <a:fillRect/>
          </a:stretch>
        </p:blipFill>
        <p:spPr>
          <a:xfrm>
            <a:off x="6275705" y="2954655"/>
            <a:ext cx="4625975" cy="152590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4485"/>
            <a:ext cx="10515600" cy="5852795"/>
          </a:xfrm>
        </p:spPr>
        <p:txBody>
          <a:bodyPr/>
          <a:lstStyle/>
          <a:p>
            <a:pPr marL="0" indent="0" algn="just">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b"/>
          <p:cNvPicPr>
            <a:picLocks noChangeAspect="1"/>
          </p:cNvPicPr>
          <p:nvPr>
            <p:ph sz="half" idx="2"/>
          </p:nvPr>
        </p:nvPicPr>
        <p:blipFill>
          <a:blip r:embed="rId1"/>
          <a:stretch>
            <a:fillRect/>
          </a:stretch>
        </p:blipFill>
        <p:spPr>
          <a:xfrm>
            <a:off x="5867400" y="3020060"/>
            <a:ext cx="4448175" cy="176022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577840"/>
          </a:xfrm>
        </p:spPr>
        <p:txBody>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This one is Division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this, the left operand becomes equal to the division of the left and right operand.</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n"/>
          <p:cNvPicPr>
            <a:picLocks noChangeAspect="1"/>
          </p:cNvPicPr>
          <p:nvPr>
            <p:ph sz="half" idx="2"/>
          </p:nvPr>
        </p:nvPicPr>
        <p:blipFill>
          <a:blip r:embed="rId1"/>
          <a:stretch>
            <a:fillRect/>
          </a:stretch>
        </p:blipFill>
        <p:spPr>
          <a:xfrm>
            <a:off x="5364480" y="3463290"/>
            <a:ext cx="5206365" cy="1454150"/>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is well known Modulus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this , left operand becomes equal to the modulo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m"/>
          <p:cNvPicPr>
            <a:picLocks noChangeAspect="1"/>
          </p:cNvPicPr>
          <p:nvPr>
            <p:ph sz="half" idx="2"/>
          </p:nvPr>
        </p:nvPicPr>
        <p:blipFill>
          <a:blip r:embed="rId1"/>
          <a:stretch>
            <a:fillRect/>
          </a:stretch>
        </p:blipFill>
        <p:spPr>
          <a:xfrm>
            <a:off x="6052185" y="3472815"/>
            <a:ext cx="4773295" cy="125857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&lt;&lt;=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Left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&lt;&lt;= y so in this, x becomes equal to x left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&lt;&lt;= y; // similar to x = x &lt;&lt;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l"/>
          <p:cNvPicPr>
            <a:picLocks noChangeAspect="1"/>
          </p:cNvPicPr>
          <p:nvPr>
            <p:ph sz="half" idx="2"/>
          </p:nvPr>
        </p:nvPicPr>
        <p:blipFill>
          <a:blip r:embed="rId1"/>
          <a:stretch>
            <a:fillRect/>
          </a:stretch>
        </p:blipFill>
        <p:spPr>
          <a:xfrm>
            <a:off x="5545455" y="3982720"/>
            <a:ext cx="5513070" cy="1349375"/>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5707380"/>
          </a:xfrm>
        </p:spPr>
        <p:txBody>
          <a:bodyPr>
            <a:normAutofit lnSpcReduction="20000"/>
          </a:bodyPr>
          <a:lstStyle/>
          <a:p>
            <a:pPr marL="0" indent="0">
              <a:buNone/>
            </a:pPr>
            <a:r>
              <a:rPr lang="en-US">
                <a:solidFill>
                  <a:srgbClr val="FF0000"/>
                </a:solidFill>
                <a:latin typeface="Times New Roman" panose="02020603050405020304" charset="0"/>
                <a:cs typeface="Times New Roman" panose="02020603050405020304" charset="0"/>
              </a:rPr>
              <a:t>&gt;&gt;=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Right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&gt;&gt;= y so , x becomes equal to x right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&gt;&gt;= y; // similar to x = x &gt;&gt;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k"/>
          <p:cNvPicPr>
            <a:picLocks noChangeAspect="1"/>
          </p:cNvPicPr>
          <p:nvPr>
            <p:ph sz="half" idx="2"/>
          </p:nvPr>
        </p:nvPicPr>
        <p:blipFill>
          <a:blip r:embed="rId1"/>
          <a:stretch>
            <a:fillRect/>
          </a:stretch>
        </p:blipFill>
        <p:spPr>
          <a:xfrm>
            <a:off x="5615940" y="3747770"/>
            <a:ext cx="5189855" cy="144589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050"/>
            <a:ext cx="10515600" cy="5650230"/>
          </a:xfrm>
        </p:spPr>
        <p:txBody>
          <a:bodyPr>
            <a:normAutofit lnSpcReduction="20000"/>
          </a:bodyPr>
          <a:lstStyle/>
          <a:p>
            <a:pPr marL="0" indent="0">
              <a:buNone/>
            </a:pPr>
            <a:r>
              <a:rPr lang="en-US">
                <a:solidFill>
                  <a:srgbClr val="FF0000"/>
                </a:solidFill>
                <a:latin typeface="Times New Roman" panose="02020603050405020304" charset="0"/>
                <a:cs typeface="Times New Roman" panose="02020603050405020304" charset="0"/>
              </a:rPr>
              <a:t>&amp;=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operator is called the Bitwise AND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the bitwise AND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&amp;= y; // similar to x = x &amp; 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208270" y="4449445"/>
            <a:ext cx="5775325" cy="140906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Inclusive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j"/>
          <p:cNvPicPr>
            <a:picLocks noChangeAspect="1"/>
          </p:cNvPicPr>
          <p:nvPr>
            <p:ph sz="half" idx="2"/>
          </p:nvPr>
        </p:nvPicPr>
        <p:blipFill>
          <a:blip r:embed="rId1"/>
          <a:stretch>
            <a:fillRect/>
          </a:stretch>
        </p:blipFill>
        <p:spPr>
          <a:xfrm>
            <a:off x="5476875" y="3775710"/>
            <a:ext cx="4862830" cy="120142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5765800"/>
          </a:xfrm>
        </p:spPr>
        <p:txBody>
          <a:bodyPr>
            <a:normAutofit lnSpcReduction="20000"/>
          </a:bodyPr>
          <a:lstStyle/>
          <a:p>
            <a:pPr marL="0" indent="0">
              <a:buNone/>
            </a:pPr>
            <a:r>
              <a:rPr lang="en-US">
                <a:solidFill>
                  <a:srgbClr val="FF0000"/>
                </a:solidFill>
                <a:latin typeface="Times New Roman" panose="02020603050405020304" charset="0"/>
                <a:cs typeface="Times New Roman" panose="02020603050405020304" charset="0"/>
              </a:rPr>
              <a:t>^= Operator</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Exclusive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XOR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h"/>
          <p:cNvPicPr>
            <a:picLocks noChangeAspect="1"/>
          </p:cNvPicPr>
          <p:nvPr>
            <p:ph sz="half" idx="2"/>
          </p:nvPr>
        </p:nvPicPr>
        <p:blipFill>
          <a:blip r:embed="rId1"/>
          <a:stretch>
            <a:fillRect/>
          </a:stretch>
        </p:blipFill>
        <p:spPr>
          <a:xfrm>
            <a:off x="5425440" y="3444240"/>
            <a:ext cx="5389880" cy="1360170"/>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conditional operator is also known as a ternary operator.</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Syntax of a conditional operator :-    Expression1? Expression2: Expression3; </a:t>
            </a:r>
            <a:r>
              <a:rPr lang="en-US" sz="6000">
                <a:latin typeface="Times New Roman" panose="02020603050405020304" charset="0"/>
                <a:cs typeface="Times New Roman" panose="02020603050405020304" charset="0"/>
              </a:rPr>
              <a:t> </a:t>
            </a:r>
            <a:endParaRPr lang="en-US" sz="60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1"/>
          <a:stretch>
            <a:fillRect/>
          </a:stretch>
        </p:blipFill>
        <p:spPr>
          <a:xfrm>
            <a:off x="1958975" y="3643630"/>
            <a:ext cx="6351270" cy="218884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050"/>
            <a:ext cx="10515600" cy="5650230"/>
          </a:xfrm>
        </p:spPr>
        <p:txBody>
          <a:bodyPr/>
          <a:lstStyle/>
          <a:p>
            <a:pPr marL="0" indent="0">
              <a:buNone/>
            </a:pPr>
            <a:r>
              <a:rPr lang="en-US">
                <a:latin typeface="Times New Roman" panose="02020603050405020304" charset="0"/>
                <a:cs typeface="Times New Roman" panose="02020603050405020304" charset="0"/>
              </a:rPr>
              <a:t>Examples of the Conditional operator in C</a:t>
            </a:r>
            <a:endParaRPr lang="en-US">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num;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scanf("%d", &amp;num);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(num % 2 == 0)? printf("The given number is even") : printf("The given number is odd");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d"/>
          <p:cNvPicPr>
            <a:picLocks noChangeAspect="1"/>
          </p:cNvPicPr>
          <p:nvPr>
            <p:ph sz="half" idx="2"/>
          </p:nvPr>
        </p:nvPicPr>
        <p:blipFill>
          <a:blip r:embed="rId1"/>
          <a:stretch>
            <a:fillRect/>
          </a:stretch>
        </p:blipFill>
        <p:spPr>
          <a:xfrm>
            <a:off x="4933950" y="4425950"/>
            <a:ext cx="4926330" cy="1503045"/>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6875"/>
            <a:ext cx="10515600" cy="6329045"/>
          </a:xfrm>
        </p:spPr>
        <p:txBody>
          <a:bodyPr>
            <a:normAutofit fontScale="90000" lnSpcReduction="1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To separate two or more expressions we use the comma operator in C.</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2400"/>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Comma as an Operator</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int x;</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int a = (x=2,x+4);</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printf("%d", a);</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s"/>
          <p:cNvPicPr>
            <a:picLocks noChangeAspect="1"/>
          </p:cNvPicPr>
          <p:nvPr>
            <p:ph sz="half" idx="2"/>
          </p:nvPr>
        </p:nvPicPr>
        <p:blipFill>
          <a:blip r:embed="rId1"/>
          <a:stretch>
            <a:fillRect/>
          </a:stretch>
        </p:blipFill>
        <p:spPr>
          <a:xfrm>
            <a:off x="5054600" y="4478020"/>
            <a:ext cx="5443220" cy="1269365"/>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int a = 10, b = 20, c = 30;</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printf("%d %d %d", a, b, c);</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pic>
        <p:nvPicPr>
          <p:cNvPr id="6" name="Content Placeholder 5" descr="a"/>
          <p:cNvPicPr>
            <a:picLocks noChangeAspect="1"/>
          </p:cNvPicPr>
          <p:nvPr>
            <p:ph sz="half" idx="2"/>
          </p:nvPr>
        </p:nvPicPr>
        <p:blipFill>
          <a:blip r:embed="rId1"/>
          <a:stretch>
            <a:fillRect/>
          </a:stretch>
        </p:blipFill>
        <p:spPr>
          <a:xfrm>
            <a:off x="5078095" y="4319270"/>
            <a:ext cx="5896610" cy="138493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buNone/>
            </a:pPr>
            <a:r>
              <a:rPr lang="en-US" sz="2665">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2665">
              <a:latin typeface="Times New Roman" panose="02020603050405020304" charset="0"/>
              <a:cs typeface="Times New Roman" panose="02020603050405020304" charset="0"/>
            </a:endParaRPr>
          </a:p>
          <a:p>
            <a:pPr algn="just">
              <a:buFont typeface="Arial" panose="020B0604020202020204" pitchFamily="34" charset="0"/>
              <a:buChar char="•"/>
            </a:pPr>
            <a:r>
              <a:rPr lang="en-US" sz="2665">
                <a:latin typeface="Times New Roman" panose="02020603050405020304" charset="0"/>
                <a:cs typeface="Times New Roman" panose="02020603050405020304" charset="0"/>
                <a:sym typeface="+mn-ea"/>
              </a:rPr>
              <a:t>Single Line Comments</a:t>
            </a:r>
            <a:endParaRPr lang="en-US" sz="2665">
              <a:latin typeface="Times New Roman" panose="02020603050405020304" charset="0"/>
              <a:cs typeface="Times New Roman" panose="02020603050405020304" charset="0"/>
            </a:endParaRPr>
          </a:p>
          <a:p>
            <a:pPr algn="just">
              <a:buFont typeface="Arial" panose="020B0604020202020204" pitchFamily="34" charset="0"/>
              <a:buChar char="•"/>
            </a:pPr>
            <a:r>
              <a:rPr lang="en-US" sz="2665">
                <a:latin typeface="Times New Roman" panose="02020603050405020304" charset="0"/>
                <a:cs typeface="Times New Roman" panose="02020603050405020304" charset="0"/>
                <a:sym typeface="+mn-ea"/>
              </a:rPr>
              <a:t>Multi-Line Comments</a:t>
            </a:r>
            <a:endParaRPr lang="en-US" sz="2665">
              <a:latin typeface="Times New Roman" panose="02020603050405020304" charset="0"/>
              <a:cs typeface="Times New Roman" panose="02020603050405020304" charset="0"/>
              <a:sym typeface="+mn-ea"/>
            </a:endParaRPr>
          </a:p>
          <a:p>
            <a:pPr marL="0" indent="0" algn="just">
              <a:buFont typeface="Arial" panose="020B0604020202020204" pitchFamily="34" charset="0"/>
              <a:buNone/>
            </a:pPr>
            <a:r>
              <a:rPr lang="en-US" sz="2665">
                <a:solidFill>
                  <a:srgbClr val="FF0000"/>
                </a:solidFill>
                <a:latin typeface="Times New Roman" panose="02020603050405020304" charset="0"/>
                <a:cs typeface="Times New Roman" panose="02020603050405020304" charset="0"/>
              </a:rPr>
              <a:t>  Single Line Comments</a:t>
            </a:r>
            <a:endParaRPr lang="en-US" sz="2665">
              <a:solidFill>
                <a:srgbClr val="FF0000"/>
              </a:solidFill>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Single line comments are represented by double slash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sym typeface="+mn-ea"/>
              </a:rPr>
              <a:t>For example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#include&lt;stdio.h&gt;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int main(){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    //printing information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    printf("Hello C");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return 0;  </a:t>
            </a:r>
            <a:endParaRPr lang="en-US" sz="2665">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665">
                <a:latin typeface="Times New Roman" panose="02020603050405020304" charset="0"/>
                <a:cs typeface="Times New Roman" panose="02020603050405020304" charset="0"/>
              </a:rPr>
              <a:t>}</a:t>
            </a:r>
            <a:endParaRPr lang="en-US" sz="2665">
              <a:latin typeface="Times New Roman" panose="02020603050405020304" charset="0"/>
              <a:cs typeface="Times New Roman" panose="02020603050405020304" charset="0"/>
            </a:endParaRPr>
          </a:p>
          <a:p>
            <a:pPr algn="just"/>
            <a:endParaRPr lang="en-US" sz="2665"/>
          </a:p>
        </p:txBody>
      </p:sp>
      <p:pic>
        <p:nvPicPr>
          <p:cNvPr id="6" name="Content Placeholder 5" descr="Q"/>
          <p:cNvPicPr>
            <a:picLocks noChangeAspect="1"/>
          </p:cNvPicPr>
          <p:nvPr>
            <p:ph sz="half" idx="2"/>
          </p:nvPr>
        </p:nvPicPr>
        <p:blipFill>
          <a:blip r:embed="rId1"/>
          <a:stretch>
            <a:fillRect/>
          </a:stretch>
        </p:blipFill>
        <p:spPr>
          <a:xfrm>
            <a:off x="5641340" y="4399915"/>
            <a:ext cx="4280535" cy="142494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Multi-Line Comment*/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printf("Hello 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Q"/>
          <p:cNvPicPr>
            <a:picLocks noChangeAspect="1"/>
          </p:cNvPicPr>
          <p:nvPr>
            <p:ph sz="half" idx="2"/>
          </p:nvPr>
        </p:nvPicPr>
        <p:blipFill>
          <a:blip r:embed="rId1"/>
          <a:stretch>
            <a:fillRect/>
          </a:stretch>
        </p:blipFill>
        <p:spPr>
          <a:xfrm>
            <a:off x="5568950" y="3192780"/>
            <a:ext cx="4280535" cy="1424940"/>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476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20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2000">
                <a:latin typeface="Times New Roman" panose="02020603050405020304" charset="0"/>
                <a:cs typeface="Times New Roman" panose="02020603050405020304" charset="0"/>
              </a:rPr>
              <a:t>And also these are used to direct the execution of statements under certain conditions.</a:t>
            </a:r>
            <a:endParaRPr lang="en-IN" sz="20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825"/>
            <a:ext cx="10515600" cy="5672455"/>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rgbClr val="FF0000"/>
                </a:solidFill>
                <a:latin typeface="Times New Roman" panose="02020603050405020304" charset="0"/>
                <a:cs typeface="Times New Roman" panose="02020603050405020304" charset="0"/>
              </a:rPr>
              <a:t>//will execute if the expression is true.</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sz="1400">
                <a:solidFill>
                  <a:srgbClr val="FF0000"/>
                </a:solidFill>
                <a:latin typeface="Times New Roman" panose="02020603050405020304" charset="0"/>
                <a:cs typeface="Times New Roman" panose="02020603050405020304" charset="0"/>
              </a:rPr>
              <a:t>// local variable definition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rgbClr val="FF0000"/>
                </a:solidFill>
                <a:latin typeface="Times New Roman" panose="02020603050405020304" charset="0"/>
                <a:cs typeface="Times New Roman" panose="02020603050405020304" charset="0"/>
              </a:rPr>
              <a:t>// check the condition using if statement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rgbClr val="FF0000"/>
                </a:solidFill>
                <a:latin typeface="Times New Roman" panose="02020603050405020304" charset="0"/>
                <a:cs typeface="Times New Roman" panose="02020603050405020304" charset="0"/>
              </a:rPr>
              <a:t>//if condition is true then print the following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400">
                <a:solidFill>
                  <a:srgbClr val="FF0000"/>
                </a:solidFill>
                <a:latin typeface="Times New Roman" panose="02020603050405020304" charset="0"/>
                <a:cs typeface="Times New Roman" panose="02020603050405020304" charset="0"/>
              </a:rPr>
              <a:t>//will execute if the expression is true.</a:t>
            </a:r>
            <a:endParaRPr lang="en-IN" sz="1400">
              <a:solidFill>
                <a:srgbClr val="FF0000"/>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400">
                <a:solidFill>
                  <a:srgbClr val="FF0000"/>
                </a:solidFill>
                <a:latin typeface="Times New Roman" panose="02020603050405020304" charset="0"/>
                <a:cs typeface="Times New Roman" panose="02020603050405020304" charset="0"/>
              </a:rPr>
              <a:t>//will execute if the expression is false.</a:t>
            </a:r>
            <a:endParaRPr lang="en-IN" sz="1400">
              <a:solidFill>
                <a:srgbClr val="FF0000"/>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1"/>
          <a:stretch>
            <a:fillRect/>
          </a:stretch>
        </p:blipFill>
        <p:spPr>
          <a:xfrm>
            <a:off x="8413337" y="4507285"/>
            <a:ext cx="164606" cy="402371"/>
          </a:xfrm>
          <a:prstGeom prst="rect">
            <a:avLst/>
          </a:prstGeo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1056" y="880188"/>
            <a:ext cx="7050957" cy="55419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rgbClr val="FF0000"/>
                </a:solidFill>
                <a:latin typeface="Times New Roman" panose="02020603050405020304" charset="0"/>
                <a:cs typeface="Times New Roman" panose="02020603050405020304" charset="0"/>
              </a:rPr>
              <a:t>// local variable definition</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rgbClr val="FF0000"/>
                </a:solidFill>
                <a:latin typeface="Times New Roman" panose="02020603050405020304" charset="0"/>
                <a:cs typeface="Times New Roman" panose="02020603050405020304" charset="0"/>
              </a:rPr>
              <a:t> //check the Boolean condition</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rgbClr val="FF0000"/>
                </a:solidFill>
                <a:latin typeface="Times New Roman" panose="02020603050405020304" charset="0"/>
                <a:cs typeface="Times New Roman" panose="02020603050405020304" charset="0"/>
              </a:rPr>
              <a:t> </a:t>
            </a:r>
            <a:r>
              <a:rPr lang="en-IN" sz="1400">
                <a:solidFill>
                  <a:srgbClr val="FF0000"/>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rgbClr val="FF0000"/>
                </a:solidFill>
                <a:latin typeface="Times New Roman" panose="02020603050405020304" charset="0"/>
                <a:cs typeface="Times New Roman" panose="02020603050405020304" charset="0"/>
              </a:rPr>
              <a:t>//if condition is false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1"/>
          <a:stretch>
            <a:fillRect/>
          </a:stretch>
        </p:blipFill>
        <p:spPr>
          <a:xfrm>
            <a:off x="5225143" y="2453671"/>
            <a:ext cx="6624734" cy="3626527"/>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extBox 9"/>
          <p:cNvSpPr txBox="1"/>
          <p:nvPr/>
        </p:nvSpPr>
        <p:spPr>
          <a:xfrm>
            <a:off x="0" y="613165"/>
            <a:ext cx="6794090" cy="63248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rgbClr val="FF0000"/>
                </a:solidFill>
                <a:latin typeface="Times New Roman" panose="02020603050405020304" charset="0"/>
                <a:cs typeface="Times New Roman" panose="02020603050405020304" charset="0"/>
              </a:rPr>
              <a:t>//This is nested if-else</a:t>
            </a:r>
            <a:endParaRPr lang="en-IN" sz="1350">
              <a:solidFill>
                <a:srgbClr val="FF0000"/>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rgbClr val="FF0000"/>
                </a:solidFill>
                <a:latin typeface="Times New Roman" panose="02020603050405020304" charset="0"/>
                <a:cs typeface="Times New Roman" panose="02020603050405020304" charset="0"/>
              </a:rPr>
              <a:t>/ /This is nested if-else</a:t>
            </a:r>
            <a:endParaRPr lang="en-IN" sz="1350">
              <a:solidFill>
                <a:srgbClr val="FF0000"/>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1"/>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rgbClr val="FF0000"/>
                </a:solidFill>
                <a:latin typeface="Times New Roman" panose="02020603050405020304" charset="0"/>
                <a:cs typeface="Times New Roman" panose="02020603050405020304" charset="0"/>
              </a:rPr>
              <a:t>//you can have any number of cases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7056" y="163699"/>
            <a:ext cx="1274174" cy="499915"/>
          </a:xfrm>
          <a:prstGeom prst="rect">
            <a:avLst/>
          </a:prstGeom>
        </p:spPr>
      </p:pic>
      <p:pic>
        <p:nvPicPr>
          <p:cNvPr id="3" name="Picture 2"/>
          <p:cNvPicPr>
            <a:picLocks noChangeAspect="1"/>
          </p:cNvPicPr>
          <p:nvPr/>
        </p:nvPicPr>
        <p:blipFill>
          <a:blip r:embed="rId2"/>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rgbClr val="FF0000"/>
                </a:solidFill>
                <a:latin typeface="Times New Roman" panose="02020603050405020304" charset="0"/>
                <a:cs typeface="Times New Roman" panose="02020603050405020304" charset="0"/>
              </a:rPr>
              <a:t>//Input week number from user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rgbClr val="FF0000"/>
                </a:solidFill>
                <a:latin typeface="Times New Roman" panose="02020603050405020304" charset="0"/>
                <a:cs typeface="Times New Roman" panose="02020603050405020304" charset="0"/>
              </a:rPr>
              <a:t>//If day == 1</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rgbClr val="FF0000"/>
                </a:solidFill>
                <a:latin typeface="Times New Roman" panose="02020603050405020304" charset="0"/>
                <a:cs typeface="Times New Roman" panose="02020603050405020304" charset="0"/>
              </a:rPr>
              <a:t>//If day == 2</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rgbClr val="FF0000"/>
                </a:solidFill>
                <a:latin typeface="Times New Roman" panose="02020603050405020304" charset="0"/>
                <a:cs typeface="Times New Roman" panose="02020603050405020304" charset="0"/>
              </a:rPr>
              <a:t>//If day == 3</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rgbClr val="FF0000"/>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rgbClr val="FF0000"/>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rgbClr val="FF0000"/>
                </a:solidFill>
                <a:latin typeface="Times New Roman" panose="02020603050405020304" charset="0"/>
                <a:cs typeface="Times New Roman" panose="02020603050405020304" charset="0"/>
              </a:rPr>
              <a:t>//If day == 6</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rgbClr val="FF0000"/>
                </a:solidFill>
                <a:latin typeface="Times New Roman" panose="02020603050405020304" charset="0"/>
                <a:cs typeface="Times New Roman" panose="02020603050405020304" charset="0"/>
              </a:rPr>
              <a:t>//If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rgbClr val="FF0000"/>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solidFill>
                  <a:srgbClr val="0070C0"/>
                </a:solidFill>
                <a:latin typeface="Times New Roman" panose="02020603050405020304" charset="0"/>
                <a:cs typeface="Times New Roman" panose="02020603050405020304" charset="0"/>
              </a:rPr>
              <a:t>LOOPS in C</a:t>
            </a:r>
            <a:endParaRPr lang="en-IN" sz="5400" b="1" i="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223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a:latin typeface="Times New Roman" panose="02020603050405020304" charset="0"/>
                <a:cs typeface="Times New Roman" panose="02020603050405020304" charset="0"/>
              </a:rPr>
              <a:t>There are 3 loops in C;</a:t>
            </a:r>
            <a:endParaRPr lang="en-IN">
              <a:latin typeface="Times New Roman" panose="02020603050405020304" charset="0"/>
              <a:cs typeface="Times New Roman" panose="02020603050405020304" charset="0"/>
            </a:endParaRPr>
          </a:p>
          <a:p>
            <a:pPr>
              <a:lnSpc>
                <a:spcPct val="200000"/>
              </a:lnSpc>
            </a:pPr>
            <a:r>
              <a:rPr lang="en-IN">
                <a:latin typeface="Times New Roman" panose="02020603050405020304" charset="0"/>
                <a:cs typeface="Times New Roman" panose="02020603050405020304" charset="0"/>
              </a:rPr>
              <a:t>1.while loop,</a:t>
            </a:r>
            <a:endParaRPr lang="en-IN">
              <a:latin typeface="Times New Roman" panose="02020603050405020304" charset="0"/>
              <a:cs typeface="Times New Roman" panose="02020603050405020304" charset="0"/>
            </a:endParaRPr>
          </a:p>
          <a:p>
            <a:pPr>
              <a:lnSpc>
                <a:spcPct val="200000"/>
              </a:lnSpc>
            </a:pPr>
            <a:r>
              <a:rPr lang="en-IN">
                <a:latin typeface="Times New Roman" panose="02020603050405020304" charset="0"/>
                <a:cs typeface="Times New Roman" panose="02020603050405020304" charset="0"/>
              </a:rPr>
              <a:t>2.for loop.</a:t>
            </a:r>
            <a:endParaRPr lang="en-IN">
              <a:latin typeface="Times New Roman" panose="02020603050405020304" charset="0"/>
              <a:cs typeface="Times New Roman" panose="02020603050405020304" charset="0"/>
            </a:endParaRPr>
          </a:p>
          <a:p>
            <a:pPr>
              <a:lnSpc>
                <a:spcPct val="200000"/>
              </a:lnSpc>
            </a:pPr>
            <a:r>
              <a:rPr lang="en-IN">
                <a:latin typeface="Times New Roman" panose="02020603050405020304" charset="0"/>
                <a:cs typeface="Times New Roman" panose="02020603050405020304" charset="0"/>
              </a:rPr>
              <a:t>3.do while loop.</a:t>
            </a:r>
            <a:endParaRPr lang="en-IN">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statements.</a:t>
            </a:r>
            <a:endParaRPr lang="en-IN" sz="2000" b="1" i="1">
              <a:solidFill>
                <a:srgbClr val="0070C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575"/>
            <a:ext cx="10515600" cy="5767705"/>
          </a:xfrm>
        </p:spPr>
        <p:txBody>
          <a:bodyPr>
            <a:normAutofit lnSpcReduction="20000"/>
          </a:bodyPr>
          <a:lstStyle/>
          <a:p>
            <a:pPr marL="0" indent="0">
              <a:buNone/>
            </a:pPr>
            <a:r>
              <a:rPr lang="en-US">
                <a:latin typeface="Times New Roman" panose="02020603050405020304" charset="0"/>
                <a:cs typeface="Times New Roman" panose="02020603050405020304" charset="0"/>
              </a:rPr>
              <a:t>Example for </a:t>
            </a:r>
            <a:r>
              <a:rPr lang="en-US">
                <a:latin typeface="Times New Roman" panose="02020603050405020304" charset="0"/>
                <a:cs typeface="Times New Roman" panose="02020603050405020304" charset="0"/>
                <a:sym typeface="+mn-ea"/>
              </a:rPr>
              <a:t>Uninitialized and Initialized </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var2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printf("I am function");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3292" y="1587522"/>
            <a:ext cx="6097554" cy="44800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rgbClr val="FF0000"/>
                </a:solidFill>
                <a:latin typeface="Times New Roman" panose="02020603050405020304" charset="0"/>
                <a:cs typeface="Times New Roman" panose="02020603050405020304" charset="0"/>
              </a:rPr>
              <a:t> </a:t>
            </a:r>
            <a:r>
              <a:rPr lang="en-IN" sz="1400">
                <a:solidFill>
                  <a:srgbClr val="FF0000"/>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400">
                <a:solidFill>
                  <a:srgbClr val="FF0000"/>
                </a:solidFill>
                <a:latin typeface="Times New Roman" panose="02020603050405020304" charset="0"/>
                <a:cs typeface="Times New Roman" panose="02020603050405020304" charset="0"/>
              </a:rPr>
              <a:t>//while loop execution</a:t>
            </a:r>
            <a:endParaRPr lang="en-IN" sz="14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352850" y="1597686"/>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6954" y="1994483"/>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5373" y="3209816"/>
            <a:ext cx="9039269" cy="32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charset="0"/>
                <a:cs typeface="Times New Roman" panose="02020603050405020304" charset="0"/>
              </a:rPr>
              <a:t>The </a:t>
            </a:r>
            <a:r>
              <a:rPr lang="en-US" sz="1400" b="1" i="0">
                <a:solidFill>
                  <a:srgbClr val="000000"/>
                </a:solidFill>
                <a:effectLst/>
                <a:latin typeface="Times New Roman" panose="02020603050405020304" charset="0"/>
                <a:cs typeface="Times New Roman" panose="02020603050405020304" charset="0"/>
              </a:rPr>
              <a:t>init</a:t>
            </a:r>
            <a:r>
              <a:rPr lang="en-US" sz="14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4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charset="0"/>
                <a:cs typeface="Times New Roman" panose="02020603050405020304" charset="0"/>
              </a:rPr>
              <a:t>Next, the </a:t>
            </a:r>
            <a:r>
              <a:rPr lang="en-US" sz="1400" b="1" i="0">
                <a:solidFill>
                  <a:srgbClr val="000000"/>
                </a:solidFill>
                <a:effectLst/>
                <a:latin typeface="Times New Roman" panose="02020603050405020304" charset="0"/>
                <a:cs typeface="Times New Roman" panose="02020603050405020304" charset="0"/>
              </a:rPr>
              <a:t>condition</a:t>
            </a:r>
            <a:r>
              <a:rPr lang="en-US" sz="14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4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400" b="1" i="0">
                <a:solidFill>
                  <a:srgbClr val="000000"/>
                </a:solidFill>
                <a:effectLst/>
                <a:latin typeface="Times New Roman" panose="02020603050405020304" charset="0"/>
                <a:cs typeface="Times New Roman" panose="02020603050405020304" charset="0"/>
              </a:rPr>
              <a:t>increment</a:t>
            </a:r>
            <a:r>
              <a:rPr lang="en-US" sz="14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4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4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4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1439" y="1440921"/>
            <a:ext cx="5470072" cy="41107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                          </a:t>
            </a:r>
            <a:r>
              <a:rPr lang="en-IN" sz="1400">
                <a:solidFill>
                  <a:srgbClr val="FF0000"/>
                </a:solidFill>
                <a:latin typeface="Times New Roman" panose="02020603050405020304" charset="0"/>
                <a:cs typeface="Times New Roman" panose="02020603050405020304" charset="0"/>
              </a:rPr>
              <a:t>//local variable definition</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400">
                <a:solidFill>
                  <a:srgbClr val="FF0000"/>
                </a:solidFill>
                <a:latin typeface="Times New Roman" panose="02020603050405020304" charset="0"/>
                <a:cs typeface="Times New Roman" panose="02020603050405020304" charset="0"/>
              </a:rPr>
              <a:t>//for loop execution</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6350" y="4447038"/>
            <a:ext cx="71533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1481" y="1347360"/>
            <a:ext cx="5274127" cy="48494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400">
                <a:solidFill>
                  <a:srgbClr val="FF0000"/>
                </a:solidFill>
                <a:latin typeface="Times New Roman" panose="02020603050405020304" charset="0"/>
                <a:cs typeface="Times New Roman" panose="02020603050405020304" charset="0"/>
              </a:rPr>
              <a:t> //local variable definition</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rgbClr val="FF0000"/>
                </a:solidFill>
                <a:latin typeface="Times New Roman" panose="02020603050405020304" charset="0"/>
                <a:cs typeface="Times New Roman" panose="02020603050405020304" charset="0"/>
              </a:rPr>
              <a:t> </a:t>
            </a:r>
            <a:r>
              <a:rPr lang="en-IN" sz="1400">
                <a:solidFill>
                  <a:srgbClr val="FF0000"/>
                </a:solidFill>
                <a:latin typeface="Times New Roman" panose="02020603050405020304" charset="0"/>
                <a:cs typeface="Times New Roman" panose="02020603050405020304" charset="0"/>
              </a:rPr>
              <a:t>//do while loop execution</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6406895" y="1347360"/>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5355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a:latin typeface="Times New Roman" panose="02020603050405020304" charset="0"/>
                <a:cs typeface="Times New Roman" panose="02020603050405020304" charset="0"/>
              </a:rPr>
              <a:t>The break used in C has following advantages:</a:t>
            </a:r>
            <a:endParaRPr lang="en-IN">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a:latin typeface="Times New Roman" panose="02020603050405020304" charset="0"/>
                <a:cs typeface="Times New Roman" panose="02020603050405020304" charset="0"/>
              </a:rPr>
              <a:t>It can be used to terminate a case in the switch statement.</a:t>
            </a:r>
            <a:endParaRPr lang="en-IN">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562822" y="1305341"/>
            <a:ext cx="6359087" cy="42473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sz="1400">
                <a:solidFill>
                  <a:srgbClr val="FF0000"/>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while( a &lt; 20 )             </a:t>
            </a:r>
            <a:r>
              <a:rPr lang="en-IN" sz="1400">
                <a:solidFill>
                  <a:srgbClr val="FF0000"/>
                </a:solidFill>
                <a:latin typeface="Times New Roman" panose="02020603050405020304" charset="0"/>
                <a:cs typeface="Times New Roman" panose="02020603050405020304" charset="0"/>
              </a:rPr>
              <a:t>//while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&gt;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break;                   </a:t>
            </a:r>
            <a:r>
              <a:rPr lang="en-IN" sz="1400">
                <a:solidFill>
                  <a:srgbClr val="FF0000"/>
                </a:solidFill>
                <a:latin typeface="Times New Roman" panose="02020603050405020304" charset="0"/>
                <a:cs typeface="Times New Roman" panose="02020603050405020304" charset="0"/>
              </a:rPr>
              <a:t>//terminate the loop using break statement</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212006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charset="0"/>
                <a:cs typeface="Times New Roman" panose="02020603050405020304" charset="0"/>
              </a:rPr>
              <a:t>The </a:t>
            </a:r>
            <a:r>
              <a:rPr lang="en-US" b="1" i="0">
                <a:solidFill>
                  <a:srgbClr val="000000"/>
                </a:solidFill>
                <a:effectLst/>
                <a:latin typeface="Times New Roman" panose="02020603050405020304" charset="0"/>
                <a:cs typeface="Times New Roman" panose="02020603050405020304" charset="0"/>
              </a:rPr>
              <a:t>continue</a:t>
            </a:r>
            <a:r>
              <a:rPr lang="en-US" b="0" i="0">
                <a:solidFill>
                  <a:srgbClr val="000000"/>
                </a:solidFill>
                <a:effectLst/>
                <a:latin typeface="Times New Roman" panose="02020603050405020304" charset="0"/>
                <a:cs typeface="Times New Roman" panose="02020603050405020304" charset="0"/>
              </a:rPr>
              <a:t> statement in C programming works same as  like the </a:t>
            </a:r>
            <a:r>
              <a:rPr lang="en-US" b="1" i="0">
                <a:solidFill>
                  <a:srgbClr val="000000"/>
                </a:solidFill>
                <a:effectLst/>
                <a:latin typeface="Times New Roman" panose="02020603050405020304" charset="0"/>
                <a:cs typeface="Times New Roman" panose="02020603050405020304" charset="0"/>
              </a:rPr>
              <a:t>break</a:t>
            </a:r>
            <a:r>
              <a:rPr lang="en-US"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charset="0"/>
                <a:cs typeface="Times New Roman" panose="02020603050405020304" charset="0"/>
              </a:rPr>
              <a:t>For the </a:t>
            </a:r>
            <a:r>
              <a:rPr lang="en-US" b="1" i="0">
                <a:solidFill>
                  <a:srgbClr val="000000"/>
                </a:solidFill>
                <a:effectLst/>
                <a:latin typeface="Times New Roman" panose="02020603050405020304" charset="0"/>
                <a:cs typeface="Times New Roman" panose="02020603050405020304" charset="0"/>
              </a:rPr>
              <a:t>for</a:t>
            </a:r>
            <a:r>
              <a:rPr lang="en-US" b="0" i="0">
                <a:solidFill>
                  <a:srgbClr val="000000"/>
                </a:solidFill>
                <a:effectLst/>
                <a:latin typeface="Times New Roman" panose="02020603050405020304" charset="0"/>
                <a:cs typeface="Times New Roman" panose="02020603050405020304" charset="0"/>
              </a:rPr>
              <a:t> loop, </a:t>
            </a:r>
            <a:r>
              <a:rPr lang="en-US" b="1" i="0">
                <a:solidFill>
                  <a:srgbClr val="000000"/>
                </a:solidFill>
                <a:effectLst/>
                <a:latin typeface="Times New Roman" panose="02020603050405020304" charset="0"/>
                <a:cs typeface="Times New Roman" panose="02020603050405020304" charset="0"/>
              </a:rPr>
              <a:t>continue</a:t>
            </a:r>
            <a:r>
              <a:rPr lang="en-US"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charset="0"/>
                <a:cs typeface="Times New Roman" panose="02020603050405020304" charset="0"/>
              </a:rPr>
              <a:t> For the </a:t>
            </a:r>
            <a:r>
              <a:rPr lang="en-US" b="1" i="0">
                <a:solidFill>
                  <a:srgbClr val="000000"/>
                </a:solidFill>
                <a:effectLst/>
                <a:latin typeface="Times New Roman" panose="02020603050405020304" charset="0"/>
                <a:cs typeface="Times New Roman" panose="02020603050405020304" charset="0"/>
              </a:rPr>
              <a:t>while</a:t>
            </a:r>
            <a:r>
              <a:rPr lang="en-US" b="0" i="0">
                <a:solidFill>
                  <a:srgbClr val="000000"/>
                </a:solidFill>
                <a:effectLst/>
                <a:latin typeface="Times New Roman" panose="02020603050405020304" charset="0"/>
                <a:cs typeface="Times New Roman" panose="02020603050405020304" charset="0"/>
              </a:rPr>
              <a:t> and </a:t>
            </a:r>
            <a:r>
              <a:rPr lang="en-US" b="1" i="0">
                <a:solidFill>
                  <a:srgbClr val="000000"/>
                </a:solidFill>
                <a:effectLst/>
                <a:latin typeface="Times New Roman" panose="02020603050405020304" charset="0"/>
                <a:cs typeface="Times New Roman" panose="02020603050405020304" charset="0"/>
              </a:rPr>
              <a:t>do...while</a:t>
            </a:r>
            <a:r>
              <a:rPr lang="en-US" b="0" i="0">
                <a:solidFill>
                  <a:srgbClr val="000000"/>
                </a:solidFill>
                <a:effectLst/>
                <a:latin typeface="Times New Roman" panose="02020603050405020304" charset="0"/>
                <a:cs typeface="Times New Roman" panose="02020603050405020304" charset="0"/>
              </a:rPr>
              <a:t> loops, </a:t>
            </a:r>
            <a:r>
              <a:rPr lang="en-US" b="1" i="0">
                <a:solidFill>
                  <a:srgbClr val="000000"/>
                </a:solidFill>
                <a:effectLst/>
                <a:latin typeface="Times New Roman" panose="02020603050405020304" charset="0"/>
                <a:cs typeface="Times New Roman" panose="02020603050405020304" charset="0"/>
              </a:rPr>
              <a:t>continue</a:t>
            </a:r>
            <a:r>
              <a:rPr lang="en-US" b="0" i="0">
                <a:solidFill>
                  <a:srgbClr val="000000"/>
                </a:solidFill>
                <a:effectLst/>
                <a:latin typeface="Times New Roman" panose="02020603050405020304" charset="0"/>
                <a:cs typeface="Times New Roman" panose="02020603050405020304" charset="0"/>
              </a:rPr>
              <a:t> statement causes the program control to pass to the conditional tests.</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sz="1400">
                <a:solidFill>
                  <a:srgbClr val="FF0000"/>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sz="1400">
                <a:solidFill>
                  <a:srgbClr val="FF0000"/>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rgbClr val="FF0000"/>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970"/>
            <a:ext cx="10515600" cy="578231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Uninitialized data segment</a:t>
            </a:r>
            <a:endParaRPr lang="en-US">
              <a:solidFill>
                <a:srgbClr val="FF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If the global, static and external variables are not initialized, they are assigned with zero value by default.</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The .bss segment stands for Block Started by symbol.</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char a;    // uninitialized global variable..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static int a;   // uninitialized static variable..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Initialized data segment</a:t>
            </a:r>
            <a:endParaRPr lang="en-US">
              <a:solidFill>
                <a:srgbClr val="FF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An initialized data segment is also known as the data segment.</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char string[] = "Hello world";  // global variable stored in initialized data segment.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static int i = 90;   // static variable stored in initialized data segment..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sld>
</file>

<file path=ppt/tags/tag1.xml><?xml version="1.0" encoding="utf-8"?>
<p:tagLst xmlns:p="http://schemas.openxmlformats.org/presentationml/2006/main">
  <p:tag name="AS_NET" val="6.0.8"/>
  <p:tag name="AS_OS" val="Unix 5.15.0.1031"/>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34809</Words>
  <Application>WPS Presentation</Application>
  <PresentationFormat>On-screen Show (4:3)</PresentationFormat>
  <Paragraphs>1585</Paragraphs>
  <Slides>79</Slides>
  <Notes>0</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79</vt:i4>
      </vt:variant>
    </vt:vector>
  </HeadingPairs>
  <TitlesOfParts>
    <vt:vector size="93" baseType="lpstr">
      <vt:lpstr>Arial</vt:lpstr>
      <vt:lpstr>SimSun</vt:lpstr>
      <vt:lpstr>Wingdings</vt:lpstr>
      <vt:lpstr>Times New Roman</vt:lpstr>
      <vt:lpstr>Calibri</vt:lpstr>
      <vt:lpstr>Microsoft YaHei</vt:lpstr>
      <vt:lpstr>Arial Unicode MS</vt:lpstr>
      <vt:lpstr>Calibri Light</vt:lpstr>
      <vt:lpstr>Calibri</vt:lpstr>
      <vt:lpstr>Office Theme</vt:lpstr>
      <vt:lpstr>Office Theme</vt:lpstr>
      <vt:lpstr>Office Theme</vt:lpstr>
      <vt:lpstr>Office Theme</vt:lpstr>
      <vt:lpstr>Office Theme</vt:lpstr>
      <vt:lpstr>PowerPoint 演示文稿</vt:lpstr>
      <vt:lpstr>PowerPoint 演示文稿</vt:lpstr>
      <vt:lpstr>Compilation stages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Brigosha_Guest</cp:lastModifiedBy>
  <cp:revision>2</cp:revision>
  <cp:lastPrinted>2023-03-25T05:48:00Z</cp:lastPrinted>
  <dcterms:created xsi:type="dcterms:W3CDTF">2023-03-25T05:48:00Z</dcterms:created>
  <dcterms:modified xsi:type="dcterms:W3CDTF">2023-03-25T06:35:40Z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03FE45939E624390BE3DAF00F212DFDD</vt:lpwstr>
  </property>
  <property fmtid="{D5CDD505-2E9C-101B-9397-08002B2CF9AE}" pid="3" name="KSOProductBuildVer">
    <vt:lpwstr>1033-11.2.0.11498</vt:lpwstr>
  </property>
</Properties>
</file>