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1130"/>
            <a:ext cx="10515600" cy="6583045"/>
          </a:xfrm>
        </p:spPr>
        <p:txBody>
          <a:bodyPr>
            <a:noAutofit/>
          </a:bodyPr>
          <a:p>
            <a:pPr marL="0" indent="0">
              <a:lnSpc>
                <a:spcPct val="100000"/>
              </a:lnSpc>
              <a:buNone/>
            </a:pPr>
            <a:r>
              <a:rPr lang="en-US" sz="1500">
                <a:latin typeface="Times New Roman" panose="02020603050405020304" charset="0"/>
                <a:cs typeface="Times New Roman" panose="02020603050405020304" charset="0"/>
              </a:rPr>
              <a:t>Strings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           Defintion of String</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String Constant</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String Variables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String Library functions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strlen()</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strcmp()</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strcpy()</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strcat()</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String Pointers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Array of Strings or Two Dimensional Array of Characters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rPr>
              <a:t>Array of Pointers to Strings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String Library Functions</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strncpy()</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strncat()</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strncmp()</a:t>
            </a:r>
            <a:endParaRPr lang="en-US" sz="1500">
              <a:latin typeface="Times New Roman" panose="02020603050405020304" charset="0"/>
              <a:cs typeface="Times New Roman" panose="02020603050405020304" charset="0"/>
            </a:endParaRPr>
          </a:p>
          <a:p>
            <a:pPr marL="0" indent="0">
              <a:lnSpc>
                <a:spcPct val="100000"/>
              </a:lnSpc>
              <a:buNone/>
            </a:pPr>
            <a:r>
              <a:rPr lang="en-US" sz="1500">
                <a:latin typeface="Times New Roman" panose="02020603050405020304" charset="0"/>
                <a:cs typeface="Times New Roman" panose="02020603050405020304" charset="0"/>
                <a:sym typeface="+mn-ea"/>
              </a:rPr>
              <a:t>          strchr() and strrchr()</a:t>
            </a:r>
            <a:endParaRPr lang="en-US" sz="1500">
              <a:latin typeface="Times New Roman" panose="02020603050405020304" charset="0"/>
              <a:cs typeface="Times New Roman" panose="02020603050405020304" charset="0"/>
            </a:endParaRPr>
          </a:p>
          <a:p>
            <a:pPr marL="0" indent="0">
              <a:lnSpc>
                <a:spcPct val="100000"/>
              </a:lnSpc>
              <a:buNone/>
            </a:pPr>
            <a:endParaRPr lang="en-US" sz="1500">
              <a:latin typeface="Times New Roman" panose="02020603050405020304" charset="0"/>
              <a:cs typeface="Times New Roman" panose="02020603050405020304" charset="0"/>
            </a:endParaRPr>
          </a:p>
          <a:p>
            <a:pPr marL="0" indent="0">
              <a:lnSpc>
                <a:spcPct val="100000"/>
              </a:lnSpc>
              <a:buNone/>
            </a:pPr>
            <a:endParaRPr lang="en-US" sz="1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42570"/>
            <a:ext cx="10972800" cy="6351905"/>
          </a:xfrm>
        </p:spPr>
        <p:txBody>
          <a:bodyPr>
            <a:normAutofit fontScale="90000" lnSpcReduction="20000"/>
          </a:bodyPr>
          <a:p>
            <a:pPr marL="0" indent="0">
              <a:buNone/>
            </a:pPr>
            <a:r>
              <a:rPr lang="en-US" sz="3600" b="1">
                <a:latin typeface="Times New Roman" panose="02020603050405020304" charset="0"/>
                <a:cs typeface="Times New Roman" panose="02020603050405020304" charset="0"/>
              </a:rPr>
              <a:t>Example 7</a:t>
            </a:r>
            <a:endParaRPr lang="en-US" sz="3600" b="1">
              <a:latin typeface="Times New Roman" panose="02020603050405020304" charset="0"/>
              <a:cs typeface="Times New Roman" panose="02020603050405020304" charset="0"/>
            </a:endParaRPr>
          </a:p>
          <a:p>
            <a:pPr marL="0" indent="0">
              <a:buNone/>
            </a:pPr>
            <a:r>
              <a:rPr lang="en-US" sz="2800"/>
              <a:t>Program to understand the work of strcmp() function</a:t>
            </a:r>
            <a:endParaRPr lang="en-US" sz="2800"/>
          </a:p>
          <a:p>
            <a:pPr marL="0" indent="0">
              <a:buNone/>
            </a:pPr>
            <a:endParaRPr lang="en-US" sz="1600"/>
          </a:p>
          <a:p>
            <a:pPr marL="0" indent="0">
              <a:buNone/>
            </a:pPr>
            <a:r>
              <a:rPr lang="en-US" sz="1780">
                <a:latin typeface="Arial" panose="020B0604020202020204" pitchFamily="34" charset="0"/>
                <a:cs typeface="Arial" panose="020B0604020202020204" pitchFamily="34" charset="0"/>
              </a:rPr>
              <a:t>#include &lt;stdio.h&gt;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#include&lt;string.h&gt;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int main()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char str1[50], str2[50];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int value;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printf("Enter the first string : ");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scanf("%s",str1);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printf("Enter the second string : ");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scanf("%s",str2);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value = strcmp(str1,str2);  </a:t>
            </a:r>
            <a:endParaRPr lang="en-US" sz="1780">
              <a:latin typeface="Arial" panose="020B0604020202020204" pitchFamily="34" charset="0"/>
              <a:cs typeface="Arial" panose="020B0604020202020204" pitchFamily="34" charset="0"/>
            </a:endParaRPr>
          </a:p>
          <a:p>
            <a:pPr marL="0" indent="0">
              <a:lnSpc>
                <a:spcPct val="150000"/>
              </a:lnSpc>
              <a:buNone/>
            </a:pPr>
            <a:r>
              <a:rPr lang="en-US" sz="1600"/>
              <a:t>   </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3375"/>
            <a:ext cx="10972800" cy="6200140"/>
          </a:xfrm>
        </p:spPr>
        <p:txBody>
          <a:bodyPr/>
          <a:p>
            <a:pPr marL="0" indent="0">
              <a:lnSpc>
                <a:spcPct val="150000"/>
              </a:lnSpc>
              <a:buNone/>
            </a:pPr>
            <a:r>
              <a:rPr lang="en-US" sz="1600">
                <a:sym typeface="+mn-ea"/>
              </a:rPr>
              <a:t>  </a:t>
            </a:r>
            <a:r>
              <a:rPr lang="en-US" sz="1600">
                <a:latin typeface="Arial" panose="020B0604020202020204" pitchFamily="34" charset="0"/>
                <a:cs typeface="Arial" panose="020B0604020202020204" pitchFamily="34" charset="0"/>
                <a:sym typeface="+mn-ea"/>
              </a:rPr>
              <a:t> if(value == 0)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printf("strings are same");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else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printf("strings are not same");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return 0;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a:t>
            </a:r>
            <a:endParaRPr lang="en-US" sz="1600">
              <a:latin typeface="Arial" panose="020B0604020202020204" pitchFamily="34" charset="0"/>
              <a:cs typeface="Arial" panose="020B0604020202020204" pitchFamily="34" charset="0"/>
            </a:endParaRPr>
          </a:p>
          <a:p>
            <a:pPr marL="0" indent="0">
              <a:buNone/>
            </a:pPr>
            <a:endParaRPr lang="en-US" sz="1600">
              <a:latin typeface="Arial" panose="020B0604020202020204" pitchFamily="34" charset="0"/>
              <a:cs typeface="Arial" panose="020B0604020202020204" pitchFamily="34" charset="0"/>
            </a:endParaRPr>
          </a:p>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t>Enter the first string : Brigosha</a:t>
            </a:r>
            <a:endParaRPr lang="en-US" sz="1600"/>
          </a:p>
          <a:p>
            <a:pPr marL="0" indent="0">
              <a:lnSpc>
                <a:spcPct val="150000"/>
              </a:lnSpc>
              <a:buNone/>
            </a:pPr>
            <a:r>
              <a:rPr lang="en-US" sz="1600"/>
              <a:t>Enter the second string : Brigodsha</a:t>
            </a:r>
            <a:endParaRPr lang="en-US" sz="1600"/>
          </a:p>
          <a:p>
            <a:pPr marL="0" indent="0">
              <a:lnSpc>
                <a:spcPct val="150000"/>
              </a:lnSpc>
              <a:buNone/>
            </a:pPr>
            <a:r>
              <a:rPr lang="en-US" sz="1600"/>
              <a:t>strings are same</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261100"/>
          </a:xfrm>
        </p:spPr>
        <p:txBody>
          <a:bodyPr/>
          <a:p>
            <a:pPr marL="0" indent="0">
              <a:buNone/>
            </a:pPr>
            <a:r>
              <a:rPr lang="en-US" sz="3600" b="1">
                <a:latin typeface="Times New Roman" panose="02020603050405020304" charset="0"/>
                <a:cs typeface="Times New Roman" panose="02020603050405020304" charset="0"/>
              </a:rPr>
              <a:t>strcpy()</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Declaration: char *strcpy(char *s1, const char s2);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In this function is used for copying one string to another string. The call strcpy(st1, str2) copies str2 to str1 including the null character. Here str2 is the source string and str1 is the destination string. The old contents of the destination string str1 are lost. The function returns a pointer to destination string str1.</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The destination string should be a chareacter array or a char pointer initialized to a character array or a char pointer initialized to dynamically allocated memory.</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260"/>
            <a:ext cx="10972800" cy="6170930"/>
          </a:xfrm>
        </p:spPr>
        <p:txBody>
          <a:bodyPr>
            <a:normAutofit lnSpcReduction="10000"/>
          </a:bodyPr>
          <a:p>
            <a:pPr marL="0" indent="0">
              <a:buNone/>
            </a:pPr>
            <a:r>
              <a:rPr lang="en-US" sz="3600" b="1">
                <a:latin typeface="Times New Roman" panose="02020603050405020304" charset="0"/>
                <a:cs typeface="Times New Roman" panose="02020603050405020304" charset="0"/>
              </a:rPr>
              <a:t>Example 8</a:t>
            </a:r>
            <a:endParaRPr lang="en-US" sz="3600" b="1">
              <a:latin typeface="Times New Roman" panose="02020603050405020304" charset="0"/>
              <a:cs typeface="Times New Roman" panose="02020603050405020304" charset="0"/>
            </a:endParaRPr>
          </a:p>
          <a:p>
            <a:pPr marL="0" indent="0">
              <a:buNone/>
            </a:pPr>
            <a:r>
              <a:rPr lang="en-US" sz="2800"/>
              <a:t>Program to understand strcpy() function</a:t>
            </a:r>
            <a:endParaRPr lang="en-US" sz="2800"/>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#include&lt;string.h&gt;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str1[20], str2[20];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printf("Enter a string: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scanf("%s",str2);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strcpy(str1, str2);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printf("First string: %s \t\t Second string: %s\n",str1,str2);</a:t>
            </a:r>
            <a:endParaRPr lang="en-US" sz="1600">
              <a:latin typeface="Arial" panose="020B0604020202020204" pitchFamily="34" charset="0"/>
              <a:cs typeface="Arial" panose="020B0604020202020204" pitchFamily="34" charset="0"/>
            </a:endParaRPr>
          </a:p>
          <a:p>
            <a:pPr marL="0" indent="0">
              <a:buNone/>
            </a:pPr>
            <a:r>
              <a:rPr lang="en-US" sz="1600"/>
              <a:t>    </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75070"/>
          </a:xfrm>
        </p:spPr>
        <p:txBody>
          <a:bodyPr/>
          <a:p>
            <a:pPr marL="0" indent="0">
              <a:lnSpc>
                <a:spcPct val="150000"/>
              </a:lnSpc>
              <a:buNone/>
            </a:pPr>
            <a:r>
              <a:rPr lang="en-US" sz="2400">
                <a:sym typeface="+mn-ea"/>
              </a:rPr>
              <a:t>    </a:t>
            </a:r>
            <a:r>
              <a:rPr lang="en-US" sz="1600">
                <a:latin typeface="Arial" panose="020B0604020202020204" pitchFamily="34" charset="0"/>
                <a:cs typeface="Arial" panose="020B0604020202020204" pitchFamily="34" charset="0"/>
                <a:sym typeface="+mn-ea"/>
              </a:rPr>
              <a:t>strcpy(str1,"Delhi");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strcpy(str2,"Bangalore");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printf("First string : %s \t\t Second string: %s\n",str1,str2);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buNone/>
            </a:pPr>
            <a:r>
              <a:rPr lang="en-US" sz="3600" b="1">
                <a:latin typeface="Times New Roman" panose="02020603050405020304" charset="0"/>
                <a:cs typeface="Times New Roman" panose="02020603050405020304" charset="0"/>
              </a:rPr>
              <a:t>Ouput:</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Enter a string: Chennai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First string: Chennai            Second string: Chennai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First string : Delhi 		 Second string: Bangalore</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48615"/>
            <a:ext cx="10972800" cy="6185535"/>
          </a:xfrm>
        </p:spPr>
        <p:txBody>
          <a:bodyPr/>
          <a:p>
            <a:pPr marL="0" indent="0">
              <a:buNone/>
            </a:pPr>
            <a:r>
              <a:rPr lang="en-US" sz="3600" b="1">
                <a:latin typeface="Times New Roman" panose="02020603050405020304" charset="0"/>
                <a:cs typeface="Times New Roman" panose="02020603050405020304" charset="0"/>
              </a:rPr>
              <a:t>strcat()</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char *strcat(char *str1,const char *str2);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is used to append a copy of a string at the end of other string.If first string is “Purva” and second string is “Belmont” then after using this function the first string becomes “PurvaBelmont”. The null character from str1 is removed and str2 is added is added at the end of str1.</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b="1">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The second string str2 remains unaffected. A pointer to the first string str1 is returned by the function. The result is undefined if both the strings overlap. Like strcpy(), here also the programmer needs to make sure that there is enough space in the first string.</a:t>
            </a:r>
            <a:endParaRPr lang="en-US" sz="1600" b="1">
              <a:latin typeface="Arial" panose="020B0604020202020204" pitchFamily="34" charset="0"/>
              <a:cs typeface="Arial" panose="020B0604020202020204" pitchFamily="34" charset="0"/>
            </a:endParaRPr>
          </a:p>
          <a:p>
            <a:pPr marL="0" indent="0">
              <a:buNone/>
            </a:pPr>
            <a:r>
              <a:rPr lang="en-US"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48615"/>
            <a:ext cx="10972800" cy="6094095"/>
          </a:xfrm>
        </p:spPr>
        <p:txBody>
          <a:bodyPr>
            <a:normAutofit lnSpcReduction="20000"/>
          </a:bodyPr>
          <a:p>
            <a:pPr marL="0" indent="0">
              <a:buNone/>
            </a:pPr>
            <a:r>
              <a:rPr lang="en-US" sz="3600" b="1">
                <a:latin typeface="Times New Roman" panose="02020603050405020304" charset="0"/>
                <a:cs typeface="Times New Roman" panose="02020603050405020304" charset="0"/>
              </a:rPr>
              <a:t>Example 9</a:t>
            </a:r>
            <a:endParaRPr lang="en-US" sz="3600" b="1">
              <a:latin typeface="Times New Roman" panose="02020603050405020304" charset="0"/>
              <a:cs typeface="Times New Roman" panose="02020603050405020304" charset="0"/>
            </a:endParaRPr>
          </a:p>
          <a:p>
            <a:pPr marL="0" indent="0">
              <a:buNone/>
            </a:pPr>
            <a:r>
              <a:rPr lang="en-US" sz="2800"/>
              <a:t>Program to understand strcat() function</a:t>
            </a:r>
            <a:endParaRPr lang="en-US" sz="2800"/>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#include&lt;string.h&gt;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str1[20], str2[20];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printf("Enter two string: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scanf("%s",str1);</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scanf("%s",str2);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strcat(str1,str2);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18135"/>
            <a:ext cx="10972800" cy="6139815"/>
          </a:xfrm>
        </p:spPr>
        <p:txBody>
          <a:bodyPr/>
          <a:p>
            <a:pPr marL="0" indent="0">
              <a:lnSpc>
                <a:spcPct val="150000"/>
              </a:lnSpc>
              <a:buNone/>
            </a:pPr>
            <a:r>
              <a:rPr lang="en-US" sz="2400">
                <a:sym typeface="+mn-ea"/>
              </a:rPr>
              <a:t>   </a:t>
            </a:r>
            <a:r>
              <a:rPr lang="en-US" sz="1600">
                <a:latin typeface="Arial" panose="020B0604020202020204" pitchFamily="34" charset="0"/>
                <a:cs typeface="Arial" panose="020B0604020202020204" pitchFamily="34" charset="0"/>
                <a:sym typeface="+mn-ea"/>
              </a:rPr>
              <a:t> printf("First string: %s \t\t Second string: %s\n",str1,str2);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strcat(str1, "_one");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printf("Now First string is : %s \n",str1);</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a:t>
            </a:r>
            <a:endParaRPr lang="en-US" sz="1600">
              <a:latin typeface="Arial" panose="020B0604020202020204" pitchFamily="34" charset="0"/>
              <a:cs typeface="Arial" panose="020B0604020202020204" pitchFamily="34" charset="0"/>
            </a:endParaRPr>
          </a:p>
          <a:p>
            <a:pPr marL="0" indent="0">
              <a:buNone/>
            </a:pPr>
            <a:endParaRPr lang="en-US" sz="1600">
              <a:latin typeface="Arial" panose="020B0604020202020204" pitchFamily="34" charset="0"/>
              <a:cs typeface="Arial" panose="020B0604020202020204" pitchFamily="34" charset="0"/>
            </a:endParaRPr>
          </a:p>
          <a:p>
            <a:pPr marL="0" indent="0">
              <a:buNone/>
            </a:pPr>
            <a:endParaRPr lang="en-US" sz="1600">
              <a:latin typeface="Arial" panose="020B0604020202020204" pitchFamily="34" charset="0"/>
              <a:cs typeface="Arial" panose="020B0604020202020204" pitchFamily="34" charset="0"/>
            </a:endParaRPr>
          </a:p>
          <a:p>
            <a:pPr marL="0" indent="0">
              <a:buNone/>
            </a:pPr>
            <a:r>
              <a:rPr lang="en-US" sz="3600" b="1">
                <a:latin typeface="Times New Roman" panose="02020603050405020304" charset="0"/>
                <a:cs typeface="Times New Roman" panose="02020603050405020304" charset="0"/>
              </a:rPr>
              <a:t>Output: </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Enter two string: data</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base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First string: database 		 Second string: base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Now First string is : database_one </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125845"/>
          </a:xfrm>
        </p:spPr>
        <p:txBody>
          <a:bodyPr/>
          <a:p>
            <a:pPr marL="0" indent="0">
              <a:buNone/>
            </a:pPr>
            <a:r>
              <a:rPr lang="en-US" sz="3600" b="1">
                <a:latin typeface="Times New Roman" panose="02020603050405020304" charset="0"/>
                <a:cs typeface="Times New Roman" panose="02020603050405020304" charset="0"/>
              </a:rPr>
              <a:t>STRING POINTERS</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1600">
                <a:latin typeface="Arial" panose="020B0604020202020204" pitchFamily="34" charset="0"/>
                <a:cs typeface="Arial" panose="020B0604020202020204" pitchFamily="34" charset="0"/>
              </a:rPr>
              <a:t>We can take a char pointer and initialize it with a string constant.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for example-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char *ptr=”Brigosha”;</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Here ptr is a char pointer which points to the first character of the string constant “Brigosha” i.e. ptr contains the base address of this string constant.</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Let us compare the strings defined as arrays and strings defined as pointers.</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char str[]=”Mumbai”;</a:t>
            </a:r>
            <a:endParaRPr lang="en-US" sz="1600">
              <a:latin typeface="Arial" panose="020B0604020202020204" pitchFamily="34" charset="0"/>
              <a:cs typeface="Arial" panose="020B0604020202020204" pitchFamily="34" charset="0"/>
            </a:endParaRPr>
          </a:p>
          <a:p>
            <a:pPr marL="0" indent="0" algn="l">
              <a:lnSpc>
                <a:spcPct val="150000"/>
              </a:lnSpc>
              <a:buNone/>
            </a:pPr>
            <a:r>
              <a:rPr lang="en-US" sz="1600">
                <a:latin typeface="Arial" panose="020B0604020202020204" pitchFamily="34" charset="0"/>
                <a:cs typeface="Arial" panose="020B0604020202020204" pitchFamily="34" charset="0"/>
              </a:rPr>
              <a:t>char *ptr=”Chennai”;</a:t>
            </a:r>
            <a:endParaRPr lang="en-US" sz="1600">
              <a:latin typeface="Arial" panose="020B0604020202020204" pitchFamily="34" charset="0"/>
              <a:cs typeface="Arial" panose="020B0604020202020204" pitchFamily="34" charset="0"/>
            </a:endParaRPr>
          </a:p>
          <a:p>
            <a:pPr marL="0" indent="0" algn="l">
              <a:lnSpc>
                <a:spcPct val="150000"/>
              </a:lnSpc>
              <a:buNone/>
            </a:pPr>
            <a:r>
              <a:rPr lang="en-US" sz="1600">
                <a:latin typeface="Arial" panose="020B0604020202020204" pitchFamily="34" charset="0"/>
                <a:cs typeface="Arial" panose="020B0604020202020204" pitchFamily="34" charset="0"/>
              </a:rPr>
              <a:t>In the array form, initialization is a short form for-</a:t>
            </a:r>
            <a:endParaRPr lang="en-US" sz="1600">
              <a:latin typeface="Arial" panose="020B0604020202020204" pitchFamily="34" charset="0"/>
              <a:cs typeface="Arial" panose="020B0604020202020204" pitchFamily="34" charset="0"/>
            </a:endParaRPr>
          </a:p>
          <a:p>
            <a:pPr marL="0" indent="0" algn="l">
              <a:lnSpc>
                <a:spcPct val="150000"/>
              </a:lnSpc>
              <a:buNone/>
            </a:pPr>
            <a:r>
              <a:rPr lang="en-US" sz="1600">
                <a:latin typeface="Arial" panose="020B0604020202020204" pitchFamily="34" charset="0"/>
                <a:cs typeface="Arial" panose="020B0604020202020204" pitchFamily="34" charset="0"/>
              </a:rPr>
              <a:t>char str[]={‘M’,’u’, ‘m’,’b’,’a’,’i’,’\0’};</a:t>
            </a:r>
            <a:endParaRPr lang="en-US" sz="1600">
              <a:latin typeface="Arial" panose="020B0604020202020204" pitchFamily="34" charset="0"/>
              <a:cs typeface="Arial" panose="020B0604020202020204" pitchFamily="34" charset="0"/>
            </a:endParaRPr>
          </a:p>
          <a:p>
            <a:pPr marL="0" indent="0">
              <a:buNone/>
            </a:pP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3375"/>
            <a:ext cx="10972800" cy="6079490"/>
          </a:xfrm>
        </p:spPr>
        <p:txBody>
          <a:bodyPr/>
          <a:p>
            <a:pPr marL="0" indent="0">
              <a:lnSpc>
                <a:spcPct val="150000"/>
              </a:lnSpc>
              <a:buNone/>
            </a:pPr>
            <a:r>
              <a:rPr lang="en-US" sz="2400"/>
              <a:t>     </a:t>
            </a:r>
            <a:r>
              <a:rPr lang="en-US" sz="1600">
                <a:latin typeface="Arial" panose="020B0604020202020204" pitchFamily="34" charset="0"/>
                <a:cs typeface="Arial" panose="020B0604020202020204" pitchFamily="34" charset="0"/>
              </a:rPr>
              <a:t>While is pointer form, address of string constant is assigned to the pointer variable.</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Now let us see how they represented in memory.</a:t>
            </a:r>
            <a:endParaRPr lang="en-US" sz="1600">
              <a:latin typeface="Arial" panose="020B0604020202020204" pitchFamily="34" charset="0"/>
              <a:cs typeface="Arial" panose="020B0604020202020204" pitchFamily="34" charset="0"/>
            </a:endParaRPr>
          </a:p>
          <a:p>
            <a:pPr marL="0" indent="0">
              <a:buNone/>
            </a:pPr>
            <a:r>
              <a:rPr lang="en-US" sz="2400"/>
              <a:t>          1000       1001      1002       1003     1004       1005       1006</a:t>
            </a:r>
            <a:endParaRPr lang="en-US" sz="2400"/>
          </a:p>
          <a:p>
            <a:pPr marL="0" indent="0">
              <a:buNone/>
            </a:pPr>
            <a:endParaRPr lang="en-US" sz="2400"/>
          </a:p>
          <a:p>
            <a:pPr marL="0" indent="0">
              <a:buNone/>
            </a:pPr>
            <a:r>
              <a:rPr lang="en-US" sz="2400"/>
              <a:t>           str[0]       str[1]      str[2]      str[3]      str[4]      str[5]       str[6] </a:t>
            </a:r>
            <a:endParaRPr lang="en-US" sz="2400"/>
          </a:p>
          <a:p>
            <a:pPr marL="0" indent="0">
              <a:buNone/>
            </a:pPr>
            <a:r>
              <a:rPr lang="en-US" sz="2400"/>
              <a:t>      4500</a:t>
            </a:r>
            <a:endParaRPr lang="en-US" sz="2400"/>
          </a:p>
          <a:p>
            <a:pPr marL="0" indent="0">
              <a:buNone/>
            </a:pPr>
            <a:endParaRPr lang="en-US" sz="2400"/>
          </a:p>
          <a:p>
            <a:pPr marL="0" indent="0">
              <a:buNone/>
            </a:pPr>
            <a:r>
              <a:rPr lang="en-US" sz="2400"/>
              <a:t>     ptr               2000    2001      2002     2003      2004     2005      2006     2007</a:t>
            </a:r>
            <a:endParaRPr lang="en-US" sz="2400"/>
          </a:p>
          <a:p>
            <a:pPr marL="0" indent="0">
              <a:buNone/>
            </a:pPr>
            <a:endParaRPr lang="en-US" sz="2400"/>
          </a:p>
          <a:p>
            <a:pPr marL="0" indent="0">
              <a:lnSpc>
                <a:spcPct val="150000"/>
              </a:lnSpc>
              <a:buNone/>
            </a:pPr>
            <a:r>
              <a:rPr lang="en-US" sz="2400"/>
              <a:t>    </a:t>
            </a:r>
            <a:r>
              <a:rPr lang="en-US" sz="1600">
                <a:latin typeface="Arial" panose="020B0604020202020204" pitchFamily="34" charset="0"/>
                <a:cs typeface="Arial" panose="020B0604020202020204" pitchFamily="34" charset="0"/>
              </a:rPr>
              <a:t> Here str is an array of characters and 7 bytes are reserved for it. Since str is the name of an array, it is a constant pointer which will always point to the first element of array.</a:t>
            </a:r>
            <a:endParaRPr lang="en-US" sz="1600">
              <a:latin typeface="Arial" panose="020B0604020202020204" pitchFamily="34" charset="0"/>
              <a:cs typeface="Arial" panose="020B0604020202020204" pitchFamily="34" charset="0"/>
            </a:endParaRPr>
          </a:p>
        </p:txBody>
      </p:sp>
      <p:graphicFrame>
        <p:nvGraphicFramePr>
          <p:cNvPr id="4" name="Table 3"/>
          <p:cNvGraphicFramePr/>
          <p:nvPr/>
        </p:nvGraphicFramePr>
        <p:xfrm>
          <a:off x="1407160" y="2409190"/>
          <a:ext cx="8529955" cy="456565"/>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456565">
                <a:tc>
                  <a:txBody>
                    <a:bodyPr/>
                    <a:p>
                      <a:pPr algn="ctr">
                        <a:buNone/>
                      </a:pPr>
                      <a:r>
                        <a:rPr lang="en-US"/>
                        <a:t>M</a:t>
                      </a:r>
                      <a:endParaRPr lang="en-US"/>
                    </a:p>
                  </a:txBody>
                  <a:tcPr anchor="ctr" anchorCtr="0"/>
                </a:tc>
                <a:tc>
                  <a:txBody>
                    <a:bodyPr/>
                    <a:p>
                      <a:pPr algn="ctr">
                        <a:buNone/>
                      </a:pPr>
                      <a:r>
                        <a:rPr lang="en-US"/>
                        <a:t>u</a:t>
                      </a:r>
                      <a:endParaRPr lang="en-US"/>
                    </a:p>
                  </a:txBody>
                  <a:tcPr anchor="ctr" anchorCtr="0"/>
                </a:tc>
                <a:tc>
                  <a:txBody>
                    <a:bodyPr/>
                    <a:p>
                      <a:pPr algn="ctr">
                        <a:buNone/>
                      </a:pPr>
                      <a:r>
                        <a:rPr lang="en-US"/>
                        <a:t>m</a:t>
                      </a:r>
                      <a:endParaRPr lang="en-US"/>
                    </a:p>
                  </a:txBody>
                  <a:tcPr anchor="ctr" anchorCtr="0"/>
                </a:tc>
                <a:tc>
                  <a:txBody>
                    <a:bodyPr/>
                    <a:p>
                      <a:pPr algn="ctr">
                        <a:buNone/>
                      </a:pPr>
                      <a:r>
                        <a:rPr lang="en-US"/>
                        <a:t>b</a:t>
                      </a:r>
                      <a:endParaRPr lang="en-US"/>
                    </a:p>
                  </a:txBody>
                  <a:tcPr anchor="ctr" anchorCtr="0"/>
                </a:tc>
                <a:tc>
                  <a:txBody>
                    <a:bodyPr/>
                    <a:p>
                      <a:pPr algn="ctr">
                        <a:buNone/>
                      </a:pPr>
                      <a:r>
                        <a:rPr lang="en-US"/>
                        <a:t>a</a:t>
                      </a:r>
                      <a:endParaRPr lang="en-US"/>
                    </a:p>
                  </a:txBody>
                  <a:tcPr anchor="ctr" anchorCtr="0"/>
                </a:tc>
                <a:tc>
                  <a:txBody>
                    <a:bodyPr/>
                    <a:p>
                      <a:pPr algn="ctr">
                        <a:buNone/>
                      </a:pPr>
                      <a:r>
                        <a:rPr lang="en-US"/>
                        <a:t>i</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5" name="Table 4"/>
          <p:cNvGraphicFramePr/>
          <p:nvPr/>
        </p:nvGraphicFramePr>
        <p:xfrm>
          <a:off x="2221230" y="4626610"/>
          <a:ext cx="8041640" cy="381000"/>
        </p:xfrm>
        <a:graphic>
          <a:graphicData uri="http://schemas.openxmlformats.org/drawingml/2006/table">
            <a:tbl>
              <a:tblPr firstRow="1" bandRow="1">
                <a:tableStyleId>{5C22544A-7EE6-4342-B048-85BDC9FD1C3A}</a:tableStyleId>
              </a:tblPr>
              <a:tblGrid>
                <a:gridCol w="1005205"/>
                <a:gridCol w="1005205"/>
                <a:gridCol w="1005205"/>
                <a:gridCol w="1005205"/>
                <a:gridCol w="1005205"/>
                <a:gridCol w="1005205"/>
                <a:gridCol w="1005205"/>
                <a:gridCol w="1005205"/>
              </a:tblGrid>
              <a:tr h="381000">
                <a:tc>
                  <a:txBody>
                    <a:bodyPr/>
                    <a:p>
                      <a:pPr algn="ctr">
                        <a:buNone/>
                      </a:pPr>
                      <a:r>
                        <a:rPr lang="en-US"/>
                        <a:t>C</a:t>
                      </a:r>
                      <a:endParaRPr lang="en-US"/>
                    </a:p>
                  </a:txBody>
                  <a:tcPr anchor="ctr" anchorCtr="0"/>
                </a:tc>
                <a:tc>
                  <a:txBody>
                    <a:bodyPr/>
                    <a:p>
                      <a:pPr algn="ctr">
                        <a:buNone/>
                      </a:pPr>
                      <a:r>
                        <a:rPr lang="en-US"/>
                        <a:t>h</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n</a:t>
                      </a:r>
                      <a:endParaRPr lang="en-US"/>
                    </a:p>
                  </a:txBody>
                  <a:tcPr anchor="ctr" anchorCtr="0"/>
                </a:tc>
                <a:tc>
                  <a:txBody>
                    <a:bodyPr/>
                    <a:p>
                      <a:pPr algn="ctr">
                        <a:buNone/>
                      </a:pPr>
                      <a:r>
                        <a:rPr lang="en-US"/>
                        <a:t>a</a:t>
                      </a:r>
                      <a:endParaRPr lang="en-US"/>
                    </a:p>
                  </a:txBody>
                  <a:tcPr anchor="ctr" anchorCtr="0"/>
                </a:tc>
                <a:tc>
                  <a:txBody>
                    <a:bodyPr/>
                    <a:p>
                      <a:pPr algn="ctr">
                        <a:buNone/>
                      </a:pPr>
                      <a:r>
                        <a:rPr lang="en-US"/>
                        <a:t>i</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6" name="Table 5"/>
          <p:cNvGraphicFramePr/>
          <p:nvPr/>
        </p:nvGraphicFramePr>
        <p:xfrm>
          <a:off x="878840" y="3691255"/>
          <a:ext cx="1517650" cy="456565"/>
        </p:xfrm>
        <a:graphic>
          <a:graphicData uri="http://schemas.openxmlformats.org/drawingml/2006/table">
            <a:tbl>
              <a:tblPr firstRow="1" bandRow="1">
                <a:tableStyleId>{5C22544A-7EE6-4342-B048-85BDC9FD1C3A}</a:tableStyleId>
              </a:tblPr>
              <a:tblGrid>
                <a:gridCol w="1517650"/>
              </a:tblGrid>
              <a:tr h="456565">
                <a:tc>
                  <a:txBody>
                    <a:bodyPr/>
                    <a:p>
                      <a:pPr algn="ctr">
                        <a:buNone/>
                      </a:pPr>
                      <a:r>
                        <a:rPr lang="en-US"/>
                        <a:t>2000</a:t>
                      </a:r>
                      <a:endParaRPr lang="en-US"/>
                    </a:p>
                  </a:txBody>
                  <a:tcPr anchor="ctr" anchorCtr="0"/>
                </a:tc>
              </a:tr>
            </a:tbl>
          </a:graphicData>
        </a:graphic>
      </p:graphicFrame>
      <p:cxnSp>
        <p:nvCxnSpPr>
          <p:cNvPr id="8" name="Elbow Connector 7"/>
          <p:cNvCxnSpPr>
            <a:stCxn id="6" idx="2"/>
            <a:endCxn id="5" idx="1"/>
          </p:cNvCxnSpPr>
          <p:nvPr/>
        </p:nvCxnSpPr>
        <p:spPr>
          <a:xfrm rot="5400000" flipV="1">
            <a:off x="1594803" y="4190683"/>
            <a:ext cx="669290" cy="5835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223000"/>
          </a:xfrm>
        </p:spPr>
        <p:txBody>
          <a:bodyPr/>
          <a:p>
            <a:pPr marL="0" indent="0">
              <a:buNone/>
            </a:pPr>
            <a:r>
              <a:rPr lang="en-US" sz="3600" b="1">
                <a:latin typeface="Times New Roman" panose="02020603050405020304" charset="0"/>
                <a:cs typeface="Times New Roman" panose="02020603050405020304" charset="0"/>
              </a:rPr>
              <a:t>STRINGS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 </a:t>
            </a:r>
            <a:r>
              <a:rPr lang="en-US" sz="1600">
                <a:latin typeface="Arial" panose="020B0604020202020204" pitchFamily="34" charset="0"/>
                <a:cs typeface="Arial" panose="020B0604020202020204" pitchFamily="34" charset="0"/>
              </a:rPr>
              <a:t>There is no seperate data tupe for strings in C, they are treated as arrays of type char. A character array is a string if it ends with a null character (‘\0’). This null charactrer is an escape sequence with ASCII value 0, and is different from the ASCII character ‘0’. Strings are generally used to store and manipulate data in text form like words or sentences.</a:t>
            </a:r>
            <a:endParaRPr lang="en-US" sz="1600">
              <a:latin typeface="Arial" panose="020B0604020202020204" pitchFamily="34" charset="0"/>
              <a:cs typeface="Arial" panose="020B0604020202020204" pitchFamily="34" charset="0"/>
            </a:endParaRPr>
          </a:p>
          <a:p>
            <a:pPr marL="0" indent="0">
              <a:buNone/>
            </a:pPr>
            <a:endParaRPr lang="en-US" sz="1600"/>
          </a:p>
          <a:p>
            <a:pPr marL="0" indent="0">
              <a:buNone/>
            </a:pPr>
            <a:r>
              <a:rPr lang="en-US" sz="3600" b="1">
                <a:latin typeface="Times New Roman" panose="02020603050405020304" charset="0"/>
                <a:cs typeface="Times New Roman" panose="02020603050405020304" charset="0"/>
              </a:rPr>
              <a:t>STRING CONSTANT</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latin typeface="Arial" panose="020B0604020202020204" pitchFamily="34" charset="0"/>
                <a:cs typeface="Arial" panose="020B0604020202020204" pitchFamily="34" charset="0"/>
              </a:rPr>
              <a:t> A string constant is a sequence of charcters enclosed in double quotes and is also called a literal. The double quotes are not a part of the string. Some examples of string constants are-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“V”</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“Taj Mahal”</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9095"/>
            <a:ext cx="10972800" cy="6108700"/>
          </a:xfrm>
        </p:spPr>
        <p:txBody>
          <a:bodyPr/>
          <a:p>
            <a:pPr marL="0" indent="0">
              <a:buNone/>
            </a:pPr>
            <a:r>
              <a:rPr lang="en-US" sz="3600" b="1">
                <a:latin typeface="Times New Roman" panose="02020603050405020304" charset="0"/>
                <a:cs typeface="Times New Roman" panose="02020603050405020304" charset="0"/>
              </a:rPr>
              <a:t>ARRAY OF STRINGS OR TWO DIMENSIONAL ARRAY OF CHARACTERS</a:t>
            </a:r>
            <a:endParaRPr lang="en-US" sz="3600" b="1">
              <a:latin typeface="Times New Roman" panose="02020603050405020304" charset="0"/>
              <a:cs typeface="Times New Roman" panose="02020603050405020304" charset="0"/>
            </a:endParaRPr>
          </a:p>
          <a:p>
            <a:pPr marL="0" indent="0">
              <a:lnSpc>
                <a:spcPct val="150000"/>
              </a:lnSpc>
              <a:buNone/>
            </a:pPr>
            <a:r>
              <a:rPr lang="en-US" sz="24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 Strings are character arrays so array of strings means array of character tyep arrays i.e. a two dimensional array of characters. Suppose we declare and initialize a two-dimensional array of characters as-</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char arr[5][10]={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“white”,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“green”,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“yellow”,</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“blue”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7825"/>
            <a:ext cx="10972800" cy="6110605"/>
          </a:xfrm>
        </p:spPr>
        <p:txBody>
          <a:bodyPr/>
          <a:p>
            <a:pPr marL="0" indent="0">
              <a:lnSpc>
                <a:spcPct val="150000"/>
              </a:lnSpc>
              <a:buNone/>
            </a:pPr>
            <a:r>
              <a:rPr lang="en-US" sz="2400"/>
              <a:t>     </a:t>
            </a:r>
            <a:r>
              <a:rPr lang="en-US" sz="1600">
                <a:latin typeface="Arial" panose="020B0604020202020204" pitchFamily="34" charset="0"/>
                <a:cs typeface="Arial" panose="020B0604020202020204" pitchFamily="34" charset="0"/>
              </a:rPr>
              <a:t> So we see that if we want to access individual characters in the string we use two subscripts and if we want to access the strings we use a single subscripts</a:t>
            </a: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p>
            <a:pPr marL="0" indent="0">
              <a:buNone/>
            </a:pPr>
            <a:endParaRPr lang="en-US" sz="2400"/>
          </a:p>
          <a:p>
            <a:pPr marL="0" indent="0">
              <a:buNone/>
            </a:pPr>
            <a:r>
              <a:rPr lang="en-US" sz="2400"/>
              <a:t>             2000                                                                            2009</a:t>
            </a:r>
            <a:endParaRPr lang="en-US" sz="2400"/>
          </a:p>
          <a:p>
            <a:pPr marL="0" indent="0">
              <a:buNone/>
            </a:pPr>
            <a:r>
              <a:rPr lang="en-US" sz="2400"/>
              <a:t>             2010                                                                            2019</a:t>
            </a:r>
            <a:endParaRPr lang="en-US" sz="2400"/>
          </a:p>
          <a:p>
            <a:pPr marL="0" indent="0">
              <a:buNone/>
            </a:pPr>
            <a:r>
              <a:rPr lang="en-US" sz="2400"/>
              <a:t>             2020                                                                            2029</a:t>
            </a:r>
            <a:endParaRPr lang="en-US" sz="2400"/>
          </a:p>
          <a:p>
            <a:pPr marL="0" indent="0">
              <a:buNone/>
            </a:pPr>
            <a:r>
              <a:rPr lang="en-US" sz="2400"/>
              <a:t>             2030                                                                            2039</a:t>
            </a:r>
            <a:endParaRPr lang="en-US" sz="2400"/>
          </a:p>
          <a:p>
            <a:pPr marL="0" indent="0">
              <a:buNone/>
            </a:pPr>
            <a:r>
              <a:rPr lang="en-US" sz="2400"/>
              <a:t>             2040                                                                            2049</a:t>
            </a:r>
            <a:endParaRPr lang="en-US" sz="2400"/>
          </a:p>
          <a:p>
            <a:pPr marL="0" indent="0">
              <a:buNone/>
            </a:pPr>
            <a:endParaRPr lang="en-US" sz="2400"/>
          </a:p>
          <a:p>
            <a:pPr marL="0" indent="0">
              <a:lnSpc>
                <a:spcPct val="150000"/>
              </a:lnSpc>
              <a:buNone/>
            </a:pPr>
            <a:r>
              <a:rPr lang="en-US" sz="2400"/>
              <a:t>       </a:t>
            </a:r>
            <a:r>
              <a:rPr lang="en-US" sz="1600">
                <a:latin typeface="Arial" panose="020B0604020202020204" pitchFamily="34" charset="0"/>
                <a:cs typeface="Arial" panose="020B0604020202020204" pitchFamily="34" charset="0"/>
              </a:rPr>
              <a:t>This is the interanl storage representatiion of array of strings. 2000 is the base address of the first string. Similarly, 2010 is the base address of the second string. Here 10 bytes are reserved in memory for each string.</a:t>
            </a:r>
            <a:endParaRPr lang="en-US" sz="1600">
              <a:latin typeface="Arial" panose="020B0604020202020204" pitchFamily="34" charset="0"/>
              <a:cs typeface="Arial" panose="020B0604020202020204" pitchFamily="34" charset="0"/>
            </a:endParaRPr>
          </a:p>
          <a:p>
            <a:pPr marL="0" indent="0">
              <a:buNone/>
            </a:pPr>
            <a:endParaRPr lang="en-US" sz="1600">
              <a:latin typeface="Arial" panose="020B0604020202020204" pitchFamily="34" charset="0"/>
              <a:cs typeface="Arial" panose="020B0604020202020204" pitchFamily="34" charset="0"/>
            </a:endParaRPr>
          </a:p>
        </p:txBody>
      </p:sp>
      <p:graphicFrame>
        <p:nvGraphicFramePr>
          <p:cNvPr id="4" name="Table 3"/>
          <p:cNvGraphicFramePr/>
          <p:nvPr/>
        </p:nvGraphicFramePr>
        <p:xfrm>
          <a:off x="2567940" y="1945640"/>
          <a:ext cx="6177280" cy="2193925"/>
        </p:xfrm>
        <a:graphic>
          <a:graphicData uri="http://schemas.openxmlformats.org/drawingml/2006/table">
            <a:tbl>
              <a:tblPr firstRow="1" bandRow="1">
                <a:tableStyleId>{5C22544A-7EE6-4342-B048-85BDC9FD1C3A}</a:tableStyleId>
              </a:tblPr>
              <a:tblGrid>
                <a:gridCol w="772160"/>
                <a:gridCol w="772160"/>
                <a:gridCol w="772160"/>
                <a:gridCol w="772160"/>
                <a:gridCol w="772160"/>
                <a:gridCol w="772160"/>
                <a:gridCol w="772160"/>
                <a:gridCol w="772160"/>
              </a:tblGrid>
              <a:tr h="438785">
                <a:tc>
                  <a:txBody>
                    <a:bodyPr/>
                    <a:p>
                      <a:pPr algn="ctr">
                        <a:buNone/>
                      </a:pPr>
                      <a:r>
                        <a:rPr lang="en-US"/>
                        <a:t>w               </a:t>
                      </a:r>
                      <a:endParaRPr lang="en-US"/>
                    </a:p>
                  </a:txBody>
                  <a:tcPr anchor="ctr" anchorCtr="0"/>
                </a:tc>
                <a:tc>
                  <a:txBody>
                    <a:bodyPr/>
                    <a:p>
                      <a:pPr algn="ctr">
                        <a:buNone/>
                      </a:pPr>
                      <a:r>
                        <a:rPr lang="en-US"/>
                        <a:t>h</a:t>
                      </a:r>
                      <a:endParaRPr lang="en-US"/>
                    </a:p>
                  </a:txBody>
                  <a:tcPr anchor="ctr" anchorCtr="0"/>
                </a:tc>
                <a:tc>
                  <a:txBody>
                    <a:bodyPr/>
                    <a:p>
                      <a:pPr algn="ctr">
                        <a:buNone/>
                      </a:pPr>
                      <a:r>
                        <a:rPr lang="en-US"/>
                        <a:t>i</a:t>
                      </a:r>
                      <a:endParaRPr lang="en-US"/>
                    </a:p>
                  </a:txBody>
                  <a:tcPr anchor="ctr" anchorCtr="0"/>
                </a:tc>
                <a:tc>
                  <a:txBody>
                    <a:bodyPr/>
                    <a:p>
                      <a:pPr algn="ctr">
                        <a:buNone/>
                      </a:pPr>
                      <a:r>
                        <a:rPr lang="en-US"/>
                        <a:t>t</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d</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g</a:t>
                      </a:r>
                      <a:endParaRPr lang="en-US"/>
                    </a:p>
                  </a:txBody>
                  <a:tcPr anchor="ctr" anchorCtr="0"/>
                </a:tc>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y</a:t>
                      </a:r>
                      <a:endParaRPr lang="en-US"/>
                    </a:p>
                  </a:txBody>
                  <a:tcPr anchor="ctr" anchorCtr="0"/>
                </a:tc>
                <a:tc>
                  <a:txBody>
                    <a:bodyPr/>
                    <a:p>
                      <a:pPr algn="ctr">
                        <a:buNone/>
                      </a:pPr>
                      <a:r>
                        <a:rPr lang="en-US"/>
                        <a:t>e</a:t>
                      </a:r>
                      <a:endParaRPr lang="en-US"/>
                    </a:p>
                  </a:txBody>
                  <a:tcPr anchor="ctr" anchorCtr="0"/>
                </a:tc>
                <a:tc>
                  <a:txBody>
                    <a:bodyPr/>
                    <a:p>
                      <a:pPr algn="ctr">
                        <a:buNone/>
                      </a:pPr>
                      <a:r>
                        <a:rPr lang="en-US"/>
                        <a:t>l</a:t>
                      </a:r>
                      <a:endParaRPr lang="en-US"/>
                    </a:p>
                  </a:txBody>
                  <a:tcPr anchor="ctr" anchorCtr="0"/>
                </a:tc>
                <a:tc>
                  <a:txBody>
                    <a:bodyPr/>
                    <a:p>
                      <a:pPr algn="ctr">
                        <a:buNone/>
                      </a:pPr>
                      <a:r>
                        <a:rPr lang="en-US"/>
                        <a:t>l</a:t>
                      </a:r>
                      <a:endParaRPr lang="en-US"/>
                    </a:p>
                  </a:txBody>
                  <a:tcPr anchor="ctr" anchorCtr="0"/>
                </a:tc>
                <a:tc>
                  <a:txBody>
                    <a:bodyPr/>
                    <a:p>
                      <a:pPr algn="ctr">
                        <a:buNone/>
                      </a:pPr>
                      <a:r>
                        <a:rPr lang="en-US"/>
                        <a:t>o</a:t>
                      </a:r>
                      <a:endParaRPr lang="en-US"/>
                    </a:p>
                  </a:txBody>
                  <a:tcPr anchor="ctr" anchorCtr="0"/>
                </a:tc>
                <a:tc>
                  <a:txBody>
                    <a:bodyPr/>
                    <a:p>
                      <a:pPr algn="ctr">
                        <a:buNone/>
                      </a:pPr>
                      <a:r>
                        <a:rPr lang="en-US"/>
                        <a:t>w</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r>
              <a:tr h="438785">
                <a:tc>
                  <a:txBody>
                    <a:bodyPr/>
                    <a:p>
                      <a:pPr algn="ctr">
                        <a:buNone/>
                      </a:pPr>
                      <a:r>
                        <a:rPr lang="en-US"/>
                        <a:t>b</a:t>
                      </a:r>
                      <a:endParaRPr lang="en-US"/>
                    </a:p>
                  </a:txBody>
                  <a:tcPr anchor="ctr" anchorCtr="0"/>
                </a:tc>
                <a:tc>
                  <a:txBody>
                    <a:bodyPr/>
                    <a:p>
                      <a:pPr algn="ctr">
                        <a:buNone/>
                      </a:pPr>
                      <a:r>
                        <a:rPr lang="en-US"/>
                        <a:t>l</a:t>
                      </a:r>
                      <a:endParaRPr lang="en-US"/>
                    </a:p>
                  </a:txBody>
                  <a:tcPr anchor="ctr" anchorCtr="0"/>
                </a:tc>
                <a:tc>
                  <a:txBody>
                    <a:bodyPr/>
                    <a:p>
                      <a:pPr algn="ctr">
                        <a:buNone/>
                      </a:pPr>
                      <a:r>
                        <a:rPr lang="en-US"/>
                        <a:t>u</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9095"/>
            <a:ext cx="10972800" cy="6334760"/>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Example 10</a:t>
            </a:r>
            <a:endParaRPr lang="en-US" sz="3600" b="1">
              <a:latin typeface="Times New Roman" panose="02020603050405020304" charset="0"/>
              <a:cs typeface="Times New Roman" panose="02020603050405020304" charset="0"/>
            </a:endParaRPr>
          </a:p>
          <a:p>
            <a:pPr marL="0" indent="0">
              <a:buNone/>
            </a:pPr>
            <a:r>
              <a:rPr lang="en-US" sz="2800"/>
              <a:t>Program to print the strings of the two-dimensional character array</a:t>
            </a:r>
            <a:endParaRPr lang="en-US" sz="2800"/>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#include &lt;stdio.h&gt;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arr[5][10]={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"white",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"green",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"yellow",</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"blue"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marL="0" indent="0">
              <a:lnSpc>
                <a:spcPct val="150000"/>
              </a:lnSpc>
              <a:buNone/>
            </a:pPr>
            <a:r>
              <a:rPr lang="en-US"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3345"/>
            <a:ext cx="10972800" cy="6485255"/>
          </a:xfrm>
        </p:spPr>
        <p:txBody>
          <a:bodyPr>
            <a:normAutofit lnSpcReduction="20000"/>
          </a:bodyPr>
          <a:p>
            <a:pPr marL="0" indent="0">
              <a:lnSpc>
                <a:spcPct val="150000"/>
              </a:lnSpc>
              <a:buNone/>
            </a:pPr>
            <a:r>
              <a:rPr lang="en-US" sz="1600">
                <a:latin typeface="Arial" panose="020B0604020202020204" pitchFamily="34" charset="0"/>
                <a:cs typeface="Arial" panose="020B0604020202020204" pitchFamily="34" charset="0"/>
                <a:sym typeface="+mn-ea"/>
              </a:rPr>
              <a:t>int 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for(i=0;i&lt;5;i++)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printf("String= %s\t",arr[i]);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printf("Address of string= %p\n",arr[i]);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    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sym typeface="+mn-ea"/>
              </a:rPr>
              <a:t>}</a:t>
            </a:r>
            <a:endParaRPr lang="en-US" sz="1600">
              <a:latin typeface="Arial" panose="020B0604020202020204" pitchFamily="34" charset="0"/>
              <a:cs typeface="Arial" panose="020B0604020202020204" pitchFamily="34" charset="0"/>
              <a:sym typeface="+mn-ea"/>
            </a:endParaRPr>
          </a:p>
          <a:p>
            <a:pPr marL="0" indent="0">
              <a:buNone/>
            </a:pPr>
            <a:r>
              <a:rPr lang="en-US" sz="3600" b="1">
                <a:latin typeface="Times New Roman" panose="02020603050405020304" charset="0"/>
                <a:cs typeface="Times New Roman" panose="02020603050405020304" charset="0"/>
                <a:sym typeface="+mn-ea"/>
              </a:rPr>
              <a:t>Output:</a:t>
            </a:r>
            <a:endParaRPr lang="en-US" sz="2400"/>
          </a:p>
          <a:p>
            <a:pPr marL="0" indent="0">
              <a:lnSpc>
                <a:spcPct val="150000"/>
              </a:lnSpc>
              <a:buNone/>
            </a:pPr>
            <a:r>
              <a:rPr lang="en-US" sz="1600">
                <a:latin typeface="Arial" panose="020B0604020202020204" pitchFamily="34" charset="0"/>
                <a:cs typeface="Arial" panose="020B0604020202020204" pitchFamily="34" charset="0"/>
              </a:rPr>
              <a:t>String= white	     Address of string= 0x7fffa6a86960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String= red	   Address of string= 0x7fffa6a8696a</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String= green     Address of string= 0x7fffa6a86974</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String= yellow    Address of string= 0x7fffa6a8697e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String= blue	 Address of string= 0x7fffa6a86988</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260465"/>
          </a:xfrm>
        </p:spPr>
        <p:txBody>
          <a:bodyPr/>
          <a:p>
            <a:pPr marL="0" indent="0">
              <a:buNone/>
            </a:pPr>
            <a:r>
              <a:rPr lang="en-US" sz="3600" b="1">
                <a:latin typeface="Times New Roman" panose="02020603050405020304" charset="0"/>
                <a:cs typeface="Times New Roman" panose="02020603050405020304" charset="0"/>
              </a:rPr>
              <a:t>ARRAY OF POINTERS TO STRINGS</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1600">
                <a:latin typeface="Arial" panose="020B0604020202020204" pitchFamily="34" charset="0"/>
                <a:cs typeface="Arial" panose="020B0604020202020204" pitchFamily="34" charset="0"/>
              </a:rPr>
              <a:t>We have already studied about array of pointers in the previous chapter. Array of pointers to strings is an array of char pointers in which each pointer points to the first character of a string i.e. each element of this array contains the base address of a string. Let us take an example and see how this array can be declared an initialized.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char *arrp[]={</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“white”,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“green”,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“yellow”,</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“blue”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30620"/>
          </a:xfrm>
        </p:spPr>
        <p:txBody>
          <a:bodyPr/>
          <a:p>
            <a:pPr marL="0" indent="0">
              <a:lnSpc>
                <a:spcPct val="150000"/>
              </a:lnSpc>
              <a:buNone/>
            </a:pPr>
            <a:r>
              <a:rPr lang="en-US" sz="1600">
                <a:latin typeface="Arial" panose="020B0604020202020204" pitchFamily="34" charset="0"/>
                <a:cs typeface="Arial" panose="020B0604020202020204" pitchFamily="34" charset="0"/>
              </a:rPr>
              <a:t>Now let us see how these strings are stored in memory-</a:t>
            </a:r>
            <a:endParaRPr lang="en-US" sz="1600">
              <a:latin typeface="Arial" panose="020B0604020202020204" pitchFamily="34" charset="0"/>
              <a:cs typeface="Arial" panose="020B0604020202020204" pitchFamily="34" charset="0"/>
            </a:endParaRPr>
          </a:p>
          <a:p>
            <a:pPr marL="0" indent="0">
              <a:buNone/>
            </a:pPr>
            <a:r>
              <a:rPr lang="en-US" sz="2400"/>
              <a:t>                                                    1000</a:t>
            </a:r>
            <a:endParaRPr lang="en-US" sz="2400"/>
          </a:p>
          <a:p>
            <a:pPr marL="0" indent="0">
              <a:buNone/>
            </a:pPr>
            <a:endParaRPr lang="en-US" sz="2400"/>
          </a:p>
          <a:p>
            <a:pPr marL="0" indent="0">
              <a:buNone/>
            </a:pPr>
            <a:r>
              <a:rPr lang="en-US" sz="2400"/>
              <a:t>                                                    1050</a:t>
            </a:r>
            <a:endParaRPr lang="en-US" sz="2400"/>
          </a:p>
          <a:p>
            <a:pPr marL="0" indent="0">
              <a:buNone/>
            </a:pPr>
            <a:r>
              <a:rPr lang="en-US" sz="2400"/>
              <a:t>         arrp[0]</a:t>
            </a:r>
            <a:endParaRPr lang="en-US" sz="2400"/>
          </a:p>
          <a:p>
            <a:pPr marL="0" indent="0">
              <a:buNone/>
            </a:pPr>
            <a:r>
              <a:rPr lang="en-US" sz="2400"/>
              <a:t>         arrp[1]                                1200</a:t>
            </a:r>
            <a:endParaRPr lang="en-US" sz="2400"/>
          </a:p>
          <a:p>
            <a:pPr marL="0" indent="0">
              <a:buNone/>
            </a:pPr>
            <a:r>
              <a:rPr lang="en-US" sz="2400"/>
              <a:t>         arrp[2]</a:t>
            </a:r>
            <a:endParaRPr lang="en-US" sz="2400"/>
          </a:p>
          <a:p>
            <a:pPr marL="0" indent="0">
              <a:buNone/>
            </a:pPr>
            <a:r>
              <a:rPr lang="en-US" sz="2400"/>
              <a:t>         arrp[3]                                1500</a:t>
            </a:r>
            <a:endParaRPr lang="en-US" sz="2400"/>
          </a:p>
          <a:p>
            <a:pPr marL="0" indent="0">
              <a:buNone/>
            </a:pPr>
            <a:r>
              <a:rPr lang="en-US" sz="2400"/>
              <a:t>         arrp[4]</a:t>
            </a:r>
            <a:endParaRPr lang="en-US" sz="2400"/>
          </a:p>
          <a:p>
            <a:pPr marL="0" indent="0">
              <a:buNone/>
            </a:pPr>
            <a:r>
              <a:rPr lang="en-US" sz="2400"/>
              <a:t>                                                    1080</a:t>
            </a:r>
            <a:endParaRPr lang="en-US" sz="2400"/>
          </a:p>
        </p:txBody>
      </p:sp>
      <p:graphicFrame>
        <p:nvGraphicFramePr>
          <p:cNvPr id="4" name="Table 3"/>
          <p:cNvGraphicFramePr/>
          <p:nvPr/>
        </p:nvGraphicFramePr>
        <p:xfrm>
          <a:off x="2508250" y="2023110"/>
          <a:ext cx="853440" cy="2282825"/>
        </p:xfrm>
        <a:graphic>
          <a:graphicData uri="http://schemas.openxmlformats.org/drawingml/2006/table">
            <a:tbl>
              <a:tblPr firstRow="1" bandRow="1">
                <a:tableStyleId>{5C22544A-7EE6-4342-B048-85BDC9FD1C3A}</a:tableStyleId>
              </a:tblPr>
              <a:tblGrid>
                <a:gridCol w="853440"/>
              </a:tblGrid>
              <a:tr h="456565">
                <a:tc>
                  <a:txBody>
                    <a:bodyPr/>
                    <a:p>
                      <a:pPr algn="ctr">
                        <a:buNone/>
                      </a:pPr>
                      <a:r>
                        <a:rPr lang="en-US"/>
                        <a:t>1000</a:t>
                      </a:r>
                      <a:endParaRPr lang="en-US"/>
                    </a:p>
                  </a:txBody>
                  <a:tcPr anchor="ctr" anchorCtr="0"/>
                </a:tc>
              </a:tr>
              <a:tr h="456565">
                <a:tc>
                  <a:txBody>
                    <a:bodyPr/>
                    <a:p>
                      <a:pPr algn="ctr">
                        <a:buNone/>
                      </a:pPr>
                      <a:r>
                        <a:rPr lang="en-US"/>
                        <a:t>1050</a:t>
                      </a:r>
                      <a:endParaRPr lang="en-US"/>
                    </a:p>
                  </a:txBody>
                  <a:tcPr anchor="ctr" anchorCtr="0"/>
                </a:tc>
              </a:tr>
              <a:tr h="456565">
                <a:tc>
                  <a:txBody>
                    <a:bodyPr/>
                    <a:p>
                      <a:pPr algn="ctr">
                        <a:buNone/>
                      </a:pPr>
                      <a:r>
                        <a:rPr lang="en-US"/>
                        <a:t>1200</a:t>
                      </a:r>
                      <a:endParaRPr lang="en-US"/>
                    </a:p>
                  </a:txBody>
                  <a:tcPr anchor="ctr" anchorCtr="0"/>
                </a:tc>
              </a:tr>
              <a:tr h="456565">
                <a:tc>
                  <a:txBody>
                    <a:bodyPr/>
                    <a:p>
                      <a:pPr algn="ctr">
                        <a:buNone/>
                      </a:pPr>
                      <a:r>
                        <a:rPr lang="en-US"/>
                        <a:t>1500</a:t>
                      </a:r>
                      <a:endParaRPr lang="en-US"/>
                    </a:p>
                  </a:txBody>
                  <a:tcPr anchor="ctr" anchorCtr="0"/>
                </a:tc>
              </a:tr>
              <a:tr h="456565">
                <a:tc>
                  <a:txBody>
                    <a:bodyPr/>
                    <a:p>
                      <a:pPr algn="ctr">
                        <a:buNone/>
                      </a:pPr>
                      <a:r>
                        <a:rPr lang="en-US"/>
                        <a:t>1080</a:t>
                      </a:r>
                      <a:endParaRPr lang="en-US"/>
                    </a:p>
                  </a:txBody>
                  <a:tcPr anchor="ctr" anchorCtr="0"/>
                </a:tc>
              </a:tr>
            </a:tbl>
          </a:graphicData>
        </a:graphic>
      </p:graphicFrame>
      <p:graphicFrame>
        <p:nvGraphicFramePr>
          <p:cNvPr id="5" name="Table 4"/>
          <p:cNvGraphicFramePr/>
          <p:nvPr/>
        </p:nvGraphicFramePr>
        <p:xfrm>
          <a:off x="5040630" y="1155700"/>
          <a:ext cx="5334000" cy="381000"/>
        </p:xfrm>
        <a:graphic>
          <a:graphicData uri="http://schemas.openxmlformats.org/drawingml/2006/table">
            <a:tbl>
              <a:tblPr firstRow="1" bandRow="1">
                <a:tableStyleId>{5C22544A-7EE6-4342-B048-85BDC9FD1C3A}</a:tableStyleId>
              </a:tblPr>
              <a:tblGrid>
                <a:gridCol w="889000"/>
                <a:gridCol w="889000"/>
                <a:gridCol w="889000"/>
                <a:gridCol w="889000"/>
                <a:gridCol w="889000"/>
                <a:gridCol w="889000"/>
              </a:tblGrid>
              <a:tr h="381000">
                <a:tc>
                  <a:txBody>
                    <a:bodyPr/>
                    <a:p>
                      <a:pPr algn="ctr">
                        <a:buNone/>
                      </a:pPr>
                      <a:r>
                        <a:rPr lang="en-US"/>
                        <a:t>w</a:t>
                      </a:r>
                      <a:endParaRPr lang="en-US"/>
                    </a:p>
                  </a:txBody>
                  <a:tcPr anchor="ctr" anchorCtr="0"/>
                </a:tc>
                <a:tc>
                  <a:txBody>
                    <a:bodyPr/>
                    <a:p>
                      <a:pPr algn="ctr">
                        <a:buNone/>
                      </a:pPr>
                      <a:r>
                        <a:rPr lang="en-US"/>
                        <a:t>h</a:t>
                      </a:r>
                      <a:endParaRPr lang="en-US"/>
                    </a:p>
                  </a:txBody>
                  <a:tcPr anchor="ctr" anchorCtr="0"/>
                </a:tc>
                <a:tc>
                  <a:txBody>
                    <a:bodyPr/>
                    <a:p>
                      <a:pPr algn="ctr">
                        <a:buNone/>
                      </a:pPr>
                      <a:r>
                        <a:rPr lang="en-US"/>
                        <a:t>i</a:t>
                      </a:r>
                      <a:endParaRPr lang="en-US"/>
                    </a:p>
                  </a:txBody>
                  <a:tcPr anchor="ctr" anchorCtr="0"/>
                </a:tc>
                <a:tc>
                  <a:txBody>
                    <a:bodyPr/>
                    <a:p>
                      <a:pPr algn="ctr">
                        <a:buNone/>
                      </a:pPr>
                      <a:r>
                        <a:rPr lang="en-US"/>
                        <a:t>t</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6" name="Table 5"/>
          <p:cNvGraphicFramePr/>
          <p:nvPr/>
        </p:nvGraphicFramePr>
        <p:xfrm>
          <a:off x="5040630" y="2023110"/>
          <a:ext cx="4338320" cy="381000"/>
        </p:xfrm>
        <a:graphic>
          <a:graphicData uri="http://schemas.openxmlformats.org/drawingml/2006/table">
            <a:tbl>
              <a:tblPr firstRow="1" bandRow="1">
                <a:tableStyleId>{5C22544A-7EE6-4342-B048-85BDC9FD1C3A}</a:tableStyleId>
              </a:tblPr>
              <a:tblGrid>
                <a:gridCol w="1084580"/>
                <a:gridCol w="1084580"/>
                <a:gridCol w="1084580"/>
                <a:gridCol w="1084580"/>
              </a:tblGrid>
              <a:tr h="381000">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d</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7" name="Table 6"/>
          <p:cNvGraphicFramePr/>
          <p:nvPr/>
        </p:nvGraphicFramePr>
        <p:xfrm>
          <a:off x="5040630" y="2890520"/>
          <a:ext cx="5318760" cy="381000"/>
        </p:xfrm>
        <a:graphic>
          <a:graphicData uri="http://schemas.openxmlformats.org/drawingml/2006/table">
            <a:tbl>
              <a:tblPr firstRow="1" bandRow="1">
                <a:tableStyleId>{5C22544A-7EE6-4342-B048-85BDC9FD1C3A}</a:tableStyleId>
              </a:tblPr>
              <a:tblGrid>
                <a:gridCol w="886460"/>
                <a:gridCol w="886460"/>
                <a:gridCol w="886460"/>
                <a:gridCol w="886460"/>
                <a:gridCol w="886460"/>
                <a:gridCol w="886460"/>
              </a:tblGrid>
              <a:tr h="381000">
                <a:tc>
                  <a:txBody>
                    <a:bodyPr/>
                    <a:p>
                      <a:pPr algn="ctr">
                        <a:buNone/>
                      </a:pPr>
                      <a:r>
                        <a:rPr lang="en-US"/>
                        <a:t>g</a:t>
                      </a:r>
                      <a:endParaRPr lang="en-US"/>
                    </a:p>
                  </a:txBody>
                  <a:tcPr anchor="ctr" anchorCtr="0"/>
                </a:tc>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8" name="Table 7"/>
          <p:cNvGraphicFramePr/>
          <p:nvPr/>
        </p:nvGraphicFramePr>
        <p:xfrm>
          <a:off x="5053965" y="3757930"/>
          <a:ext cx="5987415" cy="381000"/>
        </p:xfrm>
        <a:graphic>
          <a:graphicData uri="http://schemas.openxmlformats.org/drawingml/2006/table">
            <a:tbl>
              <a:tblPr firstRow="1" bandRow="1">
                <a:tableStyleId>{5C22544A-7EE6-4342-B048-85BDC9FD1C3A}</a:tableStyleId>
              </a:tblPr>
              <a:tblGrid>
                <a:gridCol w="855345"/>
                <a:gridCol w="855345"/>
                <a:gridCol w="855345"/>
                <a:gridCol w="855345"/>
                <a:gridCol w="855345"/>
                <a:gridCol w="855345"/>
                <a:gridCol w="855345"/>
              </a:tblGrid>
              <a:tr h="381000">
                <a:tc>
                  <a:txBody>
                    <a:bodyPr/>
                    <a:p>
                      <a:pPr algn="ctr">
                        <a:buNone/>
                      </a:pPr>
                      <a:r>
                        <a:rPr lang="en-US"/>
                        <a:t>y</a:t>
                      </a:r>
                      <a:endParaRPr lang="en-US"/>
                    </a:p>
                  </a:txBody>
                  <a:tcPr anchor="ctr" anchorCtr="0"/>
                </a:tc>
                <a:tc>
                  <a:txBody>
                    <a:bodyPr/>
                    <a:p>
                      <a:pPr algn="ctr">
                        <a:buNone/>
                      </a:pPr>
                      <a:r>
                        <a:rPr lang="en-US"/>
                        <a:t>e</a:t>
                      </a:r>
                      <a:endParaRPr lang="en-US"/>
                    </a:p>
                  </a:txBody>
                  <a:tcPr anchor="ctr" anchorCtr="0"/>
                </a:tc>
                <a:tc>
                  <a:txBody>
                    <a:bodyPr/>
                    <a:p>
                      <a:pPr algn="ctr">
                        <a:buNone/>
                      </a:pPr>
                      <a:r>
                        <a:rPr lang="en-US"/>
                        <a:t>l</a:t>
                      </a:r>
                      <a:endParaRPr lang="en-US"/>
                    </a:p>
                  </a:txBody>
                  <a:tcPr anchor="ctr" anchorCtr="0"/>
                </a:tc>
                <a:tc>
                  <a:txBody>
                    <a:bodyPr/>
                    <a:p>
                      <a:pPr algn="ctr">
                        <a:buNone/>
                      </a:pPr>
                      <a:r>
                        <a:rPr lang="en-US"/>
                        <a:t>l</a:t>
                      </a:r>
                      <a:endParaRPr lang="en-US"/>
                    </a:p>
                  </a:txBody>
                  <a:tcPr anchor="ctr" anchorCtr="0"/>
                </a:tc>
                <a:tc>
                  <a:txBody>
                    <a:bodyPr/>
                    <a:p>
                      <a:pPr algn="ctr">
                        <a:buNone/>
                      </a:pPr>
                      <a:r>
                        <a:rPr lang="en-US"/>
                        <a:t>o</a:t>
                      </a:r>
                      <a:endParaRPr lang="en-US"/>
                    </a:p>
                  </a:txBody>
                  <a:tcPr anchor="ctr" anchorCtr="0"/>
                </a:tc>
                <a:tc>
                  <a:txBody>
                    <a:bodyPr/>
                    <a:p>
                      <a:pPr algn="ctr">
                        <a:buNone/>
                      </a:pPr>
                      <a:r>
                        <a:rPr lang="en-US"/>
                        <a:t>w</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9" name="Table 8"/>
          <p:cNvGraphicFramePr/>
          <p:nvPr/>
        </p:nvGraphicFramePr>
        <p:xfrm>
          <a:off x="5053965" y="4625340"/>
          <a:ext cx="5140325" cy="381000"/>
        </p:xfrm>
        <a:graphic>
          <a:graphicData uri="http://schemas.openxmlformats.org/drawingml/2006/table">
            <a:tbl>
              <a:tblPr firstRow="1" bandRow="1">
                <a:tableStyleId>{5C22544A-7EE6-4342-B048-85BDC9FD1C3A}</a:tableStyleId>
              </a:tblPr>
              <a:tblGrid>
                <a:gridCol w="1028065"/>
                <a:gridCol w="1028065"/>
                <a:gridCol w="1028065"/>
                <a:gridCol w="1028065"/>
                <a:gridCol w="1028065"/>
              </a:tblGrid>
              <a:tr h="381000">
                <a:tc>
                  <a:txBody>
                    <a:bodyPr/>
                    <a:p>
                      <a:pPr algn="ctr">
                        <a:buNone/>
                      </a:pPr>
                      <a:r>
                        <a:rPr lang="en-US"/>
                        <a:t>b</a:t>
                      </a:r>
                      <a:endParaRPr lang="en-US"/>
                    </a:p>
                  </a:txBody>
                  <a:tcPr anchor="ctr" anchorCtr="0"/>
                </a:tc>
                <a:tc>
                  <a:txBody>
                    <a:bodyPr/>
                    <a:p>
                      <a:pPr algn="ctr">
                        <a:buNone/>
                      </a:pPr>
                      <a:r>
                        <a:rPr lang="en-US"/>
                        <a:t>l</a:t>
                      </a:r>
                      <a:endParaRPr lang="en-US"/>
                    </a:p>
                  </a:txBody>
                  <a:tcPr anchor="ctr" anchorCtr="0"/>
                </a:tc>
                <a:tc>
                  <a:txBody>
                    <a:bodyPr/>
                    <a:p>
                      <a:pPr algn="ctr">
                        <a:buNone/>
                      </a:pPr>
                      <a:r>
                        <a:rPr lang="en-US"/>
                        <a:t>u</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r>
            </a:tbl>
          </a:graphicData>
        </a:graphic>
      </p:graphicFrame>
      <p:cxnSp>
        <p:nvCxnSpPr>
          <p:cNvPr id="10" name="Straight Arrow Connector 9"/>
          <p:cNvCxnSpPr>
            <a:endCxn id="5" idx="1"/>
          </p:cNvCxnSpPr>
          <p:nvPr/>
        </p:nvCxnSpPr>
        <p:spPr>
          <a:xfrm flipV="1">
            <a:off x="3349625" y="1346200"/>
            <a:ext cx="1691005" cy="897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flipV="1">
            <a:off x="3334385" y="2213610"/>
            <a:ext cx="1706245"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7" idx="1"/>
          </p:cNvCxnSpPr>
          <p:nvPr/>
        </p:nvCxnSpPr>
        <p:spPr>
          <a:xfrm flipV="1">
            <a:off x="3361690" y="3081020"/>
            <a:ext cx="1678940" cy="83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1"/>
          </p:cNvCxnSpPr>
          <p:nvPr/>
        </p:nvCxnSpPr>
        <p:spPr>
          <a:xfrm>
            <a:off x="3364230" y="3632200"/>
            <a:ext cx="1689735" cy="31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3349625" y="4084955"/>
            <a:ext cx="1704340" cy="73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396355"/>
          </a:xfrm>
        </p:spPr>
        <p:txBody>
          <a:bodyPr>
            <a:normAutofit lnSpcReduction="10000"/>
          </a:bodyPr>
          <a:p>
            <a:pPr marL="0" indent="0">
              <a:buNone/>
            </a:pPr>
            <a:r>
              <a:rPr lang="en-US" sz="3600" b="1">
                <a:latin typeface="Times New Roman" panose="02020603050405020304" charset="0"/>
                <a:cs typeface="Times New Roman" panose="02020603050405020304" charset="0"/>
              </a:rPr>
              <a:t>Example 11</a:t>
            </a:r>
            <a:endParaRPr lang="en-US" sz="3600" b="1">
              <a:latin typeface="Times New Roman" panose="02020603050405020304" charset="0"/>
              <a:cs typeface="Times New Roman" panose="02020603050405020304" charset="0"/>
            </a:endParaRPr>
          </a:p>
          <a:p>
            <a:pPr marL="0" indent="0">
              <a:buNone/>
            </a:pPr>
            <a:r>
              <a:rPr lang="en-US" sz="2800"/>
              <a:t>Program to understand Array of poointers to strings</a:t>
            </a:r>
            <a:endParaRPr lang="en-US" sz="2800"/>
          </a:p>
          <a:p>
            <a:pPr marL="0" indent="0">
              <a:buNone/>
            </a:pPr>
            <a:endParaRPr lang="en-US" sz="1600"/>
          </a:p>
          <a:p>
            <a:pPr marL="0" indent="0">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int 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*arrp[]={</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"white",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"green",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"yellow",</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"blue"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18135"/>
            <a:ext cx="10972800" cy="6379845"/>
          </a:xfrm>
        </p:spPr>
        <p:txBody>
          <a:bodyPr>
            <a:normAutofit lnSpcReduction="10000"/>
          </a:bodyPr>
          <a:p>
            <a:pPr marL="0" indent="0">
              <a:lnSpc>
                <a:spcPct val="150000"/>
              </a:lnSpc>
              <a:buNone/>
            </a:pPr>
            <a:r>
              <a:rPr lang="en-US" sz="1600">
                <a:latin typeface="Arial" panose="020B0604020202020204" pitchFamily="34" charset="0"/>
                <a:cs typeface="Arial" panose="020B0604020202020204" pitchFamily="34" charset="0"/>
              </a:rPr>
              <a:t>for(i=0;i&lt;5;i++)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printf("String : %s\n",arrp[i]);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printf("Address of string : %p\n",arrp[i]);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printf("Address of string stored at : %p\n",arrp+i);</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0" indent="0">
              <a:lnSpc>
                <a:spcPct val="150000"/>
              </a:lnSpc>
              <a:buNone/>
            </a:pPr>
            <a:endParaRPr lang="en-US" sz="1800">
              <a:latin typeface="Arial" panose="020B0604020202020204" pitchFamily="34" charset="0"/>
              <a:cs typeface="Arial" panose="020B0604020202020204" pitchFamily="34" charset="0"/>
            </a:endParaRPr>
          </a:p>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String : white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 0x562567ecf008</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stored at : 0x7fffcaa77490</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62585"/>
            <a:ext cx="10972800" cy="6095365"/>
          </a:xfrm>
        </p:spPr>
        <p:txBody>
          <a:bodyPr/>
          <a:p>
            <a:pPr marL="0" indent="0">
              <a:lnSpc>
                <a:spcPct val="150000"/>
              </a:lnSpc>
              <a:buNone/>
            </a:pPr>
            <a:r>
              <a:rPr lang="en-US" sz="1600">
                <a:latin typeface="Arial" panose="020B0604020202020204" pitchFamily="34" charset="0"/>
                <a:cs typeface="Arial" panose="020B0604020202020204" pitchFamily="34" charset="0"/>
              </a:rPr>
              <a:t>String : red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 0x562567ecf00e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stored at : 0x7fffcaa77498</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String : green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 0x562567ecf012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stored at : 0x7fffcaa774a0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String : yellow</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 0x562567ecf018</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stored at : 0x7fffcaa774a8</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String : blue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 0x562567ecf01f</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Address of string stored at : 0x7fffcaa774b0</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7020"/>
            <a:ext cx="10972800" cy="6246495"/>
          </a:xfrm>
        </p:spPr>
        <p:txBody>
          <a:bodyPr/>
          <a:p>
            <a:pPr marL="0" indent="0">
              <a:buNone/>
            </a:pPr>
            <a:r>
              <a:rPr lang="en-US" sz="3600" b="1">
                <a:latin typeface="Times New Roman" panose="02020603050405020304" charset="0"/>
                <a:cs typeface="Times New Roman" panose="02020603050405020304" charset="0"/>
              </a:rPr>
              <a:t>STRING LIBRARY FUNCTION</a:t>
            </a:r>
            <a:endParaRPr lang="en-US" sz="3600" b="1">
              <a:latin typeface="Times New Roman" panose="02020603050405020304" charset="0"/>
              <a:cs typeface="Times New Roman" panose="02020603050405020304" charset="0"/>
            </a:endParaRPr>
          </a:p>
          <a:p>
            <a:pPr marL="0" indent="0">
              <a:buNone/>
            </a:pPr>
            <a:endParaRPr lang="en-US" sz="3600" b="1">
              <a:latin typeface="Times New Roman" panose="02020603050405020304" charset="0"/>
              <a:cs typeface="Times New Roman" panose="02020603050405020304" charset="0"/>
            </a:endParaRPr>
          </a:p>
          <a:p>
            <a:pPr marL="0" indent="0">
              <a:buNone/>
            </a:pPr>
            <a:r>
              <a:rPr lang="en-US" sz="3600" b="1">
                <a:latin typeface="Times New Roman" panose="02020603050405020304" charset="0"/>
                <a:cs typeface="Times New Roman" panose="02020603050405020304" charset="0"/>
              </a:rPr>
              <a:t>strncpy()</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Declaration: char *strncpy(char *s1, const char *s2, size_t 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copies exactly n characters from source string s2 to the destination string s1. It returns the value of s1. If length of source string s2 is less than n, then null characters are added to the destination string till all the charactwes have been written.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For example if n is 10 and length of source string s2 is 6 then 4 is null character are written at the end.</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448425"/>
          </a:xfrm>
        </p:spPr>
        <p:txBody>
          <a:bodyPr/>
          <a:p>
            <a:pPr marL="0" indent="0">
              <a:lnSpc>
                <a:spcPct val="150000"/>
              </a:lnSpc>
              <a:buNone/>
            </a:pPr>
            <a:r>
              <a:rPr lang="en-US" sz="1600">
                <a:latin typeface="Arial" panose="020B0604020202020204" pitchFamily="34" charset="0"/>
                <a:cs typeface="Arial" panose="020B0604020202020204" pitchFamily="34" charset="0"/>
              </a:rPr>
              <a:t>“2345”</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“Subash Chandra Bose was a great leader”</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(Null string, contains only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“My age is %d and height is %f\n”   (Control string used in printf)</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p>
          <a:p>
            <a:pPr marL="0" indent="0">
              <a:buNone/>
            </a:pPr>
            <a:r>
              <a:rPr lang="en-US"/>
              <a:t>      </a:t>
            </a:r>
            <a:r>
              <a:rPr lang="en-US" sz="2400">
                <a:sym typeface="+mn-ea"/>
              </a:rPr>
              <a:t>1000    1001   1002   1003    1004   1005    1006   1007   1008   1009</a:t>
            </a:r>
            <a:endParaRPr lang="en-US" sz="2400"/>
          </a:p>
          <a:p>
            <a:pPr marL="0" indent="0">
              <a:buNone/>
            </a:pPr>
            <a:r>
              <a:rPr lang="en-US"/>
              <a:t> </a:t>
            </a:r>
            <a:endParaRPr lang="en-US"/>
          </a:p>
          <a:p>
            <a:pPr marL="0" indent="0">
              <a:lnSpc>
                <a:spcPct val="150000"/>
              </a:lnSpc>
              <a:buNone/>
            </a:pPr>
            <a:r>
              <a:rPr lang="en-US"/>
              <a:t>     </a:t>
            </a:r>
            <a:r>
              <a:rPr lang="en-US" sz="1600">
                <a:latin typeface="Arial" panose="020B0604020202020204" pitchFamily="34" charset="0"/>
                <a:cs typeface="Arial" panose="020B0604020202020204" pitchFamily="34" charset="0"/>
              </a:rPr>
              <a:t>Whenever a string constant is written anywhere in a program, it is stroed somehwere in memory as an array of characters terminateed by a null character (‘\0’). The string constant itself becomes a pointer to the first character in the array. For example te string “Taj Mahal” will be stored in memory as-</a:t>
            </a:r>
            <a:endParaRPr lang="en-US" sz="1600">
              <a:latin typeface="Arial" panose="020B0604020202020204" pitchFamily="34" charset="0"/>
              <a:cs typeface="Arial" panose="020B0604020202020204" pitchFamily="34" charset="0"/>
            </a:endParaRPr>
          </a:p>
          <a:p>
            <a:pPr marL="0" indent="0">
              <a:buNone/>
            </a:pPr>
            <a:endParaRPr lang="en-US" sz="2400"/>
          </a:p>
          <a:p>
            <a:pPr marL="0" indent="0">
              <a:buNone/>
            </a:pPr>
            <a:r>
              <a:rPr lang="en-US" sz="2800"/>
              <a:t>           </a:t>
            </a:r>
            <a:endParaRPr lang="en-US" sz="2800"/>
          </a:p>
        </p:txBody>
      </p:sp>
      <p:graphicFrame>
        <p:nvGraphicFramePr>
          <p:cNvPr id="4" name="Table 3"/>
          <p:cNvGraphicFramePr/>
          <p:nvPr/>
        </p:nvGraphicFramePr>
        <p:xfrm>
          <a:off x="1497965" y="2386330"/>
          <a:ext cx="9552940" cy="381000"/>
        </p:xfrm>
        <a:graphic>
          <a:graphicData uri="http://schemas.openxmlformats.org/drawingml/2006/table">
            <a:tbl>
              <a:tblPr firstRow="1" bandRow="1">
                <a:tableStyleId>{5C22544A-7EE6-4342-B048-85BDC9FD1C3A}</a:tableStyleId>
              </a:tblPr>
              <a:tblGrid>
                <a:gridCol w="1177290"/>
                <a:gridCol w="930910"/>
                <a:gridCol w="930275"/>
                <a:gridCol w="930910"/>
                <a:gridCol w="930275"/>
                <a:gridCol w="930910"/>
                <a:gridCol w="930275"/>
                <a:gridCol w="930910"/>
                <a:gridCol w="930275"/>
                <a:gridCol w="930910"/>
              </a:tblGrid>
              <a:tr h="381000">
                <a:tc>
                  <a:txBody>
                    <a:bodyPr/>
                    <a:p>
                      <a:pPr algn="ctr">
                        <a:buNone/>
                      </a:pPr>
                      <a:r>
                        <a:rPr lang="en-US"/>
                        <a:t>T</a:t>
                      </a:r>
                      <a:endParaRPr lang="en-US"/>
                    </a:p>
                  </a:txBody>
                  <a:tcPr anchor="ctr" anchorCtr="0"/>
                </a:tc>
                <a:tc>
                  <a:txBody>
                    <a:bodyPr/>
                    <a:p>
                      <a:pPr algn="ctr">
                        <a:buNone/>
                      </a:pPr>
                      <a:r>
                        <a:rPr lang="en-US"/>
                        <a:t>a </a:t>
                      </a:r>
                      <a:endParaRPr lang="en-US"/>
                    </a:p>
                  </a:txBody>
                  <a:tcPr anchor="ctr" anchorCtr="0"/>
                </a:tc>
                <a:tc>
                  <a:txBody>
                    <a:bodyPr/>
                    <a:p>
                      <a:pPr algn="ctr">
                        <a:buNone/>
                      </a:pPr>
                      <a:r>
                        <a:rPr lang="en-US"/>
                        <a:t>j </a:t>
                      </a:r>
                      <a:endParaRPr lang="en-US"/>
                    </a:p>
                  </a:txBody>
                  <a:tcPr anchor="ctr" anchorCtr="0"/>
                </a:tc>
                <a:tc>
                  <a:txBody>
                    <a:bodyPr/>
                    <a:p>
                      <a:pPr algn="ctr">
                        <a:buNone/>
                      </a:pPr>
                      <a:endParaRPr lang="en-US"/>
                    </a:p>
                  </a:txBody>
                  <a:tcPr anchor="ctr" anchorCtr="0"/>
                </a:tc>
                <a:tc>
                  <a:txBody>
                    <a:bodyPr/>
                    <a:p>
                      <a:pPr algn="ctr">
                        <a:buNone/>
                      </a:pPr>
                      <a:r>
                        <a:rPr lang="en-US"/>
                        <a:t>M</a:t>
                      </a:r>
                      <a:endParaRPr lang="en-US"/>
                    </a:p>
                  </a:txBody>
                  <a:tcPr anchor="ctr" anchorCtr="0"/>
                </a:tc>
                <a:tc>
                  <a:txBody>
                    <a:bodyPr/>
                    <a:p>
                      <a:pPr algn="ctr">
                        <a:buNone/>
                      </a:pPr>
                      <a:r>
                        <a:rPr lang="en-US"/>
                        <a:t>a</a:t>
                      </a:r>
                      <a:endParaRPr lang="en-US"/>
                    </a:p>
                  </a:txBody>
                  <a:tcPr anchor="ctr" anchorCtr="0"/>
                </a:tc>
                <a:tc>
                  <a:txBody>
                    <a:bodyPr/>
                    <a:p>
                      <a:pPr algn="ctr">
                        <a:buNone/>
                      </a:pPr>
                      <a:r>
                        <a:rPr lang="en-US"/>
                        <a:t>h</a:t>
                      </a:r>
                      <a:endParaRPr lang="en-US"/>
                    </a:p>
                  </a:txBody>
                  <a:tcPr anchor="ctr" anchorCtr="0"/>
                </a:tc>
                <a:tc>
                  <a:txBody>
                    <a:bodyPr/>
                    <a:p>
                      <a:pPr algn="ctr">
                        <a:buNone/>
                      </a:pPr>
                      <a:r>
                        <a:rPr lang="en-US"/>
                        <a:t>a</a:t>
                      </a:r>
                      <a:endParaRPr lang="en-US"/>
                    </a:p>
                  </a:txBody>
                  <a:tcPr anchor="ctr" anchorCtr="0"/>
                </a:tc>
                <a:tc>
                  <a:txBody>
                    <a:bodyPr/>
                    <a:p>
                      <a:pPr algn="ctr">
                        <a:buNone/>
                      </a:pPr>
                      <a:r>
                        <a:rPr lang="en-US"/>
                        <a:t>l</a:t>
                      </a:r>
                      <a:endParaRPr lang="en-US"/>
                    </a:p>
                  </a:txBody>
                  <a:tcPr anchor="ctr" anchorCtr="0"/>
                </a:tc>
                <a:tc>
                  <a:txBody>
                    <a:bodyPr/>
                    <a:p>
                      <a:pPr algn="ctr">
                        <a:buNone/>
                      </a:pPr>
                      <a:r>
                        <a:rPr lang="en-US"/>
                        <a:t>\0</a:t>
                      </a:r>
                      <a:endParaRPr lang="en-US"/>
                    </a:p>
                  </a:txBody>
                  <a:tcPr anchor="ctr" anchorCtr="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52400"/>
            <a:ext cx="10972800" cy="6481445"/>
          </a:xfrm>
        </p:spPr>
        <p:txBody>
          <a:bodyPr>
            <a:normAutofit lnSpcReduction="20000"/>
          </a:bodyPr>
          <a:p>
            <a:pPr marL="0" indent="0">
              <a:buNone/>
            </a:pPr>
            <a:r>
              <a:rPr lang="en-US" sz="3600" b="1">
                <a:latin typeface="Times New Roman" panose="02020603050405020304" charset="0"/>
                <a:cs typeface="Times New Roman" panose="02020603050405020304" charset="0"/>
              </a:rPr>
              <a:t>Example 12</a:t>
            </a:r>
            <a:endParaRPr lang="en-US" sz="3600" b="1">
              <a:latin typeface="Times New Roman" panose="02020603050405020304" charset="0"/>
              <a:cs typeface="Times New Roman" panose="02020603050405020304" charset="0"/>
            </a:endParaRPr>
          </a:p>
          <a:p>
            <a:pPr marL="0" indent="0">
              <a:buNone/>
            </a:pPr>
            <a:r>
              <a:rPr lang="en-US" sz="2800"/>
              <a:t>Program to understand strncpy() function</a:t>
            </a:r>
            <a:endParaRPr lang="en-US" sz="2800"/>
          </a:p>
          <a:p>
            <a:pPr marL="0" indent="0">
              <a:lnSpc>
                <a:spcPct val="150000"/>
              </a:lnSpc>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#include&lt;string.h&gt;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str1[10];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strncpy(str1,"Departmental",6);                      </a:t>
            </a:r>
            <a:r>
              <a:rPr lang="en-US" sz="1600" b="1">
                <a:latin typeface="Arial" panose="020B0604020202020204" pitchFamily="34" charset="0"/>
                <a:cs typeface="Arial" panose="020B0604020202020204" pitchFamily="34" charset="0"/>
              </a:rPr>
              <a:t>Output:</a:t>
            </a:r>
            <a:endParaRPr lang="en-US" sz="1600" b="1">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str1[6]='\0';                                                      Depart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printf("%s\n",str1);                                           Dep</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strncpy(str1,"Dep",6);</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printf("%s\n",str1);</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0"/>
            <a:ext cx="10972800" cy="6617970"/>
          </a:xfrm>
        </p:spPr>
        <p:txBody>
          <a:bodyPr>
            <a:normAutofit lnSpcReduction="20000"/>
          </a:bodyPr>
          <a:p>
            <a:pPr marL="0" indent="0">
              <a:buNone/>
            </a:pPr>
            <a:r>
              <a:rPr lang="en-US" sz="3600" b="1">
                <a:latin typeface="Times New Roman" panose="02020603050405020304" charset="0"/>
                <a:cs typeface="Times New Roman" panose="02020603050405020304" charset="0"/>
              </a:rPr>
              <a:t>strncat()</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char *strncat(char *str1, const char *str2, size_t 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is same as strcat() but it concatenates only a portion of a string to another string. </a:t>
            </a:r>
            <a:endParaRPr lang="en-US" sz="1600">
              <a:latin typeface="Arial" panose="020B0604020202020204" pitchFamily="34" charset="0"/>
              <a:cs typeface="Arial" panose="020B0604020202020204" pitchFamily="34" charset="0"/>
            </a:endParaRPr>
          </a:p>
          <a:p>
            <a:pPr marL="0" indent="0">
              <a:buNone/>
            </a:pPr>
            <a:endParaRPr lang="en-US" sz="1600">
              <a:latin typeface="Arial" panose="020B0604020202020204" pitchFamily="34" charset="0"/>
              <a:cs typeface="Arial" panose="020B0604020202020204" pitchFamily="34" charset="0"/>
            </a:endParaRPr>
          </a:p>
          <a:p>
            <a:pPr marL="0" indent="0">
              <a:buNone/>
            </a:pPr>
            <a:r>
              <a:rPr lang="en-US" sz="2800" b="1">
                <a:latin typeface="Times New Roman" panose="02020603050405020304" charset="0"/>
                <a:cs typeface="Times New Roman" panose="02020603050405020304" charset="0"/>
              </a:rPr>
              <a:t>Example 13</a:t>
            </a:r>
            <a:r>
              <a:rPr lang="en-US" sz="2800"/>
              <a:t>-strncat() function.</a:t>
            </a:r>
            <a:endParaRPr lang="en-US" sz="2800"/>
          </a:p>
          <a:p>
            <a:pPr marL="0" indent="0">
              <a:lnSpc>
                <a:spcPct val="150000"/>
              </a:lnSpc>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#include&lt;string.h&gt;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                                             </a:t>
            </a:r>
            <a:r>
              <a:rPr lang="en-US" sz="1600" b="1">
                <a:latin typeface="Arial" panose="020B0604020202020204" pitchFamily="34" charset="0"/>
                <a:cs typeface="Arial" panose="020B0604020202020204" pitchFamily="34" charset="0"/>
              </a:rPr>
              <a:t>Output:</a:t>
            </a:r>
            <a:endParaRPr lang="en-US" sz="1600" b="1">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ABCDEFG</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str1[15]="ABC";</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strncat(str1,"DEFGHIJ",4);</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printf("%s\n",str1);</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07315"/>
            <a:ext cx="10972800" cy="6511290"/>
          </a:xfrm>
        </p:spPr>
        <p:txBody>
          <a:bodyPr>
            <a:normAutofit lnSpcReduction="20000"/>
          </a:bodyPr>
          <a:p>
            <a:pPr marL="0" indent="0">
              <a:buNone/>
            </a:pPr>
            <a:r>
              <a:rPr lang="en-US" sz="3600" b="1">
                <a:latin typeface="Times New Roman" panose="02020603050405020304" charset="0"/>
                <a:cs typeface="Times New Roman" panose="02020603050405020304" charset="0"/>
              </a:rPr>
              <a:t>strncmp()</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int *strncmp(const char *arr,const char *arr2,size_t length);</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is similar to strcmp() but it compares of strings for a specified length.</a:t>
            </a:r>
            <a:endParaRPr lang="en-US" sz="1600">
              <a:latin typeface="Arial" panose="020B0604020202020204" pitchFamily="34" charset="0"/>
              <a:cs typeface="Arial" panose="020B0604020202020204" pitchFamily="34" charset="0"/>
            </a:endParaRPr>
          </a:p>
          <a:p>
            <a:pPr marL="0" indent="0">
              <a:buNone/>
            </a:pPr>
            <a:r>
              <a:rPr lang="en-US" sz="2800" b="1">
                <a:latin typeface="Times New Roman" panose="02020603050405020304" charset="0"/>
                <a:cs typeface="Times New Roman" panose="02020603050405020304" charset="0"/>
              </a:rPr>
              <a:t>Example 14- </a:t>
            </a:r>
            <a:r>
              <a:rPr lang="en-US" sz="2400"/>
              <a:t>strncmp() function</a:t>
            </a:r>
            <a:endParaRPr lang="en-US" sz="2200"/>
          </a:p>
          <a:p>
            <a:pPr marL="0" indent="0">
              <a:lnSpc>
                <a:spcPct val="150000"/>
              </a:lnSpc>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a:t>
            </a:r>
            <a:endParaRPr lang="en-US" sz="1600"/>
          </a:p>
          <a:p>
            <a:pPr marL="0" indent="0">
              <a:lnSpc>
                <a:spcPct val="150000"/>
              </a:lnSpc>
              <a:buNone/>
            </a:pPr>
            <a:r>
              <a:rPr lang="en-US" sz="1600"/>
              <a:t>{                                                                               </a:t>
            </a:r>
            <a:r>
              <a:rPr lang="en-US" sz="2000" b="1">
                <a:latin typeface="Times New Roman" panose="02020603050405020304" charset="0"/>
                <a:cs typeface="Times New Roman" panose="02020603050405020304" charset="0"/>
              </a:rPr>
              <a:t>Output:</a:t>
            </a:r>
            <a:endParaRPr lang="en-US" sz="2000"/>
          </a:p>
          <a:p>
            <a:pPr marL="0" indent="0">
              <a:lnSpc>
                <a:spcPct val="150000"/>
              </a:lnSpc>
              <a:buNone/>
            </a:pPr>
            <a:r>
              <a:rPr lang="en-US" sz="1600"/>
              <a:t>    if(strncmp("Deepali","Deepanjali",4)==0)            Same</a:t>
            </a:r>
            <a:endParaRPr lang="en-US" sz="1600"/>
          </a:p>
          <a:p>
            <a:pPr marL="0" indent="0">
              <a:lnSpc>
                <a:spcPct val="150000"/>
              </a:lnSpc>
              <a:buNone/>
            </a:pPr>
            <a:r>
              <a:rPr lang="en-US" sz="1600"/>
              <a:t>          printf("Same\n");</a:t>
            </a:r>
            <a:endParaRPr lang="en-US" sz="1600"/>
          </a:p>
          <a:p>
            <a:pPr marL="0" indent="0">
              <a:lnSpc>
                <a:spcPct val="150000"/>
              </a:lnSpc>
              <a:buNone/>
            </a:pPr>
            <a:r>
              <a:rPr lang="en-US" sz="1600"/>
              <a:t>    else</a:t>
            </a:r>
            <a:endParaRPr lang="en-US" sz="1600"/>
          </a:p>
          <a:p>
            <a:pPr marL="0" indent="0">
              <a:lnSpc>
                <a:spcPct val="150000"/>
              </a:lnSpc>
              <a:buNone/>
            </a:pPr>
            <a:r>
              <a:rPr lang="en-US" sz="1600"/>
              <a:t>          printf("Different\n");</a:t>
            </a:r>
            <a:endParaRPr lang="en-US" sz="1600"/>
          </a:p>
          <a:p>
            <a:pPr marL="0" indent="0">
              <a:lnSpc>
                <a:spcPct val="150000"/>
              </a:lnSpc>
              <a:buNone/>
            </a:pPr>
            <a:r>
              <a:rPr lang="en-US" sz="1600"/>
              <a:t>    return 0;      </a:t>
            </a:r>
            <a:endParaRPr lang="en-US" sz="1600"/>
          </a:p>
          <a:p>
            <a:pPr marL="0" indent="0">
              <a:lnSpc>
                <a:spcPct val="150000"/>
              </a:lnSpc>
              <a:buNone/>
            </a:pPr>
            <a:r>
              <a:rPr lang="en-US" sz="1600"/>
              <a:t>}</a:t>
            </a:r>
            <a:endParaRPr 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29350"/>
          </a:xfrm>
        </p:spPr>
        <p:txBody>
          <a:bodyPr/>
          <a:p>
            <a:pPr marL="0" indent="0">
              <a:buNone/>
            </a:pPr>
            <a:r>
              <a:rPr lang="en-US" sz="3600" b="1">
                <a:latin typeface="Times New Roman" panose="02020603050405020304" charset="0"/>
                <a:cs typeface="Times New Roman" panose="02020603050405020304" charset="0"/>
              </a:rPr>
              <a:t>strchar() and strrchar()</a:t>
            </a:r>
            <a:endParaRPr lang="en-US" sz="3600" b="1">
              <a:latin typeface="Times New Roman" panose="02020603050405020304" charset="0"/>
              <a:cs typeface="Times New Roman" panose="02020603050405020304" charset="0"/>
            </a:endParaRPr>
          </a:p>
          <a:p>
            <a:pPr marL="0" indent="0">
              <a:lnSpc>
                <a:spcPct val="150000"/>
              </a:lnSpc>
              <a:buNone/>
            </a:pPr>
            <a:r>
              <a:rPr lang="en-US" sz="1600">
                <a:latin typeface="Arial" panose="020B0604020202020204" pitchFamily="34" charset="0"/>
                <a:cs typeface="Arial" panose="020B0604020202020204" pitchFamily="34" charset="0"/>
              </a:rPr>
              <a:t>Declaration : char *strchr(const char *str, int ch);</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Declaration : char *strrchr(const char *str, int ch);</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strchr() returns a pointer to the first(leftmost) occurrence of the character ch in the string str. If the character is not present in the strinf then it returns NULL.</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strrchr() returns a pointer to the last(rightmost) occurrence of the characterch in gthe string pointed to by str. If the character is not present in the string then it returns NULL.</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7020"/>
            <a:ext cx="10972800" cy="6367780"/>
          </a:xfrm>
        </p:spPr>
        <p:txBody>
          <a:bodyPr>
            <a:normAutofit lnSpcReduction="10000"/>
          </a:bodyPr>
          <a:p>
            <a:pPr marL="0" indent="0">
              <a:buNone/>
            </a:pPr>
            <a:r>
              <a:rPr lang="en-US" sz="3600" b="1">
                <a:latin typeface="Times New Roman" panose="02020603050405020304" charset="0"/>
                <a:cs typeface="Times New Roman" panose="02020603050405020304" charset="0"/>
              </a:rPr>
              <a:t>Example 15</a:t>
            </a:r>
            <a:r>
              <a:rPr lang="en-US" sz="2400"/>
              <a:t>- strchr() and strrchr() function</a:t>
            </a:r>
            <a:endParaRPr lang="en-US" sz="2400"/>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#include&lt;string.h&gt;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*p;</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p=strchr("Multinational",'n');               </a:t>
            </a:r>
            <a:r>
              <a:rPr lang="en-US" sz="1600" b="1">
                <a:latin typeface="Arial" panose="020B0604020202020204" pitchFamily="34" charset="0"/>
                <a:cs typeface="Arial" panose="020B0604020202020204" pitchFamily="34" charset="0"/>
              </a:rPr>
              <a:t>Output:</a:t>
            </a:r>
            <a:endParaRPr lang="en-US" sz="1600" b="1">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printf("%s\n",p);                                  national</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p=strrchr("Multinational",'n');              nat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printf("%s\n",p);</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return 0;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0975"/>
            <a:ext cx="10515600" cy="6508115"/>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STRING VARIABLES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780">
                <a:latin typeface="Arial" panose="020B0604020202020204" pitchFamily="34" charset="0"/>
                <a:cs typeface="Arial" panose="020B0604020202020204" pitchFamily="34" charset="0"/>
              </a:rPr>
              <a:t>A string variable is a 1-D array of ASCII characters terminated by a null character. To create a string variable we need to declare a character array with size sufficient to hold all the characters of the string including null character.</a:t>
            </a:r>
            <a:endParaRPr lang="en-US" sz="1780">
              <a:latin typeface="Arial" panose="020B0604020202020204" pitchFamily="34" charset="0"/>
              <a:cs typeface="Arial" panose="020B0604020202020204" pitchFamily="34" charset="0"/>
            </a:endParaRPr>
          </a:p>
          <a:p>
            <a:pPr marL="0" indent="0">
              <a:lnSpc>
                <a:spcPct val="150000"/>
              </a:lnSpc>
              <a:buNone/>
            </a:pP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char str[]={‘N’, ‘e’, ‘w’,’ ‘, ‘D’, ‘e’, ‘l’, ‘h’, ‘i’, ‘\0’};</a:t>
            </a:r>
            <a:endParaRPr lang="en-US" sz="1780">
              <a:latin typeface="Arial" panose="020B0604020202020204" pitchFamily="34" charset="0"/>
              <a:cs typeface="Arial" panose="020B0604020202020204" pitchFamily="34" charset="0"/>
            </a:endParaRPr>
          </a:p>
          <a:p>
            <a:pPr marL="0" indent="0">
              <a:lnSpc>
                <a:spcPct val="150000"/>
              </a:lnSpc>
              <a:buNone/>
            </a:pP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We may also initialize it as-</a:t>
            </a:r>
            <a:endParaRPr lang="en-US" sz="1780">
              <a:latin typeface="Arial" panose="020B0604020202020204" pitchFamily="34" charset="0"/>
              <a:cs typeface="Arial" panose="020B0604020202020204" pitchFamily="34" charset="0"/>
            </a:endParaRPr>
          </a:p>
          <a:p>
            <a:pPr marL="0" indent="0">
              <a:lnSpc>
                <a:spcPct val="150000"/>
              </a:lnSpc>
              <a:buNone/>
            </a:pP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char str[]=”New Delhi”;</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a:t>
            </a:r>
            <a:endParaRPr lang="en-US" sz="1780">
              <a:latin typeface="Arial" panose="020B0604020202020204" pitchFamily="34" charset="0"/>
              <a:cs typeface="Arial" panose="020B0604020202020204" pitchFamily="34" charset="0"/>
            </a:endParaRPr>
          </a:p>
          <a:p>
            <a:pPr marL="0" indent="0">
              <a:lnSpc>
                <a:spcPct val="150000"/>
              </a:lnSpc>
              <a:buNone/>
            </a:pPr>
            <a:r>
              <a:rPr lang="en-US" sz="1780">
                <a:latin typeface="Arial" panose="020B0604020202020204" pitchFamily="34" charset="0"/>
                <a:cs typeface="Arial" panose="020B0604020202020204" pitchFamily="34" charset="0"/>
              </a:rPr>
              <a:t>      This initialization is same as the previous one and in this case the compiler automatically insers the null character at the end. Note that here the string constant does not represent an address. The array str will be stored in memory as-</a:t>
            </a:r>
            <a:endParaRPr lang="en-US" sz="178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176645"/>
          </a:xfrm>
        </p:spPr>
        <p:txBody>
          <a:bodyPr/>
          <a:p>
            <a:pPr marL="0" indent="0">
              <a:buNone/>
            </a:pPr>
            <a:endParaRPr lang="en-US"/>
          </a:p>
          <a:p>
            <a:pPr marL="0" indent="0">
              <a:buNone/>
            </a:pPr>
            <a:r>
              <a:rPr lang="en-US"/>
              <a:t>           </a:t>
            </a:r>
            <a:r>
              <a:rPr lang="en-US" sz="2000"/>
              <a:t>4500   4501   4502    4503   4504   4505   4506   4507   4508   4509</a:t>
            </a:r>
            <a:endParaRPr lang="en-US" sz="2000"/>
          </a:p>
          <a:p>
            <a:pPr marL="0" indent="0">
              <a:buNone/>
            </a:pPr>
            <a:endParaRPr lang="en-US" sz="2400"/>
          </a:p>
          <a:p>
            <a:pPr marL="0" indent="0">
              <a:buNone/>
            </a:pPr>
            <a:r>
              <a:rPr lang="en-US" sz="2400"/>
              <a:t>             </a:t>
            </a:r>
            <a:r>
              <a:rPr lang="en-US" sz="2000"/>
              <a:t>str[0]   str[1]   str[2]    str[3]    str[4]    str[5]    str[6]   str[7]    str[8]   str[9]  </a:t>
            </a:r>
            <a:endParaRPr lang="en-US" sz="2000"/>
          </a:p>
          <a:p>
            <a:pPr marL="0" indent="0">
              <a:buNone/>
            </a:pPr>
            <a:endParaRPr lang="en-US" sz="2400"/>
          </a:p>
          <a:p>
            <a:pPr marL="0" indent="0">
              <a:lnSpc>
                <a:spcPct val="150000"/>
              </a:lnSpc>
              <a:buNone/>
            </a:pPr>
            <a:r>
              <a:rPr lang="en-US" sz="2400"/>
              <a:t>    </a:t>
            </a:r>
            <a:r>
              <a:rPr lang="en-US"/>
              <a:t> </a:t>
            </a:r>
            <a:r>
              <a:rPr lang="en-US" sz="1600">
                <a:latin typeface="Arial" panose="020B0604020202020204" pitchFamily="34" charset="0"/>
                <a:cs typeface="Arial" panose="020B0604020202020204" pitchFamily="34" charset="0"/>
              </a:rPr>
              <a:t>Here we have not specified the size of array, but if we specify it then we should take care that array should be large enough to hold all the charaters including the null character.</a:t>
            </a:r>
            <a:endParaRPr lang="en-US" sz="1600">
              <a:latin typeface="Arial" panose="020B0604020202020204" pitchFamily="34" charset="0"/>
              <a:cs typeface="Arial" panose="020B0604020202020204" pitchFamily="34" charset="0"/>
            </a:endParaRPr>
          </a:p>
        </p:txBody>
      </p:sp>
      <p:graphicFrame>
        <p:nvGraphicFramePr>
          <p:cNvPr id="6" name="Table 5"/>
          <p:cNvGraphicFramePr/>
          <p:nvPr/>
        </p:nvGraphicFramePr>
        <p:xfrm>
          <a:off x="1873885" y="1443355"/>
          <a:ext cx="8153400" cy="381000"/>
        </p:xfrm>
        <a:graphic>
          <a:graphicData uri="http://schemas.openxmlformats.org/drawingml/2006/table">
            <a:tbl>
              <a:tblPr firstRow="1" bandRow="1">
                <a:tableStyleId>{5C22544A-7EE6-4342-B048-85BDC9FD1C3A}</a:tableStyleId>
              </a:tblPr>
              <a:tblGrid>
                <a:gridCol w="815340"/>
                <a:gridCol w="815340"/>
                <a:gridCol w="815340"/>
                <a:gridCol w="815340"/>
                <a:gridCol w="815340"/>
                <a:gridCol w="815340"/>
                <a:gridCol w="815340"/>
                <a:gridCol w="815340"/>
                <a:gridCol w="815340"/>
                <a:gridCol w="815340"/>
              </a:tblGrid>
              <a:tr h="381000">
                <a:tc>
                  <a:txBody>
                    <a:bodyPr/>
                    <a:p>
                      <a:pPr algn="ctr">
                        <a:buNone/>
                      </a:pPr>
                      <a:r>
                        <a:rPr lang="en-US"/>
                        <a:t>N</a:t>
                      </a:r>
                      <a:endParaRPr lang="en-US"/>
                    </a:p>
                  </a:txBody>
                  <a:tcPr/>
                </a:tc>
                <a:tc>
                  <a:txBody>
                    <a:bodyPr/>
                    <a:p>
                      <a:pPr algn="ctr">
                        <a:buNone/>
                      </a:pPr>
                      <a:r>
                        <a:rPr lang="en-US"/>
                        <a:t>e</a:t>
                      </a:r>
                      <a:endParaRPr lang="en-US"/>
                    </a:p>
                  </a:txBody>
                  <a:tcPr/>
                </a:tc>
                <a:tc>
                  <a:txBody>
                    <a:bodyPr/>
                    <a:p>
                      <a:pPr algn="ctr">
                        <a:buNone/>
                      </a:pPr>
                      <a:r>
                        <a:rPr lang="en-US"/>
                        <a:t>w  </a:t>
                      </a:r>
                      <a:endParaRPr lang="en-US"/>
                    </a:p>
                  </a:txBody>
                  <a:tcPr/>
                </a:tc>
                <a:tc>
                  <a:txBody>
                    <a:bodyPr/>
                    <a:p>
                      <a:pPr algn="ctr">
                        <a:buNone/>
                      </a:pPr>
                      <a:endParaRPr lang="en-US"/>
                    </a:p>
                  </a:txBody>
                  <a:tcPr/>
                </a:tc>
                <a:tc>
                  <a:txBody>
                    <a:bodyPr/>
                    <a:p>
                      <a:pPr algn="ctr">
                        <a:buNone/>
                      </a:pPr>
                      <a:r>
                        <a:rPr lang="en-US"/>
                        <a:t>D</a:t>
                      </a:r>
                      <a:endParaRPr lang="en-US"/>
                    </a:p>
                  </a:txBody>
                  <a:tcPr/>
                </a:tc>
                <a:tc>
                  <a:txBody>
                    <a:bodyPr/>
                    <a:p>
                      <a:pPr algn="ctr">
                        <a:buNone/>
                      </a:pPr>
                      <a:r>
                        <a:rPr lang="en-US"/>
                        <a:t>e</a:t>
                      </a:r>
                      <a:endParaRPr lang="en-US"/>
                    </a:p>
                  </a:txBody>
                  <a:tcPr/>
                </a:tc>
                <a:tc>
                  <a:txBody>
                    <a:bodyPr/>
                    <a:p>
                      <a:pPr algn="ctr">
                        <a:buNone/>
                      </a:pPr>
                      <a:r>
                        <a:rPr lang="en-US"/>
                        <a:t>l</a:t>
                      </a:r>
                      <a:endParaRPr lang="en-US"/>
                    </a:p>
                  </a:txBody>
                  <a:tcPr/>
                </a:tc>
                <a:tc>
                  <a:txBody>
                    <a:bodyPr/>
                    <a:p>
                      <a:pPr algn="ctr">
                        <a:buNone/>
                      </a:pPr>
                      <a:r>
                        <a:rPr lang="en-US"/>
                        <a:t>h</a:t>
                      </a:r>
                      <a:endParaRPr lang="en-US"/>
                    </a:p>
                  </a:txBody>
                  <a:tcPr/>
                </a:tc>
                <a:tc>
                  <a:txBody>
                    <a:bodyPr/>
                    <a:p>
                      <a:pPr algn="ctr">
                        <a:buNone/>
                      </a:pPr>
                      <a:r>
                        <a:rPr lang="en-US"/>
                        <a:t>i</a:t>
                      </a:r>
                      <a:endParaRPr lang="en-US"/>
                    </a:p>
                  </a:txBody>
                  <a:tcPr/>
                </a:tc>
                <a:tc>
                  <a:txBody>
                    <a:bodyPr/>
                    <a:p>
                      <a:pPr algn="ctr">
                        <a:buNone/>
                      </a:pPr>
                      <a:r>
                        <a:rPr lang="en-US"/>
                        <a:t>\0</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69990"/>
          </a:xfrm>
        </p:spPr>
        <p:txBody>
          <a:bodyPr/>
          <a:p>
            <a:pPr marL="0" indent="0">
              <a:buNone/>
            </a:pPr>
            <a:r>
              <a:rPr lang="en-US" sz="3600" b="1">
                <a:latin typeface="Times New Roman" panose="02020603050405020304" charset="0"/>
                <a:cs typeface="Times New Roman" panose="02020603050405020304" charset="0"/>
              </a:rPr>
              <a:t>Example 5</a:t>
            </a:r>
            <a:endParaRPr lang="en-US" sz="3600" b="1">
              <a:latin typeface="Times New Roman" panose="02020603050405020304" charset="0"/>
              <a:cs typeface="Times New Roman" panose="02020603050405020304" charset="0"/>
            </a:endParaRPr>
          </a:p>
          <a:p>
            <a:pPr marL="0" indent="0">
              <a:buNone/>
            </a:pPr>
            <a:r>
              <a:rPr lang="en-US" sz="2800"/>
              <a:t>Program for Input and Output strings using scanf() and printf()</a:t>
            </a:r>
            <a:endParaRPr lang="en-US" sz="2800"/>
          </a:p>
          <a:p>
            <a:pPr marL="0" indent="0">
              <a:buNone/>
            </a:pPr>
            <a:endParaRPr lang="en-US"/>
          </a:p>
          <a:p>
            <a:pPr marL="0" indent="0">
              <a:lnSpc>
                <a:spcPct val="150000"/>
              </a:lnSpc>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Output:   </a:t>
            </a:r>
            <a:endParaRPr lang="en-US" sz="2400" b="1">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name[20];                                           Enter a name: Divya</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printf(“Enter a name: “);                              Divya Srinivasan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sym typeface="+mn-ea"/>
              </a:rPr>
              <a:t>scanf("%s",name);</a:t>
            </a:r>
            <a:endParaRPr lang="en-US" sz="1600">
              <a:latin typeface="Arial" panose="020B0604020202020204" pitchFamily="34" charset="0"/>
              <a:cs typeface="Arial" panose="020B0604020202020204" pitchFamily="34" charset="0"/>
              <a:sym typeface="+mn-ea"/>
            </a:endParaRPr>
          </a:p>
          <a:p>
            <a:pPr marL="0" indent="0">
              <a:lnSpc>
                <a:spcPct val="150000"/>
              </a:lnSpc>
              <a:buNone/>
            </a:pPr>
            <a:r>
              <a:rPr lang="en-US" sz="1600">
                <a:latin typeface="Arial" panose="020B0604020202020204" pitchFamily="34" charset="0"/>
                <a:cs typeface="Arial" panose="020B0604020202020204" pitchFamily="34" charset="0"/>
                <a:sym typeface="+mn-ea"/>
              </a:rPr>
              <a:t>    printf("\n%s %s",name,"Srinivasan");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sym typeface="+mn-ea"/>
              </a:rPr>
              <a:t>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7175"/>
            <a:ext cx="10515600" cy="6492240"/>
          </a:xfrm>
        </p:spPr>
        <p:txBody>
          <a:bodyPr/>
          <a:p>
            <a:pPr marL="0" indent="0">
              <a:buNone/>
            </a:pPr>
            <a:r>
              <a:rPr lang="en-US" sz="3600" b="1">
                <a:latin typeface="Times New Roman" panose="02020603050405020304" charset="0"/>
                <a:cs typeface="Times New Roman" panose="02020603050405020304" charset="0"/>
              </a:rPr>
              <a:t>STRING LIBRARY FUNCTIONS</a:t>
            </a:r>
            <a:endParaRPr lang="en-US" sz="3600" b="1">
              <a:latin typeface="Times New Roman" panose="02020603050405020304" charset="0"/>
              <a:cs typeface="Times New Roman" panose="02020603050405020304" charset="0"/>
            </a:endParaRPr>
          </a:p>
          <a:p>
            <a:pPr marL="0" indent="0">
              <a:lnSpc>
                <a:spcPct val="150000"/>
              </a:lnSpc>
              <a:buNone/>
            </a:pPr>
            <a:r>
              <a:rPr lang="en-US" sz="2800"/>
              <a:t>    </a:t>
            </a:r>
            <a:r>
              <a:rPr lang="en-US" sz="2600"/>
              <a:t> </a:t>
            </a:r>
            <a:r>
              <a:rPr lang="en-US" sz="1600">
                <a:latin typeface="Arial" panose="020B0604020202020204" pitchFamily="34" charset="0"/>
                <a:cs typeface="Arial" panose="020B0604020202020204" pitchFamily="34" charset="0"/>
              </a:rPr>
              <a:t>There are several library functions used to manipulate strings and the prototypes for these functions are in header file string.h. In this we will discuss how to use some of the most commonly used string functions like strlen(), strcmp(), strcat() and see how these functions are created.</a:t>
            </a:r>
            <a:endParaRPr lang="en-US" sz="1600">
              <a:latin typeface="Arial" panose="020B0604020202020204" pitchFamily="34" charset="0"/>
              <a:cs typeface="Arial" panose="020B0604020202020204" pitchFamily="34" charset="0"/>
            </a:endParaRPr>
          </a:p>
          <a:p>
            <a:pPr marL="0" indent="0">
              <a:lnSpc>
                <a:spcPct val="150000"/>
              </a:lnSpc>
              <a:buNone/>
            </a:pPr>
            <a:endParaRPr lang="en-US" sz="1800"/>
          </a:p>
          <a:p>
            <a:pPr marL="0" indent="0">
              <a:buNone/>
            </a:pPr>
            <a:r>
              <a:rPr lang="en-US" sz="3600" b="1">
                <a:latin typeface="Times New Roman" panose="02020603050405020304" charset="0"/>
                <a:cs typeface="Times New Roman" panose="02020603050405020304" charset="0"/>
              </a:rPr>
              <a:t>strlen()</a:t>
            </a:r>
            <a:endParaRPr lang="en-US" sz="3600" b="1">
              <a:latin typeface="Times New Roman" panose="02020603050405020304" charset="0"/>
              <a:cs typeface="Times New Roman" panose="02020603050405020304" charset="0"/>
            </a:endParaRPr>
          </a:p>
          <a:p>
            <a:pPr marL="0" indent="0">
              <a:buNone/>
            </a:pPr>
            <a:r>
              <a:rPr lang="en-US" sz="2800"/>
              <a:t>Declaration: size_t strlen(char const *string);</a:t>
            </a:r>
            <a:endParaRPr lang="en-US" sz="2800"/>
          </a:p>
          <a:p>
            <a:pPr marL="0" indent="0">
              <a:lnSpc>
                <a:spcPct val="150000"/>
              </a:lnSpc>
              <a:buNone/>
            </a:pPr>
            <a:r>
              <a:rPr lang="en-US" sz="2800"/>
              <a:t>     </a:t>
            </a:r>
            <a:r>
              <a:rPr lang="en-US" sz="1600">
                <a:latin typeface="Arial" panose="020B0604020202020204" pitchFamily="34" charset="0"/>
                <a:cs typeface="Arial" panose="020B0604020202020204" pitchFamily="34" charset="0"/>
              </a:rPr>
              <a:t>In this function returns the length of the string i.e. the number of characters in the string excluding the terminating null character. The type size_t is defined in stddef.h and is an unsigned interger type. It accepts single argument, which is pointer to the first character of the string.</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336030"/>
          </a:xfrm>
        </p:spPr>
        <p:txBody>
          <a:bodyPr/>
          <a:p>
            <a:pPr marL="0" indent="0">
              <a:buNone/>
            </a:pPr>
            <a:r>
              <a:rPr lang="en-US" sz="3600" b="1">
                <a:latin typeface="Times New Roman" panose="02020603050405020304" charset="0"/>
                <a:cs typeface="Times New Roman" panose="02020603050405020304" charset="0"/>
              </a:rPr>
              <a:t>Example 6</a:t>
            </a:r>
            <a:endParaRPr lang="en-US" sz="3600" b="1">
              <a:latin typeface="Times New Roman" panose="02020603050405020304" charset="0"/>
              <a:cs typeface="Times New Roman" panose="02020603050405020304" charset="0"/>
            </a:endParaRPr>
          </a:p>
          <a:p>
            <a:pPr marL="0" indent="0">
              <a:buNone/>
            </a:pPr>
            <a:r>
              <a:rPr lang="en-US" sz="2800"/>
              <a:t>Program to find the string lenght</a:t>
            </a:r>
            <a:endParaRPr lang="en-US" sz="2800"/>
          </a:p>
          <a:p>
            <a:pPr marL="0" indent="0">
              <a:buNone/>
            </a:pPr>
            <a:r>
              <a:rPr lang="en-US" sz="1600">
                <a:latin typeface="Arial" panose="020B0604020202020204" pitchFamily="34" charset="0"/>
                <a:cs typeface="Arial" panose="020B0604020202020204" pitchFamily="34" charset="0"/>
              </a:rPr>
              <a:t>#include&lt;stdio.h&gt;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#include&lt;string.h&gt;</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main()                                                     </a:t>
            </a:r>
            <a:r>
              <a:rPr lang="en-US" sz="2000" b="1">
                <a:latin typeface="Arial" panose="020B0604020202020204" pitchFamily="34" charset="0"/>
                <a:cs typeface="Arial" panose="020B0604020202020204" pitchFamily="34" charset="0"/>
              </a:rPr>
              <a:t>Output:</a:t>
            </a:r>
            <a:endParaRPr lang="en-US" sz="2000" b="1">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Enter a name: Brigosha</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char str[20];                                             Length of the string is: 8</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printf("Enter a name: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scanf("%s",str);</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printf("Length of the string is : %u\n",strlen(str));</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return 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169660"/>
          </a:xfrm>
        </p:spPr>
        <p:txBody>
          <a:bodyPr/>
          <a:p>
            <a:pPr marL="0" indent="0">
              <a:buNone/>
            </a:pPr>
            <a:r>
              <a:rPr lang="en-US" sz="3600" b="1">
                <a:latin typeface="Times New Roman" panose="02020603050405020304" charset="0"/>
                <a:cs typeface="Times New Roman" panose="02020603050405020304" charset="0"/>
              </a:rPr>
              <a:t>strcmp()</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latin typeface="Arial" panose="020B0604020202020204" pitchFamily="34" charset="0"/>
                <a:cs typeface="Arial" panose="020B0604020202020204" pitchFamily="34" charset="0"/>
              </a:rPr>
              <a:t>Declaration: int strcmp(const char *s1, const char *s2);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This function is used for lexicographic comparison of two strings. If the two strings match, strcmp() return a value 0, otherwise it returns a non-zero value. </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strcmp(s1, s2) returns a value-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&lt;0   when  s1&lt;s2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=0   when  s1==s2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&gt;0   when s1&gt;s2</a:t>
            </a:r>
            <a:endParaRPr lang="en-US" sz="16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14885</Words>
  <Application>WPS Presentation</Application>
  <PresentationFormat>Widescreen</PresentationFormat>
  <Paragraphs>601</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Calibri Light</vt:lpstr>
      <vt:lpstr>Calibri</vt:lpstr>
      <vt:lpstr>Microsoft YaHei</vt:lpstr>
      <vt:lpstr>Arial Unicode MS</vt:lpstr>
      <vt:lpstr>Times New Roman</vt:lpstr>
      <vt:lpstr>Bahnschrift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Brigosha_Guest</cp:lastModifiedBy>
  <cp:revision>2</cp:revision>
  <dcterms:created xsi:type="dcterms:W3CDTF">2023-03-27T05:19:13Z</dcterms:created>
  <dcterms:modified xsi:type="dcterms:W3CDTF">2023-03-27T05:21:18Z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DF6E163F309B43A0AF42DC4BFCB3256C</vt:lpwstr>
  </property>
  <property fmtid="{D5CDD505-2E9C-101B-9397-08002B2CF9AE}" pid="3" name="KSOProductBuildVer">
    <vt:lpwstr>1033-11.2.0.11498</vt:lpwstr>
  </property>
</Properties>
</file>