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3E5A-1694-DFFD-9A34-4D88B57E0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E462D5-F4BE-CBC5-8321-13CDF646E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54FA0C-74BF-A11B-7F8E-ED0834E4D666}"/>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5" name="Footer Placeholder 4">
            <a:extLst>
              <a:ext uri="{FF2B5EF4-FFF2-40B4-BE49-F238E27FC236}">
                <a16:creationId xmlns:a16="http://schemas.microsoft.com/office/drawing/2014/main" id="{06AD16BE-9EDC-2A35-76E4-CB29A507F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F44FC-22FE-1B05-491C-AA3EC401B107}"/>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314183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2E09-6C10-20EC-F276-92C6DD472E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188FF9-9219-2ED0-32E1-CBE55498E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498B10-1634-1B43-EC91-3C149D4043AD}"/>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5" name="Footer Placeholder 4">
            <a:extLst>
              <a:ext uri="{FF2B5EF4-FFF2-40B4-BE49-F238E27FC236}">
                <a16:creationId xmlns:a16="http://schemas.microsoft.com/office/drawing/2014/main" id="{60E42940-8402-0A18-71FD-997DF8BB0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F21EA-6AFE-B8E0-7826-2110953AA0E1}"/>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426841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6D92E-0A3D-C9E2-79E9-D51331A5D2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E67408-EA52-40E7-4ECD-B783A74ECF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72A15-F46C-1FC6-5DBD-0CD3F09001DC}"/>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5" name="Footer Placeholder 4">
            <a:extLst>
              <a:ext uri="{FF2B5EF4-FFF2-40B4-BE49-F238E27FC236}">
                <a16:creationId xmlns:a16="http://schemas.microsoft.com/office/drawing/2014/main" id="{599BE08F-8AD1-8C4A-86B4-A2D7645A68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E2529-BC8D-F884-5382-4F3A0D72FAD9}"/>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299800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3DA7-EB5B-7933-C716-6C66C22914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E8EDFF-B8A5-B4D9-91EE-71C6D87D3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53E95-26B2-EC3D-CFCA-CB70F893B804}"/>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5" name="Footer Placeholder 4">
            <a:extLst>
              <a:ext uri="{FF2B5EF4-FFF2-40B4-BE49-F238E27FC236}">
                <a16:creationId xmlns:a16="http://schemas.microsoft.com/office/drawing/2014/main" id="{DA1390B5-B8E5-59D9-F59D-70AA53117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C8B11-3B6F-1392-5064-00C49BDC13F5}"/>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260635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1F1A-62DF-2044-E251-AEE0F6DC8A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718294-D225-A743-E225-28904DCC3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601171-3FCA-9C5F-031F-CFBFCFD1EA02}"/>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5" name="Footer Placeholder 4">
            <a:extLst>
              <a:ext uri="{FF2B5EF4-FFF2-40B4-BE49-F238E27FC236}">
                <a16:creationId xmlns:a16="http://schemas.microsoft.com/office/drawing/2014/main" id="{8EA67422-D80A-E4A7-CE88-45517407E7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2987A-EC3B-0461-ABE7-1858AD02389A}"/>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164272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5BF6-5748-2C28-C242-0CA24F3DEF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D667C-C947-2913-8915-C6F9EA567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4F6A7A-D137-6946-40B2-AE00EEDE1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945964-1FD6-0657-2F69-4228790912DF}"/>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6" name="Footer Placeholder 5">
            <a:extLst>
              <a:ext uri="{FF2B5EF4-FFF2-40B4-BE49-F238E27FC236}">
                <a16:creationId xmlns:a16="http://schemas.microsoft.com/office/drawing/2014/main" id="{18916FE3-395A-A651-6C49-629103199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5B8581-4842-D7CE-D263-DE9F4085ECCA}"/>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3008412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AB9E-BA13-80A0-C16F-E68A804B8D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79B869-25D2-BD97-30B8-C973B1500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D7BEC7-BAD0-5A71-579A-25135AD501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F4ED0F-275E-2E6A-8883-A9ADA2BEA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A8C4B-32CE-E582-3FF0-249F24547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10F207-83A5-FC1F-350D-7CB745867B6E}"/>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8" name="Footer Placeholder 7">
            <a:extLst>
              <a:ext uri="{FF2B5EF4-FFF2-40B4-BE49-F238E27FC236}">
                <a16:creationId xmlns:a16="http://schemas.microsoft.com/office/drawing/2014/main" id="{14B41898-0F33-B905-E49E-589B6111C5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896EA8-B599-1E07-D10B-6D9B3D5C9F03}"/>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219231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5A07-FC6B-57B0-2BE4-C610F96722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3CBD3B-C7BD-1C1E-6F7A-CF961AD87841}"/>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4" name="Footer Placeholder 3">
            <a:extLst>
              <a:ext uri="{FF2B5EF4-FFF2-40B4-BE49-F238E27FC236}">
                <a16:creationId xmlns:a16="http://schemas.microsoft.com/office/drawing/2014/main" id="{D644D465-3213-7A0F-40D1-0D593AE3BF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3A2AF5-4718-53F8-D0D0-05E458BD4CBA}"/>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28666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4813F-A528-CBC3-B29A-289E53D3F068}"/>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3" name="Footer Placeholder 2">
            <a:extLst>
              <a:ext uri="{FF2B5EF4-FFF2-40B4-BE49-F238E27FC236}">
                <a16:creationId xmlns:a16="http://schemas.microsoft.com/office/drawing/2014/main" id="{D9B05E20-B5BC-368D-F28A-8C9AEF1E5C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236E76-3B7D-E1B8-2DD9-505CF728DDB7}"/>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210095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ED9D-0DD2-D057-7420-66D2EBA6ED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517736-1769-4B5E-C535-4F3700013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FDC0F1-B52C-AE8F-255D-E4F8AC975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22218-8AAA-B93C-2B67-D423790AD6FB}"/>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6" name="Footer Placeholder 5">
            <a:extLst>
              <a:ext uri="{FF2B5EF4-FFF2-40B4-BE49-F238E27FC236}">
                <a16:creationId xmlns:a16="http://schemas.microsoft.com/office/drawing/2014/main" id="{594AF993-7F8C-548D-C90F-BD98C63AA8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C35901-7AB9-B868-CC51-71C79A1ABA9C}"/>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113046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C45C-E7C0-B188-EEC3-23E8747C9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56747E-FE31-DDCD-BC6C-A3BE75E047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FCAE07-0E92-CCDB-9CC9-FBF820926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2404E-169E-3014-A567-0DC26B32BA34}"/>
              </a:ext>
            </a:extLst>
          </p:cNvPr>
          <p:cNvSpPr>
            <a:spLocks noGrp="1"/>
          </p:cNvSpPr>
          <p:nvPr>
            <p:ph type="dt" sz="half" idx="10"/>
          </p:nvPr>
        </p:nvSpPr>
        <p:spPr/>
        <p:txBody>
          <a:bodyPr/>
          <a:lstStyle/>
          <a:p>
            <a:fld id="{5BE65F69-4FAC-4791-A6DD-C6B52BC9FC6C}" type="datetimeFigureOut">
              <a:rPr lang="en-IN" smtClean="0"/>
              <a:t>27-03-2023</a:t>
            </a:fld>
            <a:endParaRPr lang="en-IN"/>
          </a:p>
        </p:txBody>
      </p:sp>
      <p:sp>
        <p:nvSpPr>
          <p:cNvPr id="6" name="Footer Placeholder 5">
            <a:extLst>
              <a:ext uri="{FF2B5EF4-FFF2-40B4-BE49-F238E27FC236}">
                <a16:creationId xmlns:a16="http://schemas.microsoft.com/office/drawing/2014/main" id="{DBD70C5D-C262-DDCB-D096-53AA01E257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0AFFF8-BD6E-DA99-5852-47F60756FECB}"/>
              </a:ext>
            </a:extLst>
          </p:cNvPr>
          <p:cNvSpPr>
            <a:spLocks noGrp="1"/>
          </p:cNvSpPr>
          <p:nvPr>
            <p:ph type="sldNum" sz="quarter" idx="12"/>
          </p:nvPr>
        </p:nvSpPr>
        <p:spPr/>
        <p:txBody>
          <a:bodyPr/>
          <a:lstStyle/>
          <a:p>
            <a:fld id="{39D5F866-5128-46DB-AB6E-47555A609305}" type="slidenum">
              <a:rPr lang="en-IN" smtClean="0"/>
              <a:t>‹#›</a:t>
            </a:fld>
            <a:endParaRPr lang="en-IN"/>
          </a:p>
        </p:txBody>
      </p:sp>
    </p:spTree>
    <p:extLst>
      <p:ext uri="{BB962C8B-B14F-4D97-AF65-F5344CB8AC3E}">
        <p14:creationId xmlns:p14="http://schemas.microsoft.com/office/powerpoint/2010/main" val="108617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691C3-5FB4-6F77-87CE-75E5946A5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F96DDE-160F-3D37-C7C6-F447E49D1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82055-2DD5-7E1F-3BF4-DF2677C82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65F69-4FAC-4791-A6DD-C6B52BC9FC6C}" type="datetimeFigureOut">
              <a:rPr lang="en-IN" smtClean="0"/>
              <a:t>27-03-2023</a:t>
            </a:fld>
            <a:endParaRPr lang="en-IN"/>
          </a:p>
        </p:txBody>
      </p:sp>
      <p:sp>
        <p:nvSpPr>
          <p:cNvPr id="5" name="Footer Placeholder 4">
            <a:extLst>
              <a:ext uri="{FF2B5EF4-FFF2-40B4-BE49-F238E27FC236}">
                <a16:creationId xmlns:a16="http://schemas.microsoft.com/office/drawing/2014/main" id="{05F9263E-162A-CF0F-5C31-F74E3E539C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E2A8CB-9DD5-8FC2-AA08-D2F75D2B5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5F866-5128-46DB-AB6E-47555A609305}" type="slidenum">
              <a:rPr lang="en-IN" smtClean="0"/>
              <a:t>‹#›</a:t>
            </a:fld>
            <a:endParaRPr lang="en-IN"/>
          </a:p>
        </p:txBody>
      </p:sp>
    </p:spTree>
    <p:extLst>
      <p:ext uri="{BB962C8B-B14F-4D97-AF65-F5344CB8AC3E}">
        <p14:creationId xmlns:p14="http://schemas.microsoft.com/office/powerpoint/2010/main" val="171783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8EB0C5-6460-CB68-344D-C7EB2509C990}"/>
              </a:ext>
            </a:extLst>
          </p:cNvPr>
          <p:cNvSpPr txBox="1"/>
          <p:nvPr/>
        </p:nvSpPr>
        <p:spPr>
          <a:xfrm>
            <a:off x="3419981" y="285576"/>
            <a:ext cx="4208106" cy="830997"/>
          </a:xfrm>
          <a:prstGeom prst="rect">
            <a:avLst/>
          </a:prstGeom>
          <a:noFill/>
          <a:ln>
            <a:solidFill>
              <a:schemeClr val="bg1"/>
            </a:solidFill>
          </a:ln>
        </p:spPr>
        <p:txBody>
          <a:bodyPr wrap="square" rtlCol="0">
            <a:spAutoFit/>
          </a:bodyPr>
          <a:lstStyle/>
          <a:p>
            <a:pPr algn="ctr"/>
            <a:r>
              <a:rPr lang="en-IN" sz="4800" b="1" i="1" dirty="0">
                <a:solidFill>
                  <a:srgbClr val="7030A0"/>
                </a:solidFill>
                <a:latin typeface="Times New Roman" panose="02020603050405020304" pitchFamily="18" charset="0"/>
                <a:cs typeface="Times New Roman" panose="02020603050405020304" pitchFamily="18" charset="0"/>
              </a:rPr>
              <a:t>STRUCTURES</a:t>
            </a:r>
          </a:p>
        </p:txBody>
      </p:sp>
      <p:sp>
        <p:nvSpPr>
          <p:cNvPr id="7" name="TextBox 6">
            <a:extLst>
              <a:ext uri="{FF2B5EF4-FFF2-40B4-BE49-F238E27FC236}">
                <a16:creationId xmlns:a16="http://schemas.microsoft.com/office/drawing/2014/main" id="{1EB961FE-383C-DD26-0973-DD2C0030DA99}"/>
              </a:ext>
            </a:extLst>
          </p:cNvPr>
          <p:cNvSpPr txBox="1"/>
          <p:nvPr/>
        </p:nvSpPr>
        <p:spPr>
          <a:xfrm>
            <a:off x="493278" y="1449585"/>
            <a:ext cx="10870164" cy="1346331"/>
          </a:xfrm>
          <a:prstGeom prst="rect">
            <a:avLst/>
          </a:prstGeom>
          <a:noFill/>
        </p:spPr>
        <p:txBody>
          <a:bodyPr wrap="square" rtlCol="0">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Structures in C is  a </a:t>
            </a:r>
            <a:r>
              <a:rPr lang="en-IN" sz="1400" b="1" dirty="0">
                <a:latin typeface="Times New Roman" panose="02020603050405020304" pitchFamily="18" charset="0"/>
                <a:cs typeface="Times New Roman" panose="02020603050405020304" pitchFamily="18" charset="0"/>
              </a:rPr>
              <a:t>User defined </a:t>
            </a:r>
            <a:r>
              <a:rPr lang="en-IN" sz="1400" dirty="0">
                <a:latin typeface="Times New Roman" panose="02020603050405020304" pitchFamily="18" charset="0"/>
                <a:cs typeface="Times New Roman" panose="02020603050405020304" pitchFamily="18" charset="0"/>
              </a:rPr>
              <a:t>data type. And it is used to club the two or more similar or different data types or data structures together into a single type. </a:t>
            </a:r>
          </a:p>
          <a:p>
            <a:pPr algn="just">
              <a:lnSpc>
                <a:spcPct val="150000"/>
              </a:lnSpc>
            </a:pPr>
            <a:r>
              <a:rPr lang="en-IN" sz="1400" dirty="0">
                <a:latin typeface="Times New Roman" panose="02020603050405020304" pitchFamily="18" charset="0"/>
                <a:cs typeface="Times New Roman" panose="02020603050405020304" pitchFamily="18" charset="0"/>
              </a:rPr>
              <a:t>The structure is created using </a:t>
            </a:r>
            <a:r>
              <a:rPr lang="en-IN" sz="1400" b="1" dirty="0">
                <a:latin typeface="Times New Roman" panose="02020603050405020304" pitchFamily="18" charset="0"/>
                <a:cs typeface="Times New Roman" panose="02020603050405020304" pitchFamily="18" charset="0"/>
              </a:rPr>
              <a:t>struct </a:t>
            </a:r>
            <a:r>
              <a:rPr lang="en-IN" sz="1400" dirty="0">
                <a:latin typeface="Times New Roman" panose="02020603050405020304" pitchFamily="18" charset="0"/>
                <a:cs typeface="Times New Roman" panose="02020603050405020304" pitchFamily="18" charset="0"/>
              </a:rPr>
              <a:t>keyword and </a:t>
            </a:r>
            <a:r>
              <a:rPr lang="en-IN" sz="1400" b="1" dirty="0">
                <a:latin typeface="Times New Roman" panose="02020603050405020304" pitchFamily="18" charset="0"/>
                <a:cs typeface="Times New Roman" panose="02020603050405020304" pitchFamily="18" charset="0"/>
              </a:rPr>
              <a:t>structure tag </a:t>
            </a:r>
            <a:r>
              <a:rPr lang="en-IN" sz="1400" dirty="0">
                <a:latin typeface="Times New Roman" panose="02020603050405020304" pitchFamily="18" charset="0"/>
                <a:cs typeface="Times New Roman" panose="02020603050405020304" pitchFamily="18" charset="0"/>
              </a:rPr>
              <a:t>name .A data type is created using structure in C can be treated as other primitive data types of C to define a pointer for structure, pass structures as a function arguments or a function can have structure as a return type.</a:t>
            </a:r>
          </a:p>
        </p:txBody>
      </p:sp>
      <p:sp>
        <p:nvSpPr>
          <p:cNvPr id="10" name="TextBox 9">
            <a:extLst>
              <a:ext uri="{FF2B5EF4-FFF2-40B4-BE49-F238E27FC236}">
                <a16:creationId xmlns:a16="http://schemas.microsoft.com/office/drawing/2014/main" id="{564C297F-05C7-AAEB-A007-ED370EA5F530}"/>
              </a:ext>
            </a:extLst>
          </p:cNvPr>
          <p:cNvSpPr txBox="1"/>
          <p:nvPr/>
        </p:nvSpPr>
        <p:spPr>
          <a:xfrm>
            <a:off x="493278" y="3160011"/>
            <a:ext cx="11225893" cy="16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Why structure?</a:t>
            </a:r>
          </a:p>
          <a:p>
            <a:pPr algn="just">
              <a:lnSpc>
                <a:spcPct val="150000"/>
              </a:lnSpc>
            </a:pPr>
            <a:r>
              <a:rPr lang="en-IN" sz="1400" dirty="0">
                <a:latin typeface="Times New Roman" panose="02020603050405020304" pitchFamily="18" charset="0"/>
                <a:cs typeface="Times New Roman" panose="02020603050405020304" pitchFamily="18" charset="0"/>
              </a:rPr>
              <a:t>Imagine we have to store some properties related to a student like a Name, Class, Section. We have one method to created a character array to store the name, integer variable for class, and character variable for section like </a:t>
            </a:r>
            <a:r>
              <a:rPr lang="en-US" sz="1400" b="0" i="0" dirty="0">
                <a:effectLst/>
                <a:latin typeface="Times New Roman" panose="02020603050405020304" pitchFamily="18" charset="0"/>
                <a:cs typeface="Times New Roman" panose="02020603050405020304" pitchFamily="18" charset="0"/>
              </a:rPr>
              <a:t>Storing data for a single student is easy, but imagine creating that many variables for 50 students or even 500 or more. So to handle this type of problem, we need to create a user-defined data type that can store or bind different types of data types together, this can be done with the help of structure in C.</a:t>
            </a:r>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25AD93A-8CDF-824C-C0A1-ABB8C8FB5070}"/>
              </a:ext>
            </a:extLst>
          </p:cNvPr>
          <p:cNvSpPr txBox="1"/>
          <p:nvPr/>
        </p:nvSpPr>
        <p:spPr>
          <a:xfrm>
            <a:off x="493278" y="5354717"/>
            <a:ext cx="11021942" cy="700000"/>
          </a:xfrm>
          <a:prstGeom prst="rect">
            <a:avLst/>
          </a:prstGeom>
          <a:noFill/>
        </p:spPr>
        <p:txBody>
          <a:bodyPr wrap="square" rtlCol="0">
            <a:spAutoFit/>
          </a:bodyPr>
          <a:lstStyle/>
          <a:p>
            <a:pPr algn="just">
              <a:lnSpc>
                <a:spcPct val="150000"/>
              </a:lnSpc>
            </a:pPr>
            <a:r>
              <a:rPr lang="en-IN" sz="1400" b="1" dirty="0">
                <a:latin typeface="Times New Roman" panose="02020603050405020304" pitchFamily="18" charset="0"/>
                <a:cs typeface="Times New Roman" panose="02020603050405020304" pitchFamily="18" charset="0"/>
              </a:rPr>
              <a:t>NOTE: Structures don’t acquire any space in memory unless and until we define some variables for it. When we define its variables, then they  take up some memory space which depends upon the type of the data member and alignment.</a:t>
            </a:r>
          </a:p>
        </p:txBody>
      </p:sp>
    </p:spTree>
    <p:extLst>
      <p:ext uri="{BB962C8B-B14F-4D97-AF65-F5344CB8AC3E}">
        <p14:creationId xmlns:p14="http://schemas.microsoft.com/office/powerpoint/2010/main" val="284011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CAEDFE-967A-8231-669E-0FA6F297BECB}"/>
              </a:ext>
            </a:extLst>
          </p:cNvPr>
          <p:cNvSpPr txBox="1"/>
          <p:nvPr/>
        </p:nvSpPr>
        <p:spPr>
          <a:xfrm>
            <a:off x="653142" y="294305"/>
            <a:ext cx="1978091"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Array Of Structure:</a:t>
            </a:r>
          </a:p>
        </p:txBody>
      </p:sp>
      <p:sp>
        <p:nvSpPr>
          <p:cNvPr id="3" name="TextBox 2">
            <a:extLst>
              <a:ext uri="{FF2B5EF4-FFF2-40B4-BE49-F238E27FC236}">
                <a16:creationId xmlns:a16="http://schemas.microsoft.com/office/drawing/2014/main" id="{5B980CBC-28F3-99AC-FDDB-352F0A1F1940}"/>
              </a:ext>
            </a:extLst>
          </p:cNvPr>
          <p:cNvSpPr txBox="1"/>
          <p:nvPr/>
        </p:nvSpPr>
        <p:spPr>
          <a:xfrm>
            <a:off x="653142" y="1441004"/>
            <a:ext cx="4851919" cy="353943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#include &lt;stdio.h&gt;</a:t>
            </a:r>
          </a:p>
          <a:p>
            <a:r>
              <a:rPr lang="en-IN" sz="1400" dirty="0">
                <a:latin typeface="Times New Roman" panose="02020603050405020304" pitchFamily="18" charset="0"/>
                <a:cs typeface="Times New Roman" panose="02020603050405020304" pitchFamily="18" charset="0"/>
              </a:rPr>
              <a:t>struct Point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int x, y;</a:t>
            </a:r>
          </a:p>
          <a:p>
            <a:r>
              <a:rPr lang="en-IN" sz="1400" dirty="0">
                <a:latin typeface="Times New Roman" panose="02020603050405020304" pitchFamily="18" charset="0"/>
                <a:cs typeface="Times New Roman" panose="02020603050405020304" pitchFamily="18" charset="0"/>
              </a:rPr>
              <a:t>};</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int main()</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struct Point </a:t>
            </a:r>
            <a:r>
              <a:rPr lang="en-IN" sz="1400" dirty="0" err="1">
                <a:latin typeface="Times New Roman" panose="02020603050405020304" pitchFamily="18" charset="0"/>
                <a:cs typeface="Times New Roman" panose="02020603050405020304" pitchFamily="18" charset="0"/>
              </a:rPr>
              <a:t>arr</a:t>
            </a:r>
            <a:r>
              <a:rPr lang="en-IN" sz="1400" dirty="0">
                <a:latin typeface="Times New Roman" panose="02020603050405020304" pitchFamily="18" charset="0"/>
                <a:cs typeface="Times New Roman" panose="02020603050405020304" pitchFamily="18" charset="0"/>
              </a:rPr>
              <a:t>[10];           </a:t>
            </a:r>
            <a:r>
              <a:rPr lang="en-IN" sz="1400" dirty="0">
                <a:solidFill>
                  <a:schemeClr val="accent1">
                    <a:lumMod val="40000"/>
                    <a:lumOff val="60000"/>
                  </a:schemeClr>
                </a:solidFill>
                <a:latin typeface="Times New Roman" panose="02020603050405020304" pitchFamily="18" charset="0"/>
                <a:cs typeface="Times New Roman" panose="02020603050405020304" pitchFamily="18" charset="0"/>
              </a:rPr>
              <a:t>// Create an array of structures</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arr</a:t>
            </a:r>
            <a:r>
              <a:rPr lang="en-IN" sz="1400" dirty="0">
                <a:latin typeface="Times New Roman" panose="02020603050405020304" pitchFamily="18" charset="0"/>
                <a:cs typeface="Times New Roman" panose="02020603050405020304" pitchFamily="18" charset="0"/>
              </a:rPr>
              <a:t>[0].x = 20;                   </a:t>
            </a:r>
            <a:r>
              <a:rPr lang="en-IN" sz="1400" dirty="0">
                <a:solidFill>
                  <a:schemeClr val="accent1">
                    <a:lumMod val="40000"/>
                    <a:lumOff val="60000"/>
                  </a:schemeClr>
                </a:solidFill>
                <a:latin typeface="Times New Roman" panose="02020603050405020304" pitchFamily="18" charset="0"/>
                <a:cs typeface="Times New Roman" panose="02020603050405020304" pitchFamily="18" charset="0"/>
              </a:rPr>
              <a:t>// Access array members</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arr</a:t>
            </a:r>
            <a:r>
              <a:rPr lang="en-IN" sz="1400" dirty="0">
                <a:latin typeface="Times New Roman" panose="02020603050405020304" pitchFamily="18" charset="0"/>
                <a:cs typeface="Times New Roman" panose="02020603050405020304" pitchFamily="18" charset="0"/>
              </a:rPr>
              <a:t>[0].y = 10;</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printf("%d %d", </a:t>
            </a:r>
            <a:r>
              <a:rPr lang="en-IN" sz="1400" dirty="0" err="1">
                <a:latin typeface="Times New Roman" panose="02020603050405020304" pitchFamily="18" charset="0"/>
                <a:cs typeface="Times New Roman" panose="02020603050405020304" pitchFamily="18" charset="0"/>
              </a:rPr>
              <a:t>arr</a:t>
            </a:r>
            <a:r>
              <a:rPr lang="en-IN" sz="1400" dirty="0">
                <a:latin typeface="Times New Roman" panose="02020603050405020304" pitchFamily="18" charset="0"/>
                <a:cs typeface="Times New Roman" panose="02020603050405020304" pitchFamily="18" charset="0"/>
              </a:rPr>
              <a:t>[0].x, </a:t>
            </a:r>
            <a:r>
              <a:rPr lang="en-IN" sz="1400" dirty="0" err="1">
                <a:latin typeface="Times New Roman" panose="02020603050405020304" pitchFamily="18" charset="0"/>
                <a:cs typeface="Times New Roman" panose="02020603050405020304" pitchFamily="18" charset="0"/>
              </a:rPr>
              <a:t>arr</a:t>
            </a:r>
            <a:r>
              <a:rPr lang="en-IN" sz="1400" dirty="0">
                <a:latin typeface="Times New Roman" panose="02020603050405020304" pitchFamily="18" charset="0"/>
                <a:cs typeface="Times New Roman" panose="02020603050405020304" pitchFamily="18" charset="0"/>
              </a:rPr>
              <a:t>[0].y);</a:t>
            </a:r>
          </a:p>
          <a:p>
            <a:r>
              <a:rPr lang="en-IN" sz="1400" dirty="0">
                <a:latin typeface="Times New Roman" panose="02020603050405020304" pitchFamily="18" charset="0"/>
                <a:cs typeface="Times New Roman" panose="02020603050405020304" pitchFamily="18" charset="0"/>
              </a:rPr>
              <a:t>    return 0;</a:t>
            </a:r>
          </a:p>
          <a:p>
            <a:r>
              <a:rPr lang="en-IN" sz="1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057C1E7-0279-3FD7-6CDD-A4B06FF2BAFB}"/>
              </a:ext>
            </a:extLst>
          </p:cNvPr>
          <p:cNvSpPr txBox="1"/>
          <p:nvPr/>
        </p:nvSpPr>
        <p:spPr>
          <a:xfrm>
            <a:off x="718456" y="5416996"/>
            <a:ext cx="151156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20   10</a:t>
            </a:r>
          </a:p>
        </p:txBody>
      </p:sp>
      <p:sp>
        <p:nvSpPr>
          <p:cNvPr id="7" name="TextBox 6">
            <a:extLst>
              <a:ext uri="{FF2B5EF4-FFF2-40B4-BE49-F238E27FC236}">
                <a16:creationId xmlns:a16="http://schemas.microsoft.com/office/drawing/2014/main" id="{91BCE80D-5D20-186F-7420-6394818B07CA}"/>
              </a:ext>
            </a:extLst>
          </p:cNvPr>
          <p:cNvSpPr txBox="1"/>
          <p:nvPr/>
        </p:nvSpPr>
        <p:spPr>
          <a:xfrm>
            <a:off x="653142" y="826484"/>
            <a:ext cx="5414089" cy="323165"/>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Like other primitive data types, we can create an array of structures. </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21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E4517-ECA1-9CA6-B70F-14A81B1688D7}"/>
              </a:ext>
            </a:extLst>
          </p:cNvPr>
          <p:cNvSpPr txBox="1"/>
          <p:nvPr/>
        </p:nvSpPr>
        <p:spPr>
          <a:xfrm>
            <a:off x="615043" y="370113"/>
            <a:ext cx="178292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Structure Pointer:</a:t>
            </a:r>
          </a:p>
        </p:txBody>
      </p:sp>
      <p:sp>
        <p:nvSpPr>
          <p:cNvPr id="3" name="TextBox 2">
            <a:extLst>
              <a:ext uri="{FF2B5EF4-FFF2-40B4-BE49-F238E27FC236}">
                <a16:creationId xmlns:a16="http://schemas.microsoft.com/office/drawing/2014/main" id="{C9A838AA-5B62-D974-7BBF-16CEEBA93672}"/>
              </a:ext>
            </a:extLst>
          </p:cNvPr>
          <p:cNvSpPr txBox="1"/>
          <p:nvPr/>
        </p:nvSpPr>
        <p:spPr>
          <a:xfrm>
            <a:off x="696686" y="1389159"/>
            <a:ext cx="6758473" cy="3931654"/>
          </a:xfrm>
          <a:prstGeom prst="rect">
            <a:avLst/>
          </a:prstGeom>
          <a:noFill/>
        </p:spPr>
        <p:txBody>
          <a:bodyPr wrap="square" rtlCol="0">
            <a:spAutoFit/>
          </a:bodyPr>
          <a:lstStyle/>
          <a:p>
            <a:pPr>
              <a:lnSpc>
                <a:spcPct val="150000"/>
              </a:lnSpc>
            </a:pPr>
            <a:r>
              <a:rPr lang="en-IN" sz="1400" dirty="0">
                <a:latin typeface="Times New Roman" panose="02020603050405020304" pitchFamily="18" charset="0"/>
                <a:cs typeface="Times New Roman" panose="02020603050405020304" pitchFamily="18" charset="0"/>
              </a:rPr>
              <a:t>#include &lt;stdio.h&gt;</a:t>
            </a:r>
          </a:p>
          <a:p>
            <a:pPr>
              <a:lnSpc>
                <a:spcPct val="150000"/>
              </a:lnSpc>
            </a:pPr>
            <a:r>
              <a:rPr lang="en-IN" sz="1400" dirty="0">
                <a:latin typeface="Times New Roman" panose="02020603050405020304" pitchFamily="18" charset="0"/>
                <a:cs typeface="Times New Roman" panose="02020603050405020304" pitchFamily="18" charset="0"/>
              </a:rPr>
              <a:t>struct Point </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int x, y;</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int main()</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struct Point p1 = { 1, 2 };</a:t>
            </a:r>
          </a:p>
          <a:p>
            <a:pPr>
              <a:lnSpc>
                <a:spcPct val="150000"/>
              </a:lnSpc>
            </a:pPr>
            <a:r>
              <a:rPr lang="en-IN" sz="1400" dirty="0">
                <a:latin typeface="Times New Roman" panose="02020603050405020304" pitchFamily="18" charset="0"/>
                <a:cs typeface="Times New Roman" panose="02020603050405020304" pitchFamily="18" charset="0"/>
              </a:rPr>
              <a:t>struct Point  * p2 = &amp;p1;                     </a:t>
            </a:r>
            <a:r>
              <a:rPr lang="en-IN" sz="1400" dirty="0">
                <a:solidFill>
                  <a:schemeClr val="accent1">
                    <a:lumMod val="40000"/>
                    <a:lumOff val="60000"/>
                  </a:schemeClr>
                </a:solidFill>
                <a:latin typeface="Times New Roman" panose="02020603050405020304" pitchFamily="18" charset="0"/>
                <a:cs typeface="Times New Roman" panose="02020603050405020304" pitchFamily="18" charset="0"/>
              </a:rPr>
              <a:t>// p2 is a pointer to structure p1</a:t>
            </a:r>
          </a:p>
          <a:p>
            <a:pPr>
              <a:lnSpc>
                <a:spcPct val="150000"/>
              </a:lnSpc>
            </a:pPr>
            <a:r>
              <a:rPr lang="en-IN" sz="1400" dirty="0">
                <a:latin typeface="Times New Roman" panose="02020603050405020304" pitchFamily="18" charset="0"/>
                <a:cs typeface="Times New Roman" panose="02020603050405020304" pitchFamily="18" charset="0"/>
              </a:rPr>
              <a:t>printf("%d %d", p2-&gt;x, p2-&gt;y);       </a:t>
            </a:r>
            <a:r>
              <a:rPr lang="en-IN" sz="1400" dirty="0">
                <a:solidFill>
                  <a:schemeClr val="accent1">
                    <a:lumMod val="40000"/>
                    <a:lumOff val="60000"/>
                  </a:schemeClr>
                </a:solidFill>
                <a:latin typeface="Times New Roman" panose="02020603050405020304" pitchFamily="18" charset="0"/>
                <a:cs typeface="Times New Roman" panose="02020603050405020304" pitchFamily="18" charset="0"/>
              </a:rPr>
              <a:t> // Accessing structure members using structure pointer</a:t>
            </a:r>
          </a:p>
          <a:p>
            <a:pPr>
              <a:lnSpc>
                <a:spcPct val="150000"/>
              </a:lnSpc>
            </a:pPr>
            <a:r>
              <a:rPr lang="en-IN" sz="1400" dirty="0">
                <a:latin typeface="Times New Roman" panose="02020603050405020304" pitchFamily="18" charset="0"/>
                <a:cs typeface="Times New Roman" panose="02020603050405020304" pitchFamily="18" charset="0"/>
              </a:rPr>
              <a:t>    return 0;</a:t>
            </a:r>
          </a:p>
          <a:p>
            <a:pPr>
              <a:lnSpc>
                <a:spcPct val="150000"/>
              </a:lnSpc>
            </a:pPr>
            <a:r>
              <a:rPr lang="en-IN" sz="14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35072213-2DCA-B0FF-2678-0AF114A9DEEF}"/>
              </a:ext>
            </a:extLst>
          </p:cNvPr>
          <p:cNvSpPr txBox="1"/>
          <p:nvPr/>
        </p:nvSpPr>
        <p:spPr>
          <a:xfrm>
            <a:off x="615043" y="884400"/>
            <a:ext cx="9443357" cy="323165"/>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we can have a pointer to a structure. If we have a pointer to structure, members are accessed using arrow ( -&gt; ) operator.</a:t>
            </a:r>
            <a:endParaRPr lang="en-IN" sz="1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2FA2E1-B358-B544-6524-E2C8B4AF70F4}"/>
              </a:ext>
            </a:extLst>
          </p:cNvPr>
          <p:cNvSpPr txBox="1"/>
          <p:nvPr/>
        </p:nvSpPr>
        <p:spPr>
          <a:xfrm>
            <a:off x="696686" y="5670944"/>
            <a:ext cx="235131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 : </a:t>
            </a:r>
            <a:r>
              <a:rPr lang="en-IN" sz="1400" dirty="0">
                <a:latin typeface="Times New Roman" panose="02020603050405020304" pitchFamily="18" charset="0"/>
                <a:cs typeface="Times New Roman" panose="02020603050405020304" pitchFamily="18" charset="0"/>
              </a:rPr>
              <a:t>1     2</a:t>
            </a:r>
          </a:p>
        </p:txBody>
      </p:sp>
    </p:spTree>
    <p:extLst>
      <p:ext uri="{BB962C8B-B14F-4D97-AF65-F5344CB8AC3E}">
        <p14:creationId xmlns:p14="http://schemas.microsoft.com/office/powerpoint/2010/main" val="95348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C79009-160F-CCCC-5F84-8E4C51B08837}"/>
              </a:ext>
            </a:extLst>
          </p:cNvPr>
          <p:cNvSpPr txBox="1"/>
          <p:nvPr/>
        </p:nvSpPr>
        <p:spPr>
          <a:xfrm>
            <a:off x="761999" y="3739009"/>
            <a:ext cx="10613571" cy="11560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 language, Structures provide a method for packing together data of different types. A Structure is a helpful tool to handle a group of logically related data items. However, C structures have some limitations.</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 structure does not allow the struct data type to be treated like built-in data types . </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4F0E2F3-1173-A152-1D72-D88924AD124B}"/>
              </a:ext>
            </a:extLst>
          </p:cNvPr>
          <p:cNvSpPr txBox="1"/>
          <p:nvPr/>
        </p:nvSpPr>
        <p:spPr>
          <a:xfrm>
            <a:off x="761999" y="3299154"/>
            <a:ext cx="3113314" cy="417422"/>
          </a:xfrm>
          <a:prstGeom prst="rect">
            <a:avLst/>
          </a:prstGeom>
          <a:noFill/>
        </p:spPr>
        <p:txBody>
          <a:bodyPr wrap="square" rtlCol="0">
            <a:spAutoFit/>
          </a:bodyPr>
          <a:lstStyle/>
          <a:p>
            <a:pPr>
              <a:lnSpc>
                <a:spcPct val="150000"/>
              </a:lnSpc>
            </a:pPr>
            <a:r>
              <a:rPr lang="en-US" sz="1600" b="1" dirty="0">
                <a:latin typeface="Times New Roman" panose="02020603050405020304" pitchFamily="18" charset="0"/>
                <a:cs typeface="Times New Roman" panose="02020603050405020304" pitchFamily="18" charset="0"/>
              </a:rPr>
              <a:t>Limitations Of  Structures</a:t>
            </a:r>
          </a:p>
        </p:txBody>
      </p:sp>
      <p:sp>
        <p:nvSpPr>
          <p:cNvPr id="4" name="TextBox 3">
            <a:extLst>
              <a:ext uri="{FF2B5EF4-FFF2-40B4-BE49-F238E27FC236}">
                <a16:creationId xmlns:a16="http://schemas.microsoft.com/office/drawing/2014/main" id="{C983D921-F4C2-3648-5A5C-566037440396}"/>
              </a:ext>
            </a:extLst>
          </p:cNvPr>
          <p:cNvSpPr txBox="1"/>
          <p:nvPr/>
        </p:nvSpPr>
        <p:spPr>
          <a:xfrm>
            <a:off x="761999" y="1131224"/>
            <a:ext cx="4612434" cy="15314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i="0" dirty="0">
                <a:effectLst/>
                <a:latin typeface="Times New Roman" panose="02020603050405020304" pitchFamily="18" charset="0"/>
                <a:cs typeface="Times New Roman" panose="02020603050405020304" pitchFamily="18" charset="0"/>
              </a:rPr>
              <a:t>Can store Heterogeneous collection of data items</a:t>
            </a:r>
          </a:p>
          <a:p>
            <a:pPr marL="285750" indent="-285750" algn="just">
              <a:lnSpc>
                <a:spcPct val="150000"/>
              </a:lnSpc>
              <a:buFont typeface="Wingdings" panose="05000000000000000000" pitchFamily="2" charset="2"/>
              <a:buChar char="Ø"/>
            </a:pPr>
            <a:r>
              <a:rPr lang="en-IN" sz="1600" i="0" dirty="0">
                <a:effectLst/>
                <a:latin typeface="Times New Roman" panose="02020603050405020304" pitchFamily="18" charset="0"/>
                <a:cs typeface="Times New Roman" panose="02020603050405020304" pitchFamily="18" charset="0"/>
              </a:rPr>
              <a:t>Reduced complexity</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600" i="0" dirty="0">
                <a:effectLst/>
                <a:latin typeface="Times New Roman" panose="02020603050405020304" pitchFamily="18" charset="0"/>
                <a:cs typeface="Times New Roman" panose="02020603050405020304" pitchFamily="18" charset="0"/>
              </a:rPr>
              <a:t>Maintainability of code</a:t>
            </a:r>
          </a:p>
          <a:p>
            <a:pPr marL="285750" indent="-285750" algn="just">
              <a:lnSpc>
                <a:spcPct val="150000"/>
              </a:lnSpc>
              <a:buFont typeface="Wingdings" panose="05000000000000000000" pitchFamily="2" charset="2"/>
              <a:buChar char="Ø"/>
            </a:pPr>
            <a:r>
              <a:rPr lang="en-IN" sz="1600" i="0" dirty="0">
                <a:effectLst/>
                <a:latin typeface="Times New Roman" panose="02020603050405020304" pitchFamily="18" charset="0"/>
                <a:cs typeface="Times New Roman" panose="02020603050405020304" pitchFamily="18" charset="0"/>
              </a:rPr>
              <a:t>Enhanced code readability</a:t>
            </a:r>
          </a:p>
        </p:txBody>
      </p:sp>
      <p:sp>
        <p:nvSpPr>
          <p:cNvPr id="5" name="TextBox 4">
            <a:extLst>
              <a:ext uri="{FF2B5EF4-FFF2-40B4-BE49-F238E27FC236}">
                <a16:creationId xmlns:a16="http://schemas.microsoft.com/office/drawing/2014/main" id="{5B06DB80-CB9A-790F-936D-FD563AC4426D}"/>
              </a:ext>
            </a:extLst>
          </p:cNvPr>
          <p:cNvSpPr txBox="1"/>
          <p:nvPr/>
        </p:nvSpPr>
        <p:spPr>
          <a:xfrm>
            <a:off x="761999" y="604271"/>
            <a:ext cx="3907971" cy="417422"/>
          </a:xfrm>
          <a:prstGeom prst="rect">
            <a:avLst/>
          </a:prstGeom>
          <a:noFill/>
        </p:spPr>
        <p:txBody>
          <a:bodyPr wrap="square" rtlCol="0">
            <a:spAutoFit/>
          </a:bodyPr>
          <a:lstStyle/>
          <a:p>
            <a:pPr>
              <a:lnSpc>
                <a:spcPct val="150000"/>
              </a:lnSpc>
            </a:pPr>
            <a:r>
              <a:rPr lang="en-IN" sz="1600" b="1" dirty="0">
                <a:latin typeface="Times New Roman" panose="02020603050405020304" pitchFamily="18" charset="0"/>
                <a:cs typeface="Times New Roman" panose="02020603050405020304" pitchFamily="18" charset="0"/>
              </a:rPr>
              <a:t>Advantages Of Structure:</a:t>
            </a:r>
          </a:p>
        </p:txBody>
      </p:sp>
    </p:spTree>
    <p:extLst>
      <p:ext uri="{BB962C8B-B14F-4D97-AF65-F5344CB8AC3E}">
        <p14:creationId xmlns:p14="http://schemas.microsoft.com/office/powerpoint/2010/main" val="316811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EBDCBB-F511-FB40-C508-1F074A931152}"/>
              </a:ext>
            </a:extLst>
          </p:cNvPr>
          <p:cNvSpPr txBox="1"/>
          <p:nvPr/>
        </p:nvSpPr>
        <p:spPr>
          <a:xfrm>
            <a:off x="435429" y="365760"/>
            <a:ext cx="237744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Creating a structure:</a:t>
            </a:r>
          </a:p>
        </p:txBody>
      </p:sp>
      <p:sp>
        <p:nvSpPr>
          <p:cNvPr id="6" name="TextBox 5">
            <a:extLst>
              <a:ext uri="{FF2B5EF4-FFF2-40B4-BE49-F238E27FC236}">
                <a16:creationId xmlns:a16="http://schemas.microsoft.com/office/drawing/2014/main" id="{5D1034A8-0EDD-78F3-ED49-69DB7DC02BDF}"/>
              </a:ext>
            </a:extLst>
          </p:cNvPr>
          <p:cNvSpPr txBox="1"/>
          <p:nvPr/>
        </p:nvSpPr>
        <p:spPr>
          <a:xfrm>
            <a:off x="435428" y="735092"/>
            <a:ext cx="11146971" cy="700000"/>
          </a:xfrm>
          <a:prstGeom prst="rect">
            <a:avLst/>
          </a:prstGeom>
          <a:noFill/>
        </p:spPr>
        <p:txBody>
          <a:bodyPr wrap="square">
            <a:spAutoFit/>
          </a:bodyPr>
          <a:lstStyle/>
          <a:p>
            <a:pPr algn="just">
              <a:lnSpc>
                <a:spcPct val="150000"/>
              </a:lnSpc>
            </a:pPr>
            <a:r>
              <a:rPr lang="en-US" sz="1400" b="0" i="0" dirty="0">
                <a:effectLst/>
                <a:latin typeface="Times New Roman" panose="02020603050405020304" pitchFamily="18" charset="0"/>
                <a:cs typeface="Times New Roman" panose="02020603050405020304" pitchFamily="18" charset="0"/>
              </a:rPr>
              <a:t>To create a structure in C, the </a:t>
            </a:r>
            <a:r>
              <a:rPr lang="en-US" sz="1400" b="1" i="0" dirty="0">
                <a:effectLst/>
                <a:latin typeface="Times New Roman" panose="02020603050405020304" pitchFamily="18" charset="0"/>
                <a:cs typeface="Times New Roman" panose="02020603050405020304" pitchFamily="18" charset="0"/>
              </a:rPr>
              <a:t>struct</a:t>
            </a:r>
            <a:r>
              <a:rPr lang="en-US" sz="1400" b="0" i="0" dirty="0">
                <a:effectLst/>
                <a:latin typeface="Times New Roman" panose="02020603050405020304" pitchFamily="18" charset="0"/>
                <a:cs typeface="Times New Roman" panose="02020603050405020304" pitchFamily="18" charset="0"/>
              </a:rPr>
              <a:t> keyword is used followed by the </a:t>
            </a:r>
            <a:r>
              <a:rPr lang="en-US" sz="1400" b="1" i="0" dirty="0">
                <a:effectLst/>
                <a:latin typeface="Times New Roman" panose="02020603050405020304" pitchFamily="18" charset="0"/>
                <a:cs typeface="Times New Roman" panose="02020603050405020304" pitchFamily="18" charset="0"/>
              </a:rPr>
              <a:t>tag name</a:t>
            </a:r>
            <a:r>
              <a:rPr lang="en-US" sz="1400" b="0" i="0" dirty="0">
                <a:effectLst/>
                <a:latin typeface="Times New Roman" panose="02020603050405020304" pitchFamily="18" charset="0"/>
                <a:cs typeface="Times New Roman" panose="02020603050405020304" pitchFamily="18" charset="0"/>
              </a:rPr>
              <a:t> of the structure. Then the body of the structure is defined, in which the required data members (primitive or user-defined data types) are added.</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EF744A-FE36-C047-92B1-E7A535D63400}"/>
              </a:ext>
            </a:extLst>
          </p:cNvPr>
          <p:cNvSpPr txBox="1"/>
          <p:nvPr/>
        </p:nvSpPr>
        <p:spPr>
          <a:xfrm>
            <a:off x="435428" y="1581295"/>
            <a:ext cx="97536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Syntax:</a:t>
            </a:r>
          </a:p>
        </p:txBody>
      </p:sp>
      <p:sp>
        <p:nvSpPr>
          <p:cNvPr id="9" name="TextBox 8">
            <a:extLst>
              <a:ext uri="{FF2B5EF4-FFF2-40B4-BE49-F238E27FC236}">
                <a16:creationId xmlns:a16="http://schemas.microsoft.com/office/drawing/2014/main" id="{6FF92AF2-7577-754D-68C7-6684B3EFDB7C}"/>
              </a:ext>
            </a:extLst>
          </p:cNvPr>
          <p:cNvSpPr txBox="1"/>
          <p:nvPr/>
        </p:nvSpPr>
        <p:spPr>
          <a:xfrm>
            <a:off x="1027612" y="1863014"/>
            <a:ext cx="4275909" cy="1815882"/>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struct </a:t>
            </a:r>
            <a:r>
              <a:rPr lang="en-IN" sz="1400" dirty="0" err="1">
                <a:latin typeface="Times New Roman" panose="02020603050405020304" pitchFamily="18" charset="0"/>
                <a:cs typeface="Times New Roman" panose="02020603050405020304" pitchFamily="18" charset="0"/>
              </a:rPr>
              <a:t>structure_name</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Data_member_type</a:t>
            </a:r>
            <a:r>
              <a:rPr lang="en-IN" sz="1400" dirty="0">
                <a:latin typeface="Times New Roman" panose="02020603050405020304" pitchFamily="18" charset="0"/>
                <a:cs typeface="Times New Roman" panose="02020603050405020304" pitchFamily="18" charset="0"/>
              </a:rPr>
              <a:t> data_member_defination;</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Data_member_type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data_member_defination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Data_member_type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data_member_defination</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structure_variables</a:t>
            </a:r>
            <a:r>
              <a:rPr lang="en-IN" sz="1400"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3D738AB0-9EB9-ADA3-2F71-B7741E9F4B17}"/>
              </a:ext>
            </a:extLst>
          </p:cNvPr>
          <p:cNvSpPr txBox="1"/>
          <p:nvPr/>
        </p:nvSpPr>
        <p:spPr>
          <a:xfrm>
            <a:off x="483324" y="3753183"/>
            <a:ext cx="358793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Declaration of structure variables:</a:t>
            </a:r>
          </a:p>
        </p:txBody>
      </p:sp>
      <p:sp>
        <p:nvSpPr>
          <p:cNvPr id="13" name="TextBox 12">
            <a:extLst>
              <a:ext uri="{FF2B5EF4-FFF2-40B4-BE49-F238E27FC236}">
                <a16:creationId xmlns:a16="http://schemas.microsoft.com/office/drawing/2014/main" id="{1D0026ED-4124-A04B-57C4-3391341BDA77}"/>
              </a:ext>
            </a:extLst>
          </p:cNvPr>
          <p:cNvSpPr txBox="1"/>
          <p:nvPr/>
        </p:nvSpPr>
        <p:spPr>
          <a:xfrm>
            <a:off x="696686" y="4460915"/>
            <a:ext cx="3962400" cy="1938992"/>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struct </a:t>
            </a:r>
            <a:r>
              <a:rPr lang="en-US" sz="1200" dirty="0" err="1">
                <a:latin typeface="Times New Roman" panose="02020603050405020304" pitchFamily="18" charset="0"/>
                <a:cs typeface="Times New Roman" panose="02020603050405020304" pitchFamily="18" charset="0"/>
              </a:rPr>
              <a:t>structure_name</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 body of structure</a:t>
            </a:r>
          </a:p>
          <a:p>
            <a:r>
              <a:rPr lang="en-US" sz="1200" dirty="0">
                <a:latin typeface="Times New Roman" panose="02020603050405020304" pitchFamily="18" charset="0"/>
                <a:cs typeface="Times New Roman" panose="02020603050405020304" pitchFamily="18" charset="0"/>
              </a:rPr>
              <a:t>} variables;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struct Student {</a:t>
            </a:r>
          </a:p>
          <a:p>
            <a:r>
              <a:rPr lang="en-US" sz="1200" dirty="0">
                <a:latin typeface="Times New Roman" panose="02020603050405020304" pitchFamily="18" charset="0"/>
                <a:cs typeface="Times New Roman" panose="02020603050405020304" pitchFamily="18" charset="0"/>
              </a:rPr>
              <a:t>    char name[50];</a:t>
            </a:r>
          </a:p>
          <a:p>
            <a:r>
              <a:rPr lang="en-US" sz="1200" dirty="0">
                <a:latin typeface="Times New Roman" panose="02020603050405020304" pitchFamily="18" charset="0"/>
                <a:cs typeface="Times New Roman" panose="02020603050405020304" pitchFamily="18" charset="0"/>
              </a:rPr>
              <a:t>    int class;</a:t>
            </a:r>
          </a:p>
          <a:p>
            <a:r>
              <a:rPr lang="en-US" sz="1200" dirty="0">
                <a:latin typeface="Times New Roman" panose="02020603050405020304" pitchFamily="18" charset="0"/>
                <a:cs typeface="Times New Roman" panose="02020603050405020304" pitchFamily="18" charset="0"/>
              </a:rPr>
              <a:t>    int </a:t>
            </a:r>
            <a:r>
              <a:rPr lang="en-US" sz="1200" dirty="0" err="1">
                <a:latin typeface="Times New Roman" panose="02020603050405020304" pitchFamily="18" charset="0"/>
                <a:cs typeface="Times New Roman" panose="02020603050405020304" pitchFamily="18" charset="0"/>
              </a:rPr>
              <a:t>roll_no</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student1; // here 'student1' is a structure variable of type,      Student.</a:t>
            </a:r>
          </a:p>
        </p:txBody>
      </p:sp>
      <p:sp>
        <p:nvSpPr>
          <p:cNvPr id="14" name="TextBox 13">
            <a:extLst>
              <a:ext uri="{FF2B5EF4-FFF2-40B4-BE49-F238E27FC236}">
                <a16:creationId xmlns:a16="http://schemas.microsoft.com/office/drawing/2014/main" id="{819FB492-8847-7D06-0DA4-B7C25927CF0D}"/>
              </a:ext>
            </a:extLst>
          </p:cNvPr>
          <p:cNvSpPr txBox="1"/>
          <p:nvPr/>
        </p:nvSpPr>
        <p:spPr>
          <a:xfrm>
            <a:off x="772885" y="4106817"/>
            <a:ext cx="1275805"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First Way</a:t>
            </a:r>
          </a:p>
        </p:txBody>
      </p:sp>
      <p:sp>
        <p:nvSpPr>
          <p:cNvPr id="15" name="TextBox 14">
            <a:extLst>
              <a:ext uri="{FF2B5EF4-FFF2-40B4-BE49-F238E27FC236}">
                <a16:creationId xmlns:a16="http://schemas.microsoft.com/office/drawing/2014/main" id="{F2DCFE57-E31F-071C-D0B2-78F5777598DF}"/>
              </a:ext>
            </a:extLst>
          </p:cNvPr>
          <p:cNvSpPr txBox="1"/>
          <p:nvPr/>
        </p:nvSpPr>
        <p:spPr>
          <a:xfrm>
            <a:off x="6096000" y="4153137"/>
            <a:ext cx="1275805"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Second Way</a:t>
            </a:r>
          </a:p>
        </p:txBody>
      </p:sp>
      <p:sp>
        <p:nvSpPr>
          <p:cNvPr id="17" name="TextBox 16">
            <a:extLst>
              <a:ext uri="{FF2B5EF4-FFF2-40B4-BE49-F238E27FC236}">
                <a16:creationId xmlns:a16="http://schemas.microsoft.com/office/drawing/2014/main" id="{C54609B7-60B1-EDCB-621E-4E49660278F4}"/>
              </a:ext>
            </a:extLst>
          </p:cNvPr>
          <p:cNvSpPr txBox="1"/>
          <p:nvPr/>
        </p:nvSpPr>
        <p:spPr>
          <a:xfrm>
            <a:off x="6028509" y="4460914"/>
            <a:ext cx="5553890" cy="2308324"/>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struct Student</a:t>
            </a:r>
          </a:p>
          <a:p>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char name[50];</a:t>
            </a:r>
          </a:p>
          <a:p>
            <a:r>
              <a:rPr lang="en-US" sz="1200" dirty="0">
                <a:latin typeface="Times New Roman" panose="02020603050405020304" pitchFamily="18" charset="0"/>
                <a:cs typeface="Times New Roman" panose="02020603050405020304" pitchFamily="18" charset="0"/>
              </a:rPr>
              <a:t>    int class;</a:t>
            </a:r>
          </a:p>
          <a:p>
            <a:r>
              <a:rPr lang="en-US" sz="1200" dirty="0">
                <a:latin typeface="Times New Roman" panose="02020603050405020304" pitchFamily="18" charset="0"/>
                <a:cs typeface="Times New Roman" panose="02020603050405020304" pitchFamily="18" charset="0"/>
              </a:rPr>
              <a:t>    int </a:t>
            </a:r>
            <a:r>
              <a:rPr lang="en-US" sz="1200" dirty="0" err="1">
                <a:latin typeface="Times New Roman" panose="02020603050405020304" pitchFamily="18" charset="0"/>
                <a:cs typeface="Times New Roman" panose="02020603050405020304" pitchFamily="18" charset="0"/>
              </a:rPr>
              <a:t>roll_no</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int main()</a:t>
            </a:r>
          </a:p>
          <a:p>
            <a:r>
              <a:rPr lang="en-US" sz="1200" dirty="0">
                <a:latin typeface="Times New Roman" panose="02020603050405020304" pitchFamily="18" charset="0"/>
                <a:cs typeface="Times New Roman" panose="02020603050405020304" pitchFamily="18" charset="0"/>
              </a:rPr>
              <a:t>{ 		//struct </a:t>
            </a:r>
            <a:r>
              <a:rPr lang="en-US" sz="1200" dirty="0" err="1">
                <a:latin typeface="Times New Roman" panose="02020603050405020304" pitchFamily="18" charset="0"/>
                <a:cs typeface="Times New Roman" panose="02020603050405020304" pitchFamily="18" charset="0"/>
              </a:rPr>
              <a:t>structure_name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variable_name</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struct Student a;                 // here a is the variable of type Student</a:t>
            </a:r>
          </a:p>
          <a:p>
            <a:r>
              <a:rPr lang="en-US" sz="1200" dirty="0">
                <a:latin typeface="Times New Roman" panose="02020603050405020304" pitchFamily="18" charset="0"/>
                <a:cs typeface="Times New Roman" panose="02020603050405020304" pitchFamily="18" charset="0"/>
              </a:rPr>
              <a:t>    return 0;</a:t>
            </a:r>
          </a:p>
          <a:p>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46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FC715B-DB31-7543-7CC4-AC0B7B67D95C}"/>
              </a:ext>
            </a:extLst>
          </p:cNvPr>
          <p:cNvSpPr txBox="1"/>
          <p:nvPr/>
        </p:nvSpPr>
        <p:spPr>
          <a:xfrm>
            <a:off x="478971" y="287383"/>
            <a:ext cx="2873829" cy="369332"/>
          </a:xfrm>
          <a:prstGeom prst="rect">
            <a:avLst/>
          </a:prstGeom>
          <a:noFill/>
        </p:spPr>
        <p:txBody>
          <a:bodyPr wrap="square" rtlCol="0">
            <a:spAutoFit/>
          </a:bodyPr>
          <a:lstStyle/>
          <a:p>
            <a:pPr algn="l"/>
            <a:r>
              <a:rPr lang="en-IN" b="1" i="0" dirty="0">
                <a:effectLst/>
                <a:latin typeface="Times New Roman" panose="02020603050405020304" pitchFamily="18" charset="0"/>
                <a:cs typeface="Times New Roman" panose="02020603050405020304" pitchFamily="18" charset="0"/>
              </a:rPr>
              <a:t> Initialization of Structure:</a:t>
            </a:r>
          </a:p>
        </p:txBody>
      </p:sp>
      <p:sp>
        <p:nvSpPr>
          <p:cNvPr id="8" name="TextBox 7">
            <a:extLst>
              <a:ext uri="{FF2B5EF4-FFF2-40B4-BE49-F238E27FC236}">
                <a16:creationId xmlns:a16="http://schemas.microsoft.com/office/drawing/2014/main" id="{7DAF5805-74A2-7DE5-2005-49C5CC36A45E}"/>
              </a:ext>
            </a:extLst>
          </p:cNvPr>
          <p:cNvSpPr txBox="1"/>
          <p:nvPr/>
        </p:nvSpPr>
        <p:spPr>
          <a:xfrm>
            <a:off x="605245" y="656715"/>
            <a:ext cx="10981509" cy="5957400"/>
          </a:xfrm>
          <a:prstGeom prst="rect">
            <a:avLst/>
          </a:prstGeom>
          <a:noFill/>
        </p:spPr>
        <p:txBody>
          <a:bodyPr wrap="square">
            <a:spAutoFit/>
          </a:bodyPr>
          <a:lstStyle/>
          <a:p>
            <a:pPr algn="just">
              <a:lnSpc>
                <a:spcPct val="150000"/>
              </a:lnSpc>
            </a:pPr>
            <a:r>
              <a:rPr lang="en-US" sz="1400" b="0" i="0" dirty="0">
                <a:effectLst/>
                <a:latin typeface="Times New Roman" panose="02020603050405020304" pitchFamily="18" charset="0"/>
                <a:cs typeface="Times New Roman" panose="02020603050405020304" pitchFamily="18" charset="0"/>
              </a:rPr>
              <a:t>Initializing structure member </a:t>
            </a:r>
            <a:r>
              <a:rPr lang="en-US" sz="1400" dirty="0">
                <a:latin typeface="Times New Roman" panose="02020603050405020304" pitchFamily="18" charset="0"/>
                <a:cs typeface="Times New Roman" panose="02020603050405020304" pitchFamily="18" charset="0"/>
              </a:rPr>
              <a:t>is nothing but </a:t>
            </a:r>
            <a:r>
              <a:rPr lang="en-US" sz="1400" b="0" i="0" dirty="0">
                <a:effectLst/>
                <a:latin typeface="Times New Roman" panose="02020603050405020304" pitchFamily="18" charset="0"/>
                <a:cs typeface="Times New Roman" panose="02020603050405020304" pitchFamily="18" charset="0"/>
              </a:rPr>
              <a:t> assigning values to the structure members according to their respective data types. When we declare a variable for a structure, only then is the memory allocated to that structure variable. Hence, assigning value to something that doesn't have memory is the same as serving food without a plate, which isn't a good </a:t>
            </a:r>
            <a:r>
              <a:rPr lang="en-US" sz="1400" dirty="0">
                <a:latin typeface="Times New Roman" panose="02020603050405020304" pitchFamily="18" charset="0"/>
                <a:cs typeface="Times New Roman" panose="02020603050405020304" pitchFamily="18" charset="0"/>
              </a:rPr>
              <a:t>practice</a:t>
            </a:r>
            <a:r>
              <a:rPr lang="en-US" sz="1400" b="0" i="0" dirty="0">
                <a:effectLst/>
                <a:latin typeface="Times New Roman" panose="02020603050405020304" pitchFamily="18" charset="0"/>
                <a:cs typeface="Times New Roman" panose="02020603050405020304" pitchFamily="18" charset="0"/>
              </a:rPr>
              <a:t> simply, structure members cannot be initialized during the declaration.</a:t>
            </a:r>
          </a:p>
          <a:p>
            <a:pPr algn="just">
              <a:lnSpc>
                <a:spcPct val="150000"/>
              </a:lnSpc>
            </a:pPr>
            <a:r>
              <a:rPr lang="en-US" sz="1600" b="1" dirty="0">
                <a:latin typeface="Times New Roman" panose="02020603050405020304" pitchFamily="18" charset="0"/>
                <a:cs typeface="Times New Roman" panose="02020603050405020304" pitchFamily="18" charset="0"/>
              </a:rPr>
              <a:t>We can initialize the structure in 3 Ways:</a:t>
            </a:r>
          </a:p>
          <a:p>
            <a:pPr algn="just">
              <a:lnSpc>
                <a:spcPct val="150000"/>
              </a:lnSpc>
            </a:pPr>
            <a:r>
              <a:rPr lang="en-US" sz="1400" b="1" dirty="0">
                <a:solidFill>
                  <a:schemeClr val="accent4">
                    <a:lumMod val="75000"/>
                  </a:schemeClr>
                </a:solidFill>
                <a:latin typeface="Times New Roman" panose="02020603050405020304" pitchFamily="18" charset="0"/>
                <a:cs typeface="Times New Roman" panose="02020603050405020304" pitchFamily="18" charset="0"/>
              </a:rPr>
              <a:t>1.Using Dot Operator:</a:t>
            </a:r>
          </a:p>
          <a:p>
            <a:pPr algn="just">
              <a:lnSpc>
                <a:spcPct val="150000"/>
              </a:lnSpc>
            </a:pPr>
            <a:r>
              <a:rPr lang="en-US" sz="1400" b="1" dirty="0">
                <a:solidFill>
                  <a:schemeClr val="accent1">
                    <a:lumMod val="50000"/>
                  </a:schemeClr>
                </a:solidFill>
                <a:latin typeface="Times New Roman" panose="02020603050405020304" pitchFamily="18" charset="0"/>
                <a:cs typeface="Times New Roman" panose="02020603050405020304" pitchFamily="18" charset="0"/>
              </a:rPr>
              <a:t>struct</a:t>
            </a:r>
            <a:r>
              <a:rPr lang="en-US" sz="1400" dirty="0">
                <a:latin typeface="Times New Roman" panose="02020603050405020304" pitchFamily="18" charset="0"/>
                <a:cs typeface="Times New Roman" panose="02020603050405020304" pitchFamily="18" charset="0"/>
              </a:rPr>
              <a:t> structure _ name variable _ name;</a:t>
            </a:r>
          </a:p>
          <a:p>
            <a:pPr algn="just">
              <a:lnSpc>
                <a:spcPct val="150000"/>
              </a:lnSpc>
            </a:pPr>
            <a:r>
              <a:rPr lang="en-US" sz="1400" dirty="0">
                <a:latin typeface="Times New Roman" panose="02020603050405020304" pitchFamily="18" charset="0"/>
                <a:cs typeface="Times New Roman" panose="02020603050405020304" pitchFamily="18" charset="0"/>
              </a:rPr>
              <a:t>Variable _ name. member = value;</a:t>
            </a:r>
          </a:p>
          <a:p>
            <a:pPr algn="just">
              <a:lnSpc>
                <a:spcPct val="150000"/>
              </a:lnSpc>
            </a:pPr>
            <a:r>
              <a:rPr lang="en-US" sz="1400" b="0" i="0" dirty="0">
                <a:effectLst/>
                <a:latin typeface="Times New Roman" panose="02020603050405020304" pitchFamily="18" charset="0"/>
                <a:cs typeface="Times New Roman" panose="02020603050405020304" pitchFamily="18" charset="0"/>
              </a:rPr>
              <a:t>Above syntax first, we created a structure variable, then with the help of the </a:t>
            </a:r>
            <a:r>
              <a:rPr lang="en-US" sz="1400" b="1" i="0" dirty="0">
                <a:effectLst/>
                <a:latin typeface="Times New Roman" panose="02020603050405020304" pitchFamily="18" charset="0"/>
                <a:cs typeface="Times New Roman" panose="02020603050405020304" pitchFamily="18" charset="0"/>
              </a:rPr>
              <a:t>dot</a:t>
            </a:r>
            <a:r>
              <a:rPr lang="en-US" sz="1400" b="0" i="0" dirty="0">
                <a:effectLst/>
                <a:latin typeface="Times New Roman" panose="02020603050405020304" pitchFamily="18" charset="0"/>
                <a:cs typeface="Times New Roman" panose="02020603050405020304" pitchFamily="18" charset="0"/>
              </a:rPr>
              <a:t> operator accessed its member to initialize them.</a:t>
            </a: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sz="1400" b="1" dirty="0">
              <a:solidFill>
                <a:schemeClr val="accent4">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IN" sz="1400" b="1" dirty="0">
                <a:solidFill>
                  <a:schemeClr val="accent4">
                    <a:lumMod val="75000"/>
                  </a:schemeClr>
                </a:solidFill>
                <a:latin typeface="Times New Roman" panose="02020603050405020304" pitchFamily="18" charset="0"/>
                <a:cs typeface="Times New Roman" panose="02020603050405020304" pitchFamily="18" charset="0"/>
              </a:rPr>
              <a:t>2.Using curly braces:</a:t>
            </a:r>
          </a:p>
          <a:p>
            <a:pPr algn="just">
              <a:lnSpc>
                <a:spcPct val="150000"/>
              </a:lnSpc>
            </a:pPr>
            <a:r>
              <a:rPr lang="en-US" sz="1400" b="1" dirty="0">
                <a:solidFill>
                  <a:srgbClr val="002060"/>
                </a:solidFill>
                <a:latin typeface="Times New Roman" panose="02020603050405020304" pitchFamily="18" charset="0"/>
                <a:cs typeface="Times New Roman" panose="02020603050405020304" pitchFamily="18" charset="0"/>
              </a:rPr>
              <a:t>struct</a:t>
            </a:r>
            <a:r>
              <a:rPr lang="en-US" sz="1400" dirty="0">
                <a:latin typeface="Times New Roman" panose="02020603050405020304" pitchFamily="18" charset="0"/>
                <a:cs typeface="Times New Roman" panose="02020603050405020304" pitchFamily="18" charset="0"/>
              </a:rPr>
              <a:t> structure _ name v1 = {value, value, value, ..};</a:t>
            </a:r>
          </a:p>
          <a:p>
            <a:pPr algn="just">
              <a:lnSpc>
                <a:spcPct val="150000"/>
              </a:lnSpc>
            </a:pPr>
            <a:r>
              <a:rPr lang="en-US" sz="1400" b="0" i="0" dirty="0">
                <a:effectLst/>
                <a:latin typeface="Times New Roman" panose="02020603050405020304" pitchFamily="18" charset="0"/>
                <a:cs typeface="Times New Roman" panose="02020603050405020304" pitchFamily="18" charset="0"/>
              </a:rPr>
              <a:t>To initialize the data members by this method, the </a:t>
            </a:r>
            <a:r>
              <a:rPr lang="en-US" sz="1400" b="1" i="0" dirty="0">
                <a:effectLst/>
                <a:latin typeface="Times New Roman" panose="02020603050405020304" pitchFamily="18" charset="0"/>
                <a:cs typeface="Times New Roman" panose="02020603050405020304" pitchFamily="18" charset="0"/>
              </a:rPr>
              <a:t>comma-separated values </a:t>
            </a:r>
            <a:r>
              <a:rPr lang="en-US" sz="1400" b="0" i="0" dirty="0">
                <a:effectLst/>
                <a:latin typeface="Times New Roman" panose="02020603050405020304" pitchFamily="18" charset="0"/>
                <a:cs typeface="Times New Roman" panose="02020603050405020304" pitchFamily="18" charset="0"/>
              </a:rPr>
              <a:t>should be provided in the same order as the members declared in the structure. Also, by this method is beneficial to use when we have to initialize all the data members.</a:t>
            </a:r>
          </a:p>
          <a:p>
            <a:pPr algn="just">
              <a:lnSpc>
                <a:spcPct val="150000"/>
              </a:lnSpc>
            </a:pPr>
            <a:endParaRPr lang="en-US" sz="1400" dirty="0">
              <a:solidFill>
                <a:schemeClr val="accent4">
                  <a:lumMod val="75000"/>
                </a:schemeClr>
              </a:solidFill>
              <a:latin typeface="Times New Roman" panose="02020603050405020304" pitchFamily="18" charset="0"/>
              <a:cs typeface="Times New Roman" panose="02020603050405020304" pitchFamily="18" charset="0"/>
            </a:endParaRPr>
          </a:p>
          <a:p>
            <a:pPr algn="just">
              <a:lnSpc>
                <a:spcPct val="150000"/>
              </a:lnSpc>
            </a:pPr>
            <a:r>
              <a:rPr lang="en-US" sz="1400" dirty="0">
                <a:solidFill>
                  <a:schemeClr val="accent4">
                    <a:lumMod val="75000"/>
                  </a:schemeClr>
                </a:solidFill>
                <a:latin typeface="Times New Roman" panose="02020603050405020304" pitchFamily="18" charset="0"/>
                <a:cs typeface="Times New Roman" panose="02020603050405020304" pitchFamily="18" charset="0"/>
              </a:rPr>
              <a:t>3</a:t>
            </a:r>
            <a:r>
              <a:rPr lang="en-US" sz="1400" b="1" dirty="0">
                <a:solidFill>
                  <a:schemeClr val="accent4">
                    <a:lumMod val="75000"/>
                  </a:schemeClr>
                </a:solidFill>
                <a:latin typeface="Times New Roman" panose="02020603050405020304" pitchFamily="18" charset="0"/>
                <a:cs typeface="Times New Roman" panose="02020603050405020304" pitchFamily="18" charset="0"/>
              </a:rPr>
              <a:t>.</a:t>
            </a:r>
            <a:r>
              <a:rPr lang="en-IN" sz="1400" b="1" i="0" dirty="0">
                <a:solidFill>
                  <a:schemeClr val="accent4">
                    <a:lumMod val="75000"/>
                  </a:schemeClr>
                </a:solidFill>
                <a:effectLst/>
                <a:latin typeface="Times New Roman" panose="02020603050405020304" pitchFamily="18" charset="0"/>
                <a:cs typeface="Times New Roman" panose="02020603050405020304" pitchFamily="18" charset="0"/>
              </a:rPr>
              <a:t>  Designated Initialization:</a:t>
            </a:r>
          </a:p>
          <a:p>
            <a:pPr algn="just">
              <a:lnSpc>
                <a:spcPct val="150000"/>
              </a:lnSpc>
            </a:pPr>
            <a:r>
              <a:rPr lang="en-US" sz="1400" b="0" i="0" dirty="0">
                <a:effectLst/>
                <a:latin typeface="Times New Roman" panose="02020603050405020304" pitchFamily="18" charset="0"/>
                <a:cs typeface="Times New Roman" panose="02020603050405020304" pitchFamily="18" charset="0"/>
              </a:rPr>
              <a:t>Designated initialization is simple initialization of the structure members and is normally used when we want to initialize only a few structure members, not all of them.</a:t>
            </a:r>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600" b="1" dirty="0">
                <a:solidFill>
                  <a:srgbClr val="002060"/>
                </a:solidFill>
                <a:latin typeface="Times New Roman" panose="02020603050405020304" pitchFamily="18" charset="0"/>
                <a:cs typeface="Times New Roman" panose="02020603050405020304" pitchFamily="18" charset="0"/>
              </a:rPr>
              <a:t>struct</a:t>
            </a:r>
            <a:r>
              <a:rPr lang="en-US" sz="1600" dirty="0">
                <a:latin typeface="Times New Roman" panose="02020603050405020304" pitchFamily="18" charset="0"/>
                <a:cs typeface="Times New Roman" panose="02020603050405020304" pitchFamily="18" charset="0"/>
              </a:rPr>
              <a:t> structure _ name structure _ variable = {.structure _ member = value,. Structure _ member = value};</a:t>
            </a:r>
          </a:p>
        </p:txBody>
      </p:sp>
    </p:spTree>
    <p:extLst>
      <p:ext uri="{BB962C8B-B14F-4D97-AF65-F5344CB8AC3E}">
        <p14:creationId xmlns:p14="http://schemas.microsoft.com/office/powerpoint/2010/main" val="151605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CDF787-156C-0D78-F20A-2E8A07AEB3E9}"/>
              </a:ext>
            </a:extLst>
          </p:cNvPr>
          <p:cNvSpPr txBox="1"/>
          <p:nvPr/>
        </p:nvSpPr>
        <p:spPr>
          <a:xfrm>
            <a:off x="391885" y="2523304"/>
            <a:ext cx="337892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Use of typedef in structure</a:t>
            </a:r>
          </a:p>
        </p:txBody>
      </p:sp>
      <p:sp>
        <p:nvSpPr>
          <p:cNvPr id="6" name="TextBox 5">
            <a:extLst>
              <a:ext uri="{FF2B5EF4-FFF2-40B4-BE49-F238E27FC236}">
                <a16:creationId xmlns:a16="http://schemas.microsoft.com/office/drawing/2014/main" id="{C991E40E-C64E-6444-A43C-ABAA093DD52D}"/>
              </a:ext>
            </a:extLst>
          </p:cNvPr>
          <p:cNvSpPr txBox="1"/>
          <p:nvPr/>
        </p:nvSpPr>
        <p:spPr>
          <a:xfrm>
            <a:off x="391885" y="2892636"/>
            <a:ext cx="11408230" cy="1346331"/>
          </a:xfrm>
          <a:prstGeom prst="rect">
            <a:avLst/>
          </a:prstGeom>
          <a:noFill/>
        </p:spPr>
        <p:txBody>
          <a:bodyPr wrap="square">
            <a:spAutoFit/>
          </a:bodyPr>
          <a:lstStyle/>
          <a:p>
            <a:pPr algn="just">
              <a:lnSpc>
                <a:spcPct val="150000"/>
              </a:lnSpc>
            </a:pPr>
            <a:r>
              <a:rPr lang="en-US" sz="1400" b="1" i="0" dirty="0">
                <a:effectLst/>
                <a:latin typeface="Times New Roman" panose="02020603050405020304" pitchFamily="18" charset="0"/>
                <a:cs typeface="Times New Roman" panose="02020603050405020304" pitchFamily="18" charset="0"/>
              </a:rPr>
              <a:t>typedef </a:t>
            </a:r>
            <a:r>
              <a:rPr lang="en-US" sz="1400" b="0" i="0" dirty="0">
                <a:effectLst/>
                <a:latin typeface="Times New Roman" panose="02020603050405020304" pitchFamily="18" charset="0"/>
                <a:cs typeface="Times New Roman" panose="02020603050405020304" pitchFamily="18" charset="0"/>
              </a:rPr>
              <a:t>is also a keyword in the C language used to give an alias to a data type, any syntax, or a part of code. The primary purpose of typedef is to make code short, increasing the code's readability. </a:t>
            </a:r>
          </a:p>
          <a:p>
            <a:pPr algn="just">
              <a:lnSpc>
                <a:spcPct val="150000"/>
              </a:lnSpc>
            </a:pPr>
            <a:r>
              <a:rPr lang="en-US" sz="1400" b="0" i="0" dirty="0">
                <a:effectLst/>
                <a:latin typeface="Times New Roman" panose="02020603050405020304" pitchFamily="18" charset="0"/>
                <a:cs typeface="Times New Roman" panose="02020603050405020304" pitchFamily="18" charset="0"/>
              </a:rPr>
              <a:t>To declare a structure variable, we should write </a:t>
            </a:r>
            <a:r>
              <a:rPr lang="en-US" sz="1400" b="1" i="0" dirty="0">
                <a:effectLst/>
                <a:latin typeface="Times New Roman" panose="02020603050405020304" pitchFamily="18" charset="0"/>
                <a:cs typeface="Times New Roman" panose="02020603050405020304" pitchFamily="18" charset="0"/>
              </a:rPr>
              <a:t>struct</a:t>
            </a:r>
            <a:r>
              <a:rPr lang="en-US" sz="1400" b="0" i="0" dirty="0">
                <a:effectLst/>
                <a:latin typeface="Times New Roman" panose="02020603050405020304" pitchFamily="18" charset="0"/>
                <a:cs typeface="Times New Roman" panose="02020603050405020304" pitchFamily="18" charset="0"/>
              </a:rPr>
              <a:t> keyword first, then </a:t>
            </a:r>
            <a:r>
              <a:rPr lang="en-US" sz="1400" b="1" i="0" dirty="0">
                <a:effectLst/>
                <a:latin typeface="Times New Roman" panose="02020603050405020304" pitchFamily="18" charset="0"/>
                <a:cs typeface="Times New Roman" panose="02020603050405020304" pitchFamily="18" charset="0"/>
              </a:rPr>
              <a:t>structure name</a:t>
            </a:r>
            <a:r>
              <a:rPr lang="en-US" sz="1400" b="0" i="0" dirty="0">
                <a:effectLst/>
                <a:latin typeface="Times New Roman" panose="02020603050405020304" pitchFamily="18" charset="0"/>
                <a:cs typeface="Times New Roman" panose="02020603050405020304" pitchFamily="18" charset="0"/>
              </a:rPr>
              <a:t>, and then the </a:t>
            </a:r>
            <a:r>
              <a:rPr lang="en-US" sz="1400" b="1" i="0" dirty="0">
                <a:effectLst/>
                <a:latin typeface="Times New Roman" panose="02020603050405020304" pitchFamily="18" charset="0"/>
                <a:cs typeface="Times New Roman" panose="02020603050405020304" pitchFamily="18" charset="0"/>
              </a:rPr>
              <a:t>variable name</a:t>
            </a:r>
            <a:r>
              <a:rPr lang="en-US" sz="1400" b="0" i="0" dirty="0">
                <a:effectLst/>
                <a:latin typeface="Times New Roman" panose="02020603050405020304" pitchFamily="18" charset="0"/>
                <a:cs typeface="Times New Roman" panose="02020603050405020304" pitchFamily="18" charset="0"/>
              </a:rPr>
              <a:t>, which is a little long. To give a short name to the structure, we can use </a:t>
            </a:r>
            <a:r>
              <a:rPr lang="en-US" sz="1400" b="1" i="0" dirty="0">
                <a:effectLst/>
                <a:latin typeface="Times New Roman" panose="02020603050405020304" pitchFamily="18" charset="0"/>
                <a:cs typeface="Times New Roman" panose="02020603050405020304" pitchFamily="18" charset="0"/>
              </a:rPr>
              <a:t>typedef</a:t>
            </a:r>
            <a:r>
              <a:rPr lang="en-US" sz="1400" b="0" i="0" dirty="0">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0D6D79-69B7-3581-AE7D-D6797F0D2E37}"/>
              </a:ext>
            </a:extLst>
          </p:cNvPr>
          <p:cNvSpPr txBox="1"/>
          <p:nvPr/>
        </p:nvSpPr>
        <p:spPr>
          <a:xfrm>
            <a:off x="452846" y="4395795"/>
            <a:ext cx="6096000" cy="2031325"/>
          </a:xfrm>
          <a:prstGeom prst="rect">
            <a:avLst/>
          </a:prstGeom>
          <a:noFill/>
        </p:spPr>
        <p:txBody>
          <a:bodyPr wrap="square">
            <a:spAutoFit/>
          </a:bodyPr>
          <a:lstStyle/>
          <a:p>
            <a:r>
              <a:rPr lang="en-US" sz="1400" b="1" dirty="0">
                <a:solidFill>
                  <a:schemeClr val="accent4">
                    <a:lumMod val="75000"/>
                  </a:schemeClr>
                </a:solidFill>
                <a:latin typeface="Times New Roman" panose="02020603050405020304" pitchFamily="18" charset="0"/>
                <a:cs typeface="Times New Roman" panose="02020603050405020304" pitchFamily="18" charset="0"/>
              </a:rPr>
              <a:t>First way to typedef</a:t>
            </a:r>
          </a:p>
          <a:p>
            <a:r>
              <a:rPr lang="en-US" sz="1400" dirty="0">
                <a:latin typeface="Times New Roman" panose="02020603050405020304" pitchFamily="18" charset="0"/>
                <a:cs typeface="Times New Roman" panose="02020603050405020304" pitchFamily="18" charset="0"/>
              </a:rPr>
              <a:t>typedef struct structure _ name new _ name;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b="1" dirty="0">
                <a:solidFill>
                  <a:schemeClr val="accent4">
                    <a:lumMod val="75000"/>
                  </a:schemeClr>
                </a:solidFill>
                <a:latin typeface="Times New Roman" panose="02020603050405020304" pitchFamily="18" charset="0"/>
                <a:cs typeface="Times New Roman" panose="02020603050405020304" pitchFamily="18" charset="0"/>
              </a:rPr>
              <a:t>Second way to typedef</a:t>
            </a:r>
          </a:p>
          <a:p>
            <a:r>
              <a:rPr lang="en-US" sz="1400" dirty="0">
                <a:latin typeface="Times New Roman" panose="02020603050405020304" pitchFamily="18" charset="0"/>
                <a:cs typeface="Times New Roman" panose="02020603050405020304" pitchFamily="18" charset="0"/>
              </a:rPr>
              <a:t>typedef struct structure _ name</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body of structure</a:t>
            </a:r>
          </a:p>
          <a:p>
            <a:r>
              <a:rPr lang="en-US" sz="1400" dirty="0">
                <a:latin typeface="Times New Roman" panose="02020603050405020304" pitchFamily="18" charset="0"/>
                <a:cs typeface="Times New Roman" panose="02020603050405020304" pitchFamily="18" charset="0"/>
              </a:rPr>
              <a:t>}new _ name;</a:t>
            </a:r>
          </a:p>
        </p:txBody>
      </p:sp>
      <p:sp>
        <p:nvSpPr>
          <p:cNvPr id="2" name="TextBox 1">
            <a:extLst>
              <a:ext uri="{FF2B5EF4-FFF2-40B4-BE49-F238E27FC236}">
                <a16:creationId xmlns:a16="http://schemas.microsoft.com/office/drawing/2014/main" id="{BF21986A-9EFA-DCDB-B3AC-8CBECA873E74}"/>
              </a:ext>
            </a:extLst>
          </p:cNvPr>
          <p:cNvSpPr txBox="1"/>
          <p:nvPr/>
        </p:nvSpPr>
        <p:spPr>
          <a:xfrm>
            <a:off x="452846" y="728727"/>
            <a:ext cx="5207725" cy="1384995"/>
          </a:xfrm>
          <a:prstGeom prst="rect">
            <a:avLst/>
          </a:prstGeom>
          <a:noFill/>
        </p:spPr>
        <p:txBody>
          <a:bodyPr wrap="square" rtlCol="0">
            <a:spAutoFit/>
          </a:bodyPr>
          <a:lstStyle/>
          <a:p>
            <a:r>
              <a:rPr lang="en-US" sz="1400" b="1" dirty="0">
                <a:solidFill>
                  <a:srgbClr val="0070C0"/>
                </a:solidFill>
                <a:latin typeface="Times New Roman" panose="02020603050405020304" pitchFamily="18" charset="0"/>
                <a:cs typeface="Times New Roman" panose="02020603050405020304" pitchFamily="18" charset="0"/>
              </a:rPr>
              <a:t>Invalid</a:t>
            </a:r>
          </a:p>
          <a:p>
            <a:r>
              <a:rPr lang="en-US" sz="1400" dirty="0">
                <a:latin typeface="Times New Roman" panose="02020603050405020304" pitchFamily="18" charset="0"/>
                <a:cs typeface="Times New Roman" panose="02020603050405020304" pitchFamily="18" charset="0"/>
              </a:rPr>
              <a:t>struct Point</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int x = 0;  </a:t>
            </a:r>
            <a:r>
              <a:rPr lang="en-US" sz="1400" dirty="0">
                <a:solidFill>
                  <a:schemeClr val="accent1">
                    <a:lumMod val="40000"/>
                    <a:lumOff val="60000"/>
                  </a:schemeClr>
                </a:solidFill>
                <a:latin typeface="Times New Roman" panose="02020603050405020304" pitchFamily="18" charset="0"/>
                <a:cs typeface="Times New Roman" panose="02020603050405020304" pitchFamily="18" charset="0"/>
              </a:rPr>
              <a:t>// compiler error:  cannot initialize  members here</a:t>
            </a:r>
          </a:p>
          <a:p>
            <a:r>
              <a:rPr lang="en-US" sz="1400" dirty="0">
                <a:latin typeface="Times New Roman" panose="02020603050405020304" pitchFamily="18" charset="0"/>
                <a:cs typeface="Times New Roman" panose="02020603050405020304" pitchFamily="18" charset="0"/>
              </a:rPr>
              <a:t>   int y = 0; </a:t>
            </a:r>
            <a:r>
              <a:rPr lang="en-US" sz="1400" dirty="0">
                <a:solidFill>
                  <a:schemeClr val="accent1">
                    <a:lumMod val="40000"/>
                    <a:lumOff val="60000"/>
                  </a:schemeClr>
                </a:solidFill>
                <a:latin typeface="Times New Roman" panose="02020603050405020304" pitchFamily="18" charset="0"/>
                <a:cs typeface="Times New Roman" panose="02020603050405020304" pitchFamily="18" charset="0"/>
              </a:rPr>
              <a:t> // compiler error:  cannot initialize members here</a:t>
            </a:r>
          </a:p>
          <a:p>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30C3FB-D6D6-5B20-5C58-EA98EEFED502}"/>
              </a:ext>
            </a:extLst>
          </p:cNvPr>
          <p:cNvSpPr txBox="1"/>
          <p:nvPr/>
        </p:nvSpPr>
        <p:spPr>
          <a:xfrm>
            <a:off x="5910943" y="571899"/>
            <a:ext cx="5290457" cy="2031325"/>
          </a:xfrm>
          <a:prstGeom prst="rect">
            <a:avLst/>
          </a:prstGeom>
          <a:noFill/>
        </p:spPr>
        <p:txBody>
          <a:bodyPr wrap="square" rtlCol="0">
            <a:spAutoFit/>
          </a:bodyPr>
          <a:lstStyle/>
          <a:p>
            <a:r>
              <a:rPr lang="en-US" sz="1400" b="1" dirty="0">
                <a:solidFill>
                  <a:srgbClr val="0070C0"/>
                </a:solidFill>
                <a:latin typeface="Times New Roman" panose="02020603050405020304" pitchFamily="18" charset="0"/>
                <a:cs typeface="Times New Roman" panose="02020603050405020304" pitchFamily="18" charset="0"/>
              </a:rPr>
              <a:t>Valid </a:t>
            </a:r>
          </a:p>
          <a:p>
            <a:r>
              <a:rPr lang="en-US" sz="1400" dirty="0">
                <a:latin typeface="Times New Roman" panose="02020603050405020304" pitchFamily="18" charset="0"/>
                <a:cs typeface="Times New Roman" panose="02020603050405020304" pitchFamily="18" charset="0"/>
              </a:rPr>
              <a:t>struct Point</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int x, y;</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int main()</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struct Point p1 = {0, 1};     </a:t>
            </a:r>
            <a:r>
              <a:rPr lang="en-US" sz="1400" dirty="0">
                <a:solidFill>
                  <a:schemeClr val="accent1">
                    <a:lumMod val="40000"/>
                    <a:lumOff val="60000"/>
                  </a:schemeClr>
                </a:solidFill>
                <a:latin typeface="Times New Roman" panose="02020603050405020304" pitchFamily="18" charset="0"/>
                <a:cs typeface="Times New Roman" panose="02020603050405020304" pitchFamily="18" charset="0"/>
              </a:rPr>
              <a:t>//valid initialize</a:t>
            </a:r>
          </a:p>
          <a:p>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DAE470-94CE-8839-9E87-7BCE0DD5F571}"/>
              </a:ext>
            </a:extLst>
          </p:cNvPr>
          <p:cNvSpPr txBox="1"/>
          <p:nvPr/>
        </p:nvSpPr>
        <p:spPr>
          <a:xfrm>
            <a:off x="452846" y="233345"/>
            <a:ext cx="2206377"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Initialize Structures:</a:t>
            </a:r>
          </a:p>
        </p:txBody>
      </p:sp>
    </p:spTree>
    <p:extLst>
      <p:ext uri="{BB962C8B-B14F-4D97-AF65-F5344CB8AC3E}">
        <p14:creationId xmlns:p14="http://schemas.microsoft.com/office/powerpoint/2010/main" val="232756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BE236A-9B6D-72E7-4A0E-E93392F91F02}"/>
              </a:ext>
            </a:extLst>
          </p:cNvPr>
          <p:cNvSpPr txBox="1"/>
          <p:nvPr/>
        </p:nvSpPr>
        <p:spPr>
          <a:xfrm>
            <a:off x="2444620" y="1324952"/>
            <a:ext cx="5561045" cy="338554"/>
          </a:xfrm>
          <a:prstGeom prst="rect">
            <a:avLst/>
          </a:prstGeom>
          <a:noFill/>
        </p:spPr>
        <p:txBody>
          <a:bodyPr wrap="square" rtlCol="0">
            <a:spAutoFit/>
          </a:bodyPr>
          <a:lstStyle/>
          <a:p>
            <a:endParaRPr lang="en-IN" sz="16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022AE377-9E0A-0124-9756-AE2AD8B1EDE9}"/>
              </a:ext>
            </a:extLst>
          </p:cNvPr>
          <p:cNvSpPr txBox="1">
            <a:spLocks/>
          </p:cNvSpPr>
          <p:nvPr/>
        </p:nvSpPr>
        <p:spPr>
          <a:xfrm>
            <a:off x="522515" y="640708"/>
            <a:ext cx="10972800" cy="59669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Structure padding is defined as the process of adding one or more empty bytes between the different data types to align data in memory. </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It increases memory consumption but is reduces CPU cycles.</a:t>
            </a: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Ex:</a:t>
            </a:r>
          </a:p>
          <a:p>
            <a:pPr marL="0" indent="0">
              <a:buFont typeface="Arial" panose="020B0604020202020204" pitchFamily="34" charset="0"/>
              <a:buNone/>
            </a:pPr>
            <a:r>
              <a:rPr lang="en-US" sz="1500" dirty="0">
                <a:solidFill>
                  <a:schemeClr val="accent4">
                    <a:lumMod val="75000"/>
                  </a:schemeClr>
                </a:solidFill>
                <a:latin typeface="Times New Roman" panose="02020603050405020304" pitchFamily="18" charset="0"/>
                <a:cs typeface="Times New Roman" panose="02020603050405020304" pitchFamily="18" charset="0"/>
              </a:rPr>
              <a:t>without padding</a:t>
            </a: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struct book</a:t>
            </a: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char a;</a:t>
            </a: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int b;</a:t>
            </a: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char c</a:t>
            </a:r>
            <a:r>
              <a:rPr lang="en-US" sz="1500" dirty="0">
                <a:latin typeface="Times New Roman" panose="02020603050405020304" pitchFamily="18" charset="0"/>
                <a:cs typeface="Times New Roman" panose="02020603050405020304" pitchFamily="18" charset="0"/>
                <a:sym typeface="+mn-ea"/>
              </a:rPr>
              <a:t> ;            	</a:t>
            </a:r>
            <a:r>
              <a:rPr lang="en-US" sz="1500" dirty="0">
                <a:solidFill>
                  <a:schemeClr val="accent1">
                    <a:lumMod val="40000"/>
                    <a:lumOff val="60000"/>
                  </a:schemeClr>
                </a:solidFill>
                <a:latin typeface="Times New Roman" panose="02020603050405020304" pitchFamily="18" charset="0"/>
                <a:cs typeface="Times New Roman" panose="02020603050405020304" pitchFamily="18" charset="0"/>
                <a:sym typeface="+mn-ea"/>
              </a:rPr>
              <a:t>//Space required is 12 byte</a:t>
            </a: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500" dirty="0">
                <a:solidFill>
                  <a:schemeClr val="accent4">
                    <a:lumMod val="75000"/>
                  </a:schemeClr>
                </a:solidFill>
                <a:latin typeface="Times New Roman" panose="02020603050405020304" pitchFamily="18" charset="0"/>
                <a:cs typeface="Times New Roman" panose="02020603050405020304" pitchFamily="18" charset="0"/>
              </a:rPr>
              <a:t>with padding</a:t>
            </a: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sym typeface="+mn-ea"/>
              </a:rPr>
              <a:t>struct book{</a:t>
            </a:r>
            <a:endParaRPr lang="en-US" sz="15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sym typeface="+mn-ea"/>
              </a:rPr>
              <a:t>char a;		</a:t>
            </a:r>
            <a:r>
              <a:rPr lang="en-US" sz="1500" dirty="0">
                <a:solidFill>
                  <a:schemeClr val="accent1">
                    <a:lumMod val="40000"/>
                    <a:lumOff val="60000"/>
                  </a:schemeClr>
                </a:solidFill>
                <a:latin typeface="Times New Roman" panose="02020603050405020304" pitchFamily="18" charset="0"/>
                <a:cs typeface="Times New Roman" panose="02020603050405020304" pitchFamily="18" charset="0"/>
                <a:sym typeface="+mn-ea"/>
              </a:rPr>
              <a:t>//Space required is 6 but it is taking 8 byte</a:t>
            </a:r>
            <a:endParaRPr lang="en-US" sz="15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sym typeface="+mn-ea"/>
              </a:rPr>
              <a:t>char b;</a:t>
            </a:r>
            <a:endParaRPr lang="en-US" sz="15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sym typeface="+mn-ea"/>
              </a:rPr>
              <a:t>int c;</a:t>
            </a:r>
            <a:endParaRPr lang="en-US" sz="15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500" dirty="0">
                <a:latin typeface="Times New Roman" panose="02020603050405020304" pitchFamily="18" charset="0"/>
                <a:cs typeface="Times New Roman" panose="02020603050405020304" pitchFamily="18" charset="0"/>
                <a:sym typeface="+mn-ea"/>
              </a:rPr>
              <a:t>};</a:t>
            </a:r>
          </a:p>
        </p:txBody>
      </p:sp>
      <p:sp>
        <p:nvSpPr>
          <p:cNvPr id="12" name="TextBox 11">
            <a:extLst>
              <a:ext uri="{FF2B5EF4-FFF2-40B4-BE49-F238E27FC236}">
                <a16:creationId xmlns:a16="http://schemas.microsoft.com/office/drawing/2014/main" id="{0BF6FCBF-8C88-A35D-F2AD-BBD3D1C6C258}"/>
              </a:ext>
            </a:extLst>
          </p:cNvPr>
          <p:cNvSpPr txBox="1"/>
          <p:nvPr/>
        </p:nvSpPr>
        <p:spPr>
          <a:xfrm>
            <a:off x="522515" y="250371"/>
            <a:ext cx="1922106"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Structure Padding: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45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4FAFC-8DD1-1BC3-687F-71281A423AD0}"/>
              </a:ext>
            </a:extLst>
          </p:cNvPr>
          <p:cNvSpPr txBox="1">
            <a:spLocks/>
          </p:cNvSpPr>
          <p:nvPr/>
        </p:nvSpPr>
        <p:spPr>
          <a:xfrm>
            <a:off x="718457" y="1349827"/>
            <a:ext cx="10972800" cy="39841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Structure packing is a technique used to optimize the memory usage of data structure.</a:t>
            </a: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For that we use  </a:t>
            </a:r>
            <a:r>
              <a:rPr lang="en-US" sz="1600" b="1" dirty="0">
                <a:latin typeface="Times New Roman" panose="02020603050405020304" pitchFamily="18" charset="0"/>
                <a:cs typeface="Times New Roman" panose="02020603050405020304" pitchFamily="18" charset="0"/>
              </a:rPr>
              <a:t>#pragma pack(1)</a:t>
            </a: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1600" dirty="0">
                <a:solidFill>
                  <a:schemeClr val="accent2">
                    <a:lumMod val="60000"/>
                    <a:lumOff val="40000"/>
                  </a:schemeClr>
                </a:solidFill>
                <a:latin typeface="Times New Roman" panose="02020603050405020304" pitchFamily="18" charset="0"/>
                <a:cs typeface="Times New Roman" panose="02020603050405020304" pitchFamily="18" charset="0"/>
              </a:rPr>
              <a:t>Ex:</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#pragma pack(1)</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struct book{</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char a;</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char b;</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int c;</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989E07E5-486D-D393-D684-295A496962E1}"/>
              </a:ext>
            </a:extLst>
          </p:cNvPr>
          <p:cNvSpPr txBox="1"/>
          <p:nvPr/>
        </p:nvSpPr>
        <p:spPr>
          <a:xfrm>
            <a:off x="718457" y="707572"/>
            <a:ext cx="1838131"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Structure Packing:</a:t>
            </a:r>
          </a:p>
        </p:txBody>
      </p:sp>
    </p:spTree>
    <p:extLst>
      <p:ext uri="{BB962C8B-B14F-4D97-AF65-F5344CB8AC3E}">
        <p14:creationId xmlns:p14="http://schemas.microsoft.com/office/powerpoint/2010/main" val="75872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5B667-7406-E101-B550-DFE08DE68727}"/>
              </a:ext>
            </a:extLst>
          </p:cNvPr>
          <p:cNvSpPr txBox="1"/>
          <p:nvPr/>
        </p:nvSpPr>
        <p:spPr>
          <a:xfrm>
            <a:off x="642257" y="979835"/>
            <a:ext cx="10831286" cy="4898329"/>
          </a:xfrm>
          <a:prstGeom prst="rect">
            <a:avLst/>
          </a:prstGeom>
          <a:noFill/>
        </p:spPr>
        <p:txBody>
          <a:bodyPr wrap="square">
            <a:spAutoFit/>
          </a:bodyPr>
          <a:lstStyle/>
          <a:p>
            <a:pPr marL="0" indent="0">
              <a:lnSpc>
                <a:spcPct val="150000"/>
              </a:lnSpc>
              <a:buNone/>
            </a:pPr>
            <a:r>
              <a:rPr lang="en-US" sz="1500" dirty="0">
                <a:latin typeface="Times New Roman" panose="02020603050405020304" pitchFamily="18" charset="0"/>
                <a:cs typeface="Times New Roman" panose="02020603050405020304" pitchFamily="18" charset="0"/>
              </a:rPr>
              <a:t>Bit fields are used when the storage of our program is limited. Need of bit fields in C programming language:</a:t>
            </a:r>
          </a:p>
          <a:p>
            <a:pPr marL="0" indent="0">
              <a:lnSpc>
                <a:spcPct val="150000"/>
              </a:lnSpc>
              <a:buNone/>
            </a:pPr>
            <a:r>
              <a:rPr lang="en-US" sz="1500" dirty="0">
                <a:latin typeface="Times New Roman" panose="02020603050405020304" pitchFamily="18" charset="0"/>
                <a:cs typeface="Times New Roman" panose="02020603050405020304" pitchFamily="18" charset="0"/>
              </a:rPr>
              <a:t>Reduces memory consumption.</a:t>
            </a:r>
          </a:p>
          <a:p>
            <a:pPr marL="0" indent="0">
              <a:lnSpc>
                <a:spcPct val="150000"/>
              </a:lnSpc>
              <a:buNone/>
            </a:pPr>
            <a:r>
              <a:rPr lang="en-US" sz="1500" dirty="0">
                <a:latin typeface="Times New Roman" panose="02020603050405020304" pitchFamily="18" charset="0"/>
                <a:cs typeface="Times New Roman" panose="02020603050405020304" pitchFamily="18" charset="0"/>
              </a:rPr>
              <a:t>To make our program more efficient and flexible.</a:t>
            </a:r>
          </a:p>
          <a:p>
            <a:pPr marL="0" indent="0">
              <a:lnSpc>
                <a:spcPct val="150000"/>
              </a:lnSpc>
              <a:buNone/>
            </a:pPr>
            <a:r>
              <a:rPr lang="en-US" sz="1500" dirty="0">
                <a:latin typeface="Times New Roman" panose="02020603050405020304" pitchFamily="18" charset="0"/>
                <a:cs typeface="Times New Roman" panose="02020603050405020304" pitchFamily="18" charset="0"/>
              </a:rPr>
              <a:t>Easy to Implement.</a:t>
            </a:r>
          </a:p>
          <a:p>
            <a:pPr marL="0" indent="0">
              <a:lnSpc>
                <a:spcPct val="150000"/>
              </a:lnSpc>
              <a:buNone/>
            </a:pPr>
            <a:endParaRPr lang="en-US" sz="1500" dirty="0">
              <a:latin typeface="Times New Roman" panose="02020603050405020304" pitchFamily="18" charset="0"/>
              <a:cs typeface="Times New Roman" panose="02020603050405020304" pitchFamily="18" charset="0"/>
            </a:endParaRPr>
          </a:p>
          <a:p>
            <a:pPr marL="0" indent="0">
              <a:lnSpc>
                <a:spcPct val="150000"/>
              </a:lnSpc>
              <a:buNone/>
            </a:pPr>
            <a:r>
              <a:rPr lang="en-US" sz="1600" b="1" dirty="0">
                <a:latin typeface="Times New Roman" panose="02020603050405020304" pitchFamily="18" charset="0"/>
                <a:cs typeface="Times New Roman" panose="02020603050405020304" pitchFamily="18" charset="0"/>
              </a:rPr>
              <a:t>Syntax:</a:t>
            </a:r>
          </a:p>
          <a:p>
            <a:pPr marL="0" indent="0">
              <a:lnSpc>
                <a:spcPct val="150000"/>
              </a:lnSpc>
              <a:buNone/>
            </a:pPr>
            <a:r>
              <a:rPr lang="en-US" sz="1500" dirty="0">
                <a:latin typeface="Times New Roman" panose="02020603050405020304" pitchFamily="18" charset="0"/>
                <a:cs typeface="Times New Roman" panose="02020603050405020304" pitchFamily="18" charset="0"/>
              </a:rPr>
              <a:t>struct</a:t>
            </a:r>
          </a:p>
          <a:p>
            <a:pPr marL="0" indent="0">
              <a:lnSpc>
                <a:spcPct val="150000"/>
              </a:lnSpc>
              <a:buNone/>
            </a:pPr>
            <a:r>
              <a:rPr lang="en-US" sz="1500" dirty="0">
                <a:latin typeface="Times New Roman" panose="02020603050405020304" pitchFamily="18" charset="0"/>
                <a:cs typeface="Times New Roman" panose="02020603050405020304" pitchFamily="18" charset="0"/>
              </a:rPr>
              <a:t>{</a:t>
            </a:r>
          </a:p>
          <a:p>
            <a:pPr marL="0" indent="0">
              <a:lnSpc>
                <a:spcPct val="150000"/>
              </a:lnSpc>
              <a:buNone/>
            </a:pP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data_type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member_name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width_of_bit</a:t>
            </a:r>
            <a:r>
              <a:rPr lang="en-US" sz="1500" dirty="0">
                <a:latin typeface="Times New Roman" panose="02020603050405020304" pitchFamily="18" charset="0"/>
                <a:cs typeface="Times New Roman" panose="02020603050405020304" pitchFamily="18" charset="0"/>
              </a:rPr>
              <a:t>-field;</a:t>
            </a:r>
          </a:p>
          <a:p>
            <a:pPr marL="0" indent="0">
              <a:lnSpc>
                <a:spcPct val="150000"/>
              </a:lnSpc>
              <a:buNone/>
            </a:pPr>
            <a:r>
              <a:rPr lang="en-US" sz="1500" dirty="0">
                <a:latin typeface="Times New Roman" panose="02020603050405020304" pitchFamily="18" charset="0"/>
                <a:cs typeface="Times New Roman" panose="02020603050405020304" pitchFamily="18" charset="0"/>
              </a:rPr>
              <a:t>};</a:t>
            </a:r>
          </a:p>
          <a:p>
            <a:pPr marL="0" indent="0">
              <a:lnSpc>
                <a:spcPct val="150000"/>
              </a:lnSpc>
              <a:buNone/>
            </a:pP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data_type</a:t>
            </a:r>
            <a:r>
              <a:rPr lang="en-US" sz="1500" dirty="0">
                <a:latin typeface="Times New Roman" panose="02020603050405020304" pitchFamily="18" charset="0"/>
                <a:cs typeface="Times New Roman" panose="02020603050405020304" pitchFamily="18" charset="0"/>
              </a:rPr>
              <a:t> (It is an integer type that determines the bit-field value which is to be interpreted. The type may be int, signed int, or unsigned int.)</a:t>
            </a:r>
          </a:p>
          <a:p>
            <a:pPr marL="0" indent="0">
              <a:lnSpc>
                <a:spcPct val="150000"/>
              </a:lnSpc>
              <a:buNone/>
            </a:pP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member_name</a:t>
            </a:r>
            <a:r>
              <a:rPr lang="en-US" sz="1500" dirty="0">
                <a:latin typeface="Times New Roman" panose="02020603050405020304" pitchFamily="18" charset="0"/>
                <a:cs typeface="Times New Roman" panose="02020603050405020304" pitchFamily="18" charset="0"/>
              </a:rPr>
              <a:t>(The member name is the name of the bit field.)</a:t>
            </a:r>
          </a:p>
          <a:p>
            <a:pPr marL="0" indent="0">
              <a:lnSpc>
                <a:spcPct val="150000"/>
              </a:lnSpc>
              <a:buNone/>
            </a:pPr>
            <a:r>
              <a:rPr lang="en-US" sz="1500" dirty="0">
                <a:latin typeface="Times New Roman" panose="02020603050405020304" pitchFamily="18" charset="0"/>
                <a:cs typeface="Times New Roman" panose="02020603050405020304" pitchFamily="18" charset="0"/>
              </a:rPr>
              <a:t>//width(The number of bits in the bit-field.)</a:t>
            </a:r>
          </a:p>
        </p:txBody>
      </p:sp>
      <p:sp>
        <p:nvSpPr>
          <p:cNvPr id="4" name="TextBox 3">
            <a:extLst>
              <a:ext uri="{FF2B5EF4-FFF2-40B4-BE49-F238E27FC236}">
                <a16:creationId xmlns:a16="http://schemas.microsoft.com/office/drawing/2014/main" id="{9E6D06FB-1854-F911-563D-206BF5C36C58}"/>
              </a:ext>
            </a:extLst>
          </p:cNvPr>
          <p:cNvSpPr txBox="1"/>
          <p:nvPr/>
        </p:nvSpPr>
        <p:spPr>
          <a:xfrm>
            <a:off x="642257" y="544697"/>
            <a:ext cx="124252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Bit Field:</a:t>
            </a:r>
          </a:p>
        </p:txBody>
      </p:sp>
    </p:spTree>
    <p:extLst>
      <p:ext uri="{BB962C8B-B14F-4D97-AF65-F5344CB8AC3E}">
        <p14:creationId xmlns:p14="http://schemas.microsoft.com/office/powerpoint/2010/main" val="96521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D9C02B-77BE-730F-627E-1007AD3E7F7A}"/>
              </a:ext>
            </a:extLst>
          </p:cNvPr>
          <p:cNvSpPr txBox="1"/>
          <p:nvPr/>
        </p:nvSpPr>
        <p:spPr>
          <a:xfrm>
            <a:off x="533401" y="428657"/>
            <a:ext cx="2405742"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Operation On Structure:</a:t>
            </a:r>
          </a:p>
        </p:txBody>
      </p:sp>
      <p:sp>
        <p:nvSpPr>
          <p:cNvPr id="3" name="TextBox 2">
            <a:extLst>
              <a:ext uri="{FF2B5EF4-FFF2-40B4-BE49-F238E27FC236}">
                <a16:creationId xmlns:a16="http://schemas.microsoft.com/office/drawing/2014/main" id="{16749D8A-FED5-525E-EBDA-E074756AE9EF}"/>
              </a:ext>
            </a:extLst>
          </p:cNvPr>
          <p:cNvSpPr txBox="1"/>
          <p:nvPr/>
        </p:nvSpPr>
        <p:spPr>
          <a:xfrm>
            <a:off x="653144" y="909114"/>
            <a:ext cx="4267200" cy="4577985"/>
          </a:xfrm>
          <a:prstGeom prst="rect">
            <a:avLst/>
          </a:prstGeom>
          <a:noFill/>
        </p:spPr>
        <p:txBody>
          <a:bodyPr wrap="square" rtlCol="0">
            <a:spAutoFit/>
          </a:bodyPr>
          <a:lstStyle/>
          <a:p>
            <a:pPr>
              <a:lnSpc>
                <a:spcPct val="150000"/>
              </a:lnSpc>
            </a:pPr>
            <a:r>
              <a:rPr lang="en-IN" sz="1400" dirty="0">
                <a:solidFill>
                  <a:schemeClr val="accent4">
                    <a:lumMod val="75000"/>
                  </a:schemeClr>
                </a:solidFill>
                <a:latin typeface="Times New Roman" panose="02020603050405020304" pitchFamily="18" charset="0"/>
                <a:cs typeface="Times New Roman" panose="02020603050405020304" pitchFamily="18" charset="0"/>
              </a:rPr>
              <a:t>Invalid</a:t>
            </a:r>
            <a:r>
              <a:rPr lang="en-IN" sz="1400" dirty="0">
                <a:solidFill>
                  <a:schemeClr val="accent1"/>
                </a:solidFill>
                <a:latin typeface="Times New Roman" panose="02020603050405020304" pitchFamily="18" charset="0"/>
                <a:cs typeface="Times New Roman" panose="02020603050405020304" pitchFamily="18" charset="0"/>
              </a:rPr>
              <a:t> </a:t>
            </a:r>
          </a:p>
          <a:p>
            <a:pPr>
              <a:lnSpc>
                <a:spcPct val="150000"/>
              </a:lnSpc>
            </a:pPr>
            <a:r>
              <a:rPr lang="en-IN" sz="1400" dirty="0">
                <a:latin typeface="Times New Roman" panose="02020603050405020304" pitchFamily="18" charset="0"/>
                <a:cs typeface="Times New Roman" panose="02020603050405020304" pitchFamily="18" charset="0"/>
              </a:rPr>
              <a:t>struct number </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int x;</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int main()</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struct number n1, n2, n3;</a:t>
            </a:r>
          </a:p>
          <a:p>
            <a:pPr>
              <a:lnSpc>
                <a:spcPct val="150000"/>
              </a:lnSpc>
            </a:pPr>
            <a:r>
              <a:rPr lang="en-IN" sz="1400" dirty="0">
                <a:latin typeface="Times New Roman" panose="02020603050405020304" pitchFamily="18" charset="0"/>
                <a:cs typeface="Times New Roman" panose="02020603050405020304" pitchFamily="18" charset="0"/>
              </a:rPr>
              <a:t>    n1.x = 4;</a:t>
            </a:r>
          </a:p>
          <a:p>
            <a:pPr>
              <a:lnSpc>
                <a:spcPct val="150000"/>
              </a:lnSpc>
            </a:pPr>
            <a:r>
              <a:rPr lang="en-IN" sz="1400" dirty="0">
                <a:latin typeface="Times New Roman" panose="02020603050405020304" pitchFamily="18" charset="0"/>
                <a:cs typeface="Times New Roman" panose="02020603050405020304" pitchFamily="18" charset="0"/>
              </a:rPr>
              <a:t>    n2.x = 3;</a:t>
            </a:r>
          </a:p>
          <a:p>
            <a:pPr>
              <a:lnSpc>
                <a:spcPct val="150000"/>
              </a:lnSpc>
            </a:pPr>
            <a:r>
              <a:rPr lang="en-IN" sz="1400" dirty="0">
                <a:latin typeface="Times New Roman" panose="02020603050405020304" pitchFamily="18" charset="0"/>
                <a:cs typeface="Times New Roman" panose="02020603050405020304" pitchFamily="18" charset="0"/>
              </a:rPr>
              <a:t>    n3 = n1 + n2;   	</a:t>
            </a:r>
            <a:r>
              <a:rPr lang="en-IN" sz="1400" dirty="0">
                <a:solidFill>
                  <a:schemeClr val="accent1">
                    <a:lumMod val="40000"/>
                    <a:lumOff val="60000"/>
                  </a:schemeClr>
                </a:solidFill>
                <a:latin typeface="Times New Roman" panose="02020603050405020304" pitchFamily="18" charset="0"/>
                <a:cs typeface="Times New Roman" panose="02020603050405020304" pitchFamily="18" charset="0"/>
              </a:rPr>
              <a:t>//error invalid operand</a:t>
            </a:r>
          </a:p>
          <a:p>
            <a:pPr>
              <a:lnSpc>
                <a:spcPct val="150000"/>
              </a:lnSpc>
            </a:pPr>
            <a:r>
              <a:rPr lang="en-IN" sz="1400" dirty="0">
                <a:latin typeface="Times New Roman" panose="02020603050405020304" pitchFamily="18" charset="0"/>
                <a:cs typeface="Times New Roman" panose="02020603050405020304" pitchFamily="18" charset="0"/>
              </a:rPr>
              <a:t>   Printf(“%d”,n3);</a:t>
            </a:r>
          </a:p>
          <a:p>
            <a:pPr>
              <a:lnSpc>
                <a:spcPct val="150000"/>
              </a:lnSpc>
            </a:pPr>
            <a:r>
              <a:rPr lang="en-IN" sz="1400" dirty="0">
                <a:latin typeface="Times New Roman" panose="02020603050405020304" pitchFamily="18" charset="0"/>
                <a:cs typeface="Times New Roman" panose="02020603050405020304" pitchFamily="18" charset="0"/>
              </a:rPr>
              <a:t>    return 0;</a:t>
            </a:r>
          </a:p>
          <a:p>
            <a:pPr>
              <a:lnSpc>
                <a:spcPct val="150000"/>
              </a:lnSpc>
            </a:pPr>
            <a:r>
              <a:rPr lang="en-IN" sz="14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21115624-9F71-4043-4F05-F497F2D9053D}"/>
              </a:ext>
            </a:extLst>
          </p:cNvPr>
          <p:cNvSpPr txBox="1"/>
          <p:nvPr/>
        </p:nvSpPr>
        <p:spPr>
          <a:xfrm>
            <a:off x="6483226" y="909114"/>
            <a:ext cx="4049486" cy="4901150"/>
          </a:xfrm>
          <a:prstGeom prst="rect">
            <a:avLst/>
          </a:prstGeom>
          <a:noFill/>
        </p:spPr>
        <p:txBody>
          <a:bodyPr wrap="square" rtlCol="0">
            <a:spAutoFit/>
          </a:bodyPr>
          <a:lstStyle/>
          <a:p>
            <a:pPr>
              <a:lnSpc>
                <a:spcPct val="150000"/>
              </a:lnSpc>
            </a:pPr>
            <a:r>
              <a:rPr lang="en-IN" sz="1400" dirty="0">
                <a:solidFill>
                  <a:schemeClr val="accent4">
                    <a:lumMod val="75000"/>
                  </a:schemeClr>
                </a:solidFill>
                <a:latin typeface="Times New Roman" panose="02020603050405020304" pitchFamily="18" charset="0"/>
                <a:cs typeface="Times New Roman" panose="02020603050405020304" pitchFamily="18" charset="0"/>
              </a:rPr>
              <a:t>Valid arithmetic operation</a:t>
            </a:r>
          </a:p>
          <a:p>
            <a:pPr>
              <a:lnSpc>
                <a:spcPct val="150000"/>
              </a:lnSpc>
            </a:pPr>
            <a:r>
              <a:rPr lang="en-IN" sz="1400" dirty="0">
                <a:latin typeface="Times New Roman" panose="02020603050405020304" pitchFamily="18" charset="0"/>
                <a:cs typeface="Times New Roman" panose="02020603050405020304" pitchFamily="18" charset="0"/>
              </a:rPr>
              <a:t>#include &lt;stdio.h&gt;</a:t>
            </a:r>
          </a:p>
          <a:p>
            <a:pPr>
              <a:lnSpc>
                <a:spcPct val="150000"/>
              </a:lnSpc>
            </a:pPr>
            <a:r>
              <a:rPr lang="en-IN" sz="1400" dirty="0">
                <a:latin typeface="Times New Roman" panose="02020603050405020304" pitchFamily="18" charset="0"/>
                <a:cs typeface="Times New Roman" panose="02020603050405020304" pitchFamily="18" charset="0"/>
              </a:rPr>
              <a:t>struct number</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int x;</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int main()</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struct number n1, n2, n3;</a:t>
            </a:r>
          </a:p>
          <a:p>
            <a:pPr>
              <a:lnSpc>
                <a:spcPct val="150000"/>
              </a:lnSpc>
            </a:pPr>
            <a:r>
              <a:rPr lang="en-IN" sz="1400" dirty="0">
                <a:latin typeface="Times New Roman" panose="02020603050405020304" pitchFamily="18" charset="0"/>
                <a:cs typeface="Times New Roman" panose="02020603050405020304" pitchFamily="18" charset="0"/>
              </a:rPr>
              <a:t>    n1.x = 4;</a:t>
            </a:r>
          </a:p>
          <a:p>
            <a:pPr>
              <a:lnSpc>
                <a:spcPct val="150000"/>
              </a:lnSpc>
            </a:pPr>
            <a:r>
              <a:rPr lang="en-IN" sz="1400" dirty="0">
                <a:latin typeface="Times New Roman" panose="02020603050405020304" pitchFamily="18" charset="0"/>
                <a:cs typeface="Times New Roman" panose="02020603050405020304" pitchFamily="18" charset="0"/>
              </a:rPr>
              <a:t>    n2.x = 3;</a:t>
            </a:r>
          </a:p>
          <a:p>
            <a:pPr>
              <a:lnSpc>
                <a:spcPct val="150000"/>
              </a:lnSpc>
            </a:pPr>
            <a:r>
              <a:rPr lang="en-IN" sz="1400" dirty="0">
                <a:latin typeface="Times New Roman" panose="02020603050405020304" pitchFamily="18" charset="0"/>
                <a:cs typeface="Times New Roman" panose="02020603050405020304" pitchFamily="18" charset="0"/>
              </a:rPr>
              <a:t>    n3.x = (n1.x) + (n2.x);</a:t>
            </a:r>
          </a:p>
          <a:p>
            <a:pPr>
              <a:lnSpc>
                <a:spcPct val="150000"/>
              </a:lnSpc>
            </a:pPr>
            <a:r>
              <a:rPr lang="en-IN" sz="1400" dirty="0">
                <a:latin typeface="Times New Roman" panose="02020603050405020304" pitchFamily="18" charset="0"/>
                <a:cs typeface="Times New Roman" panose="02020603050405020304" pitchFamily="18" charset="0"/>
              </a:rPr>
              <a:t>    printf("%d", n3.x);</a:t>
            </a:r>
          </a:p>
          <a:p>
            <a:pPr>
              <a:lnSpc>
                <a:spcPct val="150000"/>
              </a:lnSpc>
            </a:pPr>
            <a:r>
              <a:rPr lang="en-IN" sz="1400" dirty="0">
                <a:latin typeface="Times New Roman" panose="02020603050405020304" pitchFamily="18" charset="0"/>
                <a:cs typeface="Times New Roman" panose="02020603050405020304" pitchFamily="18" charset="0"/>
              </a:rPr>
              <a:t>    return 0;</a:t>
            </a:r>
          </a:p>
          <a:p>
            <a:pPr>
              <a:lnSpc>
                <a:spcPct val="150000"/>
              </a:lnSpc>
            </a:pPr>
            <a:r>
              <a:rPr lang="en-IN" sz="14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72C4B122-BE14-BD35-147B-5C721D2E8EFE}"/>
              </a:ext>
            </a:extLst>
          </p:cNvPr>
          <p:cNvSpPr txBox="1"/>
          <p:nvPr/>
        </p:nvSpPr>
        <p:spPr>
          <a:xfrm>
            <a:off x="6564088" y="6181182"/>
            <a:ext cx="1301618"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 : 7</a:t>
            </a:r>
          </a:p>
        </p:txBody>
      </p:sp>
    </p:spTree>
    <p:extLst>
      <p:ext uri="{BB962C8B-B14F-4D97-AF65-F5344CB8AC3E}">
        <p14:creationId xmlns:p14="http://schemas.microsoft.com/office/powerpoint/2010/main" val="21865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31FF7-F7AD-1D6A-3601-58B07D8114C8}"/>
              </a:ext>
            </a:extLst>
          </p:cNvPr>
          <p:cNvSpPr txBox="1"/>
          <p:nvPr/>
        </p:nvSpPr>
        <p:spPr>
          <a:xfrm>
            <a:off x="415213" y="459564"/>
            <a:ext cx="189878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Copy Of Structure:</a:t>
            </a:r>
          </a:p>
        </p:txBody>
      </p:sp>
      <p:sp>
        <p:nvSpPr>
          <p:cNvPr id="3" name="TextBox 2">
            <a:extLst>
              <a:ext uri="{FF2B5EF4-FFF2-40B4-BE49-F238E27FC236}">
                <a16:creationId xmlns:a16="http://schemas.microsoft.com/office/drawing/2014/main" id="{B888140A-F220-A5A8-1DD0-66D2D2A9A209}"/>
              </a:ext>
            </a:extLst>
          </p:cNvPr>
          <p:cNvSpPr txBox="1"/>
          <p:nvPr/>
        </p:nvSpPr>
        <p:spPr>
          <a:xfrm>
            <a:off x="6549312" y="526873"/>
            <a:ext cx="234820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Modify Structure Value:</a:t>
            </a:r>
          </a:p>
        </p:txBody>
      </p:sp>
      <p:sp>
        <p:nvSpPr>
          <p:cNvPr id="4" name="TextBox 3">
            <a:extLst>
              <a:ext uri="{FF2B5EF4-FFF2-40B4-BE49-F238E27FC236}">
                <a16:creationId xmlns:a16="http://schemas.microsoft.com/office/drawing/2014/main" id="{EEB5B092-660C-EBA9-D083-66E10D8E1416}"/>
              </a:ext>
            </a:extLst>
          </p:cNvPr>
          <p:cNvSpPr txBox="1"/>
          <p:nvPr/>
        </p:nvSpPr>
        <p:spPr>
          <a:xfrm>
            <a:off x="660919" y="798118"/>
            <a:ext cx="4430486" cy="4254819"/>
          </a:xfrm>
          <a:prstGeom prst="rect">
            <a:avLst/>
          </a:prstGeom>
          <a:noFill/>
        </p:spPr>
        <p:txBody>
          <a:bodyPr wrap="square" rtlCol="0">
            <a:spAutoFit/>
          </a:bodyPr>
          <a:lstStyle/>
          <a:p>
            <a:pPr>
              <a:lnSpc>
                <a:spcPct val="150000"/>
              </a:lnSpc>
            </a:pPr>
            <a:r>
              <a:rPr lang="en-US" sz="1400" dirty="0">
                <a:latin typeface="Times New Roman" panose="02020603050405020304" pitchFamily="18" charset="0"/>
                <a:cs typeface="Times New Roman" panose="02020603050405020304" pitchFamily="18" charset="0"/>
              </a:rPr>
              <a:t>struct number</a:t>
            </a:r>
          </a:p>
          <a:p>
            <a:pPr>
              <a:lnSpc>
                <a:spcPct val="150000"/>
              </a:lnSpc>
            </a:pPr>
            <a:r>
              <a:rPr lang="en-US" sz="1400" dirty="0">
                <a:latin typeface="Times New Roman" panose="02020603050405020304" pitchFamily="18" charset="0"/>
                <a:cs typeface="Times New Roman" panose="02020603050405020304" pitchFamily="18" charset="0"/>
              </a:rPr>
              <a:t>{</a:t>
            </a:r>
          </a:p>
          <a:p>
            <a:pPr>
              <a:lnSpc>
                <a:spcPct val="150000"/>
              </a:lnSpc>
            </a:pPr>
            <a:r>
              <a:rPr lang="en-US" sz="1400" dirty="0">
                <a:latin typeface="Times New Roman" panose="02020603050405020304" pitchFamily="18" charset="0"/>
                <a:cs typeface="Times New Roman" panose="02020603050405020304" pitchFamily="18" charset="0"/>
              </a:rPr>
              <a:t>    int x;</a:t>
            </a:r>
          </a:p>
          <a:p>
            <a:pPr>
              <a:lnSpc>
                <a:spcPct val="150000"/>
              </a:lnSpc>
            </a:pPr>
            <a:r>
              <a:rPr lang="en-US" sz="1400" dirty="0">
                <a:latin typeface="Times New Roman" panose="02020603050405020304" pitchFamily="18" charset="0"/>
                <a:cs typeface="Times New Roman" panose="02020603050405020304" pitchFamily="18" charset="0"/>
              </a:rPr>
              <a:t>    float y;</a:t>
            </a:r>
          </a:p>
          <a:p>
            <a:pPr>
              <a:lnSpc>
                <a:spcPct val="150000"/>
              </a:lnSpc>
            </a:pPr>
            <a:r>
              <a:rPr lang="en-US" sz="1400" dirty="0">
                <a:latin typeface="Times New Roman" panose="02020603050405020304" pitchFamily="18" charset="0"/>
                <a:cs typeface="Times New Roman" panose="02020603050405020304" pitchFamily="18" charset="0"/>
              </a:rPr>
              <a:t>    char z;</a:t>
            </a:r>
          </a:p>
          <a:p>
            <a:pPr>
              <a:lnSpc>
                <a:spcPct val="150000"/>
              </a:lnSpc>
            </a:pPr>
            <a:r>
              <a:rPr lang="en-US" sz="1400" dirty="0">
                <a:latin typeface="Times New Roman" panose="02020603050405020304" pitchFamily="18" charset="0"/>
                <a:cs typeface="Times New Roman" panose="02020603050405020304" pitchFamily="18" charset="0"/>
              </a:rPr>
              <a:t>};</a:t>
            </a:r>
          </a:p>
          <a:p>
            <a:pPr>
              <a:lnSpc>
                <a:spcPct val="150000"/>
              </a:lnSpc>
            </a:pPr>
            <a:r>
              <a:rPr lang="en-US" sz="1400" dirty="0">
                <a:latin typeface="Times New Roman" panose="02020603050405020304" pitchFamily="18" charset="0"/>
                <a:cs typeface="Times New Roman" panose="02020603050405020304" pitchFamily="18" charset="0"/>
              </a:rPr>
              <a:t>int main()</a:t>
            </a:r>
          </a:p>
          <a:p>
            <a:pPr>
              <a:lnSpc>
                <a:spcPct val="150000"/>
              </a:lnSpc>
            </a:pPr>
            <a:r>
              <a:rPr lang="en-US" sz="1400" dirty="0">
                <a:latin typeface="Times New Roman" panose="02020603050405020304" pitchFamily="18" charset="0"/>
                <a:cs typeface="Times New Roman" panose="02020603050405020304" pitchFamily="18" charset="0"/>
              </a:rPr>
              <a:t>{</a:t>
            </a:r>
          </a:p>
          <a:p>
            <a:pPr>
              <a:lnSpc>
                <a:spcPct val="150000"/>
              </a:lnSpc>
            </a:pPr>
            <a:r>
              <a:rPr lang="en-US" sz="1400" dirty="0">
                <a:latin typeface="Times New Roman" panose="02020603050405020304" pitchFamily="18" charset="0"/>
                <a:cs typeface="Times New Roman" panose="02020603050405020304" pitchFamily="18" charset="0"/>
              </a:rPr>
              <a:t>    struct number s1={1,3.5,'c'};</a:t>
            </a:r>
          </a:p>
          <a:p>
            <a:pPr>
              <a:lnSpc>
                <a:spcPct val="150000"/>
              </a:lnSpc>
            </a:pPr>
            <a:r>
              <a:rPr lang="en-US" sz="1400" dirty="0">
                <a:latin typeface="Times New Roman" panose="02020603050405020304" pitchFamily="18" charset="0"/>
                <a:cs typeface="Times New Roman" panose="02020603050405020304" pitchFamily="18" charset="0"/>
              </a:rPr>
              <a:t>    struct number s2;</a:t>
            </a:r>
          </a:p>
          <a:p>
            <a:pPr>
              <a:lnSpc>
                <a:spcPct val="150000"/>
              </a:lnSpc>
            </a:pPr>
            <a:r>
              <a:rPr lang="en-US" sz="1400" dirty="0">
                <a:latin typeface="Times New Roman" panose="02020603050405020304" pitchFamily="18" charset="0"/>
                <a:cs typeface="Times New Roman" panose="02020603050405020304" pitchFamily="18" charset="0"/>
              </a:rPr>
              <a:t>    s2=s1;</a:t>
            </a:r>
          </a:p>
          <a:p>
            <a:pPr>
              <a:lnSpc>
                <a:spcPct val="150000"/>
              </a:lnSpc>
            </a:pPr>
            <a:r>
              <a:rPr lang="en-US" sz="1400" dirty="0">
                <a:latin typeface="Times New Roman" panose="02020603050405020304" pitchFamily="18" charset="0"/>
                <a:cs typeface="Times New Roman" panose="02020603050405020304" pitchFamily="18" charset="0"/>
              </a:rPr>
              <a:t>    printf("%d\n%0.2f\n%c",s2.x,s2.y,s2.z);</a:t>
            </a:r>
          </a:p>
          <a:p>
            <a:pPr>
              <a:lnSpc>
                <a:spcPct val="150000"/>
              </a:lnSpc>
            </a:pPr>
            <a:r>
              <a:rPr lang="en-US" sz="1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51FFC13-1E7C-C0E8-515E-7372B4B2B613}"/>
              </a:ext>
            </a:extLst>
          </p:cNvPr>
          <p:cNvSpPr txBox="1"/>
          <p:nvPr/>
        </p:nvSpPr>
        <p:spPr>
          <a:xfrm>
            <a:off x="6748364" y="1055914"/>
            <a:ext cx="4637314" cy="4254819"/>
          </a:xfrm>
          <a:prstGeom prst="rect">
            <a:avLst/>
          </a:prstGeom>
          <a:noFill/>
        </p:spPr>
        <p:txBody>
          <a:bodyPr wrap="square" rtlCol="0">
            <a:spAutoFit/>
          </a:bodyPr>
          <a:lstStyle/>
          <a:p>
            <a:pPr>
              <a:lnSpc>
                <a:spcPct val="150000"/>
              </a:lnSpc>
            </a:pPr>
            <a:r>
              <a:rPr lang="en-IN" sz="1400" dirty="0">
                <a:latin typeface="Times New Roman" panose="02020603050405020304" pitchFamily="18" charset="0"/>
                <a:cs typeface="Times New Roman" panose="02020603050405020304" pitchFamily="18" charset="0"/>
              </a:rPr>
              <a:t>struct number</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int x;</a:t>
            </a:r>
          </a:p>
          <a:p>
            <a:pPr>
              <a:lnSpc>
                <a:spcPct val="150000"/>
              </a:lnSpc>
            </a:pPr>
            <a:r>
              <a:rPr lang="en-IN" sz="1400" dirty="0">
                <a:latin typeface="Times New Roman" panose="02020603050405020304" pitchFamily="18" charset="0"/>
                <a:cs typeface="Times New Roman" panose="02020603050405020304" pitchFamily="18" charset="0"/>
              </a:rPr>
              <a:t>    float y;</a:t>
            </a:r>
          </a:p>
          <a:p>
            <a:pPr>
              <a:lnSpc>
                <a:spcPct val="150000"/>
              </a:lnSpc>
            </a:pPr>
            <a:r>
              <a:rPr lang="en-IN" sz="1400" dirty="0">
                <a:latin typeface="Times New Roman" panose="02020603050405020304" pitchFamily="18" charset="0"/>
                <a:cs typeface="Times New Roman" panose="02020603050405020304" pitchFamily="18" charset="0"/>
              </a:rPr>
              <a:t>    char z;</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int main()</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r>
              <a:rPr lang="en-IN" sz="1400" dirty="0">
                <a:latin typeface="Times New Roman" panose="02020603050405020304" pitchFamily="18" charset="0"/>
                <a:cs typeface="Times New Roman" panose="02020603050405020304" pitchFamily="18" charset="0"/>
              </a:rPr>
              <a:t>    struct number s1={1,3.5,'c'};</a:t>
            </a:r>
          </a:p>
          <a:p>
            <a:pPr>
              <a:lnSpc>
                <a:spcPct val="150000"/>
              </a:lnSpc>
            </a:pPr>
            <a:r>
              <a:rPr lang="en-IN" sz="1400" dirty="0">
                <a:latin typeface="Times New Roman" panose="02020603050405020304" pitchFamily="18" charset="0"/>
                <a:cs typeface="Times New Roman" panose="02020603050405020304" pitchFamily="18" charset="0"/>
              </a:rPr>
              <a:t>    s1.x=7;</a:t>
            </a:r>
          </a:p>
          <a:p>
            <a:pPr>
              <a:lnSpc>
                <a:spcPct val="150000"/>
              </a:lnSpc>
            </a:pPr>
            <a:r>
              <a:rPr lang="en-IN" sz="1400" dirty="0">
                <a:latin typeface="Times New Roman" panose="02020603050405020304" pitchFamily="18" charset="0"/>
                <a:cs typeface="Times New Roman" panose="02020603050405020304" pitchFamily="18" charset="0"/>
              </a:rPr>
              <a:t>    printf("%d\n%0.2f\n%c",s1.x,s1.y,s1.z);</a:t>
            </a:r>
          </a:p>
          <a:p>
            <a:pPr>
              <a:lnSpc>
                <a:spcPct val="150000"/>
              </a:lnSpc>
            </a:pPr>
            <a:r>
              <a:rPr lang="en-IN" sz="1400" dirty="0">
                <a:latin typeface="Times New Roman" panose="02020603050405020304" pitchFamily="18" charset="0"/>
                <a:cs typeface="Times New Roman" panose="02020603050405020304" pitchFamily="18" charset="0"/>
              </a:rPr>
              <a:t>}</a:t>
            </a:r>
          </a:p>
          <a:p>
            <a:pPr>
              <a:lnSpc>
                <a:spcPct val="150000"/>
              </a:lnSpc>
            </a:pP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FD9643-91E9-D8EC-3917-45A585F52C48}"/>
              </a:ext>
            </a:extLst>
          </p:cNvPr>
          <p:cNvSpPr txBox="1"/>
          <p:nvPr/>
        </p:nvSpPr>
        <p:spPr>
          <a:xfrm>
            <a:off x="806322" y="5310733"/>
            <a:ext cx="1111897" cy="98488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a:t>
            </a:r>
          </a:p>
          <a:p>
            <a:r>
              <a:rPr lang="en-IN" sz="1400" dirty="0">
                <a:latin typeface="Times New Roman" panose="02020603050405020304" pitchFamily="18" charset="0"/>
                <a:cs typeface="Times New Roman" panose="02020603050405020304" pitchFamily="18" charset="0"/>
              </a:rPr>
              <a:t>1</a:t>
            </a:r>
          </a:p>
          <a:p>
            <a:r>
              <a:rPr lang="en-IN" sz="1400" dirty="0">
                <a:latin typeface="Times New Roman" panose="02020603050405020304" pitchFamily="18" charset="0"/>
                <a:cs typeface="Times New Roman" panose="02020603050405020304" pitchFamily="18" charset="0"/>
              </a:rPr>
              <a:t>3.50</a:t>
            </a:r>
          </a:p>
          <a:p>
            <a:r>
              <a:rPr lang="en-IN" sz="1400" dirty="0">
                <a:latin typeface="Times New Roman" panose="02020603050405020304" pitchFamily="18" charset="0"/>
                <a:cs typeface="Times New Roman" panose="02020603050405020304" pitchFamily="18" charset="0"/>
              </a:rPr>
              <a:t>c:</a:t>
            </a:r>
          </a:p>
        </p:txBody>
      </p:sp>
      <p:sp>
        <p:nvSpPr>
          <p:cNvPr id="7" name="TextBox 6">
            <a:extLst>
              <a:ext uri="{FF2B5EF4-FFF2-40B4-BE49-F238E27FC236}">
                <a16:creationId xmlns:a16="http://schemas.microsoft.com/office/drawing/2014/main" id="{6DA582A6-A210-481A-6400-407CECB9A0E6}"/>
              </a:ext>
            </a:extLst>
          </p:cNvPr>
          <p:cNvSpPr txBox="1"/>
          <p:nvPr/>
        </p:nvSpPr>
        <p:spPr>
          <a:xfrm>
            <a:off x="6748364" y="5513040"/>
            <a:ext cx="975050" cy="98488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Output:</a:t>
            </a:r>
          </a:p>
          <a:p>
            <a:r>
              <a:rPr lang="en-IN" sz="1400" dirty="0">
                <a:latin typeface="Times New Roman" panose="02020603050405020304" pitchFamily="18" charset="0"/>
                <a:cs typeface="Times New Roman" panose="02020603050405020304" pitchFamily="18" charset="0"/>
              </a:rPr>
              <a:t>7</a:t>
            </a:r>
          </a:p>
          <a:p>
            <a:r>
              <a:rPr lang="en-IN" sz="1400" dirty="0">
                <a:latin typeface="Times New Roman" panose="02020603050405020304" pitchFamily="18" charset="0"/>
                <a:cs typeface="Times New Roman" panose="02020603050405020304" pitchFamily="18" charset="0"/>
              </a:rPr>
              <a:t>3.50</a:t>
            </a:r>
          </a:p>
          <a:p>
            <a:r>
              <a:rPr lang="en-IN" sz="1400"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1752614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1745</Words>
  <Application>Microsoft Office PowerPoint</Application>
  <PresentationFormat>Widescreen</PresentationFormat>
  <Paragraphs>235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Belle</dc:creator>
  <cp:lastModifiedBy>Umesh Belle</cp:lastModifiedBy>
  <cp:revision>17</cp:revision>
  <dcterms:created xsi:type="dcterms:W3CDTF">2023-03-24T10:55:36Z</dcterms:created>
  <dcterms:modified xsi:type="dcterms:W3CDTF">2023-03-27T05:11:31Z</dcterms:modified>
</cp:coreProperties>
</file>