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handoutMasterIdLst>
    <p:handoutMasterId r:id="rId24"/>
  </p:handoutMasterIdLst>
  <p:sldIdLst>
    <p:sldId id="308" r:id="rId3"/>
    <p:sldId id="297" r:id="rId4"/>
    <p:sldId id="310" r:id="rId5"/>
    <p:sldId id="299" r:id="rId6"/>
    <p:sldId id="280" r:id="rId7"/>
    <p:sldId id="281" r:id="rId8"/>
    <p:sldId id="311" r:id="rId9"/>
    <p:sldId id="319" r:id="rId10"/>
    <p:sldId id="320" r:id="rId11"/>
    <p:sldId id="321" r:id="rId12"/>
    <p:sldId id="322" r:id="rId13"/>
    <p:sldId id="323" r:id="rId14"/>
    <p:sldId id="324" r:id="rId15"/>
    <p:sldId id="325" r:id="rId16"/>
    <p:sldId id="326" r:id="rId17"/>
    <p:sldId id="327" r:id="rId18"/>
    <p:sldId id="328" r:id="rId19"/>
    <p:sldId id="329" r:id="rId20"/>
    <p:sldId id="330" r:id="rId21"/>
    <p:sldId id="315" r:id="rId22"/>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icrosoft YaHei" panose="020B0503020204020204" pitchFamily="34"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icrosoft YaHei" panose="020B0503020204020204" pitchFamily="34"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icrosoft YaHei" panose="020B0503020204020204" pitchFamily="34"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icrosoft YaHei" panose="020B0503020204020204" pitchFamily="34"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icrosoft YaHei" panose="020B0503020204020204" pitchFamily="34"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icrosoft YaHei" panose="020B0503020204020204" pitchFamily="34"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icrosoft YaHei" panose="020B0503020204020204" pitchFamily="34"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icrosoft YaHei" panose="020B0503020204020204" pitchFamily="34"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icrosoft YaHei" panose="020B0503020204020204"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3BCC5"/>
    <a:srgbClr val="CFDB00"/>
    <a:srgbClr val="FFFFFF"/>
    <a:srgbClr val="C6C6C6"/>
    <a:srgbClr val="7F7F7F"/>
    <a:srgbClr val="2B93E1"/>
    <a:srgbClr val="155E96"/>
    <a:srgbClr val="1B75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469"/>
    <p:restoredTop sz="94622"/>
  </p:normalViewPr>
  <p:slideViewPr>
    <p:cSldViewPr snapToGrid="0" showGuides="1">
      <p:cViewPr varScale="1">
        <p:scale>
          <a:sx n="109" d="100"/>
          <a:sy n="109" d="100"/>
        </p:scale>
        <p:origin x="348" y="96"/>
      </p:cViewPr>
      <p:guideLst>
        <p:guide orient="horz" pos="2120"/>
        <p:guide pos="3799"/>
      </p:guideLst>
    </p:cSldViewPr>
  </p:slideViewPr>
  <p:outlineViewPr>
    <p:cViewPr>
      <p:scale>
        <a:sx n="33" d="100"/>
        <a:sy n="33" d="100"/>
      </p:scale>
      <p:origin x="0" y="-5442"/>
    </p:cViewPr>
  </p:outlineViewPr>
  <p:notesTextViewPr>
    <p:cViewPr>
      <p:scale>
        <a:sx n="1" d="1"/>
        <a:sy n="1" d="1"/>
      </p:scale>
      <p:origin x="0" y="0"/>
    </p:cViewPr>
  </p:notesTextViewPr>
  <p:sorterViewPr showFormatting="0">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notesMaster" Target="notesMasters/notesMaster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noProof="0" smtClean="0">
                <a:ln>
                  <a:noFill/>
                </a:ln>
                <a:effectLst/>
                <a:uLnTx/>
                <a:uFillTx/>
                <a:sym typeface="+mn-ea"/>
              </a:rPr>
              <a:t>Click to edit Master text style</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lang="zh-CN" altLang="en-US" sz="1200" noProof="0" smtClean="0">
                <a:ln>
                  <a:noFill/>
                </a:ln>
                <a:effectLst/>
                <a:uLnTx/>
                <a:uFillTx/>
                <a:sym typeface="+mn-ea"/>
              </a:rPr>
              <a:t>Second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lang="zh-CN" altLang="en-US" sz="1200" noProof="0" smtClean="0">
                <a:ln>
                  <a:noFill/>
                </a:ln>
                <a:effectLst/>
                <a:uLnTx/>
                <a:uFillTx/>
                <a:sym typeface="+mn-ea"/>
              </a:rPr>
              <a:t>Third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lang="zh-CN" altLang="en-US" sz="1200" noProof="0" smtClean="0">
                <a:ln>
                  <a:noFill/>
                </a:ln>
                <a:effectLst/>
                <a:uLnTx/>
                <a:uFillTx/>
                <a:sym typeface="+mn-ea"/>
              </a:rPr>
              <a:t>Fourth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lang="zh-CN" altLang="en-US" sz="1200" noProof="0" smtClean="0">
                <a:ln>
                  <a:noFill/>
                </a:ln>
                <a:effectLst/>
                <a:uLnTx/>
                <a:uFillTx/>
                <a:sym typeface="+mn-ea"/>
              </a:rPr>
              <a:t>Fifth level</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fld id="{558C1487-CE5C-4C48-82D9-C85A16AACE24}" type="slidenum">
              <a:rPr kumimoji="0" lang="zh-CN" altLang="en-US" sz="1200" b="0" i="0" u="none" strike="noStrike" kern="1200" cap="none" spc="0" normalizeH="0" baseline="0" noProof="0" smtClean="0">
                <a:ln>
                  <a:noFill/>
                </a:ln>
                <a:solidFill>
                  <a:schemeClr val="tx1"/>
                </a:solidFill>
                <a:effectLst/>
                <a:uLnTx/>
                <a:uFillTx/>
                <a:latin typeface="+mn-lt"/>
                <a:ea typeface="+mn-ea"/>
                <a:cs typeface="+mn-cs"/>
              </a:rPr>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25_标题幻灯片">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73_标题幻灯片">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Tree>
  </p:cSld>
  <p:clrMapOvr>
    <a:masterClrMapping/>
  </p:clrMapOvr>
  <p:transition spd="slow">
    <p:wip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31_标题幻灯片">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00_标题和内容">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26_标题幻灯片">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74_标题幻灯片">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spTree>
  </p:cSld>
  <p:clrMapOvr>
    <a:masterClrMapping/>
  </p:clrMapOvr>
  <p:transition spd="slow">
    <p:wip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a:xfrm>
            <a:off x="4038600" y="6356350"/>
            <a:ext cx="4114800" cy="365125"/>
          </a:xfrm>
        </p:spPr>
        <p:txBody>
          <a:bodyPr/>
          <a:lstStyle/>
          <a:p>
            <a:endParaRPr lang="en-US"/>
          </a:p>
        </p:txBody>
      </p:sp>
      <p:sp>
        <p:nvSpPr>
          <p:cNvPr id="6" name="Slide Number Placeholder 5"/>
          <p:cNvSpPr>
            <a:spLocks noGrp="1"/>
          </p:cNvSpPr>
          <p:nvPr>
            <p:ph type="sldNum" sz="quarter" idx="12"/>
          </p:nvPr>
        </p:nvSpPr>
        <p:spPr>
          <a:xfrm>
            <a:off x="8610600" y="6356350"/>
            <a:ext cx="2743200" cy="365125"/>
          </a:xfrm>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 name="矩形 3"/>
          <p:cNvSpPr/>
          <p:nvPr/>
        </p:nvSpPr>
        <p:spPr>
          <a:xfrm>
            <a:off x="0" y="0"/>
            <a:ext cx="6102350" cy="3427413"/>
          </a:xfrm>
          <a:prstGeom prst="rect">
            <a:avLst/>
          </a:prstGeom>
          <a:solidFill>
            <a:srgbClr val="43B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sp>
        <p:nvSpPr>
          <p:cNvPr id="69" name="矩形 68"/>
          <p:cNvSpPr/>
          <p:nvPr/>
        </p:nvSpPr>
        <p:spPr>
          <a:xfrm>
            <a:off x="0" y="3430588"/>
            <a:ext cx="6102350" cy="3427413"/>
          </a:xfrm>
          <a:prstGeom prst="rect">
            <a:avLst/>
          </a:prstGeom>
          <a:solidFill>
            <a:srgbClr val="CFD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sp>
        <p:nvSpPr>
          <p:cNvPr id="71" name="矩形 70"/>
          <p:cNvSpPr/>
          <p:nvPr/>
        </p:nvSpPr>
        <p:spPr>
          <a:xfrm>
            <a:off x="6089650" y="0"/>
            <a:ext cx="6102350" cy="3427413"/>
          </a:xfrm>
          <a:prstGeom prst="rect">
            <a:avLst/>
          </a:prstGeom>
          <a:solidFill>
            <a:srgbClr val="CFD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sp>
        <p:nvSpPr>
          <p:cNvPr id="73" name="矩形 72"/>
          <p:cNvSpPr/>
          <p:nvPr/>
        </p:nvSpPr>
        <p:spPr>
          <a:xfrm>
            <a:off x="6089650" y="3430588"/>
            <a:ext cx="6102350" cy="3427413"/>
          </a:xfrm>
          <a:prstGeom prst="rect">
            <a:avLst/>
          </a:prstGeom>
          <a:solidFill>
            <a:srgbClr val="43B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sp>
        <p:nvSpPr>
          <p:cNvPr id="7" name="圆角矩形 6"/>
          <p:cNvSpPr/>
          <p:nvPr/>
        </p:nvSpPr>
        <p:spPr>
          <a:xfrm>
            <a:off x="469900" y="419100"/>
            <a:ext cx="11201400" cy="5892800"/>
          </a:xfrm>
          <a:prstGeom prst="roundRect">
            <a:avLst>
              <a:gd name="adj" fmla="val 654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sp>
        <p:nvSpPr>
          <p:cNvPr id="2056" name="文本框 8"/>
          <p:cNvSpPr txBox="1"/>
          <p:nvPr/>
        </p:nvSpPr>
        <p:spPr>
          <a:xfrm>
            <a:off x="4961890" y="3653155"/>
            <a:ext cx="6125210" cy="368300"/>
          </a:xfrm>
          <a:prstGeom prst="rect">
            <a:avLst/>
          </a:prstGeom>
          <a:noFill/>
          <a:ln w="9525">
            <a:noFill/>
          </a:ln>
        </p:spPr>
        <p:txBody>
          <a:bodyPr wrap="square">
            <a:spAutoFit/>
          </a:bodyPr>
          <a:p>
            <a:pPr algn="l" eaLnBrk="1" hangingPunct="1"/>
            <a:endParaRPr lang="zh-CN" altLang="en-US" dirty="0">
              <a:latin typeface="Arial Regular" panose="020B0604020202090204" charset="0"/>
              <a:cs typeface="Arial Regular" panose="020B0604020202090204" charset="0"/>
            </a:endParaRPr>
          </a:p>
        </p:txBody>
      </p:sp>
      <p:sp>
        <p:nvSpPr>
          <p:cNvPr id="2" name="文本框 1"/>
          <p:cNvSpPr txBox="1"/>
          <p:nvPr/>
        </p:nvSpPr>
        <p:spPr>
          <a:xfrm>
            <a:off x="2715260" y="2331085"/>
            <a:ext cx="7439025" cy="706755"/>
          </a:xfrm>
          <a:prstGeom prst="rect">
            <a:avLst/>
          </a:prstGeom>
          <a:noFill/>
        </p:spPr>
        <p:txBody>
          <a:bodyPr wrap="square" rtlCol="0" anchor="t">
            <a:spAutoFit/>
          </a:bodyPr>
          <a:p>
            <a:pPr marR="0" algn="ctr" defTabSz="914400" fontAlgn="auto">
              <a:spcBef>
                <a:spcPts val="0"/>
              </a:spcBef>
              <a:spcAft>
                <a:spcPts val="0"/>
              </a:spcAft>
              <a:buClrTx/>
              <a:buSzTx/>
              <a:buFontTx/>
              <a:buNone/>
              <a:defRPr/>
            </a:pPr>
            <a:r>
              <a:rPr lang="en-US" altLang="ko-KR" sz="4000" b="1" u="sng" spc="-150" noProof="0" dirty="0" smtClean="0">
                <a:solidFill>
                  <a:sysClr val="windowText" lastClr="000000"/>
                </a:solidFill>
                <a:latin typeface="Calibri" panose="020F0502020204030204" charset="0"/>
                <a:ea typeface="HY헤드라인M" pitchFamily="18" charset="-127"/>
                <a:cs typeface="Calibri" panose="020F0502020204030204" charset="0"/>
                <a:sym typeface="+mn-ea"/>
              </a:rPr>
              <a:t>DYNAMIC MEMORY ALLOCATION</a:t>
            </a:r>
            <a:endParaRPr lang="en-US" altLang="ko-KR" sz="4000" b="1" u="sng" spc="-150" noProof="0" dirty="0" smtClean="0">
              <a:solidFill>
                <a:sysClr val="windowText" lastClr="000000"/>
              </a:solidFill>
              <a:latin typeface="Calibri" panose="020F0502020204030204" charset="0"/>
              <a:ea typeface="HY헤드라인M" pitchFamily="18" charset="-127"/>
              <a:cs typeface="Calibri" panose="020F0502020204030204" charset="0"/>
              <a:sym typeface="+mn-ea"/>
            </a:endParaRPr>
          </a:p>
        </p:txBody>
      </p:sp>
      <p:sp>
        <p:nvSpPr>
          <p:cNvPr id="3" name="Text Box 2"/>
          <p:cNvSpPr txBox="1"/>
          <p:nvPr/>
        </p:nvSpPr>
        <p:spPr>
          <a:xfrm>
            <a:off x="5265420" y="4024630"/>
            <a:ext cx="5598160" cy="398780"/>
          </a:xfrm>
          <a:prstGeom prst="rect">
            <a:avLst/>
          </a:prstGeom>
          <a:noFill/>
        </p:spPr>
        <p:txBody>
          <a:bodyPr wrap="square" rtlCol="0">
            <a:spAutoFit/>
          </a:bodyPr>
          <a:p>
            <a:r>
              <a:rPr lang="en-US" sz="2000" b="1">
                <a:ln/>
                <a:solidFill>
                  <a:schemeClr val="accent1"/>
                </a:solidFill>
                <a:effectLst>
                  <a:outerShdw blurRad="38100" dist="25400" dir="5400000" algn="ctr" rotWithShape="0">
                    <a:srgbClr val="6E747A">
                      <a:alpha val="43000"/>
                    </a:srgbClr>
                  </a:outerShdw>
                </a:effectLst>
              </a:rPr>
              <a:t>PRESENTED BY: AYYALI ANUSHA-20220842</a:t>
            </a:r>
            <a:endParaRPr lang="en-US" sz="2000" b="1">
              <a:ln/>
              <a:solidFill>
                <a:schemeClr val="accent1"/>
              </a:solidFill>
              <a:effectLst>
                <a:outerShdw blurRad="38100" dist="25400" dir="5400000" algn="ctr" rotWithShape="0">
                  <a:srgbClr val="6E747A">
                    <a:alpha val="43000"/>
                  </a:srgbClr>
                </a:outerShdw>
              </a:effectLst>
            </a:endParaRPr>
          </a:p>
        </p:txBody>
      </p:sp>
      <p:pic>
        <p:nvPicPr>
          <p:cNvPr id="5" name="Picture 4" descr="brigosha"/>
          <p:cNvPicPr>
            <a:picLocks noChangeAspect="1"/>
          </p:cNvPicPr>
          <p:nvPr/>
        </p:nvPicPr>
        <p:blipFill>
          <a:blip r:embed="rId1"/>
          <a:stretch>
            <a:fillRect/>
          </a:stretch>
        </p:blipFill>
        <p:spPr>
          <a:xfrm>
            <a:off x="1288415" y="1492885"/>
            <a:ext cx="1646555" cy="18002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 name="任意多边形 58"/>
          <p:cNvSpPr/>
          <p:nvPr/>
        </p:nvSpPr>
        <p:spPr>
          <a:xfrm>
            <a:off x="0" y="0"/>
            <a:ext cx="3324225" cy="1001713"/>
          </a:xfrm>
          <a:custGeom>
            <a:avLst/>
            <a:gdLst>
              <a:gd name="connsiteX0" fmla="*/ 0 w 3323770"/>
              <a:gd name="connsiteY0" fmla="*/ 0 h 1001486"/>
              <a:gd name="connsiteX1" fmla="*/ 3323770 w 3323770"/>
              <a:gd name="connsiteY1" fmla="*/ 0 h 1001486"/>
              <a:gd name="connsiteX2" fmla="*/ 3323770 w 3323770"/>
              <a:gd name="connsiteY2" fmla="*/ 207377 h 1001486"/>
              <a:gd name="connsiteX3" fmla="*/ 631500 w 3323770"/>
              <a:gd name="connsiteY3" fmla="*/ 207377 h 1001486"/>
              <a:gd name="connsiteX4" fmla="*/ 203199 w 3323770"/>
              <a:gd name="connsiteY4" fmla="*/ 635678 h 1001486"/>
              <a:gd name="connsiteX5" fmla="*/ 203199 w 3323770"/>
              <a:gd name="connsiteY5" fmla="*/ 1001486 h 1001486"/>
              <a:gd name="connsiteX6" fmla="*/ 0 w 3323770"/>
              <a:gd name="connsiteY6" fmla="*/ 1001486 h 1001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23770" h="1001486">
                <a:moveTo>
                  <a:pt x="0" y="0"/>
                </a:moveTo>
                <a:lnTo>
                  <a:pt x="3323770" y="0"/>
                </a:lnTo>
                <a:lnTo>
                  <a:pt x="3323770" y="207377"/>
                </a:lnTo>
                <a:lnTo>
                  <a:pt x="631500" y="207377"/>
                </a:lnTo>
                <a:cubicBezTo>
                  <a:pt x="394956" y="207377"/>
                  <a:pt x="203199" y="399134"/>
                  <a:pt x="203199" y="635678"/>
                </a:cubicBezTo>
                <a:lnTo>
                  <a:pt x="203199" y="1001486"/>
                </a:lnTo>
                <a:lnTo>
                  <a:pt x="0" y="1001486"/>
                </a:lnTo>
                <a:close/>
              </a:path>
            </a:pathLst>
          </a:custGeom>
          <a:solidFill>
            <a:srgbClr val="43BCC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2" name="任意多边形 61"/>
          <p:cNvSpPr/>
          <p:nvPr/>
        </p:nvSpPr>
        <p:spPr>
          <a:xfrm>
            <a:off x="8737600" y="4978400"/>
            <a:ext cx="3454400" cy="1879600"/>
          </a:xfrm>
          <a:custGeom>
            <a:avLst/>
            <a:gdLst>
              <a:gd name="connsiteX0" fmla="*/ 3294742 w 3454400"/>
              <a:gd name="connsiteY0" fmla="*/ 0 h 1879600"/>
              <a:gd name="connsiteX1" fmla="*/ 3454400 w 3454400"/>
              <a:gd name="connsiteY1" fmla="*/ 0 h 1879600"/>
              <a:gd name="connsiteX2" fmla="*/ 3454400 w 3454400"/>
              <a:gd name="connsiteY2" fmla="*/ 1879600 h 1879600"/>
              <a:gd name="connsiteX3" fmla="*/ 0 w 3454400"/>
              <a:gd name="connsiteY3" fmla="*/ 1879600 h 1879600"/>
              <a:gd name="connsiteX4" fmla="*/ 0 w 3454400"/>
              <a:gd name="connsiteY4" fmla="*/ 1712686 h 1879600"/>
              <a:gd name="connsiteX5" fmla="*/ 2866441 w 3454400"/>
              <a:gd name="connsiteY5" fmla="*/ 1712686 h 1879600"/>
              <a:gd name="connsiteX6" fmla="*/ 3294742 w 3454400"/>
              <a:gd name="connsiteY6" fmla="*/ 1284385 h 187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54400" h="1879600">
                <a:moveTo>
                  <a:pt x="3294742" y="0"/>
                </a:moveTo>
                <a:lnTo>
                  <a:pt x="3454400" y="0"/>
                </a:lnTo>
                <a:lnTo>
                  <a:pt x="3454400" y="1879600"/>
                </a:lnTo>
                <a:lnTo>
                  <a:pt x="0" y="1879600"/>
                </a:lnTo>
                <a:lnTo>
                  <a:pt x="0" y="1712686"/>
                </a:lnTo>
                <a:lnTo>
                  <a:pt x="2866441" y="1712686"/>
                </a:lnTo>
                <a:cubicBezTo>
                  <a:pt x="3102985" y="1712686"/>
                  <a:pt x="3294742" y="1520929"/>
                  <a:pt x="3294742" y="1284385"/>
                </a:cubicBezTo>
                <a:close/>
              </a:path>
            </a:pathLst>
          </a:custGeom>
          <a:solidFill>
            <a:srgbClr val="CFDB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Text Box 3"/>
          <p:cNvSpPr txBox="1"/>
          <p:nvPr/>
        </p:nvSpPr>
        <p:spPr>
          <a:xfrm>
            <a:off x="482600" y="885825"/>
            <a:ext cx="11029950" cy="521970"/>
          </a:xfrm>
          <a:prstGeom prst="rect">
            <a:avLst/>
          </a:prstGeom>
          <a:noFill/>
        </p:spPr>
        <p:txBody>
          <a:bodyPr wrap="square" rtlCol="0">
            <a:spAutoFit/>
          </a:bodyPr>
          <a:p>
            <a:pPr algn="ctr"/>
            <a:r>
              <a:rPr lang="en-US" sz="2800" b="1" u="sng"/>
              <a:t>Dynamic Memory Allocation using Calloc()</a:t>
            </a:r>
            <a:endParaRPr lang="en-US" sz="2800" b="1" u="sng"/>
          </a:p>
        </p:txBody>
      </p:sp>
      <p:sp>
        <p:nvSpPr>
          <p:cNvPr id="5" name="Text Box 4"/>
          <p:cNvSpPr txBox="1"/>
          <p:nvPr/>
        </p:nvSpPr>
        <p:spPr>
          <a:xfrm>
            <a:off x="588010" y="1655445"/>
            <a:ext cx="10252075" cy="2553335"/>
          </a:xfrm>
          <a:prstGeom prst="rect">
            <a:avLst/>
          </a:prstGeom>
          <a:noFill/>
        </p:spPr>
        <p:txBody>
          <a:bodyPr wrap="square" rtlCol="0">
            <a:spAutoFit/>
          </a:bodyPr>
          <a:p>
            <a:r>
              <a:rPr lang="en-US" sz="2000"/>
              <a:t>Calloc() function is used to dynamically allocate multiple blocks of memory.</a:t>
            </a:r>
            <a:endParaRPr lang="en-US" sz="2000"/>
          </a:p>
          <a:p>
            <a:endParaRPr lang="en-US" sz="2000"/>
          </a:p>
          <a:p>
            <a:r>
              <a:rPr lang="en-US" sz="2000" b="1" u="sng"/>
              <a:t>It is different from Malloc in Two Ways:</a:t>
            </a:r>
            <a:endParaRPr lang="en-US" sz="2400"/>
          </a:p>
          <a:p>
            <a:endParaRPr lang="en-US" sz="2000"/>
          </a:p>
          <a:p>
            <a:pPr marL="285750" indent="-285750">
              <a:buFont typeface="Wingdings" panose="05000000000000000000" charset="0"/>
              <a:buChar char="v"/>
            </a:pPr>
            <a:r>
              <a:rPr lang="en-US" sz="2000"/>
              <a:t>Calloc() needs two argument instead of just one</a:t>
            </a:r>
            <a:endParaRPr lang="en-US" sz="2000"/>
          </a:p>
          <a:p>
            <a:pPr>
              <a:buFont typeface="Wingdings" panose="05000000000000000000" charset="0"/>
            </a:pPr>
            <a:r>
              <a:rPr lang="en-US" sz="2000"/>
              <a:t>   	</a:t>
            </a:r>
            <a:endParaRPr lang="en-US" sz="2000"/>
          </a:p>
          <a:p>
            <a:pPr>
              <a:buFont typeface="Wingdings" panose="05000000000000000000" charset="0"/>
            </a:pPr>
            <a:r>
              <a:rPr lang="en-US" sz="2000"/>
              <a:t>	Syntax: void *calloc(Size_t n, Size_t size);</a:t>
            </a:r>
            <a:endParaRPr lang="en-US" sz="2000"/>
          </a:p>
          <a:p>
            <a:endParaRPr lang="en-US" sz="2000"/>
          </a:p>
        </p:txBody>
      </p:sp>
      <p:cxnSp>
        <p:nvCxnSpPr>
          <p:cNvPr id="7" name="Straight Arrow Connector 6"/>
          <p:cNvCxnSpPr/>
          <p:nvPr/>
        </p:nvCxnSpPr>
        <p:spPr>
          <a:xfrm flipH="1" flipV="1">
            <a:off x="5532755" y="3843655"/>
            <a:ext cx="361950" cy="82994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8" name="Text Box 7"/>
          <p:cNvSpPr txBox="1"/>
          <p:nvPr/>
        </p:nvSpPr>
        <p:spPr>
          <a:xfrm>
            <a:off x="5642610" y="4613275"/>
            <a:ext cx="2565400" cy="368300"/>
          </a:xfrm>
          <a:prstGeom prst="rect">
            <a:avLst/>
          </a:prstGeom>
          <a:noFill/>
        </p:spPr>
        <p:txBody>
          <a:bodyPr wrap="square" rtlCol="0">
            <a:spAutoFit/>
          </a:bodyPr>
          <a:p>
            <a:r>
              <a:rPr lang="en-US"/>
              <a:t>Size of Each Block</a:t>
            </a:r>
            <a:endParaRPr lang="en-US"/>
          </a:p>
        </p:txBody>
      </p:sp>
      <p:cxnSp>
        <p:nvCxnSpPr>
          <p:cNvPr id="9" name="Curved Connector 8"/>
          <p:cNvCxnSpPr/>
          <p:nvPr/>
        </p:nvCxnSpPr>
        <p:spPr>
          <a:xfrm rot="16200000">
            <a:off x="3379470" y="4205605"/>
            <a:ext cx="1026160" cy="302260"/>
          </a:xfrm>
          <a:prstGeom prst="curvedConnector3">
            <a:avLst>
              <a:gd name="adj1" fmla="val 49938"/>
            </a:avLst>
          </a:prstGeom>
          <a:ln>
            <a:tailEnd type="arrow" w="med" len="med"/>
          </a:ln>
        </p:spPr>
        <p:style>
          <a:lnRef idx="1">
            <a:schemeClr val="dk1"/>
          </a:lnRef>
          <a:fillRef idx="0">
            <a:schemeClr val="dk1"/>
          </a:fillRef>
          <a:effectRef idx="0">
            <a:schemeClr val="dk1"/>
          </a:effectRef>
          <a:fontRef idx="minor">
            <a:schemeClr val="tx1"/>
          </a:fontRef>
        </p:style>
      </p:cxnSp>
      <p:sp>
        <p:nvSpPr>
          <p:cNvPr id="10" name="Text Box 9"/>
          <p:cNvSpPr txBox="1"/>
          <p:nvPr/>
        </p:nvSpPr>
        <p:spPr>
          <a:xfrm>
            <a:off x="2971800" y="4869815"/>
            <a:ext cx="2339340" cy="368300"/>
          </a:xfrm>
          <a:prstGeom prst="rect">
            <a:avLst/>
          </a:prstGeom>
          <a:noFill/>
        </p:spPr>
        <p:txBody>
          <a:bodyPr wrap="square" rtlCol="0">
            <a:spAutoFit/>
          </a:bodyPr>
          <a:p>
            <a:r>
              <a:rPr lang="en-US"/>
              <a:t>Number of blocks</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 name="任意多边形 58"/>
          <p:cNvSpPr/>
          <p:nvPr/>
        </p:nvSpPr>
        <p:spPr>
          <a:xfrm>
            <a:off x="0" y="0"/>
            <a:ext cx="3324225" cy="1001713"/>
          </a:xfrm>
          <a:custGeom>
            <a:avLst/>
            <a:gdLst>
              <a:gd name="connsiteX0" fmla="*/ 0 w 3323770"/>
              <a:gd name="connsiteY0" fmla="*/ 0 h 1001486"/>
              <a:gd name="connsiteX1" fmla="*/ 3323770 w 3323770"/>
              <a:gd name="connsiteY1" fmla="*/ 0 h 1001486"/>
              <a:gd name="connsiteX2" fmla="*/ 3323770 w 3323770"/>
              <a:gd name="connsiteY2" fmla="*/ 207377 h 1001486"/>
              <a:gd name="connsiteX3" fmla="*/ 631500 w 3323770"/>
              <a:gd name="connsiteY3" fmla="*/ 207377 h 1001486"/>
              <a:gd name="connsiteX4" fmla="*/ 203199 w 3323770"/>
              <a:gd name="connsiteY4" fmla="*/ 635678 h 1001486"/>
              <a:gd name="connsiteX5" fmla="*/ 203199 w 3323770"/>
              <a:gd name="connsiteY5" fmla="*/ 1001486 h 1001486"/>
              <a:gd name="connsiteX6" fmla="*/ 0 w 3323770"/>
              <a:gd name="connsiteY6" fmla="*/ 1001486 h 1001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23770" h="1001486">
                <a:moveTo>
                  <a:pt x="0" y="0"/>
                </a:moveTo>
                <a:lnTo>
                  <a:pt x="3323770" y="0"/>
                </a:lnTo>
                <a:lnTo>
                  <a:pt x="3323770" y="207377"/>
                </a:lnTo>
                <a:lnTo>
                  <a:pt x="631500" y="207377"/>
                </a:lnTo>
                <a:cubicBezTo>
                  <a:pt x="394956" y="207377"/>
                  <a:pt x="203199" y="399134"/>
                  <a:pt x="203199" y="635678"/>
                </a:cubicBezTo>
                <a:lnTo>
                  <a:pt x="203199" y="1001486"/>
                </a:lnTo>
                <a:lnTo>
                  <a:pt x="0" y="1001486"/>
                </a:lnTo>
                <a:close/>
              </a:path>
            </a:pathLst>
          </a:custGeom>
          <a:solidFill>
            <a:srgbClr val="43BCC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2" name="任意多边形 61"/>
          <p:cNvSpPr/>
          <p:nvPr/>
        </p:nvSpPr>
        <p:spPr>
          <a:xfrm>
            <a:off x="8737600" y="4978400"/>
            <a:ext cx="3454400" cy="1879600"/>
          </a:xfrm>
          <a:custGeom>
            <a:avLst/>
            <a:gdLst>
              <a:gd name="connsiteX0" fmla="*/ 3294742 w 3454400"/>
              <a:gd name="connsiteY0" fmla="*/ 0 h 1879600"/>
              <a:gd name="connsiteX1" fmla="*/ 3454400 w 3454400"/>
              <a:gd name="connsiteY1" fmla="*/ 0 h 1879600"/>
              <a:gd name="connsiteX2" fmla="*/ 3454400 w 3454400"/>
              <a:gd name="connsiteY2" fmla="*/ 1879600 h 1879600"/>
              <a:gd name="connsiteX3" fmla="*/ 0 w 3454400"/>
              <a:gd name="connsiteY3" fmla="*/ 1879600 h 1879600"/>
              <a:gd name="connsiteX4" fmla="*/ 0 w 3454400"/>
              <a:gd name="connsiteY4" fmla="*/ 1712686 h 1879600"/>
              <a:gd name="connsiteX5" fmla="*/ 2866441 w 3454400"/>
              <a:gd name="connsiteY5" fmla="*/ 1712686 h 1879600"/>
              <a:gd name="connsiteX6" fmla="*/ 3294742 w 3454400"/>
              <a:gd name="connsiteY6" fmla="*/ 1284385 h 187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54400" h="1879600">
                <a:moveTo>
                  <a:pt x="3294742" y="0"/>
                </a:moveTo>
                <a:lnTo>
                  <a:pt x="3454400" y="0"/>
                </a:lnTo>
                <a:lnTo>
                  <a:pt x="3454400" y="1879600"/>
                </a:lnTo>
                <a:lnTo>
                  <a:pt x="0" y="1879600"/>
                </a:lnTo>
                <a:lnTo>
                  <a:pt x="0" y="1712686"/>
                </a:lnTo>
                <a:lnTo>
                  <a:pt x="2866441" y="1712686"/>
                </a:lnTo>
                <a:cubicBezTo>
                  <a:pt x="3102985" y="1712686"/>
                  <a:pt x="3294742" y="1520929"/>
                  <a:pt x="3294742" y="1284385"/>
                </a:cubicBezTo>
                <a:close/>
              </a:path>
            </a:pathLst>
          </a:custGeom>
          <a:solidFill>
            <a:srgbClr val="CFDB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Text Box 3"/>
          <p:cNvSpPr txBox="1"/>
          <p:nvPr/>
        </p:nvSpPr>
        <p:spPr>
          <a:xfrm>
            <a:off x="784225" y="810895"/>
            <a:ext cx="10758170" cy="2676525"/>
          </a:xfrm>
          <a:prstGeom prst="rect">
            <a:avLst/>
          </a:prstGeom>
          <a:noFill/>
        </p:spPr>
        <p:txBody>
          <a:bodyPr wrap="square" rtlCol="0">
            <a:spAutoFit/>
          </a:bodyPr>
          <a:p>
            <a:r>
              <a:rPr lang="en-US" sz="2400" b="1"/>
              <a:t>EXAMPLE:</a:t>
            </a:r>
            <a:endParaRPr lang="en-US" sz="2400" b="1"/>
          </a:p>
          <a:p>
            <a:endParaRPr lang="en-US" sz="2400" b="1"/>
          </a:p>
          <a:p>
            <a:r>
              <a:rPr lang="en-US" sz="2400" b="1"/>
              <a:t>		</a:t>
            </a:r>
            <a:r>
              <a:rPr lang="en-US" sz="2400"/>
              <a:t>int *ptr= (int *)calloc(10, sizeof(int));</a:t>
            </a:r>
            <a:endParaRPr lang="en-US" sz="2400"/>
          </a:p>
          <a:p>
            <a:endParaRPr lang="en-US" sz="2400"/>
          </a:p>
          <a:p>
            <a:r>
              <a:rPr lang="en-US" sz="2400" b="1"/>
              <a:t>An equivalent Malloc Call:</a:t>
            </a:r>
            <a:endParaRPr lang="en-US" sz="2400" b="1"/>
          </a:p>
          <a:p>
            <a:endParaRPr lang="en-US" sz="2400" b="1"/>
          </a:p>
          <a:p>
            <a:r>
              <a:rPr lang="en-US" sz="2400" b="1"/>
              <a:t>		</a:t>
            </a:r>
            <a:r>
              <a:rPr lang="en-US" sz="2400"/>
              <a:t>int *ptr = (int *)Malloc(10*sizeof(int));</a:t>
            </a:r>
            <a:endParaRPr 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 name="任意多边形 58"/>
          <p:cNvSpPr/>
          <p:nvPr/>
        </p:nvSpPr>
        <p:spPr>
          <a:xfrm>
            <a:off x="0" y="0"/>
            <a:ext cx="3324225" cy="1001713"/>
          </a:xfrm>
          <a:custGeom>
            <a:avLst/>
            <a:gdLst>
              <a:gd name="connsiteX0" fmla="*/ 0 w 3323770"/>
              <a:gd name="connsiteY0" fmla="*/ 0 h 1001486"/>
              <a:gd name="connsiteX1" fmla="*/ 3323770 w 3323770"/>
              <a:gd name="connsiteY1" fmla="*/ 0 h 1001486"/>
              <a:gd name="connsiteX2" fmla="*/ 3323770 w 3323770"/>
              <a:gd name="connsiteY2" fmla="*/ 207377 h 1001486"/>
              <a:gd name="connsiteX3" fmla="*/ 631500 w 3323770"/>
              <a:gd name="connsiteY3" fmla="*/ 207377 h 1001486"/>
              <a:gd name="connsiteX4" fmla="*/ 203199 w 3323770"/>
              <a:gd name="connsiteY4" fmla="*/ 635678 h 1001486"/>
              <a:gd name="connsiteX5" fmla="*/ 203199 w 3323770"/>
              <a:gd name="connsiteY5" fmla="*/ 1001486 h 1001486"/>
              <a:gd name="connsiteX6" fmla="*/ 0 w 3323770"/>
              <a:gd name="connsiteY6" fmla="*/ 1001486 h 1001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23770" h="1001486">
                <a:moveTo>
                  <a:pt x="0" y="0"/>
                </a:moveTo>
                <a:lnTo>
                  <a:pt x="3323770" y="0"/>
                </a:lnTo>
                <a:lnTo>
                  <a:pt x="3323770" y="207377"/>
                </a:lnTo>
                <a:lnTo>
                  <a:pt x="631500" y="207377"/>
                </a:lnTo>
                <a:cubicBezTo>
                  <a:pt x="394956" y="207377"/>
                  <a:pt x="203199" y="399134"/>
                  <a:pt x="203199" y="635678"/>
                </a:cubicBezTo>
                <a:lnTo>
                  <a:pt x="203199" y="1001486"/>
                </a:lnTo>
                <a:lnTo>
                  <a:pt x="0" y="1001486"/>
                </a:lnTo>
                <a:close/>
              </a:path>
            </a:pathLst>
          </a:custGeom>
          <a:solidFill>
            <a:srgbClr val="43BCC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2" name="任意多边形 61"/>
          <p:cNvSpPr/>
          <p:nvPr/>
        </p:nvSpPr>
        <p:spPr>
          <a:xfrm>
            <a:off x="8737600" y="4978400"/>
            <a:ext cx="3454400" cy="1879600"/>
          </a:xfrm>
          <a:custGeom>
            <a:avLst/>
            <a:gdLst>
              <a:gd name="connsiteX0" fmla="*/ 3294742 w 3454400"/>
              <a:gd name="connsiteY0" fmla="*/ 0 h 1879600"/>
              <a:gd name="connsiteX1" fmla="*/ 3454400 w 3454400"/>
              <a:gd name="connsiteY1" fmla="*/ 0 h 1879600"/>
              <a:gd name="connsiteX2" fmla="*/ 3454400 w 3454400"/>
              <a:gd name="connsiteY2" fmla="*/ 1879600 h 1879600"/>
              <a:gd name="connsiteX3" fmla="*/ 0 w 3454400"/>
              <a:gd name="connsiteY3" fmla="*/ 1879600 h 1879600"/>
              <a:gd name="connsiteX4" fmla="*/ 0 w 3454400"/>
              <a:gd name="connsiteY4" fmla="*/ 1712686 h 1879600"/>
              <a:gd name="connsiteX5" fmla="*/ 2866441 w 3454400"/>
              <a:gd name="connsiteY5" fmla="*/ 1712686 h 1879600"/>
              <a:gd name="connsiteX6" fmla="*/ 3294742 w 3454400"/>
              <a:gd name="connsiteY6" fmla="*/ 1284385 h 187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54400" h="1879600">
                <a:moveTo>
                  <a:pt x="3294742" y="0"/>
                </a:moveTo>
                <a:lnTo>
                  <a:pt x="3454400" y="0"/>
                </a:lnTo>
                <a:lnTo>
                  <a:pt x="3454400" y="1879600"/>
                </a:lnTo>
                <a:lnTo>
                  <a:pt x="0" y="1879600"/>
                </a:lnTo>
                <a:lnTo>
                  <a:pt x="0" y="1712686"/>
                </a:lnTo>
                <a:lnTo>
                  <a:pt x="2866441" y="1712686"/>
                </a:lnTo>
                <a:cubicBezTo>
                  <a:pt x="3102985" y="1712686"/>
                  <a:pt x="3294742" y="1520929"/>
                  <a:pt x="3294742" y="1284385"/>
                </a:cubicBezTo>
                <a:close/>
              </a:path>
            </a:pathLst>
          </a:custGeom>
          <a:solidFill>
            <a:srgbClr val="CFDB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Text Box 5"/>
          <p:cNvSpPr txBox="1"/>
          <p:nvPr/>
        </p:nvSpPr>
        <p:spPr>
          <a:xfrm>
            <a:off x="783590" y="772160"/>
            <a:ext cx="11224895" cy="6185535"/>
          </a:xfrm>
          <a:prstGeom prst="rect">
            <a:avLst/>
          </a:prstGeom>
          <a:noFill/>
        </p:spPr>
        <p:txBody>
          <a:bodyPr wrap="square" rtlCol="0">
            <a:spAutoFit/>
          </a:bodyPr>
          <a:p>
            <a:pPr>
              <a:lnSpc>
                <a:spcPct val="100000"/>
              </a:lnSpc>
            </a:pPr>
            <a:r>
              <a:rPr lang="en-US">
                <a:sym typeface="+mn-ea"/>
              </a:rPr>
              <a:t>#include&lt;stdlib.h&gt;</a:t>
            </a:r>
            <a:endParaRPr lang="en-US"/>
          </a:p>
          <a:p>
            <a:pPr>
              <a:lnSpc>
                <a:spcPct val="100000"/>
              </a:lnSpc>
            </a:pPr>
            <a:r>
              <a:rPr lang="en-US">
                <a:sym typeface="+mn-ea"/>
              </a:rPr>
              <a:t>int main()</a:t>
            </a:r>
            <a:endParaRPr lang="en-US"/>
          </a:p>
          <a:p>
            <a:pPr>
              <a:lnSpc>
                <a:spcPct val="100000"/>
              </a:lnSpc>
            </a:pPr>
            <a:r>
              <a:rPr lang="en-US">
                <a:sym typeface="+mn-ea"/>
              </a:rPr>
              <a:t>{</a:t>
            </a:r>
            <a:endParaRPr lang="en-US"/>
          </a:p>
          <a:p>
            <a:pPr>
              <a:lnSpc>
                <a:spcPct val="100000"/>
              </a:lnSpc>
            </a:pPr>
            <a:r>
              <a:rPr lang="en-US">
                <a:sym typeface="+mn-ea"/>
              </a:rPr>
              <a:t>	int i,n;</a:t>
            </a:r>
            <a:endParaRPr lang="en-US"/>
          </a:p>
          <a:p>
            <a:pPr>
              <a:lnSpc>
                <a:spcPct val="100000"/>
              </a:lnSpc>
            </a:pPr>
            <a:r>
              <a:rPr lang="en-US">
                <a:sym typeface="+mn-ea"/>
              </a:rPr>
              <a:t>               printf(“Enter the number of integers: “);</a:t>
            </a:r>
            <a:endParaRPr lang="en-US"/>
          </a:p>
          <a:p>
            <a:pPr>
              <a:lnSpc>
                <a:spcPct val="100000"/>
              </a:lnSpc>
            </a:pPr>
            <a:r>
              <a:rPr lang="en-US">
                <a:sym typeface="+mn-ea"/>
              </a:rPr>
              <a:t>	scanf(“%d”, &amp;n);</a:t>
            </a:r>
            <a:endParaRPr lang="en-US"/>
          </a:p>
          <a:p>
            <a:pPr>
              <a:lnSpc>
                <a:spcPct val="100000"/>
              </a:lnSpc>
            </a:pPr>
            <a:r>
              <a:rPr lang="en-US">
                <a:sym typeface="+mn-ea"/>
              </a:rPr>
              <a:t>	int *ptr = (int *)Calloc(n, sizeof(int));</a:t>
            </a:r>
            <a:endParaRPr lang="en-US"/>
          </a:p>
          <a:p>
            <a:pPr>
              <a:lnSpc>
                <a:spcPct val="100000"/>
              </a:lnSpc>
            </a:pPr>
            <a:endParaRPr lang="en-US"/>
          </a:p>
          <a:p>
            <a:pPr>
              <a:lnSpc>
                <a:spcPct val="100000"/>
              </a:lnSpc>
            </a:pPr>
            <a:r>
              <a:rPr lang="en-US">
                <a:sym typeface="+mn-ea"/>
              </a:rPr>
              <a:t>	if(ptr==NULL) </a:t>
            </a:r>
            <a:endParaRPr lang="en-US"/>
          </a:p>
          <a:p>
            <a:pPr>
              <a:lnSpc>
                <a:spcPct val="100000"/>
              </a:lnSpc>
            </a:pPr>
            <a:r>
              <a:rPr lang="en-US">
                <a:sym typeface="+mn-ea"/>
              </a:rPr>
              <a:t>	{</a:t>
            </a:r>
            <a:endParaRPr lang="en-US"/>
          </a:p>
          <a:p>
            <a:pPr>
              <a:lnSpc>
                <a:spcPct val="100000"/>
              </a:lnSpc>
            </a:pPr>
            <a:r>
              <a:rPr lang="en-US">
                <a:sym typeface="+mn-ea"/>
              </a:rPr>
              <a:t>		printf(“Memory not available”);</a:t>
            </a:r>
            <a:endParaRPr lang="en-US"/>
          </a:p>
          <a:p>
            <a:pPr>
              <a:lnSpc>
                <a:spcPct val="100000"/>
              </a:lnSpc>
            </a:pPr>
            <a:r>
              <a:rPr lang="en-US">
                <a:sym typeface="+mn-ea"/>
              </a:rPr>
              <a:t>		exit(1);</a:t>
            </a:r>
            <a:endParaRPr lang="en-US"/>
          </a:p>
          <a:p>
            <a:pPr>
              <a:lnSpc>
                <a:spcPct val="100000"/>
              </a:lnSpc>
            </a:pPr>
            <a:r>
              <a:rPr lang="en-US">
                <a:sym typeface="+mn-ea"/>
              </a:rPr>
              <a:t>	}</a:t>
            </a:r>
            <a:endParaRPr lang="en-US"/>
          </a:p>
          <a:p>
            <a:pPr>
              <a:lnSpc>
                <a:spcPct val="100000"/>
              </a:lnSpc>
            </a:pPr>
            <a:r>
              <a:rPr lang="en-US">
                <a:sym typeface="+mn-ea"/>
              </a:rPr>
              <a:t>	for(i=0; i&lt;n; i++)</a:t>
            </a:r>
            <a:endParaRPr lang="en-US"/>
          </a:p>
          <a:p>
            <a:pPr>
              <a:lnSpc>
                <a:spcPct val="100000"/>
              </a:lnSpc>
            </a:pPr>
            <a:r>
              <a:rPr lang="en-US">
                <a:sym typeface="+mn-ea"/>
              </a:rPr>
              <a:t>	{</a:t>
            </a:r>
            <a:endParaRPr lang="en-US"/>
          </a:p>
          <a:p>
            <a:pPr>
              <a:lnSpc>
                <a:spcPct val="100000"/>
              </a:lnSpc>
            </a:pPr>
            <a:r>
              <a:rPr lang="en-US">
                <a:sym typeface="+mn-ea"/>
              </a:rPr>
              <a:t>		printf(“Enter an integer: “);</a:t>
            </a:r>
            <a:endParaRPr lang="en-US"/>
          </a:p>
          <a:p>
            <a:pPr>
              <a:lnSpc>
                <a:spcPct val="100000"/>
              </a:lnSpc>
            </a:pPr>
            <a:r>
              <a:rPr lang="en-US">
                <a:sym typeface="+mn-ea"/>
              </a:rPr>
              <a:t>		scanf(‘%d”, ptr+i);</a:t>
            </a:r>
            <a:endParaRPr lang="en-US"/>
          </a:p>
          <a:p>
            <a:pPr>
              <a:lnSpc>
                <a:spcPct val="100000"/>
              </a:lnSpc>
            </a:pPr>
            <a:r>
              <a:rPr lang="en-US">
                <a:sym typeface="+mn-ea"/>
              </a:rPr>
              <a:t>	}</a:t>
            </a:r>
            <a:endParaRPr lang="en-US"/>
          </a:p>
          <a:p>
            <a:pPr>
              <a:lnSpc>
                <a:spcPct val="100000"/>
              </a:lnSpc>
            </a:pPr>
            <a:r>
              <a:rPr lang="en-US">
                <a:sym typeface="+mn-ea"/>
              </a:rPr>
              <a:t>	for(i=0; i&lt;n; i++)</a:t>
            </a:r>
            <a:endParaRPr lang="en-US"/>
          </a:p>
          <a:p>
            <a:pPr>
              <a:lnSpc>
                <a:spcPct val="100000"/>
              </a:lnSpc>
            </a:pPr>
            <a:r>
              <a:rPr lang="en-US">
                <a:sym typeface="+mn-ea"/>
              </a:rPr>
              <a:t>	{</a:t>
            </a:r>
            <a:endParaRPr lang="en-US"/>
          </a:p>
          <a:p>
            <a:pPr>
              <a:lnSpc>
                <a:spcPct val="100000"/>
              </a:lnSpc>
            </a:pPr>
            <a:r>
              <a:rPr lang="en-US">
                <a:sym typeface="+mn-ea"/>
              </a:rPr>
              <a:t>		printf(“%d”, *(ptr+i));</a:t>
            </a:r>
            <a:endParaRPr lang="en-US"/>
          </a:p>
          <a:p>
            <a:pPr>
              <a:lnSpc>
                <a:spcPct val="100000"/>
              </a:lnSpc>
            </a:pPr>
            <a:r>
              <a:rPr lang="en-US">
                <a:sym typeface="+mn-ea"/>
              </a:rPr>
              <a:t>}	}</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 name="任意多边形 58"/>
          <p:cNvSpPr/>
          <p:nvPr/>
        </p:nvSpPr>
        <p:spPr>
          <a:xfrm>
            <a:off x="0" y="0"/>
            <a:ext cx="3324225" cy="1001713"/>
          </a:xfrm>
          <a:custGeom>
            <a:avLst/>
            <a:gdLst>
              <a:gd name="connsiteX0" fmla="*/ 0 w 3323770"/>
              <a:gd name="connsiteY0" fmla="*/ 0 h 1001486"/>
              <a:gd name="connsiteX1" fmla="*/ 3323770 w 3323770"/>
              <a:gd name="connsiteY1" fmla="*/ 0 h 1001486"/>
              <a:gd name="connsiteX2" fmla="*/ 3323770 w 3323770"/>
              <a:gd name="connsiteY2" fmla="*/ 207377 h 1001486"/>
              <a:gd name="connsiteX3" fmla="*/ 631500 w 3323770"/>
              <a:gd name="connsiteY3" fmla="*/ 207377 h 1001486"/>
              <a:gd name="connsiteX4" fmla="*/ 203199 w 3323770"/>
              <a:gd name="connsiteY4" fmla="*/ 635678 h 1001486"/>
              <a:gd name="connsiteX5" fmla="*/ 203199 w 3323770"/>
              <a:gd name="connsiteY5" fmla="*/ 1001486 h 1001486"/>
              <a:gd name="connsiteX6" fmla="*/ 0 w 3323770"/>
              <a:gd name="connsiteY6" fmla="*/ 1001486 h 1001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23770" h="1001486">
                <a:moveTo>
                  <a:pt x="0" y="0"/>
                </a:moveTo>
                <a:lnTo>
                  <a:pt x="3323770" y="0"/>
                </a:lnTo>
                <a:lnTo>
                  <a:pt x="3323770" y="207377"/>
                </a:lnTo>
                <a:lnTo>
                  <a:pt x="631500" y="207377"/>
                </a:lnTo>
                <a:cubicBezTo>
                  <a:pt x="394956" y="207377"/>
                  <a:pt x="203199" y="399134"/>
                  <a:pt x="203199" y="635678"/>
                </a:cubicBezTo>
                <a:lnTo>
                  <a:pt x="203199" y="1001486"/>
                </a:lnTo>
                <a:lnTo>
                  <a:pt x="0" y="1001486"/>
                </a:lnTo>
                <a:close/>
              </a:path>
            </a:pathLst>
          </a:custGeom>
          <a:solidFill>
            <a:srgbClr val="43BCC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2" name="任意多边形 61"/>
          <p:cNvSpPr/>
          <p:nvPr/>
        </p:nvSpPr>
        <p:spPr>
          <a:xfrm>
            <a:off x="8737600" y="4978400"/>
            <a:ext cx="3454400" cy="1879600"/>
          </a:xfrm>
          <a:custGeom>
            <a:avLst/>
            <a:gdLst>
              <a:gd name="connsiteX0" fmla="*/ 3294742 w 3454400"/>
              <a:gd name="connsiteY0" fmla="*/ 0 h 1879600"/>
              <a:gd name="connsiteX1" fmla="*/ 3454400 w 3454400"/>
              <a:gd name="connsiteY1" fmla="*/ 0 h 1879600"/>
              <a:gd name="connsiteX2" fmla="*/ 3454400 w 3454400"/>
              <a:gd name="connsiteY2" fmla="*/ 1879600 h 1879600"/>
              <a:gd name="connsiteX3" fmla="*/ 0 w 3454400"/>
              <a:gd name="connsiteY3" fmla="*/ 1879600 h 1879600"/>
              <a:gd name="connsiteX4" fmla="*/ 0 w 3454400"/>
              <a:gd name="connsiteY4" fmla="*/ 1712686 h 1879600"/>
              <a:gd name="connsiteX5" fmla="*/ 2866441 w 3454400"/>
              <a:gd name="connsiteY5" fmla="*/ 1712686 h 1879600"/>
              <a:gd name="connsiteX6" fmla="*/ 3294742 w 3454400"/>
              <a:gd name="connsiteY6" fmla="*/ 1284385 h 187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54400" h="1879600">
                <a:moveTo>
                  <a:pt x="3294742" y="0"/>
                </a:moveTo>
                <a:lnTo>
                  <a:pt x="3454400" y="0"/>
                </a:lnTo>
                <a:lnTo>
                  <a:pt x="3454400" y="1879600"/>
                </a:lnTo>
                <a:lnTo>
                  <a:pt x="0" y="1879600"/>
                </a:lnTo>
                <a:lnTo>
                  <a:pt x="0" y="1712686"/>
                </a:lnTo>
                <a:lnTo>
                  <a:pt x="2866441" y="1712686"/>
                </a:lnTo>
                <a:cubicBezTo>
                  <a:pt x="3102985" y="1712686"/>
                  <a:pt x="3294742" y="1520929"/>
                  <a:pt x="3294742" y="1284385"/>
                </a:cubicBezTo>
                <a:close/>
              </a:path>
            </a:pathLst>
          </a:custGeom>
          <a:solidFill>
            <a:srgbClr val="CFDB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Text Box 1"/>
          <p:cNvSpPr txBox="1"/>
          <p:nvPr/>
        </p:nvSpPr>
        <p:spPr>
          <a:xfrm>
            <a:off x="904875" y="780415"/>
            <a:ext cx="10185400" cy="521970"/>
          </a:xfrm>
          <a:prstGeom prst="rect">
            <a:avLst/>
          </a:prstGeom>
          <a:noFill/>
        </p:spPr>
        <p:txBody>
          <a:bodyPr wrap="square" rtlCol="0">
            <a:spAutoFit/>
          </a:bodyPr>
          <a:p>
            <a:pPr algn="ctr"/>
            <a:r>
              <a:rPr lang="en-US" sz="2800" b="1" u="sng"/>
              <a:t>Dynamic Memory Allocation Using Realloc()</a:t>
            </a:r>
            <a:endParaRPr lang="en-US" sz="2800" b="1" u="sng"/>
          </a:p>
        </p:txBody>
      </p:sp>
      <p:sp>
        <p:nvSpPr>
          <p:cNvPr id="4" name="Text Box 3"/>
          <p:cNvSpPr txBox="1"/>
          <p:nvPr/>
        </p:nvSpPr>
        <p:spPr>
          <a:xfrm>
            <a:off x="949960" y="1670685"/>
            <a:ext cx="10245725" cy="1568450"/>
          </a:xfrm>
          <a:prstGeom prst="rect">
            <a:avLst/>
          </a:prstGeom>
          <a:noFill/>
        </p:spPr>
        <p:txBody>
          <a:bodyPr wrap="square" rtlCol="0">
            <a:spAutoFit/>
          </a:bodyPr>
          <a:p>
            <a:r>
              <a:rPr lang="en-US" sz="2400"/>
              <a:t>Realloc() function is used to change the size of the memory block without losing the old data</a:t>
            </a:r>
            <a:endParaRPr lang="en-US" sz="2400"/>
          </a:p>
          <a:p>
            <a:endParaRPr lang="en-US" sz="2400"/>
          </a:p>
          <a:p>
            <a:r>
              <a:rPr lang="en-US" sz="2400" b="1"/>
              <a:t>SYNTAX</a:t>
            </a:r>
            <a:r>
              <a:rPr lang="en-US" sz="2400"/>
              <a:t>: Void *realloc(void *ptr, size_t  newSize)</a:t>
            </a:r>
            <a:endParaRPr lang="en-US" sz="2400"/>
          </a:p>
        </p:txBody>
      </p:sp>
      <p:cxnSp>
        <p:nvCxnSpPr>
          <p:cNvPr id="6" name="Straight Arrow Connector 5"/>
          <p:cNvCxnSpPr/>
          <p:nvPr/>
        </p:nvCxnSpPr>
        <p:spPr>
          <a:xfrm flipH="1" flipV="1">
            <a:off x="6864985" y="3285490"/>
            <a:ext cx="497840" cy="82994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7" name="Curved Connector 6"/>
          <p:cNvCxnSpPr/>
          <p:nvPr/>
        </p:nvCxnSpPr>
        <p:spPr>
          <a:xfrm flipV="1">
            <a:off x="3742055" y="3225165"/>
            <a:ext cx="1101090" cy="950595"/>
          </a:xfrm>
          <a:prstGeom prst="curvedConnector3">
            <a:avLst>
              <a:gd name="adj1" fmla="val 50058"/>
            </a:avLst>
          </a:prstGeom>
          <a:ln>
            <a:tailEnd type="arrow" w="med" len="med"/>
          </a:ln>
        </p:spPr>
        <p:style>
          <a:lnRef idx="1">
            <a:schemeClr val="dk1"/>
          </a:lnRef>
          <a:fillRef idx="0">
            <a:schemeClr val="dk1"/>
          </a:fillRef>
          <a:effectRef idx="0">
            <a:schemeClr val="dk1"/>
          </a:effectRef>
          <a:fontRef idx="minor">
            <a:schemeClr val="tx1"/>
          </a:fontRef>
        </p:style>
      </p:cxnSp>
      <p:sp>
        <p:nvSpPr>
          <p:cNvPr id="8" name="Text Box 7"/>
          <p:cNvSpPr txBox="1"/>
          <p:nvPr/>
        </p:nvSpPr>
        <p:spPr>
          <a:xfrm>
            <a:off x="2700655" y="4341495"/>
            <a:ext cx="3228975" cy="706755"/>
          </a:xfrm>
          <a:prstGeom prst="rect">
            <a:avLst/>
          </a:prstGeom>
          <a:noFill/>
        </p:spPr>
        <p:txBody>
          <a:bodyPr wrap="square" rtlCol="0">
            <a:spAutoFit/>
          </a:bodyPr>
          <a:p>
            <a:r>
              <a:rPr lang="en-US" sz="2000"/>
              <a:t>Pointer to the previously allocated Memory</a:t>
            </a:r>
            <a:endParaRPr lang="en-US" sz="2000"/>
          </a:p>
        </p:txBody>
      </p:sp>
      <p:sp>
        <p:nvSpPr>
          <p:cNvPr id="9" name="Text Box 8"/>
          <p:cNvSpPr txBox="1"/>
          <p:nvPr/>
        </p:nvSpPr>
        <p:spPr>
          <a:xfrm>
            <a:off x="6835140" y="4432300"/>
            <a:ext cx="2323465" cy="398780"/>
          </a:xfrm>
          <a:prstGeom prst="rect">
            <a:avLst/>
          </a:prstGeom>
          <a:noFill/>
        </p:spPr>
        <p:txBody>
          <a:bodyPr wrap="square" rtlCol="0">
            <a:spAutoFit/>
          </a:bodyPr>
          <a:p>
            <a:r>
              <a:rPr lang="en-US" sz="2000"/>
              <a:t>New Size</a:t>
            </a:r>
            <a:endParaRPr lang="en-US"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 name="任意多边形 58"/>
          <p:cNvSpPr/>
          <p:nvPr/>
        </p:nvSpPr>
        <p:spPr>
          <a:xfrm>
            <a:off x="0" y="0"/>
            <a:ext cx="3324225" cy="1001713"/>
          </a:xfrm>
          <a:custGeom>
            <a:avLst/>
            <a:gdLst>
              <a:gd name="connsiteX0" fmla="*/ 0 w 3323770"/>
              <a:gd name="connsiteY0" fmla="*/ 0 h 1001486"/>
              <a:gd name="connsiteX1" fmla="*/ 3323770 w 3323770"/>
              <a:gd name="connsiteY1" fmla="*/ 0 h 1001486"/>
              <a:gd name="connsiteX2" fmla="*/ 3323770 w 3323770"/>
              <a:gd name="connsiteY2" fmla="*/ 207377 h 1001486"/>
              <a:gd name="connsiteX3" fmla="*/ 631500 w 3323770"/>
              <a:gd name="connsiteY3" fmla="*/ 207377 h 1001486"/>
              <a:gd name="connsiteX4" fmla="*/ 203199 w 3323770"/>
              <a:gd name="connsiteY4" fmla="*/ 635678 h 1001486"/>
              <a:gd name="connsiteX5" fmla="*/ 203199 w 3323770"/>
              <a:gd name="connsiteY5" fmla="*/ 1001486 h 1001486"/>
              <a:gd name="connsiteX6" fmla="*/ 0 w 3323770"/>
              <a:gd name="connsiteY6" fmla="*/ 1001486 h 1001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23770" h="1001486">
                <a:moveTo>
                  <a:pt x="0" y="0"/>
                </a:moveTo>
                <a:lnTo>
                  <a:pt x="3323770" y="0"/>
                </a:lnTo>
                <a:lnTo>
                  <a:pt x="3323770" y="207377"/>
                </a:lnTo>
                <a:lnTo>
                  <a:pt x="631500" y="207377"/>
                </a:lnTo>
                <a:cubicBezTo>
                  <a:pt x="394956" y="207377"/>
                  <a:pt x="203199" y="399134"/>
                  <a:pt x="203199" y="635678"/>
                </a:cubicBezTo>
                <a:lnTo>
                  <a:pt x="203199" y="1001486"/>
                </a:lnTo>
                <a:lnTo>
                  <a:pt x="0" y="1001486"/>
                </a:lnTo>
                <a:close/>
              </a:path>
            </a:pathLst>
          </a:custGeom>
          <a:solidFill>
            <a:srgbClr val="43BCC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2" name="任意多边形 61"/>
          <p:cNvSpPr/>
          <p:nvPr/>
        </p:nvSpPr>
        <p:spPr>
          <a:xfrm>
            <a:off x="8737600" y="4978400"/>
            <a:ext cx="3454400" cy="1879600"/>
          </a:xfrm>
          <a:custGeom>
            <a:avLst/>
            <a:gdLst>
              <a:gd name="connsiteX0" fmla="*/ 3294742 w 3454400"/>
              <a:gd name="connsiteY0" fmla="*/ 0 h 1879600"/>
              <a:gd name="connsiteX1" fmla="*/ 3454400 w 3454400"/>
              <a:gd name="connsiteY1" fmla="*/ 0 h 1879600"/>
              <a:gd name="connsiteX2" fmla="*/ 3454400 w 3454400"/>
              <a:gd name="connsiteY2" fmla="*/ 1879600 h 1879600"/>
              <a:gd name="connsiteX3" fmla="*/ 0 w 3454400"/>
              <a:gd name="connsiteY3" fmla="*/ 1879600 h 1879600"/>
              <a:gd name="connsiteX4" fmla="*/ 0 w 3454400"/>
              <a:gd name="connsiteY4" fmla="*/ 1712686 h 1879600"/>
              <a:gd name="connsiteX5" fmla="*/ 2866441 w 3454400"/>
              <a:gd name="connsiteY5" fmla="*/ 1712686 h 1879600"/>
              <a:gd name="connsiteX6" fmla="*/ 3294742 w 3454400"/>
              <a:gd name="connsiteY6" fmla="*/ 1284385 h 187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54400" h="1879600">
                <a:moveTo>
                  <a:pt x="3294742" y="0"/>
                </a:moveTo>
                <a:lnTo>
                  <a:pt x="3454400" y="0"/>
                </a:lnTo>
                <a:lnTo>
                  <a:pt x="3454400" y="1879600"/>
                </a:lnTo>
                <a:lnTo>
                  <a:pt x="0" y="1879600"/>
                </a:lnTo>
                <a:lnTo>
                  <a:pt x="0" y="1712686"/>
                </a:lnTo>
                <a:lnTo>
                  <a:pt x="2866441" y="1712686"/>
                </a:lnTo>
                <a:cubicBezTo>
                  <a:pt x="3102985" y="1712686"/>
                  <a:pt x="3294742" y="1520929"/>
                  <a:pt x="3294742" y="1284385"/>
                </a:cubicBezTo>
                <a:close/>
              </a:path>
            </a:pathLst>
          </a:custGeom>
          <a:solidFill>
            <a:srgbClr val="CFDB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Text Box 4"/>
          <p:cNvSpPr txBox="1"/>
          <p:nvPr/>
        </p:nvSpPr>
        <p:spPr>
          <a:xfrm>
            <a:off x="0" y="1002030"/>
            <a:ext cx="11996420" cy="521970"/>
          </a:xfrm>
          <a:prstGeom prst="rect">
            <a:avLst/>
          </a:prstGeom>
          <a:noFill/>
        </p:spPr>
        <p:txBody>
          <a:bodyPr wrap="square" rtlCol="0">
            <a:spAutoFit/>
          </a:bodyPr>
          <a:p>
            <a:pPr algn="ctr"/>
            <a:r>
              <a:rPr lang="en-US" sz="2800" b="1" u="sng"/>
              <a:t>Example</a:t>
            </a:r>
            <a:endParaRPr lang="en-US" sz="2800" b="1" u="sng"/>
          </a:p>
        </p:txBody>
      </p:sp>
      <p:sp>
        <p:nvSpPr>
          <p:cNvPr id="6" name="Text Box 5"/>
          <p:cNvSpPr txBox="1"/>
          <p:nvPr/>
        </p:nvSpPr>
        <p:spPr>
          <a:xfrm>
            <a:off x="739140" y="1610360"/>
            <a:ext cx="9490710" cy="3784600"/>
          </a:xfrm>
          <a:prstGeom prst="rect">
            <a:avLst/>
          </a:prstGeom>
          <a:noFill/>
        </p:spPr>
        <p:txBody>
          <a:bodyPr wrap="square" rtlCol="0">
            <a:spAutoFit/>
          </a:bodyPr>
          <a:p>
            <a:r>
              <a:rPr lang="en-US" sz="2400"/>
              <a:t>int *ptr=(int *)malloc(sizeof(int));</a:t>
            </a:r>
            <a:endParaRPr lang="en-US" sz="2400"/>
          </a:p>
          <a:p>
            <a:endParaRPr lang="en-US" sz="2400"/>
          </a:p>
          <a:p>
            <a:r>
              <a:rPr lang="en-US" sz="2400"/>
              <a:t>ptr=(int *)realloc(ptr, 2*sizeof(int));</a:t>
            </a:r>
            <a:endParaRPr lang="en-US" sz="2400"/>
          </a:p>
          <a:p>
            <a:endParaRPr lang="en-US" sz="2400"/>
          </a:p>
          <a:p>
            <a:pPr marL="285750" indent="-285750">
              <a:buFont typeface="Wingdings" panose="05000000000000000000" charset="0"/>
              <a:buChar char="v"/>
            </a:pPr>
            <a:r>
              <a:rPr lang="en-US" sz="2400"/>
              <a:t>This will Allocate memory space of 2*sizeof(int).</a:t>
            </a:r>
            <a:endParaRPr lang="en-US" sz="2400"/>
          </a:p>
          <a:p>
            <a:pPr marL="285750" indent="-285750">
              <a:buFont typeface="Wingdings" panose="05000000000000000000" charset="0"/>
              <a:buChar char="v"/>
            </a:pPr>
            <a:r>
              <a:rPr lang="en-US" sz="2400"/>
              <a:t>Also, this function moves the contents of the old block to a new block and the data of the old block is not lost.</a:t>
            </a:r>
            <a:endParaRPr lang="en-US" sz="2400"/>
          </a:p>
          <a:p>
            <a:pPr marL="285750" indent="-285750">
              <a:buFont typeface="Wingdings" panose="05000000000000000000" charset="0"/>
              <a:buChar char="v"/>
            </a:pPr>
            <a:r>
              <a:rPr lang="en-US" sz="2400"/>
              <a:t>We may lose the data when the new size is smaller than the old size.</a:t>
            </a:r>
            <a:endParaRPr lang="en-US" sz="2400"/>
          </a:p>
          <a:p>
            <a:pPr marL="285750" indent="-285750">
              <a:buFont typeface="Wingdings" panose="05000000000000000000" charset="0"/>
              <a:buChar char="v"/>
            </a:pPr>
            <a:r>
              <a:rPr lang="en-US" sz="2400"/>
              <a:t>Newly Allocated bytes are unintialized.</a:t>
            </a:r>
            <a:endParaRPr lang="en-US"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 name="任意多边形 58"/>
          <p:cNvSpPr/>
          <p:nvPr/>
        </p:nvSpPr>
        <p:spPr>
          <a:xfrm>
            <a:off x="0" y="0"/>
            <a:ext cx="3324225" cy="1001713"/>
          </a:xfrm>
          <a:custGeom>
            <a:avLst/>
            <a:gdLst>
              <a:gd name="connsiteX0" fmla="*/ 0 w 3323770"/>
              <a:gd name="connsiteY0" fmla="*/ 0 h 1001486"/>
              <a:gd name="connsiteX1" fmla="*/ 3323770 w 3323770"/>
              <a:gd name="connsiteY1" fmla="*/ 0 h 1001486"/>
              <a:gd name="connsiteX2" fmla="*/ 3323770 w 3323770"/>
              <a:gd name="connsiteY2" fmla="*/ 207377 h 1001486"/>
              <a:gd name="connsiteX3" fmla="*/ 631500 w 3323770"/>
              <a:gd name="connsiteY3" fmla="*/ 207377 h 1001486"/>
              <a:gd name="connsiteX4" fmla="*/ 203199 w 3323770"/>
              <a:gd name="connsiteY4" fmla="*/ 635678 h 1001486"/>
              <a:gd name="connsiteX5" fmla="*/ 203199 w 3323770"/>
              <a:gd name="connsiteY5" fmla="*/ 1001486 h 1001486"/>
              <a:gd name="connsiteX6" fmla="*/ 0 w 3323770"/>
              <a:gd name="connsiteY6" fmla="*/ 1001486 h 1001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23770" h="1001486">
                <a:moveTo>
                  <a:pt x="0" y="0"/>
                </a:moveTo>
                <a:lnTo>
                  <a:pt x="3323770" y="0"/>
                </a:lnTo>
                <a:lnTo>
                  <a:pt x="3323770" y="207377"/>
                </a:lnTo>
                <a:lnTo>
                  <a:pt x="631500" y="207377"/>
                </a:lnTo>
                <a:cubicBezTo>
                  <a:pt x="394956" y="207377"/>
                  <a:pt x="203199" y="399134"/>
                  <a:pt x="203199" y="635678"/>
                </a:cubicBezTo>
                <a:lnTo>
                  <a:pt x="203199" y="1001486"/>
                </a:lnTo>
                <a:lnTo>
                  <a:pt x="0" y="1001486"/>
                </a:lnTo>
                <a:close/>
              </a:path>
            </a:pathLst>
          </a:custGeom>
          <a:solidFill>
            <a:srgbClr val="43BCC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2" name="任意多边形 61"/>
          <p:cNvSpPr/>
          <p:nvPr/>
        </p:nvSpPr>
        <p:spPr>
          <a:xfrm>
            <a:off x="8737600" y="4978400"/>
            <a:ext cx="3454400" cy="1879600"/>
          </a:xfrm>
          <a:custGeom>
            <a:avLst/>
            <a:gdLst>
              <a:gd name="connsiteX0" fmla="*/ 3294742 w 3454400"/>
              <a:gd name="connsiteY0" fmla="*/ 0 h 1879600"/>
              <a:gd name="connsiteX1" fmla="*/ 3454400 w 3454400"/>
              <a:gd name="connsiteY1" fmla="*/ 0 h 1879600"/>
              <a:gd name="connsiteX2" fmla="*/ 3454400 w 3454400"/>
              <a:gd name="connsiteY2" fmla="*/ 1879600 h 1879600"/>
              <a:gd name="connsiteX3" fmla="*/ 0 w 3454400"/>
              <a:gd name="connsiteY3" fmla="*/ 1879600 h 1879600"/>
              <a:gd name="connsiteX4" fmla="*/ 0 w 3454400"/>
              <a:gd name="connsiteY4" fmla="*/ 1712686 h 1879600"/>
              <a:gd name="connsiteX5" fmla="*/ 2866441 w 3454400"/>
              <a:gd name="connsiteY5" fmla="*/ 1712686 h 1879600"/>
              <a:gd name="connsiteX6" fmla="*/ 3294742 w 3454400"/>
              <a:gd name="connsiteY6" fmla="*/ 1284385 h 187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54400" h="1879600">
                <a:moveTo>
                  <a:pt x="3294742" y="0"/>
                </a:moveTo>
                <a:lnTo>
                  <a:pt x="3454400" y="0"/>
                </a:lnTo>
                <a:lnTo>
                  <a:pt x="3454400" y="1879600"/>
                </a:lnTo>
                <a:lnTo>
                  <a:pt x="0" y="1879600"/>
                </a:lnTo>
                <a:lnTo>
                  <a:pt x="0" y="1712686"/>
                </a:lnTo>
                <a:lnTo>
                  <a:pt x="2866441" y="1712686"/>
                </a:lnTo>
                <a:cubicBezTo>
                  <a:pt x="3102985" y="1712686"/>
                  <a:pt x="3294742" y="1520929"/>
                  <a:pt x="3294742" y="1284385"/>
                </a:cubicBezTo>
                <a:close/>
              </a:path>
            </a:pathLst>
          </a:custGeom>
          <a:solidFill>
            <a:srgbClr val="CFDB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Text Box 2"/>
          <p:cNvSpPr txBox="1"/>
          <p:nvPr/>
        </p:nvSpPr>
        <p:spPr>
          <a:xfrm>
            <a:off x="722630" y="751840"/>
            <a:ext cx="9841865" cy="5939155"/>
          </a:xfrm>
          <a:prstGeom prst="rect">
            <a:avLst/>
          </a:prstGeom>
          <a:noFill/>
        </p:spPr>
        <p:txBody>
          <a:bodyPr wrap="square" rtlCol="0" anchor="t">
            <a:spAutoFit/>
          </a:bodyPr>
          <a:p>
            <a:r>
              <a:rPr lang="en-US" sz="2000"/>
              <a:t>#include&lt;stdlib.h&gt;</a:t>
            </a:r>
            <a:endParaRPr lang="en-US" sz="2000"/>
          </a:p>
          <a:p>
            <a:r>
              <a:rPr lang="en-US" sz="2000"/>
              <a:t>int main()</a:t>
            </a:r>
            <a:endParaRPr lang="en-US" sz="2000"/>
          </a:p>
          <a:p>
            <a:r>
              <a:rPr lang="en-US" sz="2000"/>
              <a:t>{</a:t>
            </a:r>
            <a:endParaRPr lang="en-US" sz="2000"/>
          </a:p>
          <a:p>
            <a:r>
              <a:rPr lang="en-US" sz="2000"/>
              <a:t>    int i;</a:t>
            </a:r>
            <a:endParaRPr lang="en-US" sz="2000"/>
          </a:p>
          <a:p>
            <a:r>
              <a:rPr lang="en-US" sz="2000"/>
              <a:t>    int *ptr=(int *)malloc(2*sizeof(int));</a:t>
            </a:r>
            <a:endParaRPr lang="en-US" sz="2000"/>
          </a:p>
          <a:p>
            <a:endParaRPr lang="en-US" sz="2000"/>
          </a:p>
          <a:p>
            <a:r>
              <a:rPr lang="en-US" sz="2000"/>
              <a:t>    if(ptr==NULL)</a:t>
            </a:r>
            <a:endParaRPr lang="en-US" sz="2000"/>
          </a:p>
          <a:p>
            <a:r>
              <a:rPr lang="en-US" sz="2000"/>
              <a:t>    {</a:t>
            </a:r>
            <a:endParaRPr lang="en-US" sz="2000"/>
          </a:p>
          <a:p>
            <a:r>
              <a:rPr lang="en-US" sz="2000"/>
              <a:t>        printf("memory not available");</a:t>
            </a:r>
            <a:endParaRPr lang="en-US" sz="2000"/>
          </a:p>
          <a:p>
            <a:r>
              <a:rPr lang="en-US" sz="2000"/>
              <a:t>        exit(1);</a:t>
            </a:r>
            <a:endParaRPr lang="en-US" sz="2000"/>
          </a:p>
          <a:p>
            <a:r>
              <a:rPr lang="en-US" sz="2000"/>
              <a:t>    }</a:t>
            </a:r>
            <a:endParaRPr lang="en-US" sz="2000"/>
          </a:p>
          <a:p>
            <a:r>
              <a:rPr lang="en-US" sz="2000"/>
              <a:t>    printf("enter the two numbers: \n");</a:t>
            </a:r>
            <a:endParaRPr lang="en-US" sz="2000"/>
          </a:p>
          <a:p>
            <a:r>
              <a:rPr lang="en-US" sz="2000"/>
              <a:t>    for(i=0;i&lt;2;i++)</a:t>
            </a:r>
            <a:endParaRPr lang="en-US" sz="2000"/>
          </a:p>
          <a:p>
            <a:r>
              <a:rPr lang="en-US" sz="2000"/>
              <a:t>    {</a:t>
            </a:r>
            <a:endParaRPr lang="en-US" sz="2000"/>
          </a:p>
          <a:p>
            <a:r>
              <a:rPr lang="en-US" sz="2000"/>
              <a:t>        scanf("%d",ptr+i);</a:t>
            </a:r>
            <a:endParaRPr lang="en-US" sz="2000"/>
          </a:p>
          <a:p>
            <a:r>
              <a:rPr lang="en-US" sz="2000"/>
              <a:t>    }</a:t>
            </a:r>
            <a:endParaRPr lang="en-US" sz="2000"/>
          </a:p>
          <a:p>
            <a:r>
              <a:rPr lang="en-US" sz="2000"/>
              <a:t> ptr=(int *)realloc(ptr,4*sizeof(int));</a:t>
            </a:r>
            <a:endParaRPr lang="en-US" sz="2000"/>
          </a:p>
          <a:p>
            <a:r>
              <a:rPr lang="en-US" sz="2000"/>
              <a:t>  </a:t>
            </a:r>
            <a:endParaRPr lang="en-US" sz="2000"/>
          </a:p>
          <a:p>
            <a:r>
              <a:rPr lang="en-US" sz="2000"/>
              <a:t>    </a:t>
            </a:r>
            <a:endParaRPr lang="en-US" sz="2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279525" y="1096010"/>
            <a:ext cx="4547235" cy="3784600"/>
          </a:xfrm>
          <a:prstGeom prst="rect">
            <a:avLst/>
          </a:prstGeom>
          <a:noFill/>
        </p:spPr>
        <p:txBody>
          <a:bodyPr wrap="square" rtlCol="0" anchor="t">
            <a:spAutoFit/>
          </a:bodyPr>
          <a:p>
            <a:r>
              <a:rPr lang="en-US"/>
              <a:t> </a:t>
            </a:r>
            <a:r>
              <a:rPr lang="en-US" sz="2000">
                <a:sym typeface="+mn-ea"/>
              </a:rPr>
              <a:t> if(ptr==NULL)</a:t>
            </a:r>
            <a:endParaRPr lang="en-US" sz="2000"/>
          </a:p>
          <a:p>
            <a:r>
              <a:rPr lang="en-US" sz="2000">
                <a:sym typeface="+mn-ea"/>
              </a:rPr>
              <a:t>    {</a:t>
            </a:r>
            <a:endParaRPr lang="en-US" sz="2000"/>
          </a:p>
          <a:p>
            <a:r>
              <a:rPr lang="en-US" sz="2000">
                <a:sym typeface="+mn-ea"/>
              </a:rPr>
              <a:t>        printf("Memory Not available");</a:t>
            </a:r>
            <a:endParaRPr lang="en-US" sz="2000"/>
          </a:p>
          <a:p>
            <a:r>
              <a:rPr lang="en-US" sz="2000">
                <a:sym typeface="+mn-ea"/>
              </a:rPr>
              <a:t>        exit(1);</a:t>
            </a:r>
            <a:endParaRPr lang="en-US" sz="2000"/>
          </a:p>
          <a:p>
            <a:r>
              <a:rPr lang="en-US" sz="2000">
                <a:sym typeface="+mn-ea"/>
              </a:rPr>
              <a:t>    }</a:t>
            </a:r>
            <a:endParaRPr lang="en-US" sz="2000"/>
          </a:p>
          <a:p>
            <a:r>
              <a:rPr lang="en-US" sz="2000"/>
              <a:t>printf("enter 2 more integers\n");</a:t>
            </a:r>
            <a:endParaRPr lang="en-US" sz="2000"/>
          </a:p>
          <a:p>
            <a:r>
              <a:rPr lang="en-US" sz="2000"/>
              <a:t>    for(i=2;i&lt;4;i++)</a:t>
            </a:r>
            <a:endParaRPr lang="en-US" sz="2000"/>
          </a:p>
          <a:p>
            <a:r>
              <a:rPr lang="en-US" sz="2000"/>
              <a:t>        scanf("%d",ptr+i);</a:t>
            </a:r>
            <a:endParaRPr lang="en-US" sz="2000"/>
          </a:p>
          <a:p>
            <a:r>
              <a:rPr lang="en-US" sz="2000"/>
              <a:t>    for(i=0;i&lt;4;i++)</a:t>
            </a:r>
            <a:endParaRPr lang="en-US" sz="2000"/>
          </a:p>
          <a:p>
            <a:r>
              <a:rPr lang="en-US" sz="2000"/>
              <a:t>        printf("%d",*(ptr+i));</a:t>
            </a:r>
            <a:endParaRPr lang="en-US" sz="2000"/>
          </a:p>
          <a:p>
            <a:r>
              <a:rPr lang="en-US" sz="2000"/>
              <a:t>    return 0;</a:t>
            </a:r>
            <a:endParaRPr lang="en-US" sz="2000"/>
          </a:p>
          <a:p>
            <a:r>
              <a:rPr lang="en-US" sz="2000"/>
              <a:t>}</a:t>
            </a:r>
            <a:endParaRPr lang="en-US" sz="2000"/>
          </a:p>
        </p:txBody>
      </p:sp>
      <p:sp>
        <p:nvSpPr>
          <p:cNvPr id="59" name="任意多边形 58"/>
          <p:cNvSpPr/>
          <p:nvPr/>
        </p:nvSpPr>
        <p:spPr>
          <a:xfrm>
            <a:off x="0" y="0"/>
            <a:ext cx="3324225" cy="1001713"/>
          </a:xfrm>
          <a:custGeom>
            <a:avLst/>
            <a:gdLst>
              <a:gd name="connsiteX0" fmla="*/ 0 w 3323770"/>
              <a:gd name="connsiteY0" fmla="*/ 0 h 1001486"/>
              <a:gd name="connsiteX1" fmla="*/ 3323770 w 3323770"/>
              <a:gd name="connsiteY1" fmla="*/ 0 h 1001486"/>
              <a:gd name="connsiteX2" fmla="*/ 3323770 w 3323770"/>
              <a:gd name="connsiteY2" fmla="*/ 207377 h 1001486"/>
              <a:gd name="connsiteX3" fmla="*/ 631500 w 3323770"/>
              <a:gd name="connsiteY3" fmla="*/ 207377 h 1001486"/>
              <a:gd name="connsiteX4" fmla="*/ 203199 w 3323770"/>
              <a:gd name="connsiteY4" fmla="*/ 635678 h 1001486"/>
              <a:gd name="connsiteX5" fmla="*/ 203199 w 3323770"/>
              <a:gd name="connsiteY5" fmla="*/ 1001486 h 1001486"/>
              <a:gd name="connsiteX6" fmla="*/ 0 w 3323770"/>
              <a:gd name="connsiteY6" fmla="*/ 1001486 h 1001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23770" h="1001486">
                <a:moveTo>
                  <a:pt x="0" y="0"/>
                </a:moveTo>
                <a:lnTo>
                  <a:pt x="3323770" y="0"/>
                </a:lnTo>
                <a:lnTo>
                  <a:pt x="3323770" y="207377"/>
                </a:lnTo>
                <a:lnTo>
                  <a:pt x="631500" y="207377"/>
                </a:lnTo>
                <a:cubicBezTo>
                  <a:pt x="394956" y="207377"/>
                  <a:pt x="203199" y="399134"/>
                  <a:pt x="203199" y="635678"/>
                </a:cubicBezTo>
                <a:lnTo>
                  <a:pt x="203199" y="1001486"/>
                </a:lnTo>
                <a:lnTo>
                  <a:pt x="0" y="1001486"/>
                </a:lnTo>
                <a:close/>
              </a:path>
            </a:pathLst>
          </a:custGeom>
          <a:solidFill>
            <a:srgbClr val="43BCC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2" name="任意多边形 61"/>
          <p:cNvSpPr/>
          <p:nvPr/>
        </p:nvSpPr>
        <p:spPr>
          <a:xfrm>
            <a:off x="8737600" y="4978400"/>
            <a:ext cx="3454400" cy="1879600"/>
          </a:xfrm>
          <a:custGeom>
            <a:avLst/>
            <a:gdLst>
              <a:gd name="connsiteX0" fmla="*/ 3294742 w 3454400"/>
              <a:gd name="connsiteY0" fmla="*/ 0 h 1879600"/>
              <a:gd name="connsiteX1" fmla="*/ 3454400 w 3454400"/>
              <a:gd name="connsiteY1" fmla="*/ 0 h 1879600"/>
              <a:gd name="connsiteX2" fmla="*/ 3454400 w 3454400"/>
              <a:gd name="connsiteY2" fmla="*/ 1879600 h 1879600"/>
              <a:gd name="connsiteX3" fmla="*/ 0 w 3454400"/>
              <a:gd name="connsiteY3" fmla="*/ 1879600 h 1879600"/>
              <a:gd name="connsiteX4" fmla="*/ 0 w 3454400"/>
              <a:gd name="connsiteY4" fmla="*/ 1712686 h 1879600"/>
              <a:gd name="connsiteX5" fmla="*/ 2866441 w 3454400"/>
              <a:gd name="connsiteY5" fmla="*/ 1712686 h 1879600"/>
              <a:gd name="connsiteX6" fmla="*/ 3294742 w 3454400"/>
              <a:gd name="connsiteY6" fmla="*/ 1284385 h 187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54400" h="1879600">
                <a:moveTo>
                  <a:pt x="3294742" y="0"/>
                </a:moveTo>
                <a:lnTo>
                  <a:pt x="3454400" y="0"/>
                </a:lnTo>
                <a:lnTo>
                  <a:pt x="3454400" y="1879600"/>
                </a:lnTo>
                <a:lnTo>
                  <a:pt x="0" y="1879600"/>
                </a:lnTo>
                <a:lnTo>
                  <a:pt x="0" y="1712686"/>
                </a:lnTo>
                <a:lnTo>
                  <a:pt x="2866441" y="1712686"/>
                </a:lnTo>
                <a:cubicBezTo>
                  <a:pt x="3102985" y="1712686"/>
                  <a:pt x="3294742" y="1520929"/>
                  <a:pt x="3294742" y="1284385"/>
                </a:cubicBezTo>
                <a:close/>
              </a:path>
            </a:pathLst>
          </a:custGeom>
          <a:solidFill>
            <a:srgbClr val="CFDB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 name="任意多边形 58"/>
          <p:cNvSpPr/>
          <p:nvPr/>
        </p:nvSpPr>
        <p:spPr>
          <a:xfrm>
            <a:off x="0" y="0"/>
            <a:ext cx="3324225" cy="1001713"/>
          </a:xfrm>
          <a:custGeom>
            <a:avLst/>
            <a:gdLst>
              <a:gd name="connsiteX0" fmla="*/ 0 w 3323770"/>
              <a:gd name="connsiteY0" fmla="*/ 0 h 1001486"/>
              <a:gd name="connsiteX1" fmla="*/ 3323770 w 3323770"/>
              <a:gd name="connsiteY1" fmla="*/ 0 h 1001486"/>
              <a:gd name="connsiteX2" fmla="*/ 3323770 w 3323770"/>
              <a:gd name="connsiteY2" fmla="*/ 207377 h 1001486"/>
              <a:gd name="connsiteX3" fmla="*/ 631500 w 3323770"/>
              <a:gd name="connsiteY3" fmla="*/ 207377 h 1001486"/>
              <a:gd name="connsiteX4" fmla="*/ 203199 w 3323770"/>
              <a:gd name="connsiteY4" fmla="*/ 635678 h 1001486"/>
              <a:gd name="connsiteX5" fmla="*/ 203199 w 3323770"/>
              <a:gd name="connsiteY5" fmla="*/ 1001486 h 1001486"/>
              <a:gd name="connsiteX6" fmla="*/ 0 w 3323770"/>
              <a:gd name="connsiteY6" fmla="*/ 1001486 h 1001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23770" h="1001486">
                <a:moveTo>
                  <a:pt x="0" y="0"/>
                </a:moveTo>
                <a:lnTo>
                  <a:pt x="3323770" y="0"/>
                </a:lnTo>
                <a:lnTo>
                  <a:pt x="3323770" y="207377"/>
                </a:lnTo>
                <a:lnTo>
                  <a:pt x="631500" y="207377"/>
                </a:lnTo>
                <a:cubicBezTo>
                  <a:pt x="394956" y="207377"/>
                  <a:pt x="203199" y="399134"/>
                  <a:pt x="203199" y="635678"/>
                </a:cubicBezTo>
                <a:lnTo>
                  <a:pt x="203199" y="1001486"/>
                </a:lnTo>
                <a:lnTo>
                  <a:pt x="0" y="1001486"/>
                </a:lnTo>
                <a:close/>
              </a:path>
            </a:pathLst>
          </a:custGeom>
          <a:solidFill>
            <a:srgbClr val="43BCC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2" name="任意多边形 61"/>
          <p:cNvSpPr/>
          <p:nvPr/>
        </p:nvSpPr>
        <p:spPr>
          <a:xfrm>
            <a:off x="8737600" y="4978400"/>
            <a:ext cx="3454400" cy="1879600"/>
          </a:xfrm>
          <a:custGeom>
            <a:avLst/>
            <a:gdLst>
              <a:gd name="connsiteX0" fmla="*/ 3294742 w 3454400"/>
              <a:gd name="connsiteY0" fmla="*/ 0 h 1879600"/>
              <a:gd name="connsiteX1" fmla="*/ 3454400 w 3454400"/>
              <a:gd name="connsiteY1" fmla="*/ 0 h 1879600"/>
              <a:gd name="connsiteX2" fmla="*/ 3454400 w 3454400"/>
              <a:gd name="connsiteY2" fmla="*/ 1879600 h 1879600"/>
              <a:gd name="connsiteX3" fmla="*/ 0 w 3454400"/>
              <a:gd name="connsiteY3" fmla="*/ 1879600 h 1879600"/>
              <a:gd name="connsiteX4" fmla="*/ 0 w 3454400"/>
              <a:gd name="connsiteY4" fmla="*/ 1712686 h 1879600"/>
              <a:gd name="connsiteX5" fmla="*/ 2866441 w 3454400"/>
              <a:gd name="connsiteY5" fmla="*/ 1712686 h 1879600"/>
              <a:gd name="connsiteX6" fmla="*/ 3294742 w 3454400"/>
              <a:gd name="connsiteY6" fmla="*/ 1284385 h 187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54400" h="1879600">
                <a:moveTo>
                  <a:pt x="3294742" y="0"/>
                </a:moveTo>
                <a:lnTo>
                  <a:pt x="3454400" y="0"/>
                </a:lnTo>
                <a:lnTo>
                  <a:pt x="3454400" y="1879600"/>
                </a:lnTo>
                <a:lnTo>
                  <a:pt x="0" y="1879600"/>
                </a:lnTo>
                <a:lnTo>
                  <a:pt x="0" y="1712686"/>
                </a:lnTo>
                <a:lnTo>
                  <a:pt x="2866441" y="1712686"/>
                </a:lnTo>
                <a:cubicBezTo>
                  <a:pt x="3102985" y="1712686"/>
                  <a:pt x="3294742" y="1520929"/>
                  <a:pt x="3294742" y="1284385"/>
                </a:cubicBezTo>
                <a:close/>
              </a:path>
            </a:pathLst>
          </a:custGeom>
          <a:solidFill>
            <a:srgbClr val="CFDB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Text Box 1"/>
          <p:cNvSpPr txBox="1"/>
          <p:nvPr/>
        </p:nvSpPr>
        <p:spPr>
          <a:xfrm>
            <a:off x="814070" y="584200"/>
            <a:ext cx="9899015" cy="521970"/>
          </a:xfrm>
          <a:prstGeom prst="rect">
            <a:avLst/>
          </a:prstGeom>
          <a:noFill/>
        </p:spPr>
        <p:txBody>
          <a:bodyPr wrap="square" rtlCol="0">
            <a:spAutoFit/>
          </a:bodyPr>
          <a:p>
            <a:pPr algn="ctr"/>
            <a:r>
              <a:rPr lang="en-US" sz="2800" b="1" u="sng"/>
              <a:t>Dynamic Memory Allocation using Free()</a:t>
            </a:r>
            <a:endParaRPr lang="en-US" sz="2800" b="1" u="sng"/>
          </a:p>
        </p:txBody>
      </p:sp>
      <p:sp>
        <p:nvSpPr>
          <p:cNvPr id="4" name="Text Box 3"/>
          <p:cNvSpPr txBox="1"/>
          <p:nvPr/>
        </p:nvSpPr>
        <p:spPr>
          <a:xfrm>
            <a:off x="1070610" y="1534795"/>
            <a:ext cx="10276205" cy="3784600"/>
          </a:xfrm>
          <a:prstGeom prst="rect">
            <a:avLst/>
          </a:prstGeom>
          <a:noFill/>
        </p:spPr>
        <p:txBody>
          <a:bodyPr wrap="square" rtlCol="0">
            <a:spAutoFit/>
          </a:bodyPr>
          <a:p>
            <a:pPr>
              <a:lnSpc>
                <a:spcPct val="150000"/>
              </a:lnSpc>
            </a:pPr>
            <a:r>
              <a:rPr lang="en-US"/>
              <a:t>F</a:t>
            </a:r>
            <a:r>
              <a:rPr lang="en-US" sz="2000"/>
              <a:t>ree() function is used to release the dynamically allocated memory in heap.</a:t>
            </a:r>
            <a:endParaRPr lang="en-US" sz="2000"/>
          </a:p>
          <a:p>
            <a:pPr>
              <a:lnSpc>
                <a:spcPct val="150000"/>
              </a:lnSpc>
            </a:pPr>
            <a:endParaRPr lang="en-US" sz="2000"/>
          </a:p>
          <a:p>
            <a:pPr>
              <a:lnSpc>
                <a:spcPct val="150000"/>
              </a:lnSpc>
            </a:pPr>
            <a:r>
              <a:rPr lang="en-US" sz="2000" b="1"/>
              <a:t>SYNTAX:</a:t>
            </a:r>
            <a:r>
              <a:rPr lang="en-US" sz="2000"/>
              <a:t> void free(ptr)</a:t>
            </a:r>
            <a:endParaRPr lang="en-US" sz="2000"/>
          </a:p>
          <a:p>
            <a:pPr>
              <a:lnSpc>
                <a:spcPct val="150000"/>
              </a:lnSpc>
            </a:pPr>
            <a:endParaRPr lang="en-US" sz="2000"/>
          </a:p>
          <a:p>
            <a:pPr marL="285750" indent="-285750">
              <a:lnSpc>
                <a:spcPct val="150000"/>
              </a:lnSpc>
              <a:buFont typeface="Wingdings" panose="05000000000000000000" charset="0"/>
              <a:buChar char="v"/>
            </a:pPr>
            <a:r>
              <a:rPr lang="en-US" sz="2000"/>
              <a:t>The Memory allocated in heap will not be realeased automatically after using the memory.</a:t>
            </a:r>
            <a:endParaRPr lang="en-US" sz="2000"/>
          </a:p>
          <a:p>
            <a:pPr marL="285750" indent="-285750">
              <a:lnSpc>
                <a:spcPct val="150000"/>
              </a:lnSpc>
              <a:buFont typeface="Wingdings" panose="05000000000000000000" charset="0"/>
              <a:buChar char="v"/>
            </a:pPr>
            <a:r>
              <a:rPr lang="en-US" sz="2000"/>
              <a:t>The space remains there and can’t be used</a:t>
            </a:r>
            <a:endParaRPr lang="en-US" sz="2000"/>
          </a:p>
          <a:p>
            <a:pPr marL="285750" indent="-285750">
              <a:lnSpc>
                <a:spcPct val="150000"/>
              </a:lnSpc>
              <a:buFont typeface="Wingdings" panose="05000000000000000000" charset="0"/>
              <a:buChar char="v"/>
            </a:pPr>
            <a:r>
              <a:rPr lang="en-US" sz="2000"/>
              <a:t>It is the programmer’s responsibility to release the memory after use.</a:t>
            </a:r>
            <a:endParaRPr lang="en-US" sz="2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 name="任意多边形 58"/>
          <p:cNvSpPr/>
          <p:nvPr/>
        </p:nvSpPr>
        <p:spPr>
          <a:xfrm>
            <a:off x="0" y="0"/>
            <a:ext cx="3324225" cy="1001713"/>
          </a:xfrm>
          <a:custGeom>
            <a:avLst/>
            <a:gdLst>
              <a:gd name="connsiteX0" fmla="*/ 0 w 3323770"/>
              <a:gd name="connsiteY0" fmla="*/ 0 h 1001486"/>
              <a:gd name="connsiteX1" fmla="*/ 3323770 w 3323770"/>
              <a:gd name="connsiteY1" fmla="*/ 0 h 1001486"/>
              <a:gd name="connsiteX2" fmla="*/ 3323770 w 3323770"/>
              <a:gd name="connsiteY2" fmla="*/ 207377 h 1001486"/>
              <a:gd name="connsiteX3" fmla="*/ 631500 w 3323770"/>
              <a:gd name="connsiteY3" fmla="*/ 207377 h 1001486"/>
              <a:gd name="connsiteX4" fmla="*/ 203199 w 3323770"/>
              <a:gd name="connsiteY4" fmla="*/ 635678 h 1001486"/>
              <a:gd name="connsiteX5" fmla="*/ 203199 w 3323770"/>
              <a:gd name="connsiteY5" fmla="*/ 1001486 h 1001486"/>
              <a:gd name="connsiteX6" fmla="*/ 0 w 3323770"/>
              <a:gd name="connsiteY6" fmla="*/ 1001486 h 1001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23770" h="1001486">
                <a:moveTo>
                  <a:pt x="0" y="0"/>
                </a:moveTo>
                <a:lnTo>
                  <a:pt x="3323770" y="0"/>
                </a:lnTo>
                <a:lnTo>
                  <a:pt x="3323770" y="207377"/>
                </a:lnTo>
                <a:lnTo>
                  <a:pt x="631500" y="207377"/>
                </a:lnTo>
                <a:cubicBezTo>
                  <a:pt x="394956" y="207377"/>
                  <a:pt x="203199" y="399134"/>
                  <a:pt x="203199" y="635678"/>
                </a:cubicBezTo>
                <a:lnTo>
                  <a:pt x="203199" y="1001486"/>
                </a:lnTo>
                <a:lnTo>
                  <a:pt x="0" y="1001486"/>
                </a:lnTo>
                <a:close/>
              </a:path>
            </a:pathLst>
          </a:custGeom>
          <a:solidFill>
            <a:srgbClr val="43BCC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2" name="任意多边形 61"/>
          <p:cNvSpPr/>
          <p:nvPr/>
        </p:nvSpPr>
        <p:spPr>
          <a:xfrm>
            <a:off x="8737600" y="4978400"/>
            <a:ext cx="3454400" cy="1879600"/>
          </a:xfrm>
          <a:custGeom>
            <a:avLst/>
            <a:gdLst>
              <a:gd name="connsiteX0" fmla="*/ 3294742 w 3454400"/>
              <a:gd name="connsiteY0" fmla="*/ 0 h 1879600"/>
              <a:gd name="connsiteX1" fmla="*/ 3454400 w 3454400"/>
              <a:gd name="connsiteY1" fmla="*/ 0 h 1879600"/>
              <a:gd name="connsiteX2" fmla="*/ 3454400 w 3454400"/>
              <a:gd name="connsiteY2" fmla="*/ 1879600 h 1879600"/>
              <a:gd name="connsiteX3" fmla="*/ 0 w 3454400"/>
              <a:gd name="connsiteY3" fmla="*/ 1879600 h 1879600"/>
              <a:gd name="connsiteX4" fmla="*/ 0 w 3454400"/>
              <a:gd name="connsiteY4" fmla="*/ 1712686 h 1879600"/>
              <a:gd name="connsiteX5" fmla="*/ 2866441 w 3454400"/>
              <a:gd name="connsiteY5" fmla="*/ 1712686 h 1879600"/>
              <a:gd name="connsiteX6" fmla="*/ 3294742 w 3454400"/>
              <a:gd name="connsiteY6" fmla="*/ 1284385 h 187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54400" h="1879600">
                <a:moveTo>
                  <a:pt x="3294742" y="0"/>
                </a:moveTo>
                <a:lnTo>
                  <a:pt x="3454400" y="0"/>
                </a:lnTo>
                <a:lnTo>
                  <a:pt x="3454400" y="1879600"/>
                </a:lnTo>
                <a:lnTo>
                  <a:pt x="0" y="1879600"/>
                </a:lnTo>
                <a:lnTo>
                  <a:pt x="0" y="1712686"/>
                </a:lnTo>
                <a:lnTo>
                  <a:pt x="2866441" y="1712686"/>
                </a:lnTo>
                <a:cubicBezTo>
                  <a:pt x="3102985" y="1712686"/>
                  <a:pt x="3294742" y="1520929"/>
                  <a:pt x="3294742" y="1284385"/>
                </a:cubicBezTo>
                <a:close/>
              </a:path>
            </a:pathLst>
          </a:custGeom>
          <a:solidFill>
            <a:srgbClr val="CFDB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Text Box 1"/>
          <p:cNvSpPr txBox="1"/>
          <p:nvPr/>
        </p:nvSpPr>
        <p:spPr>
          <a:xfrm>
            <a:off x="980440" y="689610"/>
            <a:ext cx="10728325" cy="521970"/>
          </a:xfrm>
          <a:prstGeom prst="rect">
            <a:avLst/>
          </a:prstGeom>
          <a:noFill/>
        </p:spPr>
        <p:txBody>
          <a:bodyPr wrap="square" rtlCol="0">
            <a:spAutoFit/>
          </a:bodyPr>
          <a:p>
            <a:pPr algn="ctr"/>
            <a:r>
              <a:rPr lang="en-US" sz="2800" b="1" u="sng"/>
              <a:t>Example</a:t>
            </a:r>
            <a:endParaRPr lang="en-US" sz="2800" b="1" u="sng"/>
          </a:p>
        </p:txBody>
      </p:sp>
      <p:sp>
        <p:nvSpPr>
          <p:cNvPr id="3" name="Text Box 2"/>
          <p:cNvSpPr txBox="1"/>
          <p:nvPr/>
        </p:nvSpPr>
        <p:spPr>
          <a:xfrm>
            <a:off x="844550" y="1655445"/>
            <a:ext cx="7454265" cy="2676525"/>
          </a:xfrm>
          <a:prstGeom prst="rect">
            <a:avLst/>
          </a:prstGeom>
          <a:noFill/>
        </p:spPr>
        <p:txBody>
          <a:bodyPr wrap="square" rtlCol="0">
            <a:spAutoFit/>
          </a:bodyPr>
          <a:p>
            <a:r>
              <a:rPr lang="en-US" sz="2400"/>
              <a:t>int main()</a:t>
            </a:r>
            <a:endParaRPr lang="en-US" sz="2400"/>
          </a:p>
          <a:p>
            <a:r>
              <a:rPr lang="en-US" sz="2400"/>
              <a:t>{</a:t>
            </a:r>
            <a:endParaRPr lang="en-US" sz="2400"/>
          </a:p>
          <a:p>
            <a:r>
              <a:rPr lang="en-US" sz="2400"/>
              <a:t>	int *ptr=(int *)malloc(4*sizeof(int));</a:t>
            </a:r>
            <a:endParaRPr lang="en-US" sz="2400"/>
          </a:p>
          <a:p>
            <a:endParaRPr lang="en-US" sz="2400"/>
          </a:p>
          <a:p>
            <a:r>
              <a:rPr lang="en-US" sz="2400"/>
              <a:t>	____</a:t>
            </a:r>
            <a:endParaRPr lang="en-US" sz="2400"/>
          </a:p>
          <a:p>
            <a:r>
              <a:rPr lang="en-US" sz="2400"/>
              <a:t>	free(ptr);</a:t>
            </a:r>
            <a:endParaRPr lang="en-US" sz="2400"/>
          </a:p>
          <a:p>
            <a:r>
              <a:rPr lang="en-US" sz="2400"/>
              <a:t>}</a:t>
            </a:r>
            <a:endParaRPr lang="en-US"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 name="任意多边形 58"/>
          <p:cNvSpPr/>
          <p:nvPr/>
        </p:nvSpPr>
        <p:spPr>
          <a:xfrm>
            <a:off x="0" y="0"/>
            <a:ext cx="3324225" cy="1001713"/>
          </a:xfrm>
          <a:custGeom>
            <a:avLst/>
            <a:gdLst>
              <a:gd name="connsiteX0" fmla="*/ 0 w 3323770"/>
              <a:gd name="connsiteY0" fmla="*/ 0 h 1001486"/>
              <a:gd name="connsiteX1" fmla="*/ 3323770 w 3323770"/>
              <a:gd name="connsiteY1" fmla="*/ 0 h 1001486"/>
              <a:gd name="connsiteX2" fmla="*/ 3323770 w 3323770"/>
              <a:gd name="connsiteY2" fmla="*/ 207377 h 1001486"/>
              <a:gd name="connsiteX3" fmla="*/ 631500 w 3323770"/>
              <a:gd name="connsiteY3" fmla="*/ 207377 h 1001486"/>
              <a:gd name="connsiteX4" fmla="*/ 203199 w 3323770"/>
              <a:gd name="connsiteY4" fmla="*/ 635678 h 1001486"/>
              <a:gd name="connsiteX5" fmla="*/ 203199 w 3323770"/>
              <a:gd name="connsiteY5" fmla="*/ 1001486 h 1001486"/>
              <a:gd name="connsiteX6" fmla="*/ 0 w 3323770"/>
              <a:gd name="connsiteY6" fmla="*/ 1001486 h 1001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23770" h="1001486">
                <a:moveTo>
                  <a:pt x="0" y="0"/>
                </a:moveTo>
                <a:lnTo>
                  <a:pt x="3323770" y="0"/>
                </a:lnTo>
                <a:lnTo>
                  <a:pt x="3323770" y="207377"/>
                </a:lnTo>
                <a:lnTo>
                  <a:pt x="631500" y="207377"/>
                </a:lnTo>
                <a:cubicBezTo>
                  <a:pt x="394956" y="207377"/>
                  <a:pt x="203199" y="399134"/>
                  <a:pt x="203199" y="635678"/>
                </a:cubicBezTo>
                <a:lnTo>
                  <a:pt x="203199" y="1001486"/>
                </a:lnTo>
                <a:lnTo>
                  <a:pt x="0" y="1001486"/>
                </a:lnTo>
                <a:close/>
              </a:path>
            </a:pathLst>
          </a:custGeom>
          <a:solidFill>
            <a:srgbClr val="43BCC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2" name="任意多边形 61"/>
          <p:cNvSpPr/>
          <p:nvPr/>
        </p:nvSpPr>
        <p:spPr>
          <a:xfrm>
            <a:off x="8737600" y="4978400"/>
            <a:ext cx="3454400" cy="1879600"/>
          </a:xfrm>
          <a:custGeom>
            <a:avLst/>
            <a:gdLst>
              <a:gd name="connsiteX0" fmla="*/ 3294742 w 3454400"/>
              <a:gd name="connsiteY0" fmla="*/ 0 h 1879600"/>
              <a:gd name="connsiteX1" fmla="*/ 3454400 w 3454400"/>
              <a:gd name="connsiteY1" fmla="*/ 0 h 1879600"/>
              <a:gd name="connsiteX2" fmla="*/ 3454400 w 3454400"/>
              <a:gd name="connsiteY2" fmla="*/ 1879600 h 1879600"/>
              <a:gd name="connsiteX3" fmla="*/ 0 w 3454400"/>
              <a:gd name="connsiteY3" fmla="*/ 1879600 h 1879600"/>
              <a:gd name="connsiteX4" fmla="*/ 0 w 3454400"/>
              <a:gd name="connsiteY4" fmla="*/ 1712686 h 1879600"/>
              <a:gd name="connsiteX5" fmla="*/ 2866441 w 3454400"/>
              <a:gd name="connsiteY5" fmla="*/ 1712686 h 1879600"/>
              <a:gd name="connsiteX6" fmla="*/ 3294742 w 3454400"/>
              <a:gd name="connsiteY6" fmla="*/ 1284385 h 187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54400" h="1879600">
                <a:moveTo>
                  <a:pt x="3294742" y="0"/>
                </a:moveTo>
                <a:lnTo>
                  <a:pt x="3454400" y="0"/>
                </a:lnTo>
                <a:lnTo>
                  <a:pt x="3454400" y="1879600"/>
                </a:lnTo>
                <a:lnTo>
                  <a:pt x="0" y="1879600"/>
                </a:lnTo>
                <a:lnTo>
                  <a:pt x="0" y="1712686"/>
                </a:lnTo>
                <a:lnTo>
                  <a:pt x="2866441" y="1712686"/>
                </a:lnTo>
                <a:cubicBezTo>
                  <a:pt x="3102985" y="1712686"/>
                  <a:pt x="3294742" y="1520929"/>
                  <a:pt x="3294742" y="1284385"/>
                </a:cubicBezTo>
                <a:close/>
              </a:path>
            </a:pathLst>
          </a:custGeom>
          <a:solidFill>
            <a:srgbClr val="CFDB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Text Box 3"/>
          <p:cNvSpPr txBox="1"/>
          <p:nvPr/>
        </p:nvSpPr>
        <p:spPr>
          <a:xfrm>
            <a:off x="728345" y="475615"/>
            <a:ext cx="6380480" cy="6185535"/>
          </a:xfrm>
          <a:prstGeom prst="rect">
            <a:avLst/>
          </a:prstGeom>
          <a:noFill/>
        </p:spPr>
        <p:txBody>
          <a:bodyPr wrap="square" rtlCol="0" anchor="t">
            <a:spAutoFit/>
          </a:bodyPr>
          <a:p>
            <a:r>
              <a:rPr lang="en-US"/>
              <a:t>#include&lt;stdlib.h&gt;</a:t>
            </a:r>
            <a:endParaRPr lang="en-US"/>
          </a:p>
          <a:p>
            <a:endParaRPr lang="en-US"/>
          </a:p>
          <a:p>
            <a:r>
              <a:rPr lang="en-US"/>
              <a:t>int *input()</a:t>
            </a:r>
            <a:endParaRPr lang="en-US"/>
          </a:p>
          <a:p>
            <a:r>
              <a:rPr lang="en-US"/>
              <a:t>{</a:t>
            </a:r>
            <a:endParaRPr lang="en-US"/>
          </a:p>
          <a:p>
            <a:r>
              <a:rPr lang="en-US"/>
              <a:t>    int *ptr,i;</a:t>
            </a:r>
            <a:endParaRPr lang="en-US"/>
          </a:p>
          <a:p>
            <a:r>
              <a:rPr lang="en-US"/>
              <a:t>    ptr=(int*)malloc(5*sizeof(int));</a:t>
            </a:r>
            <a:endParaRPr lang="en-US"/>
          </a:p>
          <a:p>
            <a:r>
              <a:rPr lang="en-US"/>
              <a:t>    printf("Enter 5 numbers:");</a:t>
            </a:r>
            <a:endParaRPr lang="en-US"/>
          </a:p>
          <a:p>
            <a:r>
              <a:rPr lang="en-US"/>
              <a:t>    for(i=0;i&lt;5;i++)</a:t>
            </a:r>
            <a:endParaRPr lang="en-US"/>
          </a:p>
          <a:p>
            <a:r>
              <a:rPr lang="en-US"/>
              <a:t>        scanf("%d",ptr+i);</a:t>
            </a:r>
            <a:endParaRPr lang="en-US"/>
          </a:p>
          <a:p>
            <a:r>
              <a:rPr lang="en-US"/>
              <a:t>    return ptr;</a:t>
            </a:r>
            <a:endParaRPr lang="en-US"/>
          </a:p>
          <a:p>
            <a:r>
              <a:rPr lang="en-US"/>
              <a:t>}</a:t>
            </a:r>
            <a:endParaRPr lang="en-US"/>
          </a:p>
          <a:p>
            <a:r>
              <a:rPr lang="en-US"/>
              <a:t>int main()</a:t>
            </a:r>
            <a:endParaRPr lang="en-US"/>
          </a:p>
          <a:p>
            <a:r>
              <a:rPr lang="en-US"/>
              <a:t>{</a:t>
            </a:r>
            <a:endParaRPr lang="en-US"/>
          </a:p>
          <a:p>
            <a:r>
              <a:rPr lang="en-US"/>
              <a:t>    int i,sum=0;</a:t>
            </a:r>
            <a:endParaRPr lang="en-US"/>
          </a:p>
          <a:p>
            <a:r>
              <a:rPr lang="en-US"/>
              <a:t>    int *ptr=input();</a:t>
            </a:r>
            <a:endParaRPr lang="en-US"/>
          </a:p>
          <a:p>
            <a:r>
              <a:rPr lang="en-US"/>
              <a:t>    for(i=0;i&lt;5;i++)</a:t>
            </a:r>
            <a:endParaRPr lang="en-US"/>
          </a:p>
          <a:p>
            <a:r>
              <a:rPr lang="en-US"/>
              <a:t>        sum+= *(ptr+i);</a:t>
            </a:r>
            <a:endParaRPr lang="en-US"/>
          </a:p>
          <a:p>
            <a:r>
              <a:rPr lang="en-US"/>
              <a:t>    printf("sum is %d",sum);</a:t>
            </a:r>
            <a:endParaRPr lang="en-US"/>
          </a:p>
          <a:p>
            <a:r>
              <a:rPr lang="en-US"/>
              <a:t>    free(ptr);</a:t>
            </a:r>
            <a:endParaRPr lang="en-US"/>
          </a:p>
          <a:p>
            <a:r>
              <a:rPr lang="en-US"/>
              <a:t>    ptr=NULL;</a:t>
            </a:r>
            <a:endParaRPr lang="en-US"/>
          </a:p>
          <a:p>
            <a:r>
              <a:rPr lang="en-US"/>
              <a:t>    return 0;</a:t>
            </a:r>
            <a:endParaRPr lang="en-US"/>
          </a:p>
          <a:p>
            <a:r>
              <a:rPr lang="en-US"/>
              <a:t>}</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 name="矩形 124"/>
          <p:cNvSpPr/>
          <p:nvPr/>
        </p:nvSpPr>
        <p:spPr>
          <a:xfrm>
            <a:off x="-13335" y="0"/>
            <a:ext cx="6102350" cy="3427413"/>
          </a:xfrm>
          <a:prstGeom prst="rect">
            <a:avLst/>
          </a:prstGeom>
          <a:solidFill>
            <a:srgbClr val="43B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6" name="矩形 125"/>
          <p:cNvSpPr/>
          <p:nvPr/>
        </p:nvSpPr>
        <p:spPr>
          <a:xfrm>
            <a:off x="-13335" y="3430588"/>
            <a:ext cx="6102350" cy="3427413"/>
          </a:xfrm>
          <a:prstGeom prst="rect">
            <a:avLst/>
          </a:prstGeom>
          <a:solidFill>
            <a:srgbClr val="CFD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0" name="矩形 129"/>
          <p:cNvSpPr/>
          <p:nvPr/>
        </p:nvSpPr>
        <p:spPr>
          <a:xfrm>
            <a:off x="6076315" y="0"/>
            <a:ext cx="6102350" cy="3427413"/>
          </a:xfrm>
          <a:prstGeom prst="rect">
            <a:avLst/>
          </a:prstGeom>
          <a:solidFill>
            <a:srgbClr val="CFD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1" name="矩形 130"/>
          <p:cNvSpPr/>
          <p:nvPr/>
        </p:nvSpPr>
        <p:spPr>
          <a:xfrm>
            <a:off x="6076315" y="3430588"/>
            <a:ext cx="6102350" cy="3427413"/>
          </a:xfrm>
          <a:prstGeom prst="rect">
            <a:avLst/>
          </a:prstGeom>
          <a:solidFill>
            <a:srgbClr val="43B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2" name="圆角矩形 131"/>
          <p:cNvSpPr/>
          <p:nvPr/>
        </p:nvSpPr>
        <p:spPr>
          <a:xfrm>
            <a:off x="615950" y="482600"/>
            <a:ext cx="11201400" cy="5892800"/>
          </a:xfrm>
          <a:prstGeom prst="roundRect">
            <a:avLst>
              <a:gd name="adj" fmla="val 654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ctr" defTabSz="914400" rtl="0" eaLnBrk="1" fontAlgn="auto" latinLnBrk="0" hangingPunct="1">
              <a:lnSpc>
                <a:spcPct val="100000"/>
              </a:lnSpc>
              <a:spcBef>
                <a:spcPts val="0"/>
              </a:spcBef>
              <a:spcAft>
                <a:spcPts val="0"/>
              </a:spcAft>
              <a:buClrTx/>
              <a:buSzTx/>
              <a:buFont typeface="Wingdings" panose="05000000000000000000" charset="0"/>
              <a:buChar char="Ø"/>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079" name="文本框 61"/>
          <p:cNvSpPr txBox="1"/>
          <p:nvPr/>
        </p:nvSpPr>
        <p:spPr>
          <a:xfrm>
            <a:off x="2991803" y="857250"/>
            <a:ext cx="6067425" cy="460375"/>
          </a:xfrm>
          <a:prstGeom prst="rect">
            <a:avLst/>
          </a:prstGeom>
          <a:noFill/>
          <a:ln w="9525">
            <a:noFill/>
          </a:ln>
        </p:spPr>
        <p:txBody>
          <a:bodyPr>
            <a:spAutoFit/>
          </a:bodyPr>
          <a:p>
            <a:pPr algn="ctr" eaLnBrk="1" hangingPunct="1"/>
            <a:r>
              <a:rPr lang="en-US" altLang="zh-CN" sz="2400" b="1" u="sng" dirty="0">
                <a:latin typeface="Microsoft YaHei" panose="020B0503020204020204" pitchFamily="34" charset="-122"/>
                <a:cs typeface="Vrinda" panose="020B0502040204020203" pitchFamily="34" charset="0"/>
                <a:sym typeface="Arial" panose="020B0604020202020204" pitchFamily="34" charset="0"/>
              </a:rPr>
              <a:t>CONTENTS</a:t>
            </a:r>
            <a:endParaRPr lang="zh-CN" altLang="en-US" sz="2400" b="1" u="sng" dirty="0">
              <a:latin typeface="Microsoft YaHei" panose="020B0503020204020204" pitchFamily="34" charset="-122"/>
              <a:ea typeface="Vrinda" panose="020B0502040204020203" pitchFamily="34" charset="0"/>
              <a:sym typeface="Arial" panose="020B0604020202020204" pitchFamily="34" charset="0"/>
            </a:endParaRPr>
          </a:p>
        </p:txBody>
      </p:sp>
      <p:sp>
        <p:nvSpPr>
          <p:cNvPr id="2" name="Text Box 1"/>
          <p:cNvSpPr txBox="1"/>
          <p:nvPr/>
        </p:nvSpPr>
        <p:spPr>
          <a:xfrm>
            <a:off x="1507490" y="1640205"/>
            <a:ext cx="9716770" cy="4246245"/>
          </a:xfrm>
          <a:prstGeom prst="rect">
            <a:avLst/>
          </a:prstGeom>
          <a:noFill/>
        </p:spPr>
        <p:txBody>
          <a:bodyPr wrap="square" rtlCol="0">
            <a:spAutoFit/>
          </a:bodyPr>
          <a:p>
            <a:pPr marL="285750" indent="-285750">
              <a:lnSpc>
                <a:spcPct val="150000"/>
              </a:lnSpc>
              <a:buFont typeface="Wingdings" panose="05000000000000000000" charset="0"/>
              <a:buChar char="v"/>
            </a:pPr>
            <a:r>
              <a:rPr lang="en-US">
                <a:cs typeface="Arial" panose="020B0604020202020204" pitchFamily="34" charset="0"/>
              </a:rPr>
              <a:t>Static Memory Allocation</a:t>
            </a:r>
            <a:endParaRPr lang="en-US">
              <a:cs typeface="Arial" panose="020B0604020202020204" pitchFamily="34" charset="0"/>
            </a:endParaRPr>
          </a:p>
          <a:p>
            <a:pPr marL="285750" indent="-285750">
              <a:lnSpc>
                <a:spcPct val="150000"/>
              </a:lnSpc>
              <a:buFont typeface="Wingdings" panose="05000000000000000000" charset="0"/>
              <a:buChar char="v"/>
            </a:pPr>
            <a:r>
              <a:rPr lang="en-US">
                <a:cs typeface="Arial" panose="020B0604020202020204" pitchFamily="34" charset="0"/>
              </a:rPr>
              <a:t>Problems Faced in Static Memory Allocation</a:t>
            </a:r>
            <a:endParaRPr lang="en-US">
              <a:cs typeface="Arial" panose="020B0604020202020204" pitchFamily="34" charset="0"/>
            </a:endParaRPr>
          </a:p>
          <a:p>
            <a:pPr marL="285750" indent="-285750">
              <a:lnSpc>
                <a:spcPct val="150000"/>
              </a:lnSpc>
              <a:buFont typeface="Wingdings" panose="05000000000000000000" charset="0"/>
              <a:buChar char="v"/>
            </a:pPr>
            <a:r>
              <a:rPr lang="en-US">
                <a:cs typeface="Arial" panose="020B0604020202020204" pitchFamily="34" charset="0"/>
              </a:rPr>
              <a:t>Dynamic Memory Allocation</a:t>
            </a:r>
            <a:endParaRPr lang="en-US">
              <a:cs typeface="Arial" panose="020B0604020202020204" pitchFamily="34" charset="0"/>
            </a:endParaRPr>
          </a:p>
          <a:p>
            <a:pPr marL="285750" indent="-285750">
              <a:lnSpc>
                <a:spcPct val="150000"/>
              </a:lnSpc>
              <a:buFont typeface="Wingdings" panose="05000000000000000000" charset="0"/>
              <a:buChar char="v"/>
            </a:pPr>
            <a:r>
              <a:rPr lang="en-US">
                <a:cs typeface="Arial" panose="020B0604020202020204" pitchFamily="34" charset="0"/>
              </a:rPr>
              <a:t>Built in functions for Dynamic memory Allocation</a:t>
            </a:r>
            <a:endParaRPr lang="en-US">
              <a:cs typeface="Arial" panose="020B0604020202020204" pitchFamily="34" charset="0"/>
            </a:endParaRPr>
          </a:p>
          <a:p>
            <a:pPr marL="285750" indent="-285750">
              <a:lnSpc>
                <a:spcPct val="150000"/>
              </a:lnSpc>
              <a:buFont typeface="Wingdings" panose="05000000000000000000" charset="0"/>
              <a:buChar char="v"/>
            </a:pPr>
            <a:r>
              <a:rPr lang="en-US">
                <a:cs typeface="Arial" panose="020B0604020202020204" pitchFamily="34" charset="0"/>
              </a:rPr>
              <a:t>Dynamic Memory Allocation using Malloc()</a:t>
            </a:r>
            <a:endParaRPr lang="en-US">
              <a:cs typeface="Arial" panose="020B0604020202020204" pitchFamily="34" charset="0"/>
            </a:endParaRPr>
          </a:p>
          <a:p>
            <a:pPr marL="285750" indent="-285750">
              <a:lnSpc>
                <a:spcPct val="150000"/>
              </a:lnSpc>
              <a:buFont typeface="Wingdings" panose="05000000000000000000" charset="0"/>
              <a:buChar char="v"/>
            </a:pPr>
            <a:r>
              <a:rPr lang="en-US">
                <a:cs typeface="Arial" panose="020B0604020202020204" pitchFamily="34" charset="0"/>
              </a:rPr>
              <a:t>Dynamic Memory Allocation Using Calloc()</a:t>
            </a:r>
            <a:endParaRPr lang="en-US">
              <a:cs typeface="Arial" panose="020B0604020202020204" pitchFamily="34" charset="0"/>
            </a:endParaRPr>
          </a:p>
          <a:p>
            <a:pPr marL="285750" indent="-285750">
              <a:lnSpc>
                <a:spcPct val="150000"/>
              </a:lnSpc>
              <a:buFont typeface="Wingdings" panose="05000000000000000000" charset="0"/>
              <a:buChar char="v"/>
            </a:pPr>
            <a:r>
              <a:rPr lang="en-US">
                <a:cs typeface="Arial" panose="020B0604020202020204" pitchFamily="34" charset="0"/>
              </a:rPr>
              <a:t>Dynamic Memory Allocation Using Realloc()</a:t>
            </a:r>
            <a:endParaRPr lang="en-US">
              <a:cs typeface="Arial" panose="020B0604020202020204" pitchFamily="34" charset="0"/>
            </a:endParaRPr>
          </a:p>
          <a:p>
            <a:pPr marL="285750" indent="-285750">
              <a:lnSpc>
                <a:spcPct val="150000"/>
              </a:lnSpc>
              <a:buFont typeface="Wingdings" panose="05000000000000000000" charset="0"/>
              <a:buChar char="v"/>
            </a:pPr>
            <a:r>
              <a:rPr lang="en-US">
                <a:cs typeface="Arial" panose="020B0604020202020204" pitchFamily="34" charset="0"/>
              </a:rPr>
              <a:t>Dynamic Memory Allocation using Free()</a:t>
            </a:r>
            <a:endParaRPr lang="en-US">
              <a:cs typeface="Arial" panose="020B0604020202020204" pitchFamily="34" charset="0"/>
            </a:endParaRPr>
          </a:p>
          <a:p>
            <a:pPr marL="285750" indent="-285750">
              <a:lnSpc>
                <a:spcPct val="150000"/>
              </a:lnSpc>
              <a:buFont typeface="Wingdings" panose="05000000000000000000" charset="0"/>
              <a:buChar char="v"/>
            </a:pPr>
            <a:endParaRPr lang="en-US">
              <a:cs typeface="Arial" panose="020B0604020202020204" pitchFamily="34" charset="0"/>
            </a:endParaRPr>
          </a:p>
          <a:p>
            <a:pPr marL="285750" indent="-285750">
              <a:lnSpc>
                <a:spcPct val="150000"/>
              </a:lnSpc>
              <a:buFont typeface="Wingdings" panose="05000000000000000000" charset="0"/>
              <a:buChar char="v"/>
            </a:pPr>
            <a:endParaRPr lang="en-US">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0" y="0"/>
            <a:ext cx="6102350" cy="3427413"/>
          </a:xfrm>
          <a:prstGeom prst="rect">
            <a:avLst/>
          </a:prstGeom>
          <a:solidFill>
            <a:srgbClr val="43B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9" name="矩形 68"/>
          <p:cNvSpPr/>
          <p:nvPr/>
        </p:nvSpPr>
        <p:spPr>
          <a:xfrm>
            <a:off x="0" y="3430588"/>
            <a:ext cx="6102350" cy="3427413"/>
          </a:xfrm>
          <a:prstGeom prst="rect">
            <a:avLst/>
          </a:prstGeom>
          <a:solidFill>
            <a:srgbClr val="CFD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1" name="矩形 70"/>
          <p:cNvSpPr/>
          <p:nvPr/>
        </p:nvSpPr>
        <p:spPr>
          <a:xfrm>
            <a:off x="6089650" y="0"/>
            <a:ext cx="6102350" cy="3427413"/>
          </a:xfrm>
          <a:prstGeom prst="rect">
            <a:avLst/>
          </a:prstGeom>
          <a:solidFill>
            <a:srgbClr val="CFD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3" name="矩形 72"/>
          <p:cNvSpPr/>
          <p:nvPr/>
        </p:nvSpPr>
        <p:spPr>
          <a:xfrm>
            <a:off x="6089650" y="3430588"/>
            <a:ext cx="6102350" cy="3427413"/>
          </a:xfrm>
          <a:prstGeom prst="rect">
            <a:avLst/>
          </a:prstGeom>
          <a:solidFill>
            <a:srgbClr val="43B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圆角矩形 6"/>
          <p:cNvSpPr/>
          <p:nvPr/>
        </p:nvSpPr>
        <p:spPr>
          <a:xfrm>
            <a:off x="469900" y="419100"/>
            <a:ext cx="11201400" cy="5892800"/>
          </a:xfrm>
          <a:prstGeom prst="roundRect">
            <a:avLst>
              <a:gd name="adj" fmla="val 654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4583" name="文本框 9"/>
          <p:cNvSpPr txBox="1"/>
          <p:nvPr/>
        </p:nvSpPr>
        <p:spPr>
          <a:xfrm>
            <a:off x="3394075" y="2455863"/>
            <a:ext cx="5527675" cy="1570037"/>
          </a:xfrm>
          <a:prstGeom prst="rect">
            <a:avLst/>
          </a:prstGeom>
          <a:noFill/>
          <a:ln w="9525">
            <a:noFill/>
          </a:ln>
        </p:spPr>
        <p:txBody>
          <a:bodyPr wrap="none">
            <a:spAutoFit/>
          </a:bodyPr>
          <a:p>
            <a:pPr algn="ctr" eaLnBrk="1" hangingPunct="1"/>
            <a:r>
              <a:rPr lang="en-US" altLang="zh-CN" sz="9600" b="1" dirty="0">
                <a:latin typeface="Microsoft YaHei" panose="020B0503020204020204" pitchFamily="34" charset="-122"/>
              </a:rPr>
              <a:t>THANKS</a:t>
            </a:r>
            <a:endParaRPr lang="en-US" altLang="zh-CN" sz="9600" b="1" dirty="0">
              <a:latin typeface="Microsoft YaHei" panose="020B0503020204020204" pitchFamily="34" charset="-122"/>
            </a:endParaRPr>
          </a:p>
        </p:txBody>
      </p:sp>
      <p:sp>
        <p:nvSpPr>
          <p:cNvPr id="24584" name="文本框 8"/>
          <p:cNvSpPr txBox="1"/>
          <p:nvPr/>
        </p:nvSpPr>
        <p:spPr>
          <a:xfrm>
            <a:off x="3152775" y="3841750"/>
            <a:ext cx="5905500" cy="368300"/>
          </a:xfrm>
          <a:prstGeom prst="rect">
            <a:avLst/>
          </a:prstGeom>
          <a:noFill/>
          <a:ln w="9525">
            <a:noFill/>
          </a:ln>
        </p:spPr>
        <p:txBody>
          <a:bodyPr>
            <a:spAutoFit/>
          </a:bodyPr>
          <a:p>
            <a:pPr algn="dist" eaLnBrk="1" hangingPunct="1"/>
            <a:endParaRPr lang="zh-CN" altLang="en-US" dirty="0">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 name="矩形 94"/>
          <p:cNvSpPr/>
          <p:nvPr/>
        </p:nvSpPr>
        <p:spPr>
          <a:xfrm>
            <a:off x="0" y="0"/>
            <a:ext cx="6102350" cy="3427413"/>
          </a:xfrm>
          <a:prstGeom prst="rect">
            <a:avLst/>
          </a:prstGeom>
          <a:solidFill>
            <a:srgbClr val="43B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8" name="矩形 97"/>
          <p:cNvSpPr/>
          <p:nvPr/>
        </p:nvSpPr>
        <p:spPr>
          <a:xfrm>
            <a:off x="0" y="3430588"/>
            <a:ext cx="6102350" cy="3427413"/>
          </a:xfrm>
          <a:prstGeom prst="rect">
            <a:avLst/>
          </a:prstGeom>
          <a:solidFill>
            <a:srgbClr val="CFD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99" name="矩形 98"/>
          <p:cNvSpPr/>
          <p:nvPr/>
        </p:nvSpPr>
        <p:spPr>
          <a:xfrm>
            <a:off x="6089650" y="0"/>
            <a:ext cx="6102350" cy="3427413"/>
          </a:xfrm>
          <a:prstGeom prst="rect">
            <a:avLst/>
          </a:prstGeom>
          <a:solidFill>
            <a:srgbClr val="CFD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0" name="矩形 99"/>
          <p:cNvSpPr/>
          <p:nvPr/>
        </p:nvSpPr>
        <p:spPr>
          <a:xfrm>
            <a:off x="6089650" y="3430588"/>
            <a:ext cx="6102350" cy="3427413"/>
          </a:xfrm>
          <a:prstGeom prst="rect">
            <a:avLst/>
          </a:prstGeom>
          <a:solidFill>
            <a:srgbClr val="43B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01" name="圆角矩形 100"/>
          <p:cNvSpPr/>
          <p:nvPr/>
        </p:nvSpPr>
        <p:spPr>
          <a:xfrm>
            <a:off x="469900" y="419100"/>
            <a:ext cx="11201400" cy="5892800"/>
          </a:xfrm>
          <a:prstGeom prst="roundRect">
            <a:avLst>
              <a:gd name="adj" fmla="val 654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107" name="文本框 111"/>
          <p:cNvSpPr txBox="1"/>
          <p:nvPr/>
        </p:nvSpPr>
        <p:spPr>
          <a:xfrm>
            <a:off x="6362700" y="5370513"/>
            <a:ext cx="309880" cy="337185"/>
          </a:xfrm>
          <a:prstGeom prst="rect">
            <a:avLst/>
          </a:prstGeom>
          <a:noFill/>
          <a:ln w="9525">
            <a:noFill/>
          </a:ln>
        </p:spPr>
        <p:txBody>
          <a:bodyPr wrap="none">
            <a:spAutoFit/>
          </a:bodyPr>
          <a:p>
            <a:pPr eaLnBrk="1" hangingPunct="1">
              <a:buFont typeface="Wingdings" panose="05000000000000000000" pitchFamily="2" charset="2"/>
            </a:pPr>
            <a:endParaRPr lang="zh-CN" altLang="en-US" sz="1600" dirty="0">
              <a:latin typeface="Microsoft YaHei" panose="020B0503020204020204" pitchFamily="34" charset="-122"/>
            </a:endParaRPr>
          </a:p>
        </p:txBody>
      </p:sp>
      <p:sp>
        <p:nvSpPr>
          <p:cNvPr id="4108" name="文本框 115"/>
          <p:cNvSpPr txBox="1"/>
          <p:nvPr/>
        </p:nvSpPr>
        <p:spPr>
          <a:xfrm>
            <a:off x="8061325" y="5370513"/>
            <a:ext cx="309880" cy="337185"/>
          </a:xfrm>
          <a:prstGeom prst="rect">
            <a:avLst/>
          </a:prstGeom>
          <a:noFill/>
          <a:ln w="9525">
            <a:noFill/>
          </a:ln>
        </p:spPr>
        <p:txBody>
          <a:bodyPr wrap="none">
            <a:spAutoFit/>
          </a:bodyPr>
          <a:p>
            <a:pPr eaLnBrk="1" hangingPunct="1">
              <a:buFont typeface="Wingdings" panose="05000000000000000000" pitchFamily="2" charset="2"/>
            </a:pPr>
            <a:endParaRPr lang="zh-CN" altLang="en-US" sz="1600" dirty="0">
              <a:latin typeface="Microsoft YaHei" panose="020B0503020204020204" pitchFamily="34" charset="-122"/>
            </a:endParaRPr>
          </a:p>
        </p:txBody>
      </p:sp>
      <p:sp>
        <p:nvSpPr>
          <p:cNvPr id="2" name="Text Box 1"/>
          <p:cNvSpPr txBox="1"/>
          <p:nvPr/>
        </p:nvSpPr>
        <p:spPr>
          <a:xfrm>
            <a:off x="1946275" y="1021715"/>
            <a:ext cx="8495030" cy="460375"/>
          </a:xfrm>
          <a:prstGeom prst="rect">
            <a:avLst/>
          </a:prstGeom>
          <a:noFill/>
        </p:spPr>
        <p:txBody>
          <a:bodyPr wrap="square" rtlCol="0">
            <a:spAutoFit/>
          </a:bodyPr>
          <a:p>
            <a:pPr algn="ctr"/>
            <a:r>
              <a:rPr lang="en-US" sz="2400" b="1" u="sng"/>
              <a:t>STATIC MEMORY ALLOCATION</a:t>
            </a:r>
            <a:endParaRPr lang="en-US" sz="2400" b="1" u="sng"/>
          </a:p>
        </p:txBody>
      </p:sp>
      <p:sp>
        <p:nvSpPr>
          <p:cNvPr id="3" name="Text Box 2"/>
          <p:cNvSpPr txBox="1"/>
          <p:nvPr/>
        </p:nvSpPr>
        <p:spPr>
          <a:xfrm>
            <a:off x="1343660" y="1896745"/>
            <a:ext cx="9746615" cy="3784600"/>
          </a:xfrm>
          <a:prstGeom prst="rect">
            <a:avLst/>
          </a:prstGeom>
          <a:noFill/>
        </p:spPr>
        <p:txBody>
          <a:bodyPr wrap="square" rtlCol="0">
            <a:spAutoFit/>
          </a:bodyPr>
          <a:p>
            <a:pPr marL="285750" indent="-285750" algn="just">
              <a:lnSpc>
                <a:spcPct val="150000"/>
              </a:lnSpc>
              <a:buFont typeface="Wingdings" panose="05000000000000000000" charset="0"/>
              <a:buChar char="v"/>
            </a:pPr>
            <a:r>
              <a:rPr lang="en-US" sz="2000"/>
              <a:t>Memory Allocated during Compile time is called Static Memory Allocation.</a:t>
            </a:r>
            <a:endParaRPr lang="en-US" sz="2000"/>
          </a:p>
          <a:p>
            <a:pPr marL="285750" indent="-285750" algn="just">
              <a:lnSpc>
                <a:spcPct val="150000"/>
              </a:lnSpc>
              <a:buFont typeface="Wingdings" panose="05000000000000000000" charset="0"/>
              <a:buChar char="v"/>
            </a:pPr>
            <a:r>
              <a:rPr lang="en-US" sz="2000"/>
              <a:t>The Memory Allocated is fixed and cannot be increased or decreased during run time.</a:t>
            </a:r>
            <a:endParaRPr lang="en-US" sz="2000"/>
          </a:p>
          <a:p>
            <a:pPr marL="285750" indent="-285750" algn="just">
              <a:lnSpc>
                <a:spcPct val="150000"/>
              </a:lnSpc>
              <a:buFont typeface="Wingdings" panose="05000000000000000000" charset="0"/>
              <a:buChar char="v"/>
            </a:pPr>
            <a:endParaRPr lang="en-US" sz="2000"/>
          </a:p>
          <a:p>
            <a:pPr marL="285750" indent="-285750" algn="just">
              <a:lnSpc>
                <a:spcPct val="150000"/>
              </a:lnSpc>
              <a:buFont typeface="Wingdings" panose="05000000000000000000" charset="0"/>
              <a:buChar char="v"/>
            </a:pPr>
            <a:r>
              <a:rPr lang="en-US" sz="2000"/>
              <a:t>Ex:- int main()</a:t>
            </a:r>
            <a:endParaRPr lang="en-US" sz="2000"/>
          </a:p>
          <a:p>
            <a:pPr algn="just">
              <a:lnSpc>
                <a:spcPct val="150000"/>
              </a:lnSpc>
              <a:buFont typeface="Wingdings" panose="05000000000000000000" charset="0"/>
            </a:pPr>
            <a:r>
              <a:rPr lang="en-US" sz="2000"/>
              <a:t>        { </a:t>
            </a:r>
            <a:endParaRPr lang="en-US" sz="2000"/>
          </a:p>
          <a:p>
            <a:pPr algn="just">
              <a:lnSpc>
                <a:spcPct val="150000"/>
              </a:lnSpc>
              <a:buFont typeface="Wingdings" panose="05000000000000000000" charset="0"/>
            </a:pPr>
            <a:r>
              <a:rPr lang="en-US" sz="2000"/>
              <a:t>	int arr[5]={1,2,3,4,5};</a:t>
            </a:r>
            <a:endParaRPr lang="en-US" sz="2000"/>
          </a:p>
          <a:p>
            <a:pPr algn="just">
              <a:lnSpc>
                <a:spcPct val="150000"/>
              </a:lnSpc>
              <a:buFont typeface="Wingdings" panose="05000000000000000000" charset="0"/>
            </a:pPr>
            <a:r>
              <a:rPr lang="en-US" sz="2000"/>
              <a:t>        }</a:t>
            </a:r>
            <a:endParaRPr 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任意多边形 16"/>
          <p:cNvSpPr/>
          <p:nvPr/>
        </p:nvSpPr>
        <p:spPr>
          <a:xfrm>
            <a:off x="0" y="0"/>
            <a:ext cx="3324225" cy="1001713"/>
          </a:xfrm>
          <a:custGeom>
            <a:avLst/>
            <a:gdLst>
              <a:gd name="connsiteX0" fmla="*/ 0 w 3323770"/>
              <a:gd name="connsiteY0" fmla="*/ 0 h 1001486"/>
              <a:gd name="connsiteX1" fmla="*/ 3323770 w 3323770"/>
              <a:gd name="connsiteY1" fmla="*/ 0 h 1001486"/>
              <a:gd name="connsiteX2" fmla="*/ 3323770 w 3323770"/>
              <a:gd name="connsiteY2" fmla="*/ 207377 h 1001486"/>
              <a:gd name="connsiteX3" fmla="*/ 631500 w 3323770"/>
              <a:gd name="connsiteY3" fmla="*/ 207377 h 1001486"/>
              <a:gd name="connsiteX4" fmla="*/ 203199 w 3323770"/>
              <a:gd name="connsiteY4" fmla="*/ 635678 h 1001486"/>
              <a:gd name="connsiteX5" fmla="*/ 203199 w 3323770"/>
              <a:gd name="connsiteY5" fmla="*/ 1001486 h 1001486"/>
              <a:gd name="connsiteX6" fmla="*/ 0 w 3323770"/>
              <a:gd name="connsiteY6" fmla="*/ 1001486 h 1001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23770" h="1001486">
                <a:moveTo>
                  <a:pt x="0" y="0"/>
                </a:moveTo>
                <a:lnTo>
                  <a:pt x="3323770" y="0"/>
                </a:lnTo>
                <a:lnTo>
                  <a:pt x="3323770" y="207377"/>
                </a:lnTo>
                <a:lnTo>
                  <a:pt x="631500" y="207377"/>
                </a:lnTo>
                <a:cubicBezTo>
                  <a:pt x="394956" y="207377"/>
                  <a:pt x="203199" y="399134"/>
                  <a:pt x="203199" y="635678"/>
                </a:cubicBezTo>
                <a:lnTo>
                  <a:pt x="203199" y="1001486"/>
                </a:lnTo>
                <a:lnTo>
                  <a:pt x="0" y="1001486"/>
                </a:lnTo>
                <a:close/>
              </a:path>
            </a:pathLst>
          </a:custGeom>
          <a:solidFill>
            <a:srgbClr val="43BCC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 name="任意多边形 17"/>
          <p:cNvSpPr/>
          <p:nvPr/>
        </p:nvSpPr>
        <p:spPr>
          <a:xfrm>
            <a:off x="8737600" y="4978400"/>
            <a:ext cx="3454400" cy="1879600"/>
          </a:xfrm>
          <a:custGeom>
            <a:avLst/>
            <a:gdLst>
              <a:gd name="connsiteX0" fmla="*/ 3294742 w 3454400"/>
              <a:gd name="connsiteY0" fmla="*/ 0 h 1879600"/>
              <a:gd name="connsiteX1" fmla="*/ 3454400 w 3454400"/>
              <a:gd name="connsiteY1" fmla="*/ 0 h 1879600"/>
              <a:gd name="connsiteX2" fmla="*/ 3454400 w 3454400"/>
              <a:gd name="connsiteY2" fmla="*/ 1879600 h 1879600"/>
              <a:gd name="connsiteX3" fmla="*/ 0 w 3454400"/>
              <a:gd name="connsiteY3" fmla="*/ 1879600 h 1879600"/>
              <a:gd name="connsiteX4" fmla="*/ 0 w 3454400"/>
              <a:gd name="connsiteY4" fmla="*/ 1712686 h 1879600"/>
              <a:gd name="connsiteX5" fmla="*/ 2866441 w 3454400"/>
              <a:gd name="connsiteY5" fmla="*/ 1712686 h 1879600"/>
              <a:gd name="connsiteX6" fmla="*/ 3294742 w 3454400"/>
              <a:gd name="connsiteY6" fmla="*/ 1284385 h 187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54400" h="1879600">
                <a:moveTo>
                  <a:pt x="3294742" y="0"/>
                </a:moveTo>
                <a:lnTo>
                  <a:pt x="3454400" y="0"/>
                </a:lnTo>
                <a:lnTo>
                  <a:pt x="3454400" y="1879600"/>
                </a:lnTo>
                <a:lnTo>
                  <a:pt x="0" y="1879600"/>
                </a:lnTo>
                <a:lnTo>
                  <a:pt x="0" y="1712686"/>
                </a:lnTo>
                <a:lnTo>
                  <a:pt x="2866441" y="1712686"/>
                </a:lnTo>
                <a:cubicBezTo>
                  <a:pt x="3102985" y="1712686"/>
                  <a:pt x="3294742" y="1520929"/>
                  <a:pt x="3294742" y="1284385"/>
                </a:cubicBezTo>
                <a:close/>
              </a:path>
            </a:pathLst>
          </a:custGeom>
          <a:solidFill>
            <a:srgbClr val="CFDB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Text Box 2"/>
          <p:cNvSpPr txBox="1"/>
          <p:nvPr/>
        </p:nvSpPr>
        <p:spPr>
          <a:xfrm>
            <a:off x="1205865" y="735330"/>
            <a:ext cx="10344150" cy="521970"/>
          </a:xfrm>
          <a:prstGeom prst="rect">
            <a:avLst/>
          </a:prstGeom>
          <a:noFill/>
        </p:spPr>
        <p:txBody>
          <a:bodyPr wrap="square" rtlCol="0">
            <a:spAutoFit/>
          </a:bodyPr>
          <a:p>
            <a:pPr algn="ctr"/>
            <a:r>
              <a:rPr lang="en-US" sz="2800" b="1" u="sng"/>
              <a:t>Problems Faced in Static Memory Allocation</a:t>
            </a:r>
            <a:endParaRPr lang="en-US" sz="2800" b="1" u="sng"/>
          </a:p>
        </p:txBody>
      </p:sp>
      <p:pic>
        <p:nvPicPr>
          <p:cNvPr id="5" name="Picture 4" descr="images"/>
          <p:cNvPicPr>
            <a:picLocks noChangeAspect="1"/>
          </p:cNvPicPr>
          <p:nvPr/>
        </p:nvPicPr>
        <p:blipFill>
          <a:blip r:embed="rId1"/>
          <a:stretch>
            <a:fillRect/>
          </a:stretch>
        </p:blipFill>
        <p:spPr>
          <a:xfrm>
            <a:off x="1040130" y="1572260"/>
            <a:ext cx="1510030" cy="1253490"/>
          </a:xfrm>
          <a:prstGeom prst="rect">
            <a:avLst/>
          </a:prstGeom>
        </p:spPr>
      </p:pic>
      <p:sp>
        <p:nvSpPr>
          <p:cNvPr id="7" name="Text Box 6"/>
          <p:cNvSpPr txBox="1"/>
          <p:nvPr/>
        </p:nvSpPr>
        <p:spPr>
          <a:xfrm>
            <a:off x="2806065" y="1610360"/>
            <a:ext cx="8844280" cy="1476375"/>
          </a:xfrm>
          <a:prstGeom prst="rect">
            <a:avLst/>
          </a:prstGeom>
          <a:noFill/>
        </p:spPr>
        <p:txBody>
          <a:bodyPr wrap="square" rtlCol="0">
            <a:spAutoFit/>
          </a:bodyPr>
          <a:p>
            <a:pPr marL="285750" indent="-285750" algn="just">
              <a:lnSpc>
                <a:spcPct val="150000"/>
              </a:lnSpc>
              <a:buFont typeface="Wingdings" panose="05000000000000000000" charset="0"/>
              <a:buChar char="v"/>
            </a:pPr>
            <a:r>
              <a:rPr lang="en-US" sz="2000"/>
              <a:t>If you are allocating memory for an array during compile time then you have to fix the size at the time of declaration.Size is fixed and user cannot increase or decrease the size of the array at run time.</a:t>
            </a:r>
            <a:endParaRPr lang="en-US" sz="2000"/>
          </a:p>
        </p:txBody>
      </p:sp>
      <p:pic>
        <p:nvPicPr>
          <p:cNvPr id="11" name="Picture 10" descr="images"/>
          <p:cNvPicPr>
            <a:picLocks noChangeAspect="1"/>
          </p:cNvPicPr>
          <p:nvPr/>
        </p:nvPicPr>
        <p:blipFill>
          <a:blip r:embed="rId1"/>
          <a:stretch>
            <a:fillRect/>
          </a:stretch>
        </p:blipFill>
        <p:spPr>
          <a:xfrm>
            <a:off x="1040130" y="3298825"/>
            <a:ext cx="1510030" cy="1253490"/>
          </a:xfrm>
          <a:prstGeom prst="rect">
            <a:avLst/>
          </a:prstGeom>
        </p:spPr>
      </p:pic>
      <p:sp>
        <p:nvSpPr>
          <p:cNvPr id="13" name="Text Box 12"/>
          <p:cNvSpPr txBox="1"/>
          <p:nvPr/>
        </p:nvSpPr>
        <p:spPr>
          <a:xfrm>
            <a:off x="2806065" y="3420745"/>
            <a:ext cx="8646160" cy="1014730"/>
          </a:xfrm>
          <a:prstGeom prst="rect">
            <a:avLst/>
          </a:prstGeom>
          <a:noFill/>
        </p:spPr>
        <p:txBody>
          <a:bodyPr wrap="square" rtlCol="0">
            <a:spAutoFit/>
          </a:bodyPr>
          <a:p>
            <a:pPr marL="285750" indent="-285750" algn="just">
              <a:lnSpc>
                <a:spcPct val="150000"/>
              </a:lnSpc>
              <a:buFont typeface="Wingdings" panose="05000000000000000000" charset="0"/>
              <a:buChar char="v"/>
            </a:pPr>
            <a:r>
              <a:rPr lang="en-US" sz="2000"/>
              <a:t>If the values stored by the user in the arrray at run time is less than the size specified then there will be wastage of memory. </a:t>
            </a:r>
            <a:endParaRPr lang="en-US" sz="2000"/>
          </a:p>
        </p:txBody>
      </p:sp>
      <p:pic>
        <p:nvPicPr>
          <p:cNvPr id="14" name="Picture 13" descr="images"/>
          <p:cNvPicPr>
            <a:picLocks noChangeAspect="1"/>
          </p:cNvPicPr>
          <p:nvPr/>
        </p:nvPicPr>
        <p:blipFill>
          <a:blip r:embed="rId1"/>
          <a:stretch>
            <a:fillRect/>
          </a:stretch>
        </p:blipFill>
        <p:spPr>
          <a:xfrm>
            <a:off x="1040765" y="5140325"/>
            <a:ext cx="1508760" cy="1253490"/>
          </a:xfrm>
          <a:prstGeom prst="rect">
            <a:avLst/>
          </a:prstGeom>
        </p:spPr>
      </p:pic>
      <p:sp>
        <p:nvSpPr>
          <p:cNvPr id="15" name="Text Box 14"/>
          <p:cNvSpPr txBox="1"/>
          <p:nvPr/>
        </p:nvSpPr>
        <p:spPr>
          <a:xfrm>
            <a:off x="2806700" y="5247005"/>
            <a:ext cx="8844280" cy="1014730"/>
          </a:xfrm>
          <a:prstGeom prst="rect">
            <a:avLst/>
          </a:prstGeom>
          <a:noFill/>
        </p:spPr>
        <p:txBody>
          <a:bodyPr wrap="square" rtlCol="0">
            <a:spAutoFit/>
          </a:bodyPr>
          <a:p>
            <a:pPr marL="285750" indent="-285750">
              <a:lnSpc>
                <a:spcPct val="150000"/>
              </a:lnSpc>
              <a:buFont typeface="Wingdings" panose="05000000000000000000" charset="0"/>
              <a:buChar char="v"/>
            </a:pPr>
            <a:r>
              <a:rPr lang="en-US" sz="2000"/>
              <a:t>If the values stored by the user in the array at run time is more than the size specified then the program May crash or misbehave.</a:t>
            </a:r>
            <a:endParaRPr 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 name="任意多边形 33"/>
          <p:cNvSpPr/>
          <p:nvPr/>
        </p:nvSpPr>
        <p:spPr>
          <a:xfrm>
            <a:off x="8737600" y="4978400"/>
            <a:ext cx="3454400" cy="1879600"/>
          </a:xfrm>
          <a:custGeom>
            <a:avLst/>
            <a:gdLst>
              <a:gd name="connsiteX0" fmla="*/ 3294742 w 3454400"/>
              <a:gd name="connsiteY0" fmla="*/ 0 h 1879600"/>
              <a:gd name="connsiteX1" fmla="*/ 3454400 w 3454400"/>
              <a:gd name="connsiteY1" fmla="*/ 0 h 1879600"/>
              <a:gd name="connsiteX2" fmla="*/ 3454400 w 3454400"/>
              <a:gd name="connsiteY2" fmla="*/ 1879600 h 1879600"/>
              <a:gd name="connsiteX3" fmla="*/ 0 w 3454400"/>
              <a:gd name="connsiteY3" fmla="*/ 1879600 h 1879600"/>
              <a:gd name="connsiteX4" fmla="*/ 0 w 3454400"/>
              <a:gd name="connsiteY4" fmla="*/ 1712686 h 1879600"/>
              <a:gd name="connsiteX5" fmla="*/ 2866441 w 3454400"/>
              <a:gd name="connsiteY5" fmla="*/ 1712686 h 1879600"/>
              <a:gd name="connsiteX6" fmla="*/ 3294742 w 3454400"/>
              <a:gd name="connsiteY6" fmla="*/ 1284385 h 187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54400" h="1879600">
                <a:moveTo>
                  <a:pt x="3294742" y="0"/>
                </a:moveTo>
                <a:lnTo>
                  <a:pt x="3454400" y="0"/>
                </a:lnTo>
                <a:lnTo>
                  <a:pt x="3454400" y="1879600"/>
                </a:lnTo>
                <a:lnTo>
                  <a:pt x="0" y="1879600"/>
                </a:lnTo>
                <a:lnTo>
                  <a:pt x="0" y="1712686"/>
                </a:lnTo>
                <a:lnTo>
                  <a:pt x="2866441" y="1712686"/>
                </a:lnTo>
                <a:cubicBezTo>
                  <a:pt x="3102985" y="1712686"/>
                  <a:pt x="3294742" y="1520929"/>
                  <a:pt x="3294742" y="1284385"/>
                </a:cubicBezTo>
                <a:close/>
              </a:path>
            </a:pathLst>
          </a:custGeom>
          <a:solidFill>
            <a:srgbClr val="CFDB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57" name="文本框 17"/>
          <p:cNvSpPr txBox="1"/>
          <p:nvPr/>
        </p:nvSpPr>
        <p:spPr>
          <a:xfrm>
            <a:off x="2654300" y="1519238"/>
            <a:ext cx="1028700" cy="460375"/>
          </a:xfrm>
          <a:prstGeom prst="rect">
            <a:avLst/>
          </a:prstGeom>
          <a:noFill/>
          <a:ln w="9525">
            <a:noFill/>
          </a:ln>
        </p:spPr>
        <p:txBody>
          <a:bodyPr wrap="none">
            <a:spAutoFit/>
          </a:bodyPr>
          <a:p>
            <a:pPr eaLnBrk="1" hangingPunct="1"/>
            <a:r>
              <a:rPr lang="zh-CN" altLang="en-US" sz="2400" b="1" dirty="0">
                <a:solidFill>
                  <a:srgbClr val="FFFFFF"/>
                </a:solidFill>
                <a:latin typeface="Arial" panose="020B0604020202020204" pitchFamily="34" charset="0"/>
              </a:rPr>
              <a:t>TITLE</a:t>
            </a:r>
            <a:endParaRPr lang="zh-CN" altLang="en-US" sz="2400" b="1" dirty="0">
              <a:solidFill>
                <a:srgbClr val="FFFFFF"/>
              </a:solidFill>
              <a:latin typeface="Arial" panose="020B0604020202020204" pitchFamily="34" charset="0"/>
            </a:endParaRPr>
          </a:p>
        </p:txBody>
      </p:sp>
      <p:sp>
        <p:nvSpPr>
          <p:cNvPr id="6158" name="文本框 18"/>
          <p:cNvSpPr txBox="1"/>
          <p:nvPr/>
        </p:nvSpPr>
        <p:spPr>
          <a:xfrm>
            <a:off x="7546975" y="1614488"/>
            <a:ext cx="1028700" cy="460375"/>
          </a:xfrm>
          <a:prstGeom prst="rect">
            <a:avLst/>
          </a:prstGeom>
          <a:noFill/>
          <a:ln w="9525">
            <a:noFill/>
          </a:ln>
        </p:spPr>
        <p:txBody>
          <a:bodyPr wrap="none">
            <a:spAutoFit/>
          </a:bodyPr>
          <a:p>
            <a:pPr eaLnBrk="1" hangingPunct="1"/>
            <a:r>
              <a:rPr lang="zh-CN" altLang="en-US" sz="2400" b="1" dirty="0">
                <a:solidFill>
                  <a:srgbClr val="FFFFFF"/>
                </a:solidFill>
                <a:latin typeface="Arial" panose="020B0604020202020204" pitchFamily="34" charset="0"/>
              </a:rPr>
              <a:t>TITLE</a:t>
            </a:r>
            <a:endParaRPr lang="zh-CN" altLang="en-US" sz="2400" b="1" dirty="0">
              <a:solidFill>
                <a:srgbClr val="FFFFFF"/>
              </a:solidFill>
              <a:latin typeface="Arial" panose="020B0604020202020204" pitchFamily="34" charset="0"/>
            </a:endParaRPr>
          </a:p>
        </p:txBody>
      </p:sp>
      <p:sp>
        <p:nvSpPr>
          <p:cNvPr id="6159" name="文本框 19"/>
          <p:cNvSpPr txBox="1"/>
          <p:nvPr/>
        </p:nvSpPr>
        <p:spPr>
          <a:xfrm>
            <a:off x="219075" y="4086225"/>
            <a:ext cx="1028700" cy="460375"/>
          </a:xfrm>
          <a:prstGeom prst="rect">
            <a:avLst/>
          </a:prstGeom>
          <a:noFill/>
          <a:ln w="9525">
            <a:noFill/>
          </a:ln>
        </p:spPr>
        <p:txBody>
          <a:bodyPr wrap="none">
            <a:spAutoFit/>
          </a:bodyPr>
          <a:p>
            <a:pPr eaLnBrk="1" hangingPunct="1"/>
            <a:r>
              <a:rPr lang="zh-CN" altLang="en-US" sz="2400" b="1" dirty="0">
                <a:solidFill>
                  <a:srgbClr val="FFFFFF"/>
                </a:solidFill>
                <a:latin typeface="Arial" panose="020B0604020202020204" pitchFamily="34" charset="0"/>
              </a:rPr>
              <a:t>TITLE</a:t>
            </a:r>
            <a:endParaRPr lang="zh-CN" altLang="en-US" sz="2400" b="1" dirty="0">
              <a:solidFill>
                <a:srgbClr val="FFFFFF"/>
              </a:solidFill>
              <a:latin typeface="Arial" panose="020B0604020202020204" pitchFamily="34" charset="0"/>
            </a:endParaRPr>
          </a:p>
        </p:txBody>
      </p:sp>
      <p:sp>
        <p:nvSpPr>
          <p:cNvPr id="6160" name="文本框 20"/>
          <p:cNvSpPr txBox="1"/>
          <p:nvPr/>
        </p:nvSpPr>
        <p:spPr>
          <a:xfrm>
            <a:off x="5083175" y="4086225"/>
            <a:ext cx="1028700" cy="460375"/>
          </a:xfrm>
          <a:prstGeom prst="rect">
            <a:avLst/>
          </a:prstGeom>
          <a:noFill/>
          <a:ln w="9525">
            <a:noFill/>
          </a:ln>
        </p:spPr>
        <p:txBody>
          <a:bodyPr wrap="none">
            <a:spAutoFit/>
          </a:bodyPr>
          <a:p>
            <a:pPr eaLnBrk="1" hangingPunct="1"/>
            <a:r>
              <a:rPr lang="zh-CN" altLang="en-US" sz="2400" b="1" dirty="0">
                <a:solidFill>
                  <a:srgbClr val="FFFFFF"/>
                </a:solidFill>
                <a:latin typeface="Arial" panose="020B0604020202020204" pitchFamily="34" charset="0"/>
              </a:rPr>
              <a:t>TITLE</a:t>
            </a:r>
            <a:endParaRPr lang="zh-CN" altLang="en-US" sz="2400" b="1" dirty="0">
              <a:solidFill>
                <a:srgbClr val="FFFFFF"/>
              </a:solidFill>
              <a:latin typeface="Arial" panose="020B0604020202020204" pitchFamily="34" charset="0"/>
            </a:endParaRPr>
          </a:p>
        </p:txBody>
      </p:sp>
      <p:sp>
        <p:nvSpPr>
          <p:cNvPr id="6161" name="文本框 21"/>
          <p:cNvSpPr txBox="1"/>
          <p:nvPr/>
        </p:nvSpPr>
        <p:spPr>
          <a:xfrm>
            <a:off x="9980613" y="4086225"/>
            <a:ext cx="1028700" cy="460375"/>
          </a:xfrm>
          <a:prstGeom prst="rect">
            <a:avLst/>
          </a:prstGeom>
          <a:noFill/>
          <a:ln w="9525">
            <a:noFill/>
          </a:ln>
        </p:spPr>
        <p:txBody>
          <a:bodyPr wrap="none">
            <a:spAutoFit/>
          </a:bodyPr>
          <a:p>
            <a:pPr eaLnBrk="1" hangingPunct="1"/>
            <a:r>
              <a:rPr lang="zh-CN" altLang="en-US" sz="2400" b="1" dirty="0">
                <a:solidFill>
                  <a:srgbClr val="FFFFFF"/>
                </a:solidFill>
                <a:latin typeface="Arial" panose="020B0604020202020204" pitchFamily="34" charset="0"/>
              </a:rPr>
              <a:t>TITLE</a:t>
            </a:r>
            <a:endParaRPr lang="zh-CN" altLang="en-US" sz="2400" b="1" dirty="0">
              <a:solidFill>
                <a:srgbClr val="FFFFFF"/>
              </a:solidFill>
              <a:latin typeface="Arial" panose="020B0604020202020204" pitchFamily="34" charset="0"/>
            </a:endParaRPr>
          </a:p>
        </p:txBody>
      </p:sp>
      <p:sp>
        <p:nvSpPr>
          <p:cNvPr id="6162" name="文本框 22"/>
          <p:cNvSpPr txBox="1"/>
          <p:nvPr/>
        </p:nvSpPr>
        <p:spPr>
          <a:xfrm>
            <a:off x="2654300" y="1935163"/>
            <a:ext cx="1006475" cy="337185"/>
          </a:xfrm>
          <a:prstGeom prst="rect">
            <a:avLst/>
          </a:prstGeom>
          <a:noFill/>
          <a:ln w="9525">
            <a:noFill/>
          </a:ln>
        </p:spPr>
        <p:txBody>
          <a:bodyPr wrap="square">
            <a:spAutoFit/>
          </a:bodyPr>
          <a:p>
            <a:pPr eaLnBrk="1" hangingPunct="1"/>
            <a:r>
              <a:rPr lang="zh-CN" altLang="en-US" sz="1600" dirty="0">
                <a:solidFill>
                  <a:srgbClr val="FFFFFF"/>
                </a:solidFill>
                <a:latin typeface="Arial" panose="020B0604020202020204" pitchFamily="34" charset="0"/>
              </a:rPr>
              <a:t>TEXT</a:t>
            </a:r>
            <a:endParaRPr lang="zh-CN" altLang="en-US" sz="1600" dirty="0">
              <a:solidFill>
                <a:srgbClr val="FFFFFF"/>
              </a:solidFill>
              <a:latin typeface="Arial" panose="020B0604020202020204" pitchFamily="34" charset="0"/>
            </a:endParaRPr>
          </a:p>
        </p:txBody>
      </p:sp>
      <p:sp>
        <p:nvSpPr>
          <p:cNvPr id="6163" name="文本框 23"/>
          <p:cNvSpPr txBox="1"/>
          <p:nvPr/>
        </p:nvSpPr>
        <p:spPr>
          <a:xfrm>
            <a:off x="2654300" y="2606675"/>
            <a:ext cx="1978025" cy="583565"/>
          </a:xfrm>
          <a:prstGeom prst="rect">
            <a:avLst/>
          </a:prstGeom>
          <a:noFill/>
          <a:ln w="9525">
            <a:noFill/>
          </a:ln>
        </p:spPr>
        <p:txBody>
          <a:bodyPr>
            <a:spAutoFit/>
          </a:bodyPr>
          <a:p>
            <a:pPr eaLnBrk="1" hangingPunct="1"/>
            <a:r>
              <a:rPr lang="zh-CN" altLang="en-US" sz="1600" dirty="0">
                <a:solidFill>
                  <a:srgbClr val="FFFFFF"/>
                </a:solidFill>
                <a:sym typeface="+mn-ea"/>
              </a:rPr>
              <a:t>TEXT:</a:t>
            </a:r>
            <a:r>
              <a:rPr lang="en-US" altLang="zh-CN" sz="1600" dirty="0">
                <a:solidFill>
                  <a:srgbClr val="FFFFFF"/>
                </a:solidFill>
                <a:sym typeface="+mn-ea"/>
              </a:rPr>
              <a:t>XXXXXX</a:t>
            </a:r>
            <a:r>
              <a:rPr lang="zh-CN" altLang="en-US" sz="1600" dirty="0">
                <a:solidFill>
                  <a:srgbClr val="FFFFFF"/>
                </a:solidFill>
                <a:sym typeface="+mn-ea"/>
              </a:rPr>
              <a:t>,TEXT:</a:t>
            </a:r>
            <a:r>
              <a:rPr lang="en-US" altLang="zh-CN" sz="1600" dirty="0">
                <a:solidFill>
                  <a:srgbClr val="FFFFFF"/>
                </a:solidFill>
                <a:sym typeface="+mn-ea"/>
              </a:rPr>
              <a:t>XXXXXX</a:t>
            </a:r>
            <a:r>
              <a:rPr lang="zh-CN" altLang="en-US" sz="1600" dirty="0">
                <a:solidFill>
                  <a:srgbClr val="FFFFFF"/>
                </a:solidFill>
                <a:sym typeface="+mn-ea"/>
              </a:rPr>
              <a:t>,</a:t>
            </a:r>
            <a:endParaRPr lang="zh-CN" altLang="en-US" sz="1600" dirty="0">
              <a:solidFill>
                <a:srgbClr val="FFFFFF"/>
              </a:solidFill>
              <a:latin typeface="Arial" panose="020B0604020202020204" pitchFamily="34" charset="0"/>
            </a:endParaRPr>
          </a:p>
        </p:txBody>
      </p:sp>
      <p:sp>
        <p:nvSpPr>
          <p:cNvPr id="6164" name="文本框 24"/>
          <p:cNvSpPr txBox="1"/>
          <p:nvPr/>
        </p:nvSpPr>
        <p:spPr>
          <a:xfrm>
            <a:off x="7546975" y="2032000"/>
            <a:ext cx="701040" cy="337185"/>
          </a:xfrm>
          <a:prstGeom prst="rect">
            <a:avLst/>
          </a:prstGeom>
          <a:noFill/>
          <a:ln w="9525">
            <a:noFill/>
          </a:ln>
        </p:spPr>
        <p:txBody>
          <a:bodyPr wrap="none">
            <a:spAutoFit/>
          </a:bodyPr>
          <a:p>
            <a:pPr eaLnBrk="1" hangingPunct="1"/>
            <a:r>
              <a:rPr lang="zh-CN" altLang="en-US" sz="1600" b="1" dirty="0">
                <a:solidFill>
                  <a:srgbClr val="FFFFFF"/>
                </a:solidFill>
                <a:latin typeface="Arial" panose="020B0604020202020204" pitchFamily="34" charset="0"/>
              </a:rPr>
              <a:t>TEXT</a:t>
            </a:r>
            <a:endParaRPr lang="zh-CN" altLang="en-US" sz="1600" b="1" dirty="0">
              <a:solidFill>
                <a:srgbClr val="FFFFFF"/>
              </a:solidFill>
              <a:latin typeface="Arial" panose="020B0604020202020204" pitchFamily="34" charset="0"/>
            </a:endParaRPr>
          </a:p>
        </p:txBody>
      </p:sp>
      <p:sp>
        <p:nvSpPr>
          <p:cNvPr id="6165" name="文本框 25"/>
          <p:cNvSpPr txBox="1"/>
          <p:nvPr/>
        </p:nvSpPr>
        <p:spPr>
          <a:xfrm>
            <a:off x="7545388" y="2606675"/>
            <a:ext cx="1979612" cy="583565"/>
          </a:xfrm>
          <a:prstGeom prst="rect">
            <a:avLst/>
          </a:prstGeom>
          <a:noFill/>
          <a:ln w="9525">
            <a:noFill/>
          </a:ln>
        </p:spPr>
        <p:txBody>
          <a:bodyPr>
            <a:spAutoFit/>
          </a:bodyPr>
          <a:p>
            <a:pPr eaLnBrk="1" hangingPunct="1"/>
            <a:r>
              <a:rPr lang="zh-CN" altLang="en-US" sz="1600" dirty="0">
                <a:solidFill>
                  <a:srgbClr val="FFFFFF"/>
                </a:solidFill>
                <a:sym typeface="+mn-ea"/>
              </a:rPr>
              <a:t>TEXT:</a:t>
            </a:r>
            <a:r>
              <a:rPr lang="en-US" altLang="zh-CN" sz="1600" dirty="0">
                <a:solidFill>
                  <a:srgbClr val="FFFFFF"/>
                </a:solidFill>
                <a:sym typeface="+mn-ea"/>
              </a:rPr>
              <a:t>XXXXXX</a:t>
            </a:r>
            <a:r>
              <a:rPr lang="zh-CN" altLang="en-US" sz="1600" dirty="0">
                <a:solidFill>
                  <a:srgbClr val="FFFFFF"/>
                </a:solidFill>
                <a:sym typeface="+mn-ea"/>
              </a:rPr>
              <a:t>,TEXT:</a:t>
            </a:r>
            <a:r>
              <a:rPr lang="en-US" altLang="zh-CN" sz="1600" dirty="0">
                <a:solidFill>
                  <a:srgbClr val="FFFFFF"/>
                </a:solidFill>
                <a:sym typeface="+mn-ea"/>
              </a:rPr>
              <a:t>XXXXXX</a:t>
            </a:r>
            <a:r>
              <a:rPr lang="zh-CN" altLang="en-US" sz="1600" dirty="0">
                <a:solidFill>
                  <a:srgbClr val="FFFFFF"/>
                </a:solidFill>
                <a:sym typeface="+mn-ea"/>
              </a:rPr>
              <a:t>,</a:t>
            </a:r>
            <a:endParaRPr lang="zh-CN" altLang="en-US" sz="1600" dirty="0">
              <a:solidFill>
                <a:srgbClr val="FFFFFF"/>
              </a:solidFill>
              <a:latin typeface="Arial" panose="020B0604020202020204" pitchFamily="34" charset="0"/>
            </a:endParaRPr>
          </a:p>
        </p:txBody>
      </p:sp>
      <p:sp>
        <p:nvSpPr>
          <p:cNvPr id="6166" name="文本框 26"/>
          <p:cNvSpPr txBox="1"/>
          <p:nvPr/>
        </p:nvSpPr>
        <p:spPr>
          <a:xfrm>
            <a:off x="207963" y="4545013"/>
            <a:ext cx="701040" cy="337185"/>
          </a:xfrm>
          <a:prstGeom prst="rect">
            <a:avLst/>
          </a:prstGeom>
          <a:noFill/>
          <a:ln w="9525">
            <a:noFill/>
          </a:ln>
        </p:spPr>
        <p:txBody>
          <a:bodyPr wrap="none">
            <a:spAutoFit/>
          </a:bodyPr>
          <a:p>
            <a:pPr eaLnBrk="1" hangingPunct="1"/>
            <a:r>
              <a:rPr lang="zh-CN" altLang="en-US" sz="1600" dirty="0">
                <a:solidFill>
                  <a:srgbClr val="FFFFFF"/>
                </a:solidFill>
                <a:latin typeface="Arial" panose="020B0604020202020204" pitchFamily="34" charset="0"/>
              </a:rPr>
              <a:t>TEXT</a:t>
            </a:r>
            <a:endParaRPr lang="zh-CN" altLang="en-US" sz="1600" dirty="0">
              <a:solidFill>
                <a:srgbClr val="FFFFFF"/>
              </a:solidFill>
              <a:latin typeface="Arial" panose="020B0604020202020204" pitchFamily="34" charset="0"/>
            </a:endParaRPr>
          </a:p>
        </p:txBody>
      </p:sp>
      <p:sp>
        <p:nvSpPr>
          <p:cNvPr id="6167" name="文本框 27"/>
          <p:cNvSpPr txBox="1"/>
          <p:nvPr/>
        </p:nvSpPr>
        <p:spPr>
          <a:xfrm>
            <a:off x="206375" y="5006975"/>
            <a:ext cx="1978025" cy="583565"/>
          </a:xfrm>
          <a:prstGeom prst="rect">
            <a:avLst/>
          </a:prstGeom>
          <a:noFill/>
          <a:ln w="9525">
            <a:noFill/>
          </a:ln>
        </p:spPr>
        <p:txBody>
          <a:bodyPr>
            <a:spAutoFit/>
          </a:bodyPr>
          <a:p>
            <a:pPr eaLnBrk="1" hangingPunct="1"/>
            <a:r>
              <a:rPr lang="zh-CN" altLang="en-US" sz="1600" dirty="0">
                <a:solidFill>
                  <a:srgbClr val="FFFFFF"/>
                </a:solidFill>
                <a:latin typeface="Arial" panose="020B0604020202020204" pitchFamily="34" charset="0"/>
              </a:rPr>
              <a:t>TEXT:</a:t>
            </a:r>
            <a:r>
              <a:rPr lang="en-US" altLang="zh-CN" sz="1600" dirty="0">
                <a:solidFill>
                  <a:srgbClr val="FFFFFF"/>
                </a:solidFill>
                <a:latin typeface="Arial" panose="020B0604020202020204" pitchFamily="34" charset="0"/>
              </a:rPr>
              <a:t>XXXXXX</a:t>
            </a:r>
            <a:r>
              <a:rPr lang="zh-CN" altLang="en-US" sz="1600" dirty="0">
                <a:solidFill>
                  <a:srgbClr val="FFFFFF"/>
                </a:solidFill>
                <a:latin typeface="Arial" panose="020B0604020202020204" pitchFamily="34" charset="0"/>
              </a:rPr>
              <a:t>,TEXT:</a:t>
            </a:r>
            <a:r>
              <a:rPr lang="en-US" altLang="zh-CN" sz="1600" dirty="0">
                <a:solidFill>
                  <a:srgbClr val="FFFFFF"/>
                </a:solidFill>
                <a:latin typeface="Arial" panose="020B0604020202020204" pitchFamily="34" charset="0"/>
              </a:rPr>
              <a:t>XXXXXX</a:t>
            </a:r>
            <a:r>
              <a:rPr lang="zh-CN" altLang="en-US" sz="1600" dirty="0">
                <a:solidFill>
                  <a:srgbClr val="FFFFFF"/>
                </a:solidFill>
                <a:latin typeface="Arial" panose="020B0604020202020204" pitchFamily="34" charset="0"/>
              </a:rPr>
              <a:t>,</a:t>
            </a:r>
            <a:endParaRPr lang="zh-CN" altLang="en-US" sz="1600" dirty="0">
              <a:solidFill>
                <a:srgbClr val="FFFFFF"/>
              </a:solidFill>
              <a:latin typeface="Arial" panose="020B0604020202020204" pitchFamily="34" charset="0"/>
            </a:endParaRPr>
          </a:p>
        </p:txBody>
      </p:sp>
      <p:sp>
        <p:nvSpPr>
          <p:cNvPr id="6168" name="文本框 28"/>
          <p:cNvSpPr txBox="1"/>
          <p:nvPr/>
        </p:nvSpPr>
        <p:spPr>
          <a:xfrm>
            <a:off x="5083175" y="5006975"/>
            <a:ext cx="1979613" cy="583565"/>
          </a:xfrm>
          <a:prstGeom prst="rect">
            <a:avLst/>
          </a:prstGeom>
          <a:noFill/>
          <a:ln w="9525">
            <a:noFill/>
          </a:ln>
        </p:spPr>
        <p:txBody>
          <a:bodyPr>
            <a:spAutoFit/>
          </a:bodyPr>
          <a:p>
            <a:pPr eaLnBrk="1" hangingPunct="1"/>
            <a:r>
              <a:rPr lang="zh-CN" altLang="en-US" sz="1600" dirty="0">
                <a:solidFill>
                  <a:srgbClr val="FFFFFF"/>
                </a:solidFill>
                <a:sym typeface="+mn-ea"/>
              </a:rPr>
              <a:t>TEXT:</a:t>
            </a:r>
            <a:r>
              <a:rPr lang="en-US" altLang="zh-CN" sz="1600" dirty="0">
                <a:solidFill>
                  <a:srgbClr val="FFFFFF"/>
                </a:solidFill>
                <a:sym typeface="+mn-ea"/>
              </a:rPr>
              <a:t>XXXXXX</a:t>
            </a:r>
            <a:r>
              <a:rPr lang="zh-CN" altLang="en-US" sz="1600" dirty="0">
                <a:solidFill>
                  <a:srgbClr val="FFFFFF"/>
                </a:solidFill>
                <a:sym typeface="+mn-ea"/>
              </a:rPr>
              <a:t>,TEXT:</a:t>
            </a:r>
            <a:r>
              <a:rPr lang="en-US" altLang="zh-CN" sz="1600" dirty="0">
                <a:solidFill>
                  <a:srgbClr val="FFFFFF"/>
                </a:solidFill>
                <a:sym typeface="+mn-ea"/>
              </a:rPr>
              <a:t>XXXXXX</a:t>
            </a:r>
            <a:r>
              <a:rPr lang="zh-CN" altLang="en-US" sz="1600" dirty="0">
                <a:solidFill>
                  <a:srgbClr val="FFFFFF"/>
                </a:solidFill>
                <a:sym typeface="+mn-ea"/>
              </a:rPr>
              <a:t>,</a:t>
            </a:r>
            <a:endParaRPr lang="zh-CN" altLang="en-US" sz="1600" dirty="0">
              <a:solidFill>
                <a:srgbClr val="FFFFFF"/>
              </a:solidFill>
              <a:latin typeface="Arial" panose="020B0604020202020204" pitchFamily="34" charset="0"/>
            </a:endParaRPr>
          </a:p>
        </p:txBody>
      </p:sp>
      <p:sp>
        <p:nvSpPr>
          <p:cNvPr id="6169" name="文本框 29"/>
          <p:cNvSpPr txBox="1"/>
          <p:nvPr/>
        </p:nvSpPr>
        <p:spPr>
          <a:xfrm>
            <a:off x="5083175" y="4545013"/>
            <a:ext cx="701040" cy="337185"/>
          </a:xfrm>
          <a:prstGeom prst="rect">
            <a:avLst/>
          </a:prstGeom>
          <a:noFill/>
          <a:ln w="9525">
            <a:noFill/>
          </a:ln>
        </p:spPr>
        <p:txBody>
          <a:bodyPr wrap="none">
            <a:spAutoFit/>
          </a:bodyPr>
          <a:p>
            <a:pPr eaLnBrk="1" hangingPunct="1"/>
            <a:r>
              <a:rPr lang="zh-CN" altLang="en-US" sz="1600" dirty="0">
                <a:solidFill>
                  <a:srgbClr val="FFFFFF"/>
                </a:solidFill>
                <a:latin typeface="Arial" panose="020B0604020202020204" pitchFamily="34" charset="0"/>
              </a:rPr>
              <a:t>TEXT</a:t>
            </a:r>
            <a:endParaRPr lang="zh-CN" altLang="en-US" sz="1600" dirty="0">
              <a:solidFill>
                <a:srgbClr val="FFFFFF"/>
              </a:solidFill>
              <a:latin typeface="Arial" panose="020B0604020202020204" pitchFamily="34" charset="0"/>
            </a:endParaRPr>
          </a:p>
        </p:txBody>
      </p:sp>
      <p:sp>
        <p:nvSpPr>
          <p:cNvPr id="6170" name="文本框 30"/>
          <p:cNvSpPr txBox="1"/>
          <p:nvPr/>
        </p:nvSpPr>
        <p:spPr>
          <a:xfrm>
            <a:off x="9980613" y="4545013"/>
            <a:ext cx="701040" cy="337185"/>
          </a:xfrm>
          <a:prstGeom prst="rect">
            <a:avLst/>
          </a:prstGeom>
          <a:noFill/>
          <a:ln w="9525">
            <a:noFill/>
          </a:ln>
        </p:spPr>
        <p:txBody>
          <a:bodyPr wrap="none">
            <a:spAutoFit/>
          </a:bodyPr>
          <a:p>
            <a:pPr eaLnBrk="1" hangingPunct="1"/>
            <a:r>
              <a:rPr lang="zh-CN" altLang="en-US" sz="1600" dirty="0">
                <a:solidFill>
                  <a:srgbClr val="FFFFFF"/>
                </a:solidFill>
                <a:latin typeface="Arial" panose="020B0604020202020204" pitchFamily="34" charset="0"/>
              </a:rPr>
              <a:t>TEXT</a:t>
            </a:r>
            <a:endParaRPr lang="zh-CN" altLang="en-US" sz="1600" dirty="0">
              <a:solidFill>
                <a:srgbClr val="FFFFFF"/>
              </a:solidFill>
              <a:latin typeface="Arial" panose="020B0604020202020204" pitchFamily="34" charset="0"/>
            </a:endParaRPr>
          </a:p>
        </p:txBody>
      </p:sp>
      <p:sp>
        <p:nvSpPr>
          <p:cNvPr id="6171" name="文本框 31"/>
          <p:cNvSpPr txBox="1"/>
          <p:nvPr/>
        </p:nvSpPr>
        <p:spPr>
          <a:xfrm>
            <a:off x="9996488" y="5006975"/>
            <a:ext cx="1979612" cy="583565"/>
          </a:xfrm>
          <a:prstGeom prst="rect">
            <a:avLst/>
          </a:prstGeom>
          <a:noFill/>
          <a:ln w="9525">
            <a:noFill/>
          </a:ln>
        </p:spPr>
        <p:txBody>
          <a:bodyPr>
            <a:spAutoFit/>
          </a:bodyPr>
          <a:p>
            <a:pPr eaLnBrk="1" hangingPunct="1"/>
            <a:r>
              <a:rPr lang="zh-CN" altLang="en-US" sz="1600" dirty="0">
                <a:solidFill>
                  <a:srgbClr val="FFFFFF"/>
                </a:solidFill>
                <a:sym typeface="+mn-ea"/>
              </a:rPr>
              <a:t>TEXT:</a:t>
            </a:r>
            <a:r>
              <a:rPr lang="en-US" altLang="zh-CN" sz="1600" dirty="0">
                <a:solidFill>
                  <a:srgbClr val="FFFFFF"/>
                </a:solidFill>
                <a:sym typeface="+mn-ea"/>
              </a:rPr>
              <a:t>XXXXXX</a:t>
            </a:r>
            <a:r>
              <a:rPr lang="zh-CN" altLang="en-US" sz="1600" dirty="0">
                <a:solidFill>
                  <a:srgbClr val="FFFFFF"/>
                </a:solidFill>
                <a:sym typeface="+mn-ea"/>
              </a:rPr>
              <a:t>,TEXT:</a:t>
            </a:r>
            <a:r>
              <a:rPr lang="en-US" altLang="zh-CN" sz="1600" dirty="0">
                <a:solidFill>
                  <a:srgbClr val="FFFFFF"/>
                </a:solidFill>
                <a:sym typeface="+mn-ea"/>
              </a:rPr>
              <a:t>XXXXXX</a:t>
            </a:r>
            <a:r>
              <a:rPr lang="zh-CN" altLang="en-US" sz="1600" dirty="0">
                <a:solidFill>
                  <a:srgbClr val="FFFFFF"/>
                </a:solidFill>
                <a:sym typeface="+mn-ea"/>
              </a:rPr>
              <a:t>,</a:t>
            </a:r>
            <a:endParaRPr lang="zh-CN" altLang="en-US" sz="1600" dirty="0">
              <a:solidFill>
                <a:srgbClr val="FFFFFF"/>
              </a:solidFill>
              <a:latin typeface="Arial" panose="020B0604020202020204" pitchFamily="34" charset="0"/>
            </a:endParaRPr>
          </a:p>
        </p:txBody>
      </p:sp>
      <p:sp>
        <p:nvSpPr>
          <p:cNvPr id="33" name="任意多边形 32"/>
          <p:cNvSpPr/>
          <p:nvPr/>
        </p:nvSpPr>
        <p:spPr>
          <a:xfrm>
            <a:off x="0" y="0"/>
            <a:ext cx="3324225" cy="1001713"/>
          </a:xfrm>
          <a:custGeom>
            <a:avLst/>
            <a:gdLst>
              <a:gd name="connsiteX0" fmla="*/ 0 w 3323770"/>
              <a:gd name="connsiteY0" fmla="*/ 0 h 1001486"/>
              <a:gd name="connsiteX1" fmla="*/ 3323770 w 3323770"/>
              <a:gd name="connsiteY1" fmla="*/ 0 h 1001486"/>
              <a:gd name="connsiteX2" fmla="*/ 3323770 w 3323770"/>
              <a:gd name="connsiteY2" fmla="*/ 207377 h 1001486"/>
              <a:gd name="connsiteX3" fmla="*/ 631500 w 3323770"/>
              <a:gd name="connsiteY3" fmla="*/ 207377 h 1001486"/>
              <a:gd name="connsiteX4" fmla="*/ 203199 w 3323770"/>
              <a:gd name="connsiteY4" fmla="*/ 635678 h 1001486"/>
              <a:gd name="connsiteX5" fmla="*/ 203199 w 3323770"/>
              <a:gd name="connsiteY5" fmla="*/ 1001486 h 1001486"/>
              <a:gd name="connsiteX6" fmla="*/ 0 w 3323770"/>
              <a:gd name="connsiteY6" fmla="*/ 1001486 h 1001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23770" h="1001486">
                <a:moveTo>
                  <a:pt x="0" y="0"/>
                </a:moveTo>
                <a:lnTo>
                  <a:pt x="3323770" y="0"/>
                </a:lnTo>
                <a:lnTo>
                  <a:pt x="3323770" y="207377"/>
                </a:lnTo>
                <a:lnTo>
                  <a:pt x="631500" y="207377"/>
                </a:lnTo>
                <a:cubicBezTo>
                  <a:pt x="394956" y="207377"/>
                  <a:pt x="203199" y="399134"/>
                  <a:pt x="203199" y="635678"/>
                </a:cubicBezTo>
                <a:lnTo>
                  <a:pt x="203199" y="1001486"/>
                </a:lnTo>
                <a:lnTo>
                  <a:pt x="0" y="1001486"/>
                </a:lnTo>
                <a:close/>
              </a:path>
            </a:pathLst>
          </a:custGeom>
          <a:solidFill>
            <a:srgbClr val="43BCC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Text Box 1"/>
          <p:cNvSpPr txBox="1"/>
          <p:nvPr/>
        </p:nvSpPr>
        <p:spPr>
          <a:xfrm>
            <a:off x="1041400" y="855980"/>
            <a:ext cx="10192385" cy="460375"/>
          </a:xfrm>
          <a:prstGeom prst="rect">
            <a:avLst/>
          </a:prstGeom>
          <a:noFill/>
        </p:spPr>
        <p:txBody>
          <a:bodyPr wrap="square" rtlCol="0">
            <a:spAutoFit/>
          </a:bodyPr>
          <a:p>
            <a:pPr algn="ctr"/>
            <a:r>
              <a:rPr lang="en-US" sz="2400" b="1" u="sng"/>
              <a:t>DYNAMIC MEMORY ALLOCATION</a:t>
            </a:r>
            <a:endParaRPr lang="en-US" sz="2400" b="1" u="sng"/>
          </a:p>
        </p:txBody>
      </p:sp>
      <p:sp>
        <p:nvSpPr>
          <p:cNvPr id="3" name="Text Box 2"/>
          <p:cNvSpPr txBox="1"/>
          <p:nvPr/>
        </p:nvSpPr>
        <p:spPr>
          <a:xfrm>
            <a:off x="814070" y="1791335"/>
            <a:ext cx="10743565" cy="829945"/>
          </a:xfrm>
          <a:prstGeom prst="rect">
            <a:avLst/>
          </a:prstGeom>
          <a:noFill/>
        </p:spPr>
        <p:txBody>
          <a:bodyPr wrap="square" rtlCol="0">
            <a:spAutoFit/>
          </a:bodyPr>
          <a:p>
            <a:pPr algn="ctr">
              <a:lnSpc>
                <a:spcPct val="100000"/>
              </a:lnSpc>
            </a:pPr>
            <a:r>
              <a:rPr lang="en-US" sz="2400"/>
              <a:t>The process of allocating memory at the time of execution is called dynamic memory allocation.</a:t>
            </a:r>
            <a:endParaRPr lang="en-US" sz="2400"/>
          </a:p>
        </p:txBody>
      </p:sp>
      <p:pic>
        <p:nvPicPr>
          <p:cNvPr id="100" name="Picture 99"/>
          <p:cNvPicPr/>
          <p:nvPr/>
        </p:nvPicPr>
        <p:blipFill>
          <a:blip r:embed="rId1"/>
          <a:stretch>
            <a:fillRect/>
          </a:stretch>
        </p:blipFill>
        <p:spPr>
          <a:xfrm>
            <a:off x="660400" y="2837815"/>
            <a:ext cx="4173855" cy="3505200"/>
          </a:xfrm>
          <a:prstGeom prst="rect">
            <a:avLst/>
          </a:prstGeom>
          <a:noFill/>
          <a:ln w="9525">
            <a:noFill/>
          </a:ln>
        </p:spPr>
      </p:pic>
      <p:sp>
        <p:nvSpPr>
          <p:cNvPr id="4" name="Text Box 3"/>
          <p:cNvSpPr txBox="1"/>
          <p:nvPr/>
        </p:nvSpPr>
        <p:spPr>
          <a:xfrm>
            <a:off x="4436110" y="2817495"/>
            <a:ext cx="7242175" cy="3938270"/>
          </a:xfrm>
          <a:prstGeom prst="rect">
            <a:avLst/>
          </a:prstGeom>
          <a:noFill/>
        </p:spPr>
        <p:txBody>
          <a:bodyPr wrap="square" rtlCol="0">
            <a:spAutoFit/>
          </a:bodyPr>
          <a:p>
            <a:pPr marL="285750" indent="-285750" algn="just">
              <a:lnSpc>
                <a:spcPct val="150000"/>
              </a:lnSpc>
              <a:buFont typeface="Arial" panose="020B0604020202020204" pitchFamily="34" charset="0"/>
              <a:buChar char="•"/>
            </a:pPr>
            <a:r>
              <a:rPr lang="en-US" sz="2000"/>
              <a:t>Heap is the segment of memory where dynamic memory </a:t>
            </a:r>
            <a:endParaRPr lang="en-US" sz="2000"/>
          </a:p>
          <a:p>
            <a:pPr algn="just">
              <a:lnSpc>
                <a:spcPct val="150000"/>
              </a:lnSpc>
              <a:buFont typeface="Arial" panose="020B0604020202020204" pitchFamily="34" charset="0"/>
            </a:pPr>
            <a:r>
              <a:rPr lang="en-US" sz="2000"/>
              <a:t>     Allocation takes place.</a:t>
            </a:r>
            <a:endParaRPr lang="en-US" sz="2000"/>
          </a:p>
          <a:p>
            <a:pPr algn="just">
              <a:buFont typeface="Arial" panose="020B0604020202020204" pitchFamily="34" charset="0"/>
            </a:pPr>
            <a:endParaRPr lang="en-US" sz="2000"/>
          </a:p>
          <a:p>
            <a:pPr marL="285750" indent="-285750" algn="just">
              <a:lnSpc>
                <a:spcPct val="150000"/>
              </a:lnSpc>
              <a:buFont typeface="Arial" panose="020B0604020202020204" pitchFamily="34" charset="0"/>
              <a:buChar char="•"/>
            </a:pPr>
            <a:r>
              <a:rPr lang="en-US" sz="2000"/>
              <a:t>Unlike stack where memory is allocated or deallocated in a defined order.Heap is an area of memory where memory is allocated or deallocated without any order or randomly.</a:t>
            </a:r>
            <a:endParaRPr lang="en-US" sz="2000"/>
          </a:p>
          <a:p>
            <a:pPr marL="285750" indent="-285750" algn="just">
              <a:buFont typeface="Arial" panose="020B0604020202020204" pitchFamily="34" charset="0"/>
              <a:buChar char="•"/>
            </a:pPr>
            <a:endParaRPr lang="en-US" sz="2000"/>
          </a:p>
          <a:p>
            <a:pPr marL="285750" indent="-285750" algn="just">
              <a:lnSpc>
                <a:spcPct val="150000"/>
              </a:lnSpc>
              <a:buFont typeface="Arial" panose="020B0604020202020204" pitchFamily="34" charset="0"/>
              <a:buChar char="•"/>
            </a:pPr>
            <a:r>
              <a:rPr lang="en-US" sz="2000"/>
              <a:t>There are certain built-in functions that can help in allocating or deallocating some memory space at run time.</a:t>
            </a:r>
            <a:endParaRPr 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 name="任意多边形 58"/>
          <p:cNvSpPr/>
          <p:nvPr/>
        </p:nvSpPr>
        <p:spPr>
          <a:xfrm>
            <a:off x="0" y="0"/>
            <a:ext cx="3324225" cy="1001713"/>
          </a:xfrm>
          <a:custGeom>
            <a:avLst/>
            <a:gdLst>
              <a:gd name="connsiteX0" fmla="*/ 0 w 3323770"/>
              <a:gd name="connsiteY0" fmla="*/ 0 h 1001486"/>
              <a:gd name="connsiteX1" fmla="*/ 3323770 w 3323770"/>
              <a:gd name="connsiteY1" fmla="*/ 0 h 1001486"/>
              <a:gd name="connsiteX2" fmla="*/ 3323770 w 3323770"/>
              <a:gd name="connsiteY2" fmla="*/ 207377 h 1001486"/>
              <a:gd name="connsiteX3" fmla="*/ 631500 w 3323770"/>
              <a:gd name="connsiteY3" fmla="*/ 207377 h 1001486"/>
              <a:gd name="connsiteX4" fmla="*/ 203199 w 3323770"/>
              <a:gd name="connsiteY4" fmla="*/ 635678 h 1001486"/>
              <a:gd name="connsiteX5" fmla="*/ 203199 w 3323770"/>
              <a:gd name="connsiteY5" fmla="*/ 1001486 h 1001486"/>
              <a:gd name="connsiteX6" fmla="*/ 0 w 3323770"/>
              <a:gd name="connsiteY6" fmla="*/ 1001486 h 1001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23770" h="1001486">
                <a:moveTo>
                  <a:pt x="0" y="0"/>
                </a:moveTo>
                <a:lnTo>
                  <a:pt x="3323770" y="0"/>
                </a:lnTo>
                <a:lnTo>
                  <a:pt x="3323770" y="207377"/>
                </a:lnTo>
                <a:lnTo>
                  <a:pt x="631500" y="207377"/>
                </a:lnTo>
                <a:cubicBezTo>
                  <a:pt x="394956" y="207377"/>
                  <a:pt x="203199" y="399134"/>
                  <a:pt x="203199" y="635678"/>
                </a:cubicBezTo>
                <a:lnTo>
                  <a:pt x="203199" y="1001486"/>
                </a:lnTo>
                <a:lnTo>
                  <a:pt x="0" y="1001486"/>
                </a:lnTo>
                <a:close/>
              </a:path>
            </a:pathLst>
          </a:custGeom>
          <a:solidFill>
            <a:srgbClr val="43BCC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2" name="任意多边形 61"/>
          <p:cNvSpPr/>
          <p:nvPr/>
        </p:nvSpPr>
        <p:spPr>
          <a:xfrm>
            <a:off x="8737600" y="4978400"/>
            <a:ext cx="3454400" cy="1879600"/>
          </a:xfrm>
          <a:custGeom>
            <a:avLst/>
            <a:gdLst>
              <a:gd name="connsiteX0" fmla="*/ 3294742 w 3454400"/>
              <a:gd name="connsiteY0" fmla="*/ 0 h 1879600"/>
              <a:gd name="connsiteX1" fmla="*/ 3454400 w 3454400"/>
              <a:gd name="connsiteY1" fmla="*/ 0 h 1879600"/>
              <a:gd name="connsiteX2" fmla="*/ 3454400 w 3454400"/>
              <a:gd name="connsiteY2" fmla="*/ 1879600 h 1879600"/>
              <a:gd name="connsiteX3" fmla="*/ 0 w 3454400"/>
              <a:gd name="connsiteY3" fmla="*/ 1879600 h 1879600"/>
              <a:gd name="connsiteX4" fmla="*/ 0 w 3454400"/>
              <a:gd name="connsiteY4" fmla="*/ 1712686 h 1879600"/>
              <a:gd name="connsiteX5" fmla="*/ 2866441 w 3454400"/>
              <a:gd name="connsiteY5" fmla="*/ 1712686 h 1879600"/>
              <a:gd name="connsiteX6" fmla="*/ 3294742 w 3454400"/>
              <a:gd name="connsiteY6" fmla="*/ 1284385 h 187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54400" h="1879600">
                <a:moveTo>
                  <a:pt x="3294742" y="0"/>
                </a:moveTo>
                <a:lnTo>
                  <a:pt x="3454400" y="0"/>
                </a:lnTo>
                <a:lnTo>
                  <a:pt x="3454400" y="1879600"/>
                </a:lnTo>
                <a:lnTo>
                  <a:pt x="0" y="1879600"/>
                </a:lnTo>
                <a:lnTo>
                  <a:pt x="0" y="1712686"/>
                </a:lnTo>
                <a:lnTo>
                  <a:pt x="2866441" y="1712686"/>
                </a:lnTo>
                <a:cubicBezTo>
                  <a:pt x="3102985" y="1712686"/>
                  <a:pt x="3294742" y="1520929"/>
                  <a:pt x="3294742" y="1284385"/>
                </a:cubicBezTo>
                <a:close/>
              </a:path>
            </a:pathLst>
          </a:custGeom>
          <a:solidFill>
            <a:srgbClr val="CFDB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Text Box 1"/>
          <p:cNvSpPr txBox="1"/>
          <p:nvPr/>
        </p:nvSpPr>
        <p:spPr>
          <a:xfrm>
            <a:off x="814070" y="901065"/>
            <a:ext cx="10405110" cy="2306955"/>
          </a:xfrm>
          <a:prstGeom prst="rect">
            <a:avLst/>
          </a:prstGeom>
          <a:noFill/>
        </p:spPr>
        <p:txBody>
          <a:bodyPr wrap="square" rtlCol="0">
            <a:spAutoFit/>
          </a:bodyPr>
          <a:p>
            <a:pPr algn="ctr">
              <a:lnSpc>
                <a:spcPct val="150000"/>
              </a:lnSpc>
            </a:pPr>
            <a:r>
              <a:rPr lang="en-US" sz="2800">
                <a:sym typeface="+mn-ea"/>
              </a:rPr>
              <a:t>The process of allocating memory at the time of execution is called dynamic memory allocation.</a:t>
            </a:r>
            <a:endParaRPr lang="en-US" sz="2800">
              <a:sym typeface="+mn-ea"/>
            </a:endParaRPr>
          </a:p>
          <a:p>
            <a:pPr algn="ctr">
              <a:lnSpc>
                <a:spcPct val="150000"/>
              </a:lnSpc>
            </a:pPr>
            <a:endParaRPr lang="en-US" sz="2400"/>
          </a:p>
          <a:p>
            <a:pPr algn="ctr">
              <a:lnSpc>
                <a:spcPct val="100000"/>
              </a:lnSpc>
            </a:pPr>
            <a:endParaRPr lang="en-US" sz="2400"/>
          </a:p>
        </p:txBody>
      </p:sp>
      <p:sp>
        <p:nvSpPr>
          <p:cNvPr id="3" name="Text Box 2"/>
          <p:cNvSpPr txBox="1"/>
          <p:nvPr/>
        </p:nvSpPr>
        <p:spPr>
          <a:xfrm>
            <a:off x="723900" y="2364740"/>
            <a:ext cx="11000105" cy="3230245"/>
          </a:xfrm>
          <a:prstGeom prst="rect">
            <a:avLst/>
          </a:prstGeom>
          <a:noFill/>
        </p:spPr>
        <p:txBody>
          <a:bodyPr wrap="square" rtlCol="0">
            <a:spAutoFit/>
          </a:bodyPr>
          <a:p>
            <a:r>
              <a:rPr lang="en-US" b="1" u="sng">
                <a:solidFill>
                  <a:schemeClr val="accent1"/>
                </a:solidFill>
              </a:rPr>
              <a:t>BUILT IN FUNCTIONS</a:t>
            </a:r>
            <a:r>
              <a:rPr lang="en-US"/>
              <a:t>:</a:t>
            </a:r>
            <a:endParaRPr lang="en-US"/>
          </a:p>
          <a:p>
            <a:endParaRPr lang="en-US"/>
          </a:p>
          <a:p>
            <a:pPr marL="285750" indent="-285750">
              <a:lnSpc>
                <a:spcPct val="150000"/>
              </a:lnSpc>
              <a:buFont typeface="Wingdings" panose="05000000000000000000" charset="0"/>
              <a:buChar char="v"/>
            </a:pPr>
            <a:r>
              <a:rPr lang="en-US" sz="2800">
                <a:solidFill>
                  <a:schemeClr val="tx1"/>
                </a:solidFill>
              </a:rPr>
              <a:t>Malloc()</a:t>
            </a:r>
            <a:endParaRPr lang="en-US" sz="2800">
              <a:solidFill>
                <a:schemeClr val="tx1"/>
              </a:solidFill>
            </a:endParaRPr>
          </a:p>
          <a:p>
            <a:pPr marL="285750" indent="-285750">
              <a:lnSpc>
                <a:spcPct val="150000"/>
              </a:lnSpc>
              <a:buFont typeface="Wingdings" panose="05000000000000000000" charset="0"/>
              <a:buChar char="v"/>
            </a:pPr>
            <a:r>
              <a:rPr lang="en-US" sz="2800">
                <a:solidFill>
                  <a:schemeClr val="tx1"/>
                </a:solidFill>
              </a:rPr>
              <a:t>Calloc()</a:t>
            </a:r>
            <a:endParaRPr lang="en-US" sz="2800">
              <a:solidFill>
                <a:schemeClr val="tx1"/>
              </a:solidFill>
            </a:endParaRPr>
          </a:p>
          <a:p>
            <a:pPr marL="285750" indent="-285750">
              <a:lnSpc>
                <a:spcPct val="150000"/>
              </a:lnSpc>
              <a:buFont typeface="Wingdings" panose="05000000000000000000" charset="0"/>
              <a:buChar char="v"/>
            </a:pPr>
            <a:r>
              <a:rPr lang="en-US" sz="2800">
                <a:solidFill>
                  <a:schemeClr val="tx1"/>
                </a:solidFill>
              </a:rPr>
              <a:t>Realloc()</a:t>
            </a:r>
            <a:endParaRPr lang="en-US" sz="2800">
              <a:solidFill>
                <a:schemeClr val="tx1"/>
              </a:solidFill>
            </a:endParaRPr>
          </a:p>
          <a:p>
            <a:pPr marL="285750" indent="-285750">
              <a:lnSpc>
                <a:spcPct val="150000"/>
              </a:lnSpc>
              <a:buFont typeface="Wingdings" panose="05000000000000000000" charset="0"/>
              <a:buChar char="v"/>
            </a:pPr>
            <a:r>
              <a:rPr lang="en-US" sz="2800">
                <a:solidFill>
                  <a:schemeClr val="tx1"/>
                </a:solidFill>
              </a:rPr>
              <a:t>Free()</a:t>
            </a:r>
            <a:endParaRPr lang="en-US" sz="2800">
              <a:solidFill>
                <a:schemeClr val="tx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 name="矩形 101"/>
          <p:cNvSpPr/>
          <p:nvPr/>
        </p:nvSpPr>
        <p:spPr>
          <a:xfrm>
            <a:off x="0" y="0"/>
            <a:ext cx="6102350" cy="3427413"/>
          </a:xfrm>
          <a:prstGeom prst="rect">
            <a:avLst/>
          </a:prstGeom>
          <a:solidFill>
            <a:srgbClr val="43B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3" name="矩形 102"/>
          <p:cNvSpPr/>
          <p:nvPr/>
        </p:nvSpPr>
        <p:spPr>
          <a:xfrm>
            <a:off x="0" y="3430588"/>
            <a:ext cx="6102350" cy="3427413"/>
          </a:xfrm>
          <a:prstGeom prst="rect">
            <a:avLst/>
          </a:prstGeom>
          <a:solidFill>
            <a:srgbClr val="CFD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04" name="矩形 103"/>
          <p:cNvSpPr/>
          <p:nvPr/>
        </p:nvSpPr>
        <p:spPr>
          <a:xfrm>
            <a:off x="6089650" y="0"/>
            <a:ext cx="6102350" cy="3427413"/>
          </a:xfrm>
          <a:prstGeom prst="rect">
            <a:avLst/>
          </a:prstGeom>
          <a:solidFill>
            <a:srgbClr val="CFD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5" name="矩形 104"/>
          <p:cNvSpPr/>
          <p:nvPr/>
        </p:nvSpPr>
        <p:spPr>
          <a:xfrm>
            <a:off x="6089650" y="3430588"/>
            <a:ext cx="6102350" cy="3427413"/>
          </a:xfrm>
          <a:prstGeom prst="rect">
            <a:avLst/>
          </a:prstGeom>
          <a:solidFill>
            <a:srgbClr val="43B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06" name="圆角矩形 105"/>
          <p:cNvSpPr/>
          <p:nvPr/>
        </p:nvSpPr>
        <p:spPr>
          <a:xfrm>
            <a:off x="469900" y="419100"/>
            <a:ext cx="11201400" cy="5892800"/>
          </a:xfrm>
          <a:prstGeom prst="roundRect">
            <a:avLst>
              <a:gd name="adj" fmla="val 654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Text Box 1"/>
          <p:cNvSpPr txBox="1"/>
          <p:nvPr/>
        </p:nvSpPr>
        <p:spPr>
          <a:xfrm>
            <a:off x="949960" y="871220"/>
            <a:ext cx="10163175" cy="521970"/>
          </a:xfrm>
          <a:prstGeom prst="rect">
            <a:avLst/>
          </a:prstGeom>
          <a:noFill/>
        </p:spPr>
        <p:txBody>
          <a:bodyPr wrap="square" rtlCol="0">
            <a:spAutoFit/>
          </a:bodyPr>
          <a:p>
            <a:pPr algn="ctr"/>
            <a:r>
              <a:rPr lang="en-US" sz="2800" b="1" u="sng"/>
              <a:t>Dynamic Memory Allocation Using Malloc():</a:t>
            </a:r>
            <a:endParaRPr lang="en-US" sz="2800" b="1" u="sng"/>
          </a:p>
        </p:txBody>
      </p:sp>
      <p:sp>
        <p:nvSpPr>
          <p:cNvPr id="3" name="Text Box 2"/>
          <p:cNvSpPr txBox="1"/>
          <p:nvPr/>
        </p:nvSpPr>
        <p:spPr>
          <a:xfrm>
            <a:off x="949960" y="1519555"/>
            <a:ext cx="9929495" cy="4707890"/>
          </a:xfrm>
          <a:prstGeom prst="rect">
            <a:avLst/>
          </a:prstGeom>
          <a:noFill/>
        </p:spPr>
        <p:txBody>
          <a:bodyPr wrap="square" rtlCol="0">
            <a:spAutoFit/>
          </a:bodyPr>
          <a:p>
            <a:pPr algn="just">
              <a:lnSpc>
                <a:spcPct val="150000"/>
              </a:lnSpc>
            </a:pPr>
            <a:r>
              <a:rPr lang="en-US" sz="2000">
                <a:cs typeface="Arial" panose="020B0604020202020204" pitchFamily="34" charset="0"/>
              </a:rPr>
              <a:t>Malloc is a built-in function declared in the header file &lt;stdlib.h&gt;</a:t>
            </a:r>
            <a:endParaRPr lang="en-US" sz="2000">
              <a:cs typeface="Arial" panose="020B0604020202020204" pitchFamily="34" charset="0"/>
            </a:endParaRPr>
          </a:p>
          <a:p>
            <a:pPr algn="just">
              <a:lnSpc>
                <a:spcPct val="150000"/>
              </a:lnSpc>
            </a:pPr>
            <a:endParaRPr lang="en-US" sz="2000">
              <a:cs typeface="Arial" panose="020B0604020202020204" pitchFamily="34" charset="0"/>
            </a:endParaRPr>
          </a:p>
          <a:p>
            <a:pPr algn="just">
              <a:lnSpc>
                <a:spcPct val="150000"/>
              </a:lnSpc>
            </a:pPr>
            <a:r>
              <a:rPr lang="en-US" sz="2000">
                <a:cs typeface="Arial" panose="020B0604020202020204" pitchFamily="34" charset="0"/>
              </a:rPr>
              <a:t>Malloc is the short name for “</a:t>
            </a:r>
            <a:r>
              <a:rPr lang="en-US" sz="2000" b="1">
                <a:cs typeface="Arial" panose="020B0604020202020204" pitchFamily="34" charset="0"/>
              </a:rPr>
              <a:t>memory allocation</a:t>
            </a:r>
            <a:r>
              <a:rPr lang="en-US" sz="2000">
                <a:cs typeface="Arial" panose="020B0604020202020204" pitchFamily="34" charset="0"/>
              </a:rPr>
              <a:t>” and is used to dynamically allocated a single large block of contiguous memory according to the size specified.</a:t>
            </a:r>
            <a:endParaRPr lang="en-US" sz="2000">
              <a:cs typeface="Arial" panose="020B0604020202020204" pitchFamily="34" charset="0"/>
            </a:endParaRPr>
          </a:p>
          <a:p>
            <a:pPr algn="just">
              <a:lnSpc>
                <a:spcPct val="150000"/>
              </a:lnSpc>
            </a:pPr>
            <a:endParaRPr lang="en-US" sz="2000">
              <a:cs typeface="Arial" panose="020B0604020202020204" pitchFamily="34" charset="0"/>
            </a:endParaRPr>
          </a:p>
          <a:p>
            <a:pPr algn="just">
              <a:lnSpc>
                <a:spcPct val="150000"/>
              </a:lnSpc>
            </a:pPr>
            <a:r>
              <a:rPr lang="en-US" sz="2000" b="1">
                <a:cs typeface="Arial" panose="020B0604020202020204" pitchFamily="34" charset="0"/>
              </a:rPr>
              <a:t>Syntax</a:t>
            </a:r>
            <a:r>
              <a:rPr lang="en-US" sz="2000">
                <a:cs typeface="Arial" panose="020B0604020202020204" pitchFamily="34" charset="0"/>
              </a:rPr>
              <a:t>:   (void*)malloc(size_t size)</a:t>
            </a:r>
            <a:endParaRPr lang="en-US" sz="2000">
              <a:cs typeface="Arial" panose="020B0604020202020204" pitchFamily="34" charset="0"/>
            </a:endParaRPr>
          </a:p>
          <a:p>
            <a:pPr algn="just">
              <a:lnSpc>
                <a:spcPct val="150000"/>
              </a:lnSpc>
            </a:pPr>
            <a:endParaRPr lang="en-US" sz="2000">
              <a:cs typeface="Arial" panose="020B0604020202020204" pitchFamily="34" charset="0"/>
            </a:endParaRPr>
          </a:p>
          <a:p>
            <a:pPr algn="just">
              <a:lnSpc>
                <a:spcPct val="150000"/>
              </a:lnSpc>
            </a:pPr>
            <a:r>
              <a:rPr lang="en-US" sz="2000">
                <a:cs typeface="Arial" panose="020B0604020202020204" pitchFamily="34" charset="0"/>
              </a:rPr>
              <a:t>Malloc Function simply allocates a memory block according to the size specified in the heap and on success it return a pointer pointing to the first byte of the allocated memory else return </a:t>
            </a:r>
            <a:r>
              <a:rPr lang="en-US" sz="2000" b="1">
                <a:cs typeface="Arial" panose="020B0604020202020204" pitchFamily="34" charset="0"/>
              </a:rPr>
              <a:t>NULL</a:t>
            </a:r>
            <a:r>
              <a:rPr lang="en-US" sz="2000">
                <a:cs typeface="Arial" panose="020B0604020202020204" pitchFamily="34" charset="0"/>
              </a:rPr>
              <a:t>.</a:t>
            </a:r>
            <a:endParaRPr lang="en-US" sz="200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 name="任意多边形 58"/>
          <p:cNvSpPr/>
          <p:nvPr/>
        </p:nvSpPr>
        <p:spPr>
          <a:xfrm>
            <a:off x="0" y="0"/>
            <a:ext cx="3324225" cy="1001713"/>
          </a:xfrm>
          <a:custGeom>
            <a:avLst/>
            <a:gdLst>
              <a:gd name="connsiteX0" fmla="*/ 0 w 3323770"/>
              <a:gd name="connsiteY0" fmla="*/ 0 h 1001486"/>
              <a:gd name="connsiteX1" fmla="*/ 3323770 w 3323770"/>
              <a:gd name="connsiteY1" fmla="*/ 0 h 1001486"/>
              <a:gd name="connsiteX2" fmla="*/ 3323770 w 3323770"/>
              <a:gd name="connsiteY2" fmla="*/ 207377 h 1001486"/>
              <a:gd name="connsiteX3" fmla="*/ 631500 w 3323770"/>
              <a:gd name="connsiteY3" fmla="*/ 207377 h 1001486"/>
              <a:gd name="connsiteX4" fmla="*/ 203199 w 3323770"/>
              <a:gd name="connsiteY4" fmla="*/ 635678 h 1001486"/>
              <a:gd name="connsiteX5" fmla="*/ 203199 w 3323770"/>
              <a:gd name="connsiteY5" fmla="*/ 1001486 h 1001486"/>
              <a:gd name="connsiteX6" fmla="*/ 0 w 3323770"/>
              <a:gd name="connsiteY6" fmla="*/ 1001486 h 1001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23770" h="1001486">
                <a:moveTo>
                  <a:pt x="0" y="0"/>
                </a:moveTo>
                <a:lnTo>
                  <a:pt x="3323770" y="0"/>
                </a:lnTo>
                <a:lnTo>
                  <a:pt x="3323770" y="207377"/>
                </a:lnTo>
                <a:lnTo>
                  <a:pt x="631500" y="207377"/>
                </a:lnTo>
                <a:cubicBezTo>
                  <a:pt x="394956" y="207377"/>
                  <a:pt x="203199" y="399134"/>
                  <a:pt x="203199" y="635678"/>
                </a:cubicBezTo>
                <a:lnTo>
                  <a:pt x="203199" y="1001486"/>
                </a:lnTo>
                <a:lnTo>
                  <a:pt x="0" y="1001486"/>
                </a:lnTo>
                <a:close/>
              </a:path>
            </a:pathLst>
          </a:custGeom>
          <a:solidFill>
            <a:srgbClr val="43BCC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2" name="任意多边形 61"/>
          <p:cNvSpPr/>
          <p:nvPr/>
        </p:nvSpPr>
        <p:spPr>
          <a:xfrm>
            <a:off x="8737600" y="4978400"/>
            <a:ext cx="3454400" cy="1879600"/>
          </a:xfrm>
          <a:custGeom>
            <a:avLst/>
            <a:gdLst>
              <a:gd name="connsiteX0" fmla="*/ 3294742 w 3454400"/>
              <a:gd name="connsiteY0" fmla="*/ 0 h 1879600"/>
              <a:gd name="connsiteX1" fmla="*/ 3454400 w 3454400"/>
              <a:gd name="connsiteY1" fmla="*/ 0 h 1879600"/>
              <a:gd name="connsiteX2" fmla="*/ 3454400 w 3454400"/>
              <a:gd name="connsiteY2" fmla="*/ 1879600 h 1879600"/>
              <a:gd name="connsiteX3" fmla="*/ 0 w 3454400"/>
              <a:gd name="connsiteY3" fmla="*/ 1879600 h 1879600"/>
              <a:gd name="connsiteX4" fmla="*/ 0 w 3454400"/>
              <a:gd name="connsiteY4" fmla="*/ 1712686 h 1879600"/>
              <a:gd name="connsiteX5" fmla="*/ 2866441 w 3454400"/>
              <a:gd name="connsiteY5" fmla="*/ 1712686 h 1879600"/>
              <a:gd name="connsiteX6" fmla="*/ 3294742 w 3454400"/>
              <a:gd name="connsiteY6" fmla="*/ 1284385 h 187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54400" h="1879600">
                <a:moveTo>
                  <a:pt x="3294742" y="0"/>
                </a:moveTo>
                <a:lnTo>
                  <a:pt x="3454400" y="0"/>
                </a:lnTo>
                <a:lnTo>
                  <a:pt x="3454400" y="1879600"/>
                </a:lnTo>
                <a:lnTo>
                  <a:pt x="0" y="1879600"/>
                </a:lnTo>
                <a:lnTo>
                  <a:pt x="0" y="1712686"/>
                </a:lnTo>
                <a:lnTo>
                  <a:pt x="2866441" y="1712686"/>
                </a:lnTo>
                <a:cubicBezTo>
                  <a:pt x="3102985" y="1712686"/>
                  <a:pt x="3294742" y="1520929"/>
                  <a:pt x="3294742" y="1284385"/>
                </a:cubicBezTo>
                <a:close/>
              </a:path>
            </a:pathLst>
          </a:custGeom>
          <a:solidFill>
            <a:srgbClr val="CFDB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Text Box 1"/>
          <p:cNvSpPr txBox="1"/>
          <p:nvPr/>
        </p:nvSpPr>
        <p:spPr>
          <a:xfrm>
            <a:off x="753745" y="614680"/>
            <a:ext cx="10743565" cy="521970"/>
          </a:xfrm>
          <a:prstGeom prst="rect">
            <a:avLst/>
          </a:prstGeom>
          <a:noFill/>
        </p:spPr>
        <p:txBody>
          <a:bodyPr wrap="square" rtlCol="0">
            <a:spAutoFit/>
          </a:bodyPr>
          <a:p>
            <a:pPr algn="ctr"/>
            <a:r>
              <a:rPr lang="en-US" sz="2800" b="1" u="sng"/>
              <a:t>Why Using Void Pointer In Malloc</a:t>
            </a:r>
            <a:endParaRPr lang="en-US" sz="2800" b="1" u="sng"/>
          </a:p>
        </p:txBody>
      </p:sp>
      <p:sp>
        <p:nvSpPr>
          <p:cNvPr id="3" name="Text Box 2"/>
          <p:cNvSpPr txBox="1"/>
          <p:nvPr/>
        </p:nvSpPr>
        <p:spPr>
          <a:xfrm>
            <a:off x="603250" y="1504950"/>
            <a:ext cx="10502265" cy="4707890"/>
          </a:xfrm>
          <a:prstGeom prst="rect">
            <a:avLst/>
          </a:prstGeom>
          <a:noFill/>
        </p:spPr>
        <p:txBody>
          <a:bodyPr wrap="square" rtlCol="0">
            <a:spAutoFit/>
          </a:bodyPr>
          <a:p>
            <a:pPr marL="342900" indent="-342900">
              <a:lnSpc>
                <a:spcPct val="150000"/>
              </a:lnSpc>
              <a:buFont typeface="Wingdings" panose="05000000000000000000" charset="0"/>
              <a:buChar char="v"/>
            </a:pPr>
            <a:r>
              <a:rPr lang="en-US" sz="2000">
                <a:solidFill>
                  <a:schemeClr val="tx1"/>
                </a:solidFill>
              </a:rPr>
              <a:t>Malloc doesn’t have an idea of what it is pointing to</a:t>
            </a:r>
            <a:endParaRPr lang="en-US" sz="2000">
              <a:solidFill>
                <a:schemeClr val="tx1"/>
              </a:solidFill>
            </a:endParaRPr>
          </a:p>
          <a:p>
            <a:pPr>
              <a:lnSpc>
                <a:spcPct val="150000"/>
              </a:lnSpc>
            </a:pPr>
            <a:endParaRPr lang="en-US" sz="2000">
              <a:solidFill>
                <a:schemeClr val="tx1"/>
              </a:solidFill>
            </a:endParaRPr>
          </a:p>
          <a:p>
            <a:pPr marL="342900" indent="-342900">
              <a:lnSpc>
                <a:spcPct val="150000"/>
              </a:lnSpc>
              <a:buFont typeface="Wingdings" panose="05000000000000000000" charset="0"/>
              <a:buChar char="v"/>
            </a:pPr>
            <a:r>
              <a:rPr lang="en-US" sz="2000">
                <a:solidFill>
                  <a:schemeClr val="tx1"/>
                </a:solidFill>
              </a:rPr>
              <a:t>It merely allocates memory requested by the user without knowing the type of data to be stored inside the memory</a:t>
            </a:r>
            <a:endParaRPr lang="en-US" sz="2000">
              <a:solidFill>
                <a:schemeClr val="tx1"/>
              </a:solidFill>
            </a:endParaRPr>
          </a:p>
          <a:p>
            <a:pPr marL="342900" indent="-342900">
              <a:lnSpc>
                <a:spcPct val="150000"/>
              </a:lnSpc>
              <a:buFont typeface="Wingdings" panose="05000000000000000000" charset="0"/>
              <a:buChar char="v"/>
            </a:pPr>
            <a:r>
              <a:rPr lang="en-US" sz="2000">
                <a:solidFill>
                  <a:schemeClr val="tx1"/>
                </a:solidFill>
              </a:rPr>
              <a:t>The void pointer can be typecasted to an appropriate type</a:t>
            </a:r>
            <a:endParaRPr lang="en-US" sz="2000">
              <a:solidFill>
                <a:schemeClr val="tx1"/>
              </a:solidFill>
            </a:endParaRPr>
          </a:p>
          <a:p>
            <a:pPr>
              <a:lnSpc>
                <a:spcPct val="150000"/>
              </a:lnSpc>
            </a:pPr>
            <a:endParaRPr lang="en-US" sz="2000">
              <a:solidFill>
                <a:schemeClr val="tx1"/>
              </a:solidFill>
            </a:endParaRPr>
          </a:p>
          <a:p>
            <a:pPr>
              <a:lnSpc>
                <a:spcPct val="150000"/>
              </a:lnSpc>
            </a:pPr>
            <a:r>
              <a:rPr lang="en-US" sz="2000">
                <a:solidFill>
                  <a:schemeClr val="tx1"/>
                </a:solidFill>
              </a:rPr>
              <a:t>                     </a:t>
            </a:r>
            <a:r>
              <a:rPr lang="en-US" sz="2000" b="1">
                <a:solidFill>
                  <a:schemeClr val="tx1"/>
                </a:solidFill>
              </a:rPr>
              <a:t>   int  *ptr = (int *)Malloc( 4 )</a:t>
            </a:r>
            <a:endParaRPr lang="en-US" sz="2000" b="1">
              <a:solidFill>
                <a:schemeClr val="tx1"/>
              </a:solidFill>
            </a:endParaRPr>
          </a:p>
          <a:p>
            <a:pPr>
              <a:lnSpc>
                <a:spcPct val="150000"/>
              </a:lnSpc>
            </a:pPr>
            <a:endParaRPr lang="en-US" sz="2000">
              <a:solidFill>
                <a:schemeClr val="tx1"/>
              </a:solidFill>
            </a:endParaRPr>
          </a:p>
          <a:p>
            <a:pPr marL="342900" indent="-342900">
              <a:lnSpc>
                <a:spcPct val="150000"/>
              </a:lnSpc>
              <a:buFont typeface="Wingdings" panose="05000000000000000000" charset="0"/>
              <a:buChar char="v"/>
            </a:pPr>
            <a:r>
              <a:rPr lang="en-US" sz="2000">
                <a:solidFill>
                  <a:schemeClr val="tx1"/>
                </a:solidFill>
              </a:rPr>
              <a:t>Malloc allocates 4 bytes of memory in the heap and the address of the first byte is stored in the pointer ptr</a:t>
            </a:r>
            <a:endParaRPr lang="en-US" sz="200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 name="任意多边形 58"/>
          <p:cNvSpPr/>
          <p:nvPr/>
        </p:nvSpPr>
        <p:spPr>
          <a:xfrm>
            <a:off x="0" y="0"/>
            <a:ext cx="3324225" cy="1001713"/>
          </a:xfrm>
          <a:custGeom>
            <a:avLst/>
            <a:gdLst>
              <a:gd name="connsiteX0" fmla="*/ 0 w 3323770"/>
              <a:gd name="connsiteY0" fmla="*/ 0 h 1001486"/>
              <a:gd name="connsiteX1" fmla="*/ 3323770 w 3323770"/>
              <a:gd name="connsiteY1" fmla="*/ 0 h 1001486"/>
              <a:gd name="connsiteX2" fmla="*/ 3323770 w 3323770"/>
              <a:gd name="connsiteY2" fmla="*/ 207377 h 1001486"/>
              <a:gd name="connsiteX3" fmla="*/ 631500 w 3323770"/>
              <a:gd name="connsiteY3" fmla="*/ 207377 h 1001486"/>
              <a:gd name="connsiteX4" fmla="*/ 203199 w 3323770"/>
              <a:gd name="connsiteY4" fmla="*/ 635678 h 1001486"/>
              <a:gd name="connsiteX5" fmla="*/ 203199 w 3323770"/>
              <a:gd name="connsiteY5" fmla="*/ 1001486 h 1001486"/>
              <a:gd name="connsiteX6" fmla="*/ 0 w 3323770"/>
              <a:gd name="connsiteY6" fmla="*/ 1001486 h 1001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23770" h="1001486">
                <a:moveTo>
                  <a:pt x="0" y="0"/>
                </a:moveTo>
                <a:lnTo>
                  <a:pt x="3323770" y="0"/>
                </a:lnTo>
                <a:lnTo>
                  <a:pt x="3323770" y="207377"/>
                </a:lnTo>
                <a:lnTo>
                  <a:pt x="631500" y="207377"/>
                </a:lnTo>
                <a:cubicBezTo>
                  <a:pt x="394956" y="207377"/>
                  <a:pt x="203199" y="399134"/>
                  <a:pt x="203199" y="635678"/>
                </a:cubicBezTo>
                <a:lnTo>
                  <a:pt x="203199" y="1001486"/>
                </a:lnTo>
                <a:lnTo>
                  <a:pt x="0" y="1001486"/>
                </a:lnTo>
                <a:close/>
              </a:path>
            </a:pathLst>
          </a:custGeom>
          <a:solidFill>
            <a:srgbClr val="43BCC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2" name="任意多边形 61"/>
          <p:cNvSpPr/>
          <p:nvPr/>
        </p:nvSpPr>
        <p:spPr>
          <a:xfrm>
            <a:off x="8737600" y="4978400"/>
            <a:ext cx="3454400" cy="1879600"/>
          </a:xfrm>
          <a:custGeom>
            <a:avLst/>
            <a:gdLst>
              <a:gd name="connsiteX0" fmla="*/ 3294742 w 3454400"/>
              <a:gd name="connsiteY0" fmla="*/ 0 h 1879600"/>
              <a:gd name="connsiteX1" fmla="*/ 3454400 w 3454400"/>
              <a:gd name="connsiteY1" fmla="*/ 0 h 1879600"/>
              <a:gd name="connsiteX2" fmla="*/ 3454400 w 3454400"/>
              <a:gd name="connsiteY2" fmla="*/ 1879600 h 1879600"/>
              <a:gd name="connsiteX3" fmla="*/ 0 w 3454400"/>
              <a:gd name="connsiteY3" fmla="*/ 1879600 h 1879600"/>
              <a:gd name="connsiteX4" fmla="*/ 0 w 3454400"/>
              <a:gd name="connsiteY4" fmla="*/ 1712686 h 1879600"/>
              <a:gd name="connsiteX5" fmla="*/ 2866441 w 3454400"/>
              <a:gd name="connsiteY5" fmla="*/ 1712686 h 1879600"/>
              <a:gd name="connsiteX6" fmla="*/ 3294742 w 3454400"/>
              <a:gd name="connsiteY6" fmla="*/ 1284385 h 187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54400" h="1879600">
                <a:moveTo>
                  <a:pt x="3294742" y="0"/>
                </a:moveTo>
                <a:lnTo>
                  <a:pt x="3454400" y="0"/>
                </a:lnTo>
                <a:lnTo>
                  <a:pt x="3454400" y="1879600"/>
                </a:lnTo>
                <a:lnTo>
                  <a:pt x="0" y="1879600"/>
                </a:lnTo>
                <a:lnTo>
                  <a:pt x="0" y="1712686"/>
                </a:lnTo>
                <a:lnTo>
                  <a:pt x="2866441" y="1712686"/>
                </a:lnTo>
                <a:cubicBezTo>
                  <a:pt x="3102985" y="1712686"/>
                  <a:pt x="3294742" y="1520929"/>
                  <a:pt x="3294742" y="1284385"/>
                </a:cubicBezTo>
                <a:close/>
              </a:path>
            </a:pathLst>
          </a:custGeom>
          <a:solidFill>
            <a:srgbClr val="CFDB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Text Box 1"/>
          <p:cNvSpPr txBox="1"/>
          <p:nvPr/>
        </p:nvSpPr>
        <p:spPr>
          <a:xfrm>
            <a:off x="784225" y="689610"/>
            <a:ext cx="7332980" cy="6185535"/>
          </a:xfrm>
          <a:prstGeom prst="rect">
            <a:avLst/>
          </a:prstGeom>
          <a:noFill/>
        </p:spPr>
        <p:txBody>
          <a:bodyPr wrap="square" rtlCol="0">
            <a:spAutoFit/>
          </a:bodyPr>
          <a:p>
            <a:pPr>
              <a:lnSpc>
                <a:spcPct val="100000"/>
              </a:lnSpc>
            </a:pPr>
            <a:r>
              <a:rPr lang="en-US" sz="1800"/>
              <a:t>#include&lt;stdlib.h&gt;</a:t>
            </a:r>
            <a:endParaRPr lang="en-US" sz="1800"/>
          </a:p>
          <a:p>
            <a:pPr>
              <a:lnSpc>
                <a:spcPct val="100000"/>
              </a:lnSpc>
            </a:pPr>
            <a:r>
              <a:rPr lang="en-US" sz="1800"/>
              <a:t>int main()</a:t>
            </a:r>
            <a:endParaRPr lang="en-US" sz="1800"/>
          </a:p>
          <a:p>
            <a:pPr>
              <a:lnSpc>
                <a:spcPct val="100000"/>
              </a:lnSpc>
            </a:pPr>
            <a:r>
              <a:rPr lang="en-US" sz="1800"/>
              <a:t>{</a:t>
            </a:r>
            <a:endParaRPr lang="en-US" sz="1800"/>
          </a:p>
          <a:p>
            <a:pPr>
              <a:lnSpc>
                <a:spcPct val="100000"/>
              </a:lnSpc>
            </a:pPr>
            <a:r>
              <a:rPr lang="en-US" sz="1800"/>
              <a:t>	int i,n;</a:t>
            </a:r>
            <a:endParaRPr lang="en-US" sz="1800"/>
          </a:p>
          <a:p>
            <a:pPr>
              <a:lnSpc>
                <a:spcPct val="100000"/>
              </a:lnSpc>
            </a:pPr>
            <a:r>
              <a:rPr lang="en-US" sz="1800"/>
              <a:t>               printf(“Enter the number of integers: “);</a:t>
            </a:r>
            <a:endParaRPr lang="en-US" sz="1800"/>
          </a:p>
          <a:p>
            <a:pPr>
              <a:lnSpc>
                <a:spcPct val="100000"/>
              </a:lnSpc>
            </a:pPr>
            <a:r>
              <a:rPr lang="en-US" sz="1800"/>
              <a:t>	scanf(“%d”, &amp;n);</a:t>
            </a:r>
            <a:endParaRPr lang="en-US" sz="1800"/>
          </a:p>
          <a:p>
            <a:pPr>
              <a:lnSpc>
                <a:spcPct val="100000"/>
              </a:lnSpc>
            </a:pPr>
            <a:r>
              <a:rPr lang="en-US" sz="1800"/>
              <a:t>	int *ptr = (int *)malloc(n* sizeof(int));</a:t>
            </a:r>
            <a:endParaRPr lang="en-US" sz="1800"/>
          </a:p>
          <a:p>
            <a:pPr>
              <a:lnSpc>
                <a:spcPct val="100000"/>
              </a:lnSpc>
            </a:pPr>
            <a:endParaRPr lang="en-US" sz="1800"/>
          </a:p>
          <a:p>
            <a:pPr>
              <a:lnSpc>
                <a:spcPct val="100000"/>
              </a:lnSpc>
            </a:pPr>
            <a:r>
              <a:rPr lang="en-US" sz="1800"/>
              <a:t>	if(ptr==NULL) </a:t>
            </a:r>
            <a:endParaRPr lang="en-US" sz="1800"/>
          </a:p>
          <a:p>
            <a:pPr>
              <a:lnSpc>
                <a:spcPct val="100000"/>
              </a:lnSpc>
            </a:pPr>
            <a:r>
              <a:rPr lang="en-US" sz="1800"/>
              <a:t>	{</a:t>
            </a:r>
            <a:endParaRPr lang="en-US" sz="1800"/>
          </a:p>
          <a:p>
            <a:pPr>
              <a:lnSpc>
                <a:spcPct val="100000"/>
              </a:lnSpc>
            </a:pPr>
            <a:r>
              <a:rPr lang="en-US" sz="1800"/>
              <a:t>		printf(“Memory not available”);</a:t>
            </a:r>
            <a:endParaRPr lang="en-US" sz="1800"/>
          </a:p>
          <a:p>
            <a:pPr>
              <a:lnSpc>
                <a:spcPct val="100000"/>
              </a:lnSpc>
            </a:pPr>
            <a:r>
              <a:rPr lang="en-US" sz="1800"/>
              <a:t>		exit(1);</a:t>
            </a:r>
            <a:endParaRPr lang="en-US" sz="1800"/>
          </a:p>
          <a:p>
            <a:pPr>
              <a:lnSpc>
                <a:spcPct val="100000"/>
              </a:lnSpc>
            </a:pPr>
            <a:r>
              <a:rPr lang="en-US" sz="1800"/>
              <a:t>	}</a:t>
            </a:r>
            <a:endParaRPr lang="en-US" sz="1800"/>
          </a:p>
          <a:p>
            <a:pPr>
              <a:lnSpc>
                <a:spcPct val="100000"/>
              </a:lnSpc>
            </a:pPr>
            <a:r>
              <a:rPr lang="en-US" sz="1800"/>
              <a:t>	for(i=0; i&lt;n; i++)</a:t>
            </a:r>
            <a:endParaRPr lang="en-US" sz="1800"/>
          </a:p>
          <a:p>
            <a:pPr>
              <a:lnSpc>
                <a:spcPct val="100000"/>
              </a:lnSpc>
            </a:pPr>
            <a:r>
              <a:rPr lang="en-US" sz="1800"/>
              <a:t>	{</a:t>
            </a:r>
            <a:endParaRPr lang="en-US" sz="1800"/>
          </a:p>
          <a:p>
            <a:pPr>
              <a:lnSpc>
                <a:spcPct val="100000"/>
              </a:lnSpc>
            </a:pPr>
            <a:r>
              <a:rPr lang="en-US" sz="1800"/>
              <a:t>		printf(“Enter an integer: “);</a:t>
            </a:r>
            <a:endParaRPr lang="en-US" sz="1800"/>
          </a:p>
          <a:p>
            <a:pPr>
              <a:lnSpc>
                <a:spcPct val="100000"/>
              </a:lnSpc>
            </a:pPr>
            <a:r>
              <a:rPr lang="en-US" sz="1800"/>
              <a:t>		scanf(‘%d”, ptr+i);</a:t>
            </a:r>
            <a:endParaRPr lang="en-US" sz="1800"/>
          </a:p>
          <a:p>
            <a:pPr>
              <a:lnSpc>
                <a:spcPct val="100000"/>
              </a:lnSpc>
            </a:pPr>
            <a:r>
              <a:rPr lang="en-US" sz="1800"/>
              <a:t>	}</a:t>
            </a:r>
            <a:endParaRPr lang="en-US" sz="1800"/>
          </a:p>
          <a:p>
            <a:pPr>
              <a:lnSpc>
                <a:spcPct val="100000"/>
              </a:lnSpc>
            </a:pPr>
            <a:r>
              <a:rPr lang="en-US" sz="1800"/>
              <a:t>	for(i=0; i&lt;n; i++)</a:t>
            </a:r>
            <a:endParaRPr lang="en-US" sz="1800"/>
          </a:p>
          <a:p>
            <a:pPr>
              <a:lnSpc>
                <a:spcPct val="100000"/>
              </a:lnSpc>
            </a:pPr>
            <a:r>
              <a:rPr lang="en-US" sz="1800"/>
              <a:t>	{</a:t>
            </a:r>
            <a:endParaRPr lang="en-US" sz="1800"/>
          </a:p>
          <a:p>
            <a:pPr>
              <a:lnSpc>
                <a:spcPct val="100000"/>
              </a:lnSpc>
            </a:pPr>
            <a:r>
              <a:rPr lang="en-US" sz="1800"/>
              <a:t>		printf(“%d”, *(ptr+i));</a:t>
            </a:r>
            <a:endParaRPr lang="en-US" sz="1800"/>
          </a:p>
          <a:p>
            <a:pPr>
              <a:lnSpc>
                <a:spcPct val="100000"/>
              </a:lnSpc>
            </a:pPr>
            <a:r>
              <a:rPr lang="en-US" sz="1800"/>
              <a:t>}	</a:t>
            </a:r>
            <a:r>
              <a:rPr lang="en-US" sz="1600"/>
              <a:t>}</a:t>
            </a:r>
            <a:endParaRPr lang="en-US" sz="16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5760</Words>
  <Application>WPS Presentation</Application>
  <PresentationFormat>宽屏</PresentationFormat>
  <Paragraphs>276</Paragraphs>
  <Slides>20</Slides>
  <Notes>3</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20</vt:i4>
      </vt:variant>
    </vt:vector>
  </HeadingPairs>
  <TitlesOfParts>
    <vt:vector size="34" baseType="lpstr">
      <vt:lpstr>Arial</vt:lpstr>
      <vt:lpstr>SimSun</vt:lpstr>
      <vt:lpstr>Wingdings</vt:lpstr>
      <vt:lpstr>Microsoft YaHei</vt:lpstr>
      <vt:lpstr>Arial Regular</vt:lpstr>
      <vt:lpstr>Calibri</vt:lpstr>
      <vt:lpstr>HY헤드라인M</vt:lpstr>
      <vt:lpstr>Malgun Gothic</vt:lpstr>
      <vt:lpstr>Wingdings</vt:lpstr>
      <vt:lpstr>Vrinda</vt:lpstr>
      <vt:lpstr>Segoe UI Symbol</vt:lpstr>
      <vt:lpstr>Arial Unicode MS</vt:lpstr>
      <vt:lpstr>等线</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LENOVO</cp:lastModifiedBy>
  <cp:revision>597</cp:revision>
  <dcterms:created xsi:type="dcterms:W3CDTF">2021-07-14T13:38:00Z</dcterms:created>
  <dcterms:modified xsi:type="dcterms:W3CDTF">2023-03-09T09:39:18Z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1033-11.2.0.11486</vt:lpwstr>
  </property>
  <property fmtid="{D5CDD505-2E9C-101B-9397-08002B2CF9AE}" pid="3" name="ICV">
    <vt:lpwstr>45F3092A91034DE69DDEFD48F232CC48</vt:lpwstr>
  </property>
</Properties>
</file>