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8" r:id="rId3"/>
    <p:sldId id="268" r:id="rId4"/>
    <p:sldId id="256" r:id="rId5"/>
    <p:sldId id="257" r:id="rId6"/>
    <p:sldId id="269" r:id="rId7"/>
    <p:sldId id="259" r:id="rId8"/>
    <p:sldId id="285" r:id="rId9"/>
    <p:sldId id="286" r:id="rId10"/>
    <p:sldId id="287" r:id="rId11"/>
    <p:sldId id="288" r:id="rId12"/>
    <p:sldId id="262" r:id="rId13"/>
    <p:sldId id="264" r:id="rId14"/>
    <p:sldId id="299" r:id="rId16"/>
    <p:sldId id="263" r:id="rId17"/>
    <p:sldId id="265" r:id="rId18"/>
    <p:sldId id="271" r:id="rId19"/>
    <p:sldId id="280" r:id="rId20"/>
    <p:sldId id="281" r:id="rId21"/>
    <p:sldId id="282" r:id="rId22"/>
    <p:sldId id="283" r:id="rId23"/>
    <p:sldId id="267" r:id="rId24"/>
    <p:sldId id="301" r:id="rId25"/>
    <p:sldId id="302" r:id="rId26"/>
    <p:sldId id="303" r:id="rId27"/>
    <p:sldId id="304" r:id="rId28"/>
    <p:sldId id="305" r:id="rId29"/>
    <p:sldId id="306" r:id="rId30"/>
    <p:sldId id="307" r:id="rId31"/>
    <p:sldId id="308" r:id="rId32"/>
    <p:sldId id="309" r:id="rId33"/>
    <p:sldId id="310" r:id="rId34"/>
    <p:sldId id="311" r:id="rId35"/>
    <p:sldId id="313" r:id="rId36"/>
    <p:sldId id="314" r:id="rId37"/>
    <p:sldId id="315" r:id="rId38"/>
    <p:sldId id="319" r:id="rId39"/>
    <p:sldId id="320" r:id="rId40"/>
    <p:sldId id="321" r:id="rId41"/>
    <p:sldId id="322" r:id="rId42"/>
    <p:sldId id="323" r:id="rId43"/>
    <p:sldId id="32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99615" y="2019300"/>
            <a:ext cx="5412740" cy="1168400"/>
          </a:xfrm>
          <a:prstGeom prst="rect">
            <a:avLst/>
          </a:prstGeom>
          <a:noFill/>
        </p:spPr>
        <p:txBody>
          <a:bodyPr wrap="square" rtlCol="0">
            <a:spAutoFit/>
          </a:body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33500" y="1429385"/>
            <a:ext cx="9744710" cy="507746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add( ) ;                   //function call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c ;   //without return type and no argument pass</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c ) ;      //without return type so printf in userdefined function only</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16915" y="334010"/>
            <a:ext cx="8539480" cy="1476375"/>
          </a:xfrm>
          <a:prstGeom prst="rect">
            <a:avLst/>
          </a:prstGeom>
          <a:noFill/>
        </p:spPr>
        <p:txBody>
          <a:bodyPr wrap="square" rtlCol="0" anchor="t">
            <a:spAutoFit/>
          </a:bodyPr>
          <a:lstStyle/>
          <a:p>
            <a:pPr>
              <a:lnSpc>
                <a:spcPct val="150000"/>
              </a:lnSpc>
            </a:pPr>
            <a:r>
              <a:rPr lang="en-US" sz="2000">
                <a:latin typeface="Times New Roman" panose="02020603050405020304" charset="0"/>
                <a:cs typeface="Times New Roman" panose="02020603050405020304" charset="0"/>
              </a:rPr>
              <a:t>There are two methods to pass the data into the function in C language</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1.Call by value </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2.Call by reference.</a:t>
            </a:r>
            <a:endParaRPr lang="en-US" sz="2000">
              <a:latin typeface="Times New Roman" panose="02020603050405020304" charset="0"/>
              <a:cs typeface="Times New Roman" panose="02020603050405020304" charset="0"/>
            </a:endParaRPr>
          </a:p>
        </p:txBody>
      </p:sp>
      <p:sp>
        <p:nvSpPr>
          <p:cNvPr id="5" name="Text Box 4"/>
          <p:cNvSpPr txBox="1"/>
          <p:nvPr/>
        </p:nvSpPr>
        <p:spPr>
          <a:xfrm>
            <a:off x="716915" y="1889760"/>
            <a:ext cx="10720705" cy="4707890"/>
          </a:xfrm>
          <a:prstGeom prst="rect">
            <a:avLst/>
          </a:prstGeom>
          <a:noFill/>
        </p:spPr>
        <p:txBody>
          <a:bodyPr wrap="square" rtlCol="0">
            <a:spAutoFit/>
          </a:bodyPr>
          <a:lstStyle/>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value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we can not modify the value of the actual parameter by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937895" y="151908"/>
            <a:ext cx="4279562" cy="369332"/>
          </a:xfrm>
          <a:prstGeom prst="rect">
            <a:avLst/>
          </a:prstGeom>
          <a:noFill/>
        </p:spPr>
        <p:txBody>
          <a:bodyPr wrap="square" rtlCol="0">
            <a:spAutoFit/>
          </a:bodyPr>
          <a:lstStyle/>
          <a:p>
            <a:r>
              <a:rPr lang="en-US" b="1" dirty="0">
                <a:latin typeface="Times New Roman" panose="02020603050405020304" charset="0"/>
                <a:cs typeface="Times New Roman" panose="02020603050405020304" charset="0"/>
              </a:rPr>
              <a:t>Call By Value Flow Chart</a:t>
            </a:r>
            <a:endParaRPr lang="en-US" b="1" dirty="0">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Start</a:t>
            </a:r>
            <a:endParaRPr lang="en-IN" sz="1400" dirty="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End</a:t>
            </a:r>
            <a:endParaRPr lang="en-IN" sz="1400" dirty="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Return</a:t>
            </a:r>
            <a:endParaRPr lang="en-IN" sz="1400" dirty="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Read A</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Read B</a:t>
            </a:r>
            <a:endParaRPr lang="en-IN" sz="1400" dirty="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Swap(A,B)</a:t>
            </a:r>
            <a:endParaRPr lang="en-IN" sz="1400" dirty="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Swap(int </a:t>
            </a:r>
            <a:r>
              <a:rPr lang="en-US" altLang="en-IN" sz="1400" dirty="0">
                <a:solidFill>
                  <a:schemeClr val="tx1"/>
                </a:solidFill>
                <a:latin typeface="Times New Roman" panose="02020603050405020304" charset="0"/>
                <a:cs typeface="Times New Roman" panose="02020603050405020304" charset="0"/>
              </a:rPr>
              <a:t>a</a:t>
            </a:r>
            <a:r>
              <a:rPr lang="en-IN" sz="1400" dirty="0">
                <a:solidFill>
                  <a:schemeClr val="tx1"/>
                </a:solidFill>
                <a:latin typeface="Times New Roman" panose="02020603050405020304" charset="0"/>
                <a:cs typeface="Times New Roman" panose="02020603050405020304" charset="0"/>
              </a:rPr>
              <a:t> , int </a:t>
            </a:r>
            <a:r>
              <a:rPr lang="en-US" altLang="en-IN" sz="1400" dirty="0">
                <a:solidFill>
                  <a:schemeClr val="tx1"/>
                </a:solidFill>
                <a:latin typeface="Times New Roman" panose="02020603050405020304" charset="0"/>
                <a:cs typeface="Times New Roman" panose="02020603050405020304" charset="0"/>
              </a:rPr>
              <a:t>b</a:t>
            </a:r>
            <a:r>
              <a:rPr lang="en-IN" sz="1400" dirty="0">
                <a:solidFill>
                  <a:schemeClr val="tx1"/>
                </a:solidFill>
                <a:latin typeface="Times New Roman" panose="02020603050405020304" charset="0"/>
                <a:cs typeface="Times New Roman" panose="02020603050405020304" charset="0"/>
              </a:rPr>
              <a:t>)</a:t>
            </a:r>
            <a:endParaRPr lang="en-IN" sz="1400" dirty="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Temp =</a:t>
            </a:r>
            <a:r>
              <a:rPr lang="en-US" altLang="en-IN" sz="1400" dirty="0">
                <a:solidFill>
                  <a:schemeClr val="tx1"/>
                </a:solidFill>
                <a:latin typeface="Times New Roman" panose="02020603050405020304" charset="0"/>
                <a:cs typeface="Times New Roman" panose="02020603050405020304" charset="0"/>
              </a:rPr>
              <a:t>a</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a=b</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b=temp</a:t>
            </a:r>
            <a:endParaRPr lang="en-IN" sz="1400" dirty="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Printf </a:t>
            </a:r>
            <a:r>
              <a:rPr lang="en-US" altLang="en-IN" sz="1400" dirty="0">
                <a:solidFill>
                  <a:schemeClr val="tx1"/>
                </a:solidFill>
                <a:latin typeface="Times New Roman" panose="02020603050405020304" charset="0"/>
                <a:cs typeface="Times New Roman" panose="02020603050405020304" charset="0"/>
              </a:rPr>
              <a:t>a</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Print</a:t>
            </a:r>
            <a:r>
              <a:rPr lang="en-US" altLang="en-IN" sz="1400" dirty="0">
                <a:solidFill>
                  <a:schemeClr val="tx1"/>
                </a:solidFill>
                <a:latin typeface="Times New Roman" panose="02020603050405020304" charset="0"/>
                <a:cs typeface="Times New Roman" panose="02020603050405020304" charset="0"/>
              </a:rPr>
              <a:t>f</a:t>
            </a:r>
            <a:r>
              <a:rPr lang="en-IN" sz="1400" dirty="0">
                <a:solidFill>
                  <a:schemeClr val="tx1"/>
                </a:solidFill>
                <a:latin typeface="Times New Roman" panose="02020603050405020304" charset="0"/>
                <a:cs typeface="Times New Roman" panose="02020603050405020304" charset="0"/>
              </a:rPr>
              <a:t> </a:t>
            </a:r>
            <a:r>
              <a:rPr lang="en-US" altLang="en-IN" sz="1400" dirty="0">
                <a:solidFill>
                  <a:schemeClr val="tx1"/>
                </a:solidFill>
                <a:latin typeface="Times New Roman" panose="02020603050405020304" charset="0"/>
                <a:cs typeface="Times New Roman" panose="02020603050405020304" charset="0"/>
              </a:rPr>
              <a:t>b</a:t>
            </a:r>
            <a:endParaRPr lang="en-US" altLang="en-IN" sz="1400" dirty="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58190" y="855980"/>
            <a:ext cx="10016490" cy="590804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swap( int , int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 b = 20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printf("before swap :a=%d\tb=%d\n",a,b);</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swap( a ,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swap(int a , int b)</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temp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temp = a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b = temp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printf("after swap:a=%d\tb=%d" , a , b ) ; }</a:t>
            </a:r>
            <a:endParaRPr lang="en-US">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85190" y="501015"/>
            <a:ext cx="10556875" cy="3784600"/>
          </a:xfrm>
          <a:prstGeom prst="rect">
            <a:avLst/>
          </a:prstGeom>
          <a:noFill/>
        </p:spPr>
        <p:txBody>
          <a:bodyPr wrap="square" rtlCol="0">
            <a:spAutoFit/>
          </a:bodyPr>
          <a:lstStyle/>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reference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address of the variable is passed into the function call as the actual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2000">
                <a:latin typeface="Times New Roman" panose="02020603050405020304" charset="0"/>
                <a:cs typeface="Times New Roman" panose="02020603050405020304" charset="0"/>
                <a:sym typeface="+mn-ea"/>
              </a:rPr>
              <a:t>parameters,    </a:t>
            </a:r>
            <a:r>
              <a:rPr lang="en-US" sz="2000">
                <a:latin typeface="Times New Roman" panose="02020603050405020304" charset="0"/>
                <a:cs typeface="Times New Roman" panose="02020603050405020304" charset="0"/>
              </a:rPr>
              <a:t>and the modified value gets stored at the same address.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Start</a:t>
            </a:r>
            <a:endParaRPr lang="en-IN" sz="1400" dirty="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End</a:t>
            </a:r>
            <a:endParaRPr lang="en-IN" sz="1400" dirty="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Return</a:t>
            </a:r>
            <a:endParaRPr lang="en-IN" sz="1400" dirty="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int *p,*q</a:t>
            </a:r>
            <a:endParaRPr lang="en-IN" sz="1400" dirty="0">
              <a:solidFill>
                <a:schemeClr val="tx1"/>
              </a:solidFill>
              <a:latin typeface="Times New Roman" panose="02020603050405020304" charset="0"/>
              <a:cs typeface="Times New Roman" panose="02020603050405020304" charset="0"/>
            </a:endParaRPr>
          </a:p>
          <a:p>
            <a:pPr algn="ctr"/>
            <a:r>
              <a:rPr lang="en-US" altLang="en-IN" sz="1400" dirty="0">
                <a:solidFill>
                  <a:schemeClr val="tx1"/>
                </a:solidFill>
                <a:latin typeface="Times New Roman" panose="02020603050405020304" charset="0"/>
                <a:cs typeface="Times New Roman" panose="02020603050405020304" charset="0"/>
              </a:rPr>
              <a:t>p</a:t>
            </a:r>
            <a:r>
              <a:rPr lang="en-IN" sz="1400" dirty="0">
                <a:solidFill>
                  <a:schemeClr val="tx1"/>
                </a:solidFill>
                <a:latin typeface="Times New Roman" panose="02020603050405020304" charset="0"/>
                <a:cs typeface="Times New Roman" panose="02020603050405020304" charset="0"/>
              </a:rPr>
              <a:t>=&amp;a</a:t>
            </a:r>
            <a:endParaRPr lang="en-IN" sz="1400" dirty="0">
              <a:solidFill>
                <a:schemeClr val="tx1"/>
              </a:solidFill>
              <a:latin typeface="Times New Roman" panose="02020603050405020304" charset="0"/>
              <a:cs typeface="Times New Roman" panose="02020603050405020304" charset="0"/>
            </a:endParaRPr>
          </a:p>
          <a:p>
            <a:pPr algn="ctr"/>
            <a:r>
              <a:rPr lang="en-US" altLang="en-IN" sz="1400" dirty="0">
                <a:solidFill>
                  <a:schemeClr val="tx1"/>
                </a:solidFill>
                <a:latin typeface="Times New Roman" panose="02020603050405020304" charset="0"/>
                <a:cs typeface="Times New Roman" panose="02020603050405020304" charset="0"/>
              </a:rPr>
              <a:t>q</a:t>
            </a:r>
            <a:r>
              <a:rPr lang="en-IN" sz="1400" dirty="0">
                <a:solidFill>
                  <a:schemeClr val="tx1"/>
                </a:solidFill>
                <a:latin typeface="Times New Roman" panose="02020603050405020304" charset="0"/>
                <a:cs typeface="Times New Roman" panose="02020603050405020304" charset="0"/>
              </a:rPr>
              <a:t>=&amp;b</a:t>
            </a:r>
            <a:endParaRPr lang="en-IN" sz="1400" dirty="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Read </a:t>
            </a:r>
            <a:r>
              <a:rPr lang="en-US" altLang="en-IN" sz="1400" dirty="0">
                <a:solidFill>
                  <a:schemeClr val="tx1"/>
                </a:solidFill>
                <a:latin typeface="Times New Roman" panose="02020603050405020304" charset="0"/>
                <a:cs typeface="Times New Roman" panose="02020603050405020304" charset="0"/>
              </a:rPr>
              <a:t>p</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Read </a:t>
            </a:r>
            <a:r>
              <a:rPr lang="en-US" altLang="en-IN" sz="1400" dirty="0">
                <a:solidFill>
                  <a:schemeClr val="tx1"/>
                </a:solidFill>
                <a:latin typeface="Times New Roman" panose="02020603050405020304" charset="0"/>
                <a:cs typeface="Times New Roman" panose="02020603050405020304" charset="0"/>
              </a:rPr>
              <a:t>q</a:t>
            </a:r>
            <a:endParaRPr lang="en-IN" sz="1400" dirty="0">
              <a:solidFill>
                <a:schemeClr val="tx1"/>
              </a:solidFill>
              <a:latin typeface="Times New Roman" panose="02020603050405020304" charset="0"/>
              <a:cs typeface="Times New Roman" panose="02020603050405020304" charset="0"/>
            </a:endParaRPr>
          </a:p>
          <a:p>
            <a:pPr algn="ctr"/>
            <a:endParaRPr lang="en-IN" sz="1400" dirty="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Swap(int *a , int *b)</a:t>
            </a:r>
            <a:endParaRPr lang="en-IN" sz="1400" dirty="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Temp =a</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a=b</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b=temp</a:t>
            </a:r>
            <a:endParaRPr lang="en-IN" sz="1400" dirty="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Printf a</a:t>
            </a:r>
            <a:endParaRPr lang="en-IN" sz="1400" dirty="0">
              <a:solidFill>
                <a:schemeClr val="tx1"/>
              </a:solidFill>
              <a:latin typeface="Times New Roman" panose="02020603050405020304" charset="0"/>
              <a:cs typeface="Times New Roman" panose="02020603050405020304" charset="0"/>
            </a:endParaRPr>
          </a:p>
          <a:p>
            <a:pPr algn="ctr"/>
            <a:r>
              <a:rPr lang="en-IN" sz="1400" dirty="0">
                <a:solidFill>
                  <a:schemeClr val="tx1"/>
                </a:solidFill>
                <a:latin typeface="Times New Roman" panose="02020603050405020304" charset="0"/>
                <a:cs typeface="Times New Roman" panose="02020603050405020304" charset="0"/>
              </a:rPr>
              <a:t>Print b</a:t>
            </a:r>
            <a:endParaRPr lang="en-IN" sz="1400" dirty="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Swap(</a:t>
            </a:r>
            <a:r>
              <a:rPr lang="en-IN" sz="1400" dirty="0" err="1">
                <a:solidFill>
                  <a:schemeClr val="tx1"/>
                </a:solidFill>
                <a:latin typeface="Times New Roman" panose="02020603050405020304" charset="0"/>
                <a:cs typeface="Times New Roman" panose="02020603050405020304" charset="0"/>
              </a:rPr>
              <a:t>p,q</a:t>
            </a:r>
            <a:r>
              <a:rPr lang="en-IN" sz="1400" dirty="0">
                <a:solidFill>
                  <a:schemeClr val="tx1"/>
                </a:solidFill>
                <a:latin typeface="Times New Roman" panose="02020603050405020304" charset="0"/>
                <a:cs typeface="Times New Roman" panose="02020603050405020304" charset="0"/>
              </a:rPr>
              <a:t>)</a:t>
            </a:r>
            <a:endParaRPr lang="en-IN" sz="1400" dirty="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91870" y="585470"/>
            <a:ext cx="10806430" cy="6369685"/>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45820" y="619125"/>
            <a:ext cx="10704830" cy="6369685"/>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//function definition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//function call</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//function definition with return type and with argument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5805" y="857250"/>
            <a:ext cx="10741025" cy="6000750"/>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latin typeface="Times New Roman" panose="02020603050405020304" charset="0"/>
                <a:cs typeface="Times New Roman" panose="02020603050405020304" charset="0"/>
                <a:sym typeface="+mn-ea"/>
              </a:rPr>
              <a:t>  //structure variable declaration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2000" y="782320"/>
            <a:ext cx="7818120" cy="5631180"/>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18235" y="384175"/>
            <a:ext cx="8096250" cy="6369685"/>
          </a:xfrm>
          <a:prstGeom prst="rect">
            <a:avLst/>
          </a:prstGeom>
          <a:noFill/>
        </p:spPr>
        <p:txBody>
          <a:bodyPr wrap="square" rtlCol="0">
            <a:spAutoFit/>
          </a:bodyPr>
          <a:lstStyle/>
          <a:p>
            <a:pPr>
              <a:lnSpc>
                <a:spcPct val="200000"/>
              </a:lnSpc>
            </a:pPr>
            <a:r>
              <a:rPr lang="en-US" sz="2400" b="1" dirty="0">
                <a:latin typeface="Times New Roman" panose="02020603050405020304" charset="0"/>
                <a:cs typeface="Times New Roman" panose="02020603050405020304" charset="0"/>
              </a:rPr>
              <a:t> Presentation Includes :</a:t>
            </a:r>
            <a:endParaRPr lang="en-US" sz="2400" b="1"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Introduction to functions</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Types of C functions</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Function naming rule in c</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Three main parts of function</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Categorized based on argument and return value</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Passing arguments</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Advantage of function</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Recursive function</a:t>
            </a:r>
            <a:endParaRPr lang="en-US" sz="2000" dirty="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dirty="0">
                <a:latin typeface="Times New Roman" panose="02020603050405020304" charset="0"/>
                <a:cs typeface="Times New Roman" panose="02020603050405020304" charset="0"/>
              </a:rPr>
              <a:t>Macro’s in C</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2945" y="1306195"/>
            <a:ext cx="5993765" cy="4246245"/>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char a[ 20 ] = "umesh"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fun( a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fun(char  *p)</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"%s" , p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878205" y="305435"/>
            <a:ext cx="10435590" cy="4399915"/>
          </a:xfrm>
          <a:prstGeom prst="rect">
            <a:avLst/>
          </a:prstGeom>
          <a:noFill/>
        </p:spPr>
        <p:txBody>
          <a:bodyPr wrap="square" rtlCol="0">
            <a:spAutoFit/>
          </a:bodyPr>
          <a:lstStyle/>
          <a:p>
            <a:pPr indent="0">
              <a:lnSpc>
                <a:spcPct val="200000"/>
              </a:lnSpc>
              <a:buFont typeface="Wingdings" panose="05000000000000000000" charset="0"/>
              <a:buNone/>
            </a:pPr>
            <a:r>
              <a:rPr lang="en-US" sz="2000" b="1">
                <a:latin typeface="Times New Roman" panose="02020603050405020304" charset="0"/>
                <a:cs typeface="Times New Roman" panose="02020603050405020304" charset="0"/>
              </a:rPr>
              <a:t>Advantages of Using Functions in C Programming</a:t>
            </a:r>
            <a:endParaRPr lang="en-US" sz="2000" b="1">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It will reduce the time complexity</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One of the primary achievements of the C functions is reusability.</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we can call a function any place in program</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can easily correct or debug the program</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We can perform the tracking of a large C program pretty easily if we divide it into various functions.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1391285" y="2234565"/>
            <a:ext cx="6731635" cy="83883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4000" b="1" dirty="0">
                <a:latin typeface="Times New Roman" panose="02020603050405020304" charset="0"/>
                <a:cs typeface="Times New Roman" panose="02020603050405020304" charset="0"/>
              </a:rPr>
              <a:t>Recursion and Macros</a:t>
            </a:r>
            <a:endParaRPr lang="en-US" sz="4000" b="1" dirty="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520065" y="600710"/>
            <a:ext cx="2888615" cy="39814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44983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20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20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419100" y="421005"/>
            <a:ext cx="2345055" cy="52959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ts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1"/>
          <a:stretch>
            <a:fillRect/>
          </a:stretch>
        </p:blipFill>
        <p:spPr>
          <a:xfrm>
            <a:off x="7239000" y="2197100"/>
            <a:ext cx="4953000" cy="32480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248285" y="596265"/>
            <a:ext cx="2142490" cy="5461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ts val="0"/>
              </a:spcBef>
              <a:buNone/>
            </a:pPr>
            <a:r>
              <a:rPr lang="en-US" sz="1400"/>
              <a:t>Sum of Natural Numbers Using Recursion</a:t>
            </a:r>
            <a:endParaRPr lang="en-US" sz="1400"/>
          </a:p>
          <a:p>
            <a:pPr marL="0" indent="0" eaLnBrk="1" latinLnBrk="0" hangingPunct="1">
              <a:spcBef>
                <a:spcPts val="0"/>
              </a:spcBef>
              <a:buNone/>
            </a:pPr>
            <a:r>
              <a:rPr lang="en-US" sz="1400"/>
              <a:t>#include &lt;stdio.h&gt;</a:t>
            </a:r>
            <a:endParaRPr lang="en-US" sz="1400"/>
          </a:p>
          <a:p>
            <a:pPr marL="0" indent="0" eaLnBrk="1" latinLnBrk="0" hangingPunct="1">
              <a:spcBef>
                <a:spcPts val="0"/>
              </a:spcBef>
              <a:buNone/>
            </a:pPr>
            <a:r>
              <a:rPr lang="en-US" sz="1400"/>
              <a:t>int sum(int n);</a:t>
            </a:r>
            <a:endParaRPr lang="en-US" sz="1400"/>
          </a:p>
          <a:p>
            <a:pPr marL="0" indent="0" eaLnBrk="1" latinLnBrk="0" hangingPunct="1">
              <a:spcBef>
                <a:spcPts val="0"/>
              </a:spcBef>
              <a:buNone/>
            </a:pPr>
            <a:endParaRPr lang="en-US" sz="1400"/>
          </a:p>
          <a:p>
            <a:pPr marL="0" indent="0" eaLnBrk="1" latinLnBrk="0" hangingPunct="1">
              <a:spcBef>
                <a:spcPts val="0"/>
              </a:spcBef>
              <a:buNone/>
            </a:pPr>
            <a:r>
              <a:rPr lang="en-US" sz="1400"/>
              <a:t>int main( ) </a:t>
            </a:r>
            <a:endParaRPr lang="en-US" sz="1400"/>
          </a:p>
          <a:p>
            <a:pPr marL="0" indent="0" eaLnBrk="1" latinLnBrk="0" hangingPunct="1">
              <a:spcBef>
                <a:spcPts val="0"/>
              </a:spcBef>
              <a:buNone/>
            </a:pPr>
            <a:r>
              <a:rPr lang="en-US" sz="1400"/>
              <a:t>{</a:t>
            </a:r>
            <a:endParaRPr lang="en-US" sz="1400"/>
          </a:p>
          <a:p>
            <a:pPr marL="0" indent="0" eaLnBrk="1" latinLnBrk="0" hangingPunct="1">
              <a:spcBef>
                <a:spcPts val="0"/>
              </a:spcBef>
              <a:buNone/>
            </a:pPr>
            <a:r>
              <a:rPr lang="en-US" sz="1400"/>
              <a:t>    int number, result ;</a:t>
            </a:r>
            <a:endParaRPr lang="en-US" sz="1400"/>
          </a:p>
          <a:p>
            <a:pPr marL="0" indent="0" eaLnBrk="1" latinLnBrk="0" hangingPunct="1">
              <a:spcBef>
                <a:spcPts val="0"/>
              </a:spcBef>
              <a:buNone/>
            </a:pPr>
            <a:endParaRPr lang="en-US" sz="1400"/>
          </a:p>
          <a:p>
            <a:pPr marL="0" indent="0" eaLnBrk="1" latinLnBrk="0" hangingPunct="1">
              <a:spcBef>
                <a:spcPts val="0"/>
              </a:spcBef>
              <a:buNone/>
            </a:pPr>
            <a:r>
              <a:rPr lang="en-US" sz="1400"/>
              <a:t>    printf("Enter a positive integer :");</a:t>
            </a:r>
            <a:endParaRPr lang="en-US" sz="1400"/>
          </a:p>
          <a:p>
            <a:pPr marL="0" indent="0" eaLnBrk="1" latinLnBrk="0" hangingPunct="1">
              <a:spcBef>
                <a:spcPts val="0"/>
              </a:spcBef>
              <a:buNone/>
            </a:pPr>
            <a:r>
              <a:rPr lang="en-US" sz="1400"/>
              <a:t>    scanf("%d", &amp;number) ;</a:t>
            </a:r>
            <a:endParaRPr lang="en-US" sz="1400"/>
          </a:p>
          <a:p>
            <a:pPr marL="0" indent="0" eaLnBrk="1" latinLnBrk="0" hangingPunct="1">
              <a:spcBef>
                <a:spcPts val="0"/>
              </a:spcBef>
              <a:buNone/>
            </a:pPr>
            <a:endParaRPr lang="en-US" sz="1400"/>
          </a:p>
          <a:p>
            <a:pPr marL="0" indent="0" eaLnBrk="1" latinLnBrk="0" hangingPunct="1">
              <a:spcBef>
                <a:spcPts val="0"/>
              </a:spcBef>
              <a:buNone/>
            </a:pPr>
            <a:r>
              <a:rPr lang="en-US" sz="1400"/>
              <a:t>    result = sum(number) ;</a:t>
            </a:r>
            <a:endParaRPr lang="en-US" sz="1400"/>
          </a:p>
          <a:p>
            <a:pPr marL="0" indent="0" eaLnBrk="1" latinLnBrk="0" hangingPunct="1">
              <a:spcBef>
                <a:spcPts val="0"/>
              </a:spcBef>
              <a:buNone/>
            </a:pPr>
            <a:endParaRPr lang="en-US" sz="1400"/>
          </a:p>
          <a:p>
            <a:pPr marL="0" indent="0" eaLnBrk="1" latinLnBrk="0" hangingPunct="1">
              <a:spcBef>
                <a:spcPts val="0"/>
              </a:spcBef>
              <a:buNone/>
            </a:pPr>
            <a:r>
              <a:rPr lang="en-US" sz="1400"/>
              <a:t>    printf("sum = %d", result) ;</a:t>
            </a:r>
            <a:endParaRPr lang="en-US" sz="1400"/>
          </a:p>
          <a:p>
            <a:pPr marL="0" indent="0" eaLnBrk="1" latinLnBrk="0" hangingPunct="1">
              <a:spcBef>
                <a:spcPts val="0"/>
              </a:spcBef>
              <a:buNone/>
            </a:pPr>
            <a:r>
              <a:rPr lang="en-US" sz="1400"/>
              <a:t>    return 0 ;</a:t>
            </a:r>
            <a:endParaRPr lang="en-US" sz="1400"/>
          </a:p>
          <a:p>
            <a:pPr marL="0" indent="0" eaLnBrk="1" latinLnBrk="0" hangingPunct="1">
              <a:spcBef>
                <a:spcPts val="0"/>
              </a:spcBef>
              <a:buNone/>
            </a:pPr>
            <a:r>
              <a:rPr lang="en-US" sz="1400"/>
              <a:t>}</a:t>
            </a:r>
            <a:endParaRPr lang="en-US" sz="1400"/>
          </a:p>
          <a:p>
            <a:pPr marL="0" indent="0" eaLnBrk="1" latinLnBrk="0" hangingPunct="1">
              <a:spcBef>
                <a:spcPts val="0"/>
              </a:spcBef>
              <a:buNone/>
            </a:pPr>
            <a:endParaRPr lang="en-US" sz="1400"/>
          </a:p>
          <a:p>
            <a:pPr marL="0" indent="0" eaLnBrk="1" latinLnBrk="0" hangingPunct="1">
              <a:spcBef>
                <a:spcPts val="0"/>
              </a:spcBef>
              <a:buNone/>
            </a:pPr>
            <a:r>
              <a:rPr lang="en-US" sz="1400"/>
              <a:t>int sum(int n)</a:t>
            </a:r>
            <a:endParaRPr lang="en-US" sz="1400"/>
          </a:p>
          <a:p>
            <a:pPr marL="0" indent="0" eaLnBrk="1" latinLnBrk="0" hangingPunct="1">
              <a:spcBef>
                <a:spcPts val="0"/>
              </a:spcBef>
              <a:buNone/>
            </a:pPr>
            <a:r>
              <a:rPr lang="en-US" sz="1400"/>
              <a:t> {</a:t>
            </a:r>
            <a:endParaRPr lang="en-US" sz="1400"/>
          </a:p>
          <a:p>
            <a:pPr marL="0" indent="0" eaLnBrk="1" latinLnBrk="0" hangingPunct="1">
              <a:spcBef>
                <a:spcPts val="0"/>
              </a:spcBef>
              <a:buNone/>
            </a:pPr>
            <a:r>
              <a:rPr lang="en-US" sz="1400"/>
              <a:t>    if (n != 0)</a:t>
            </a:r>
            <a:endParaRPr lang="en-US" sz="1400"/>
          </a:p>
          <a:p>
            <a:pPr marL="0" indent="0" eaLnBrk="1" latinLnBrk="0" hangingPunct="1">
              <a:spcBef>
                <a:spcPts val="0"/>
              </a:spcBef>
              <a:buNone/>
            </a:pPr>
            <a:r>
              <a:rPr lang="en-US" sz="1400"/>
              <a:t>        // sum() function calls itself</a:t>
            </a:r>
            <a:endParaRPr lang="en-US" sz="1400"/>
          </a:p>
          <a:p>
            <a:pPr marL="0" indent="0" eaLnBrk="1" latinLnBrk="0" hangingPunct="1">
              <a:spcBef>
                <a:spcPts val="0"/>
              </a:spcBef>
              <a:buNone/>
            </a:pPr>
            <a:r>
              <a:rPr lang="en-US" sz="1400"/>
              <a:t>        return n + sum(n-1) ; </a:t>
            </a:r>
            <a:endParaRPr lang="en-US" sz="1400"/>
          </a:p>
          <a:p>
            <a:pPr marL="0" indent="0" eaLnBrk="1" latinLnBrk="0" hangingPunct="1">
              <a:spcBef>
                <a:spcPts val="0"/>
              </a:spcBef>
              <a:buNone/>
            </a:pPr>
            <a:r>
              <a:rPr lang="en-US" sz="1400"/>
              <a:t>    else</a:t>
            </a:r>
            <a:endParaRPr lang="en-US" sz="1400"/>
          </a:p>
          <a:p>
            <a:pPr marL="0" indent="0" eaLnBrk="1" latinLnBrk="0" hangingPunct="1">
              <a:spcBef>
                <a:spcPts val="0"/>
              </a:spcBef>
              <a:buNone/>
            </a:pPr>
            <a:r>
              <a:rPr lang="en-US" sz="1400"/>
              <a:t>        return n ;</a:t>
            </a:r>
            <a:endParaRPr lang="en-US" sz="1400"/>
          </a:p>
          <a:p>
            <a:pPr marL="0" indent="0" eaLnBrk="1" latinLnBrk="0" hangingPunct="1">
              <a:spcBef>
                <a:spcPts val="0"/>
              </a:spcBef>
              <a:buNone/>
            </a:pPr>
            <a:r>
              <a:rPr lang="en-US" sz="1400"/>
              <a:t>}</a:t>
            </a:r>
            <a:endParaRPr lang="en-US" sz="1400"/>
          </a:p>
        </p:txBody>
      </p:sp>
      <p:pic>
        <p:nvPicPr>
          <p:cNvPr id="7" name="Content Placeholder 6"/>
          <p:cNvPicPr>
            <a:picLocks noChangeAspect="1"/>
          </p:cNvPicPr>
          <p:nvPr/>
        </p:nvPicPr>
        <p:blipFill>
          <a:blip r:embed="rId1"/>
          <a:srcRect l="48227" t="19192" r="26792"/>
          <a:stretch>
            <a:fillRect/>
          </a:stretch>
        </p:blipFill>
        <p:spPr>
          <a:xfrm>
            <a:off x="6205855" y="880110"/>
            <a:ext cx="5376545" cy="578993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346075" y="684530"/>
            <a:ext cx="3520440" cy="58801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rPr>
              <a:t>1.Direct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When a function calls itself within the same function repeatedly, it is called the direct recursion.</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fun(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write some code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fun(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some code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272415" y="514350"/>
            <a:ext cx="2200910" cy="41211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latin typeface="Times New Roman" panose="02020603050405020304" charset="0"/>
                <a:cs typeface="Times New Roman" panose="02020603050405020304" charset="0"/>
                <a:sym typeface="+mn-ea"/>
              </a:rPr>
              <a:t> if the num i is equal to 0, return 0;  </a:t>
            </a:r>
            <a:endParaRPr lang="en-US" sz="1200">
              <a:latin typeface="Times New Roman" panose="02020603050405020304" charset="0"/>
              <a:cs typeface="Times New Roman" panose="02020603050405020304" charset="0"/>
            </a:endParaRPr>
          </a:p>
          <a:p>
            <a:pPr marL="0" indent="0">
              <a:buNone/>
            </a:pP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latin typeface="Times New Roman" panose="02020603050405020304" charset="0"/>
                <a:cs typeface="Times New Roman" panose="02020603050405020304" charset="0"/>
                <a:sym typeface="+mn-ea"/>
              </a:rPr>
              <a:t>// use for loop to get the first 10 fibonacci series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22935" y="420370"/>
            <a:ext cx="3209925" cy="47117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rPr>
              <a:t>2.Indirect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706755"/>
          </a:xfrm>
          <a:prstGeom prst="rect">
            <a:avLst/>
          </a:prstGeom>
          <a:noFill/>
        </p:spPr>
        <p:txBody>
          <a:bodyPr wrap="square" rtlCol="0">
            <a:spAutoFit/>
          </a:bodyPr>
          <a:p>
            <a:r>
              <a:rPr lang="en-US" sz="20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217805" y="362585"/>
            <a:ext cx="1878330" cy="41211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63930"/>
            <a:ext cx="7843520" cy="57664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 print a number by adding 1  </a:t>
            </a:r>
            <a:endParaRPr lang="en-US" sz="1000"/>
          </a:p>
          <a:p>
            <a:pPr marL="0" indent="0">
              <a:buNone/>
            </a:pPr>
            <a:r>
              <a:rPr lang="en-US" sz="1000"/>
              <a:t>        num++; // increment by 1  </a:t>
            </a:r>
            <a:endParaRPr lang="en-US" sz="1000"/>
          </a:p>
          <a:p>
            <a:pPr marL="0" indent="0">
              <a:buNone/>
            </a:pPr>
            <a:r>
              <a:rPr lang="en-US" sz="1000"/>
              <a:t>        even(); // invoke the even function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 print a number by subtracting 1   </a:t>
            </a:r>
            <a:endParaRPr lang="en-US" sz="1000"/>
          </a:p>
          <a:p>
            <a:pPr marL="0" indent="0">
              <a:buNone/>
            </a:pPr>
            <a:r>
              <a:rPr lang="en-US" sz="1000"/>
              <a:t>        num++;  </a:t>
            </a:r>
            <a:endParaRPr lang="en-US" sz="1000"/>
          </a:p>
          <a:p>
            <a:pPr marL="0" indent="0">
              <a:buNone/>
            </a:pPr>
            <a:r>
              <a:rPr lang="en-US" sz="1000"/>
              <a:t>        odd(); // call the odd() function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 main call the odd() function at once  </a:t>
            </a:r>
            <a:endParaRPr lang="en-US" sz="1000"/>
          </a:p>
          <a:p>
            <a:pPr marL="0" indent="0">
              <a:buNone/>
            </a:pPr>
            <a:r>
              <a:rPr lang="en-US" sz="1000"/>
              <a:t>    return 0;  </a:t>
            </a:r>
            <a:endParaRPr lang="en-US" sz="1000"/>
          </a:p>
          <a:p>
            <a:pPr marL="0" indent="0">
              <a:buNone/>
            </a:pPr>
            <a:r>
              <a:rPr lang="en-US" sz="1000"/>
              <a:t>}  </a:t>
            </a:r>
            <a:endParaRPr 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31215" y="495935"/>
            <a:ext cx="4094480" cy="460375"/>
          </a:xfrm>
          <a:prstGeom prst="rect">
            <a:avLst/>
          </a:prstGeom>
          <a:noFill/>
        </p:spPr>
        <p:txBody>
          <a:bodyPr wrap="square" rtlCol="0">
            <a:spAutoFit/>
          </a:bodyPr>
          <a:lstStyle/>
          <a:p>
            <a:r>
              <a:rPr lang="en-US" sz="2400" b="1" dirty="0">
                <a:latin typeface="Times New Roman" panose="02020603050405020304" charset="0"/>
                <a:cs typeface="Times New Roman" panose="02020603050405020304" charset="0"/>
              </a:rPr>
              <a:t>Introduction : </a:t>
            </a:r>
            <a:endParaRPr lang="en-US" sz="2400" b="1" dirty="0">
              <a:latin typeface="Times New Roman" panose="02020603050405020304" charset="0"/>
              <a:cs typeface="Times New Roman" panose="02020603050405020304" charset="0"/>
            </a:endParaRPr>
          </a:p>
        </p:txBody>
      </p:sp>
      <p:sp>
        <p:nvSpPr>
          <p:cNvPr id="5" name="Text Box 4"/>
          <p:cNvSpPr txBox="1"/>
          <p:nvPr/>
        </p:nvSpPr>
        <p:spPr>
          <a:xfrm>
            <a:off x="933450" y="1139825"/>
            <a:ext cx="10900410" cy="2861310"/>
          </a:xfrm>
          <a:prstGeom prst="rect">
            <a:avLst/>
          </a:prstGeom>
          <a:noFill/>
        </p:spPr>
        <p:txBody>
          <a:bodyPr wrap="square" rtlCol="0">
            <a:spAutoFit/>
          </a:bodyPr>
          <a:lstStyle/>
          <a:p>
            <a:pPr marL="342900" indent="-342900">
              <a:lnSpc>
                <a:spcPct val="150000"/>
              </a:lnSpc>
              <a:buFont typeface="Wingdings" panose="05000000000000000000" charset="0"/>
              <a:buChar char="q"/>
            </a:pPr>
            <a:r>
              <a:rPr lang="en-US" sz="2000" dirty="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20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dirty="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20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dirty="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2000" dirty="0">
              <a:latin typeface="Times New Roman" panose="02020603050405020304" charset="0"/>
              <a:cs typeface="Times New Roman" panose="02020603050405020304" charset="0"/>
            </a:endParaRPr>
          </a:p>
        </p:txBody>
      </p:sp>
      <p:sp>
        <p:nvSpPr>
          <p:cNvPr id="7" name="Text Box 6"/>
          <p:cNvSpPr txBox="1"/>
          <p:nvPr/>
        </p:nvSpPr>
        <p:spPr>
          <a:xfrm>
            <a:off x="933450" y="4184650"/>
            <a:ext cx="9562854" cy="1975990"/>
          </a:xfrm>
          <a:prstGeom prst="rect">
            <a:avLst/>
          </a:prstGeom>
          <a:noFill/>
        </p:spPr>
        <p:txBody>
          <a:bodyPr wrap="square" rtlCol="0">
            <a:spAutoFit/>
          </a:bodyPr>
          <a:lstStyle/>
          <a:p>
            <a:pPr>
              <a:lnSpc>
                <a:spcPct val="150000"/>
              </a:lnSpc>
            </a:pPr>
            <a:r>
              <a:rPr lang="en-US" sz="2000" dirty="0">
                <a:latin typeface="Times New Roman" panose="02020603050405020304" charset="0"/>
                <a:cs typeface="Times New Roman" panose="02020603050405020304" charset="0"/>
              </a:rPr>
              <a:t>Depending on whether a function is defined by the user or already included in C compilers, </a:t>
            </a:r>
            <a:r>
              <a:rPr lang="en-US" sz="2400" b="1" dirty="0">
                <a:latin typeface="Times New Roman" panose="02020603050405020304" charset="0"/>
                <a:cs typeface="Times New Roman" panose="02020603050405020304" charset="0"/>
              </a:rPr>
              <a:t>There Are Two Types Of Functions In C Programming</a:t>
            </a:r>
            <a:endParaRPr lang="en-US" sz="2400" b="1"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1.Standard library functions or pre-define function</a:t>
            </a:r>
            <a:endParaRPr lang="en-US" sz="2000"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2.User defined functions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405130" y="304165"/>
            <a:ext cx="2973705" cy="57467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rPr>
              <a:t>3.Tail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22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243205" y="464820"/>
            <a:ext cx="2390140" cy="45656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latin typeface="Times New Roman" panose="02020603050405020304" charset="0"/>
                <a:cs typeface="Times New Roman" panose="02020603050405020304" charset="0"/>
                <a:sym typeface="+mn-ea"/>
              </a:rPr>
              <a:t>// function definition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 print the number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 recursive call at the end in the fun() function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617220"/>
            <a:ext cx="4217670" cy="61785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sym typeface="+mn-ea"/>
              </a:rPr>
              <a:t>4.Non-Tail / Head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182880" y="450215"/>
            <a:ext cx="2230755" cy="3683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head_fun (int num)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if ( num &gt; 0 )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Here the head_fun() is the first statement to be called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head_fun (num -1);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printf (" %d", num);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a = 5;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printf (" Use of Non-Tail/Head Recursive function \n");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head_fun (a); // function calling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return 0;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916940" y="625475"/>
            <a:ext cx="2593975" cy="67437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A macro is a segment of code which is replaced by the value of macro. Macro is defined by #define directive.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There are two types of macros:</a:t>
            </a:r>
            <a:endParaRPr lang="en-US" sz="22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sz="2200">
                <a:latin typeface="Times New Roman" panose="02020603050405020304" charset="0"/>
                <a:cs typeface="Times New Roman" panose="02020603050405020304" charset="0"/>
              </a:rPr>
              <a:t>Object-like Macros</a:t>
            </a:r>
            <a:endParaRPr lang="en-US" sz="22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sz="2200">
                <a:latin typeface="Times New Roman" panose="02020603050405020304" charset="0"/>
                <a:cs typeface="Times New Roman" panose="02020603050405020304" charset="0"/>
              </a:rPr>
              <a:t>Function-like Macros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9600" y="406400"/>
            <a:ext cx="3532505" cy="80772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rPr>
              <a:t>1.Object-like Macros</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For example:      #define PI 3.14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Here, PI is the macro name which will be replaced by the value 3.14.</a:t>
            </a:r>
            <a:endParaRPr lang="en-US" sz="220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272415" y="640080"/>
            <a:ext cx="2171065" cy="58864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 &lt;stdio.h&gt;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#define SIDE 4</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main()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int area;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area = SIDE*SIDE;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printf("Object Like Macros!\n");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printf("Area is: %d",area);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return 0;</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405130" y="713105"/>
            <a:ext cx="4335145" cy="57404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rPr>
              <a:t>2.Function-like Macros</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The function-like macro looks like function call. For example:</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#define MIN(a,b) ((a)&lt;(b)?(a):(b))    </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Here, MIN is the macro name.</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214630" y="582295"/>
            <a:ext cx="2390140" cy="59245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 &lt;stdio.h&gt;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#define AREA(s) (s * s) // macro with argument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main()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s1 = 10, area_of_square;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area_of_square = AREA(s1);</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printf("Macros with arguments!\n");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printf("Area of square is: %d", area_of_square);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return 0;</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307340" y="450215"/>
            <a:ext cx="4407535" cy="73406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a:p>
                      <a:pPr>
                        <a:buNone/>
                      </a:pPr>
                      <a:r>
                        <a:rPr lang="en-US" sz="2000">
                          <a:latin typeface="Times New Roman" panose="02020603050405020304" charset="0"/>
                          <a:cs typeface="Times New Roman" panose="02020603050405020304" charset="0"/>
                        </a:rPr>
                        <a:t>No.</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Macro</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Description</a:t>
                      </a:r>
                      <a:endParaRPr lang="en-US" sz="2000">
                        <a:latin typeface="Times New Roman" panose="02020603050405020304" charset="0"/>
                        <a:cs typeface="Times New Roman" panose="02020603050405020304" charset="0"/>
                      </a:endParaRPr>
                    </a:p>
                  </a:txBody>
                  <a:tcPr/>
                </a:tc>
              </a:tr>
              <a:tr h="1014730">
                <a:tc>
                  <a:txBody>
                    <a:bodyPr/>
                    <a:p>
                      <a:pPr>
                        <a:buNone/>
                      </a:pPr>
                      <a:r>
                        <a:rPr lang="en-US" sz="2000">
                          <a:latin typeface="Times New Roman" panose="02020603050405020304" charset="0"/>
                          <a:cs typeface="Times New Roman" panose="02020603050405020304" charset="0"/>
                        </a:rPr>
                        <a:t>1</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_DATE_</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represents current date in "MMM DD YYYY" format.</a:t>
                      </a:r>
                      <a:endParaRPr lang="en-US" sz="2000">
                        <a:latin typeface="Times New Roman" panose="02020603050405020304" charset="0"/>
                        <a:cs typeface="Times New Roman" panose="02020603050405020304" charset="0"/>
                      </a:endParaRPr>
                    </a:p>
                  </a:txBody>
                  <a:tcPr/>
                </a:tc>
              </a:tr>
              <a:tr h="1015365">
                <a:tc>
                  <a:txBody>
                    <a:bodyPr/>
                    <a:p>
                      <a:pPr>
                        <a:buNone/>
                      </a:pPr>
                      <a:r>
                        <a:rPr lang="en-US" sz="2000">
                          <a:latin typeface="Times New Roman" panose="02020603050405020304" charset="0"/>
                          <a:cs typeface="Times New Roman" panose="02020603050405020304" charset="0"/>
                        </a:rPr>
                        <a:t>2</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_TIME_</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represents current time in "HH:MM:SS" format.</a:t>
                      </a:r>
                      <a:endParaRPr lang="en-US" sz="2000">
                        <a:latin typeface="Times New Roman" panose="02020603050405020304" charset="0"/>
                        <a:cs typeface="Times New Roman" panose="02020603050405020304" charset="0"/>
                      </a:endParaRPr>
                    </a:p>
                  </a:txBody>
                  <a:tcPr/>
                </a:tc>
              </a:tr>
              <a:tr h="604520">
                <a:tc>
                  <a:txBody>
                    <a:bodyPr/>
                    <a:p>
                      <a:pPr>
                        <a:buNone/>
                      </a:pPr>
                      <a:r>
                        <a:rPr lang="en-US" sz="2000">
                          <a:latin typeface="Times New Roman" panose="02020603050405020304" charset="0"/>
                          <a:cs typeface="Times New Roman" panose="02020603050405020304" charset="0"/>
                        </a:rPr>
                        <a:t>3</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_FILE_</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represents current file name.</a:t>
                      </a:r>
                      <a:endParaRPr lang="en-US" sz="2000">
                        <a:latin typeface="Times New Roman" panose="02020603050405020304" charset="0"/>
                        <a:cs typeface="Times New Roman" panose="02020603050405020304" charset="0"/>
                      </a:endParaRPr>
                    </a:p>
                  </a:txBody>
                  <a:tcPr/>
                </a:tc>
              </a:tr>
              <a:tr h="603885">
                <a:tc>
                  <a:txBody>
                    <a:bodyPr/>
                    <a:p>
                      <a:pPr>
                        <a:buNone/>
                      </a:pPr>
                      <a:r>
                        <a:rPr lang="en-US" sz="2000">
                          <a:latin typeface="Times New Roman" panose="02020603050405020304" charset="0"/>
                          <a:cs typeface="Times New Roman" panose="02020603050405020304" charset="0"/>
                        </a:rPr>
                        <a:t>4</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_LINE_</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represents current line number.</a:t>
                      </a:r>
                      <a:endParaRPr lang="en-US" sz="2000">
                        <a:latin typeface="Times New Roman" panose="02020603050405020304" charset="0"/>
                        <a:cs typeface="Times New Roman" panose="02020603050405020304" charset="0"/>
                      </a:endParaRPr>
                    </a:p>
                  </a:txBody>
                  <a:tcPr/>
                </a:tc>
              </a:tr>
              <a:tr h="1015365">
                <a:tc>
                  <a:txBody>
                    <a:bodyPr/>
                    <a:p>
                      <a:pPr>
                        <a:buNone/>
                      </a:pPr>
                      <a:r>
                        <a:rPr lang="en-US" sz="2000">
                          <a:latin typeface="Times New Roman" panose="02020603050405020304" charset="0"/>
                          <a:cs typeface="Times New Roman" panose="02020603050405020304" charset="0"/>
                        </a:rPr>
                        <a:t>5</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_STDC_</a:t>
                      </a:r>
                      <a:endParaRPr lang="en-US" sz="2000">
                        <a:latin typeface="Times New Roman" panose="02020603050405020304" charset="0"/>
                        <a:cs typeface="Times New Roman" panose="02020603050405020304" charset="0"/>
                      </a:endParaRPr>
                    </a:p>
                  </a:txBody>
                  <a:tcPr/>
                </a:tc>
                <a:tc>
                  <a:txBody>
                    <a:bodyPr/>
                    <a:p>
                      <a:pPr>
                        <a:buNone/>
                      </a:pPr>
                      <a:r>
                        <a:rPr lang="en-US" sz="2000">
                          <a:latin typeface="Times New Roman" panose="02020603050405020304" charset="0"/>
                          <a:cs typeface="Times New Roman" panose="02020603050405020304" charset="0"/>
                        </a:rPr>
                        <a:t>It is defined as 1 when compiler complies with the ANSI standard.</a:t>
                      </a:r>
                      <a:endParaRPr lang="en-US" sz="20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charset="0"/>
                <a:cs typeface="Times New Roman" panose="02020603050405020304" charset="0"/>
              </a:rPr>
              <a:t>Functions</a:t>
            </a:r>
            <a:endParaRPr lang="en-IN" sz="2000" dirty="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charset="0"/>
                <a:cs typeface="Times New Roman" panose="02020603050405020304" charset="0"/>
              </a:rPr>
              <a:t>Library Functions</a:t>
            </a:r>
            <a:endParaRPr lang="en-IN" sz="2000" dirty="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charset="0"/>
                <a:cs typeface="Times New Roman" panose="02020603050405020304" charset="0"/>
              </a:rPr>
              <a:t>User Defined Functions</a:t>
            </a:r>
            <a:endParaRPr lang="en-IN" sz="2000" dirty="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Predefined</a:t>
            </a:r>
            <a:endParaRPr lang="en-IN" sz="1400" dirty="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Declarations inside header files</a:t>
            </a:r>
            <a:endParaRPr lang="en-IN" sz="1400" dirty="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Times New Roman" panose="02020603050405020304" charset="0"/>
                <a:cs typeface="Times New Roman" panose="02020603050405020304" charset="0"/>
                <a:sym typeface="+mn-ea"/>
              </a:rPr>
              <a:t>Eg</a:t>
            </a:r>
            <a:r>
              <a:rPr lang="en-IN" sz="1400" dirty="0">
                <a:solidFill>
                  <a:schemeClr val="tx1"/>
                </a:solidFill>
                <a:latin typeface="Times New Roman" panose="02020603050405020304" charset="0"/>
                <a:cs typeface="Times New Roman" panose="02020603050405020304" charset="0"/>
                <a:sym typeface="+mn-ea"/>
              </a:rPr>
              <a:t>: Printf ()</a:t>
            </a:r>
            <a:r>
              <a:rPr lang="en-US" altLang="en-IN" sz="1400" dirty="0">
                <a:solidFill>
                  <a:schemeClr val="tx1"/>
                </a:solidFill>
                <a:latin typeface="Times New Roman" panose="02020603050405020304" charset="0"/>
                <a:cs typeface="Times New Roman" panose="02020603050405020304" charset="0"/>
                <a:sym typeface="+mn-ea"/>
              </a:rPr>
              <a:t> , scanf(0</a:t>
            </a:r>
            <a:r>
              <a:rPr lang="en-IN" sz="1400" dirty="0">
                <a:solidFill>
                  <a:schemeClr val="tx1"/>
                </a:solidFill>
                <a:latin typeface="Times New Roman" panose="02020603050405020304" charset="0"/>
                <a:cs typeface="Times New Roman" panose="02020603050405020304" charset="0"/>
                <a:sym typeface="+mn-ea"/>
              </a:rPr>
              <a:t>..etc</a:t>
            </a:r>
            <a:endParaRPr lang="en-IN" sz="1400" dirty="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Reduced complexity of program</a:t>
            </a:r>
            <a:endParaRPr lang="en-IN" sz="1400" dirty="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charset="0"/>
                <a:cs typeface="Times New Roman" panose="02020603050405020304" charset="0"/>
              </a:rPr>
              <a:t>Created by user</a:t>
            </a:r>
            <a:endParaRPr lang="en-IN" sz="1400" dirty="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126365" y="801370"/>
            <a:ext cx="2623820" cy="61785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6148070" cy="369252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rot="20700000">
            <a:off x="2184400" y="2616835"/>
            <a:ext cx="7823200" cy="1168400"/>
          </a:xfrm>
          <a:prstGeom prst="rect">
            <a:avLst/>
          </a:prstGeom>
          <a:noFill/>
        </p:spPr>
        <p:txBody>
          <a:bodyPr wrap="square" rtlCol="0">
            <a:spAutoFit/>
          </a:bodyPr>
          <a:p>
            <a:r>
              <a:rPr lang="en-US" sz="7000">
                <a:latin typeface="Times New Roman" panose="02020603050405020304" charset="0"/>
                <a:cs typeface="Times New Roman" panose="02020603050405020304" charset="0"/>
              </a:rPr>
              <a:t>THANK YOU . . ! </a:t>
            </a:r>
            <a:endParaRPr lang="en-US" sz="7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34415" y="1024890"/>
            <a:ext cx="10123170" cy="2553335"/>
          </a:xfrm>
          <a:prstGeom prst="rect">
            <a:avLst/>
          </a:prstGeom>
          <a:noFill/>
        </p:spPr>
        <p:txBody>
          <a:bodyPr wrap="square" rtlCol="0">
            <a:spAutoFit/>
          </a:bodyPr>
          <a:lstStyle/>
          <a:p>
            <a:pPr indent="0">
              <a:lnSpc>
                <a:spcPct val="100000"/>
              </a:lnSpc>
              <a:buFont typeface="Wingdings" panose="05000000000000000000" charset="0"/>
              <a:buNone/>
            </a:pPr>
            <a:r>
              <a:rPr lang="en-US" sz="2000">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lower-case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upper-case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digit from 0 to 9</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underscore character </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922905"/>
          </a:xfrm>
          <a:prstGeom prst="rect">
            <a:avLst/>
          </a:prstGeom>
          <a:noFill/>
        </p:spPr>
        <p:txBody>
          <a:bodyPr wrap="square" rtlCol="0">
            <a:spAutoFit/>
          </a:bodyPr>
          <a:lstStyle/>
          <a:p>
            <a:r>
              <a:rPr lang="en-US" sz="2200" b="1">
                <a:latin typeface="Times New Roman" panose="02020603050405020304" charset="0"/>
                <a:cs typeface="Times New Roman" panose="02020603050405020304" charset="0"/>
              </a:rPr>
              <a:t>The general form of a function definition in C</a:t>
            </a:r>
            <a:endParaRPr lang="en-US" sz="2200" b="1">
              <a:latin typeface="Times New Roman" panose="02020603050405020304" charset="0"/>
              <a:cs typeface="Times New Roman" panose="02020603050405020304" charset="0"/>
            </a:endParaRPr>
          </a:p>
          <a:p>
            <a:pPr>
              <a:lnSpc>
                <a:spcPct val="100000"/>
              </a:lnSpc>
            </a:pPr>
            <a:endParaRPr lang="en-US" sz="22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return_data_type   function_name(parameter list)</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 body of the function</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37870" y="603885"/>
            <a:ext cx="11280775" cy="3169285"/>
          </a:xfrm>
          <a:prstGeom prst="rect">
            <a:avLst/>
          </a:prstGeom>
          <a:noFill/>
        </p:spPr>
        <p:txBody>
          <a:bodyPr wrap="square" rtlCol="0">
            <a:spAutoFit/>
          </a:bodyPr>
          <a:lstStyle/>
          <a:p>
            <a:pPr indent="0">
              <a:buFont typeface="Wingdings" panose="05000000000000000000" charset="0"/>
              <a:buNone/>
            </a:pPr>
            <a:r>
              <a:rPr lang="en-US" sz="2000" b="1">
                <a:latin typeface="Times New Roman" panose="02020603050405020304" charset="0"/>
                <a:cs typeface="Times New Roman" panose="02020603050405020304" charset="0"/>
                <a:sym typeface="+mn-ea"/>
              </a:rPr>
              <a:t>Parts of user-defined function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declaration     return_Type function_Name(parameter1,parameter2,......);</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call                  function_Name(Argument list);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definition            </a:t>
            </a:r>
            <a:r>
              <a:rPr lang="en-US" sz="2000">
                <a:latin typeface="Times New Roman" panose="02020603050405020304" charset="0"/>
                <a:cs typeface="Times New Roman" panose="02020603050405020304" charset="0"/>
                <a:sym typeface="+mn-ea"/>
              </a:rPr>
              <a:t>return_Type function_name(parameter_1, parameter_2,....)</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//body of the function </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endParaRPr>
          </a:p>
        </p:txBody>
      </p:sp>
      <p:sp>
        <p:nvSpPr>
          <p:cNvPr id="6" name="Text Box 5"/>
          <p:cNvSpPr txBox="1"/>
          <p:nvPr/>
        </p:nvSpPr>
        <p:spPr>
          <a:xfrm>
            <a:off x="955675" y="4018280"/>
            <a:ext cx="9428480" cy="2399665"/>
          </a:xfrm>
          <a:prstGeom prst="rect">
            <a:avLst/>
          </a:prstGeom>
          <a:noFill/>
        </p:spPr>
        <p:txBody>
          <a:bodyPr wrap="square" rtlCol="0">
            <a:spAutoFit/>
          </a:bodyPr>
          <a:lstStyle/>
          <a:p>
            <a:pPr>
              <a:lnSpc>
                <a:spcPct val="150000"/>
              </a:lnSpc>
            </a:pPr>
            <a:r>
              <a:rPr lang="en-US" sz="2000" b="1">
                <a:latin typeface="Times New Roman" panose="02020603050405020304" charset="0"/>
                <a:cs typeface="Times New Roman" panose="02020603050405020304" charset="0"/>
              </a:rPr>
              <a:t>Types of the user-defined function in C language</a:t>
            </a:r>
            <a:endParaRPr lang="en-US" sz="2000" b="1">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without argument</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no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rPr>
              <a:t>function with no return value and without argument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2945" y="929640"/>
            <a:ext cx="10477500" cy="590804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int , int ) ; //function declaration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result = add( a , b ) ;  //function call   and actual argument these are</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int a , int b )  //function definition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          //These are formal parameter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9620" y="993140"/>
            <a:ext cx="10653395" cy="590804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int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result =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result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c ;  //no argument passing so declare and initilize here only</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5365" y="1196340"/>
            <a:ext cx="9759315" cy="549275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void add( int a , int b) ;  //variable name is optional to written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add( a ,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int a , int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c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13336</Words>
  <Application>WPS Presentation</Application>
  <PresentationFormat>Widescreen</PresentationFormat>
  <Paragraphs>620</Paragraphs>
  <Slides>41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vt:lpstr>
      <vt:lpstr>SimSun</vt:lpstr>
      <vt:lpstr>Wingdings</vt:lpstr>
      <vt:lpstr>Times New Roman</vt:lpstr>
      <vt:lpstr>Wingdings</vt:lpstr>
      <vt:lpstr>Microsoft YaHei</vt:lpstr>
      <vt:lpstr>Arial Unicode MS</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Call by referance flow chart</vt:lpstr>
      <vt:lpstr>PowerPoint 演示文稿</vt:lpstr>
      <vt:lpstr>PowerPoint 演示文稿</vt:lpstr>
      <vt:lpstr>PowerPoint 演示文稿</vt:lpstr>
      <vt:lpstr>PowerPoint 演示文稿</vt:lpstr>
      <vt:lpstr>PowerPoint 演示文稿</vt:lpstr>
      <vt:lpstr>PowerPoint 演示文稿</vt:lpstr>
      <vt:lpstr>Recursion and Macros</vt:lpstr>
      <vt:lpstr>Introduction</vt:lpstr>
      <vt:lpstr>Ex :</vt:lpstr>
      <vt:lpstr>Example 2</vt:lpstr>
      <vt:lpstr>1.Direct Recursion</vt:lpstr>
      <vt:lpstr>Example</vt:lpstr>
      <vt:lpstr>2.Indirect Recursion</vt:lpstr>
      <vt:lpstr>Example</vt:lpstr>
      <vt:lpstr>3.Tail Recursion</vt:lpstr>
      <vt:lpstr>Example</vt:lpstr>
      <vt:lpstr>4.Non-Tail / Head Recursion</vt:lpstr>
      <vt:lpstr>Example</vt:lpstr>
      <vt:lpstr>C Macros</vt:lpstr>
      <vt:lpstr>1.Object-like Macros</vt:lpstr>
      <vt:lpstr>Example</vt:lpstr>
      <vt:lpstr>2.Function-like Macros</vt:lpstr>
      <vt:lpstr>Example</vt:lpstr>
      <vt:lpstr>C Predefined Macros</vt:lpstr>
      <vt:lpstr>Example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Brigosha_Guest</cp:lastModifiedBy>
  <cp:revision>26</cp:revision>
  <dcterms:created xsi:type="dcterms:W3CDTF">2023-03-12T19:08:00Z</dcterms:created>
  <dcterms:modified xsi:type="dcterms:W3CDTF">2023-03-24T12:29:33Z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0446963139644232923FAB6F7367B73D</vt:lpwstr>
  </property>
  <property fmtid="{D5CDD505-2E9C-101B-9397-08002B2CF9AE}" pid="3" name="KSOProductBuildVer">
    <vt:lpwstr>1033-11.2.0.11498</vt:lpwstr>
  </property>
</Properties>
</file>