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8" r:id="rId4"/>
    <p:sldId id="264" r:id="rId5"/>
    <p:sldId id="263" r:id="rId6"/>
    <p:sldId id="262" r:id="rId7"/>
    <p:sldId id="267" r:id="rId9"/>
    <p:sldId id="268" r:id="rId10"/>
    <p:sldId id="261" r:id="rId11"/>
    <p:sldId id="26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29460" y="467360"/>
            <a:ext cx="6302375" cy="829945"/>
          </a:xfrm>
          <a:prstGeom prst="rect">
            <a:avLst/>
          </a:prstGeom>
          <a:noFill/>
        </p:spPr>
        <p:txBody>
          <a:bodyPr wrap="square" rtlCol="0">
            <a:spAutoFit/>
          </a:bodyPr>
          <a:p>
            <a:pPr algn="just"/>
            <a:r>
              <a:rPr lang="en-US" sz="4800" b="1" i="1">
                <a:solidFill>
                  <a:schemeClr val="accent2">
                    <a:lumMod val="75000"/>
                  </a:schemeClr>
                </a:solidFill>
                <a:latin typeface="Times New Roman" panose="02020603050405020304" charset="0"/>
                <a:cs typeface="Times New Roman" panose="02020603050405020304" charset="0"/>
              </a:rPr>
              <a:t>STORAGE CLASSES</a:t>
            </a:r>
            <a:endParaRPr lang="en-US" sz="4800" b="1" i="1">
              <a:solidFill>
                <a:schemeClr val="accent2">
                  <a:lumMod val="75000"/>
                </a:schemeClr>
              </a:solidFill>
              <a:latin typeface="Times New Roman" panose="02020603050405020304" charset="0"/>
              <a:cs typeface="Times New Roman" panose="02020603050405020304" charset="0"/>
            </a:endParaRPr>
          </a:p>
        </p:txBody>
      </p:sp>
      <p:sp>
        <p:nvSpPr>
          <p:cNvPr id="5" name="Text Box 4"/>
          <p:cNvSpPr txBox="1"/>
          <p:nvPr/>
        </p:nvSpPr>
        <p:spPr>
          <a:xfrm>
            <a:off x="787400" y="2455545"/>
            <a:ext cx="8159115" cy="1753235"/>
          </a:xfrm>
          <a:prstGeom prst="rect">
            <a:avLst/>
          </a:prstGeom>
          <a:noFill/>
        </p:spPr>
        <p:txBody>
          <a:bodyPr wrap="square" rtlCol="0">
            <a:spAutoFit/>
          </a:bodyPr>
          <a:p>
            <a:pPr marL="285750" indent="-285750" algn="just">
              <a:lnSpc>
                <a:spcPct val="150000"/>
              </a:lnSpc>
              <a:buFont typeface="Wingdings" panose="05000000000000000000" charset="0"/>
              <a:buChar char="ü"/>
            </a:pPr>
            <a:r>
              <a:rPr lang="en-US">
                <a:latin typeface="Times New Roman" panose="02020603050405020304" charset="0"/>
                <a:cs typeface="Times New Roman" panose="02020603050405020304" charset="0"/>
              </a:rPr>
              <a:t>Storage area of a variable.</a:t>
            </a:r>
            <a:endParaRPr lang="en-US">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ü"/>
            </a:pPr>
            <a:r>
              <a:rPr lang="en-US">
                <a:latin typeface="Times New Roman" panose="02020603050405020304" charset="0"/>
                <a:cs typeface="Times New Roman" panose="02020603050405020304" charset="0"/>
              </a:rPr>
              <a:t>Scope of variable i.e. in which block the variable is visible.</a:t>
            </a:r>
            <a:endParaRPr lang="en-US">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ü"/>
            </a:pPr>
            <a:r>
              <a:rPr lang="en-US">
                <a:latin typeface="Times New Roman" panose="02020603050405020304" charset="0"/>
                <a:cs typeface="Times New Roman" panose="02020603050405020304" charset="0"/>
              </a:rPr>
              <a:t>The lifetime of a variable i.e. how long the variable will be there in active mode.</a:t>
            </a:r>
            <a:endParaRPr lang="en-US">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ü"/>
            </a:pPr>
            <a:r>
              <a:rPr lang="en-US">
                <a:latin typeface="Times New Roman" panose="02020603050405020304" charset="0"/>
                <a:cs typeface="Times New Roman" panose="02020603050405020304" charset="0"/>
              </a:rPr>
              <a:t>The default value of a variable if it is not initialized.</a:t>
            </a:r>
            <a:endParaRPr lang="en-US">
              <a:latin typeface="Times New Roman" panose="02020603050405020304" charset="0"/>
              <a:cs typeface="Times New Roman" panose="02020603050405020304" charset="0"/>
            </a:endParaRPr>
          </a:p>
        </p:txBody>
      </p:sp>
      <p:sp>
        <p:nvSpPr>
          <p:cNvPr id="6" name="Text Box 5"/>
          <p:cNvSpPr txBox="1"/>
          <p:nvPr/>
        </p:nvSpPr>
        <p:spPr>
          <a:xfrm>
            <a:off x="787400" y="1900555"/>
            <a:ext cx="7135495" cy="398780"/>
          </a:xfrm>
          <a:prstGeom prst="rect">
            <a:avLst/>
          </a:prstGeom>
          <a:noFill/>
        </p:spPr>
        <p:txBody>
          <a:bodyPr wrap="square" rtlCol="0">
            <a:spAutoFit/>
          </a:bodyPr>
          <a:p>
            <a:r>
              <a:rPr lang="en-US" sz="2000">
                <a:latin typeface="Times New Roman" panose="02020603050405020304" charset="0"/>
                <a:cs typeface="Times New Roman" panose="02020603050405020304" charset="0"/>
                <a:sym typeface="+mn-ea"/>
              </a:rPr>
              <a:t>C Storage classes provide the following information to the compiler</a:t>
            </a:r>
            <a:endParaRPr lang="en-US" sz="2000"/>
          </a:p>
        </p:txBody>
      </p:sp>
      <p:sp>
        <p:nvSpPr>
          <p:cNvPr id="8" name="Text Box 7"/>
          <p:cNvSpPr txBox="1"/>
          <p:nvPr/>
        </p:nvSpPr>
        <p:spPr>
          <a:xfrm>
            <a:off x="977265" y="4459605"/>
            <a:ext cx="10001250" cy="1753235"/>
          </a:xfrm>
          <a:prstGeom prst="rect">
            <a:avLst/>
          </a:prstGeom>
          <a:noFill/>
        </p:spPr>
        <p:txBody>
          <a:bodyPr wrap="square" rtlCol="0">
            <a:spAutoFit/>
          </a:bodyPr>
          <a:p>
            <a:pPr>
              <a:lnSpc>
                <a:spcPct val="150000"/>
              </a:lnSpc>
            </a:pPr>
            <a:r>
              <a:rPr lang="en-US" b="1">
                <a:latin typeface="Times New Roman" panose="02020603050405020304" charset="0"/>
                <a:cs typeface="Times New Roman" panose="02020603050405020304" charset="0"/>
              </a:rPr>
              <a:t>Types of storage classes</a:t>
            </a:r>
            <a:endParaRPr lang="en-US" b="1">
              <a:latin typeface="Times New Roman" panose="02020603050405020304" charset="0"/>
              <a:cs typeface="Times New Roman" panose="02020603050405020304" charset="0"/>
            </a:endParaRPr>
          </a:p>
          <a:p>
            <a:pPr marL="342900" indent="-342900">
              <a:lnSpc>
                <a:spcPct val="150000"/>
              </a:lnSpc>
              <a:buFont typeface="+mj-lt"/>
              <a:buAutoNum type="arabicParenR"/>
            </a:pPr>
            <a:r>
              <a:rPr lang="en-US">
                <a:latin typeface="Times New Roman" panose="02020603050405020304" charset="0"/>
                <a:cs typeface="Times New Roman" panose="02020603050405020304" charset="0"/>
              </a:rPr>
              <a:t>Automatic storage class</a:t>
            </a:r>
            <a:endParaRPr lang="en-US">
              <a:latin typeface="Times New Roman" panose="02020603050405020304" charset="0"/>
              <a:cs typeface="Times New Roman" panose="02020603050405020304" charset="0"/>
            </a:endParaRPr>
          </a:p>
          <a:p>
            <a:pPr marL="342900" indent="-342900">
              <a:lnSpc>
                <a:spcPct val="150000"/>
              </a:lnSpc>
              <a:buFont typeface="+mj-lt"/>
              <a:buAutoNum type="arabicParenR"/>
            </a:pPr>
            <a:r>
              <a:rPr lang="en-US">
                <a:latin typeface="Times New Roman" panose="02020603050405020304" charset="0"/>
                <a:cs typeface="Times New Roman" panose="02020603050405020304" charset="0"/>
              </a:rPr>
              <a:t>Static storage class</a:t>
            </a:r>
            <a:endParaRPr lang="en-US">
              <a:latin typeface="Times New Roman" panose="02020603050405020304" charset="0"/>
              <a:cs typeface="Times New Roman" panose="02020603050405020304" charset="0"/>
            </a:endParaRPr>
          </a:p>
          <a:p>
            <a:pPr indent="0">
              <a:lnSpc>
                <a:spcPct val="150000"/>
              </a:lnSpc>
              <a:buFont typeface="+mj-lt"/>
              <a:buNone/>
            </a:pPr>
            <a:r>
              <a:rPr lang="en-US">
                <a:latin typeface="Times New Roman" panose="02020603050405020304" charset="0"/>
                <a:cs typeface="Times New Roman" panose="02020603050405020304" charset="0"/>
              </a:rPr>
              <a:t>     Further automatic  and static storage classes devided into two types those are given below</a:t>
            </a:r>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4695" y="501650"/>
            <a:ext cx="6824345" cy="5492750"/>
          </a:xfrm>
          <a:prstGeom prst="rect">
            <a:avLst/>
          </a:prstGeom>
          <a:noFill/>
        </p:spPr>
        <p:txBody>
          <a:bodyPr wrap="square" rtlCol="0" anchor="t">
            <a:spAutoFit/>
          </a:bodyPr>
          <a:p>
            <a:pPr>
              <a:lnSpc>
                <a:spcPct val="150000"/>
              </a:lnSpc>
            </a:pPr>
            <a:r>
              <a:rPr lang="en-US" b="1">
                <a:latin typeface="Times New Roman" panose="02020603050405020304" charset="0"/>
                <a:cs typeface="Times New Roman" panose="02020603050405020304" charset="0"/>
                <a:sym typeface="+mn-ea"/>
              </a:rPr>
              <a:t>Example:</a:t>
            </a:r>
            <a:endParaRPr lang="en-US">
              <a:latin typeface="Times New Roman" panose="02020603050405020304" charset="0"/>
              <a:cs typeface="Times New Roman" panose="02020603050405020304" charset="0"/>
              <a:sym typeface="+mn-ea"/>
            </a:endParaRPr>
          </a:p>
          <a:p>
            <a:pPr>
              <a:lnSpc>
                <a:spcPct val="150000"/>
              </a:lnSpc>
            </a:pPr>
            <a:r>
              <a:rPr lang="en-US">
                <a:latin typeface="Times New Roman" panose="02020603050405020304" charset="0"/>
                <a:cs typeface="Times New Roman" panose="02020603050405020304" charset="0"/>
                <a:sym typeface="+mn-ea"/>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extern int a =5;         //this ‘a’ is available entire program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int a = 3;                 // this ‘a' is valid only in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printf ("a = %d\t",a);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fun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fun(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printf ("a = %d", 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a:t>
            </a:r>
            <a:endParaRPr lang="en-US"/>
          </a:p>
        </p:txBody>
      </p:sp>
      <p:sp>
        <p:nvSpPr>
          <p:cNvPr id="3" name="Text Box 2"/>
          <p:cNvSpPr txBox="1"/>
          <p:nvPr/>
        </p:nvSpPr>
        <p:spPr>
          <a:xfrm>
            <a:off x="8376285" y="4795520"/>
            <a:ext cx="2252345" cy="1198880"/>
          </a:xfrm>
          <a:prstGeom prst="rect">
            <a:avLst/>
          </a:prstGeom>
          <a:noFill/>
        </p:spPr>
        <p:txBody>
          <a:bodyPr wrap="square" rtlCol="0">
            <a:spAutoFit/>
          </a:bodyPr>
          <a:p>
            <a:r>
              <a:rPr lang="en-US" b="1">
                <a:latin typeface="Times New Roman" panose="02020603050405020304" charset="0"/>
                <a:cs typeface="Times New Roman" panose="02020603050405020304" charset="0"/>
              </a:rPr>
              <a:t>Output:</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 = 3</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 = 5</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060190" y="1771015"/>
            <a:ext cx="3348990" cy="555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atin typeface="Times New Roman" panose="02020603050405020304" charset="0"/>
                <a:cs typeface="Times New Roman" panose="02020603050405020304" charset="0"/>
              </a:rPr>
              <a:t>STORAGE CLASS</a:t>
            </a:r>
            <a:endParaRPr lang="en-US">
              <a:latin typeface="Times New Roman" panose="02020603050405020304" charset="0"/>
              <a:cs typeface="Times New Roman" panose="02020603050405020304" charset="0"/>
            </a:endParaRPr>
          </a:p>
        </p:txBody>
      </p:sp>
      <p:sp>
        <p:nvSpPr>
          <p:cNvPr id="5" name="Rectangles 4"/>
          <p:cNvSpPr/>
          <p:nvPr/>
        </p:nvSpPr>
        <p:spPr>
          <a:xfrm>
            <a:off x="1645285" y="3589020"/>
            <a:ext cx="2866390" cy="555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atin typeface="Times New Roman" panose="02020603050405020304" charset="0"/>
                <a:cs typeface="Times New Roman" panose="02020603050405020304" charset="0"/>
              </a:rPr>
              <a:t>AUTOMATIC</a:t>
            </a:r>
            <a:endParaRPr lang="en-US">
              <a:latin typeface="Times New Roman" panose="02020603050405020304" charset="0"/>
              <a:cs typeface="Times New Roman" panose="02020603050405020304" charset="0"/>
            </a:endParaRPr>
          </a:p>
        </p:txBody>
      </p:sp>
      <p:sp>
        <p:nvSpPr>
          <p:cNvPr id="6" name="Rectangles 5"/>
          <p:cNvSpPr/>
          <p:nvPr/>
        </p:nvSpPr>
        <p:spPr>
          <a:xfrm>
            <a:off x="3550920" y="5267960"/>
            <a:ext cx="1784985" cy="555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atin typeface="Times New Roman" panose="02020603050405020304" charset="0"/>
                <a:cs typeface="Times New Roman" panose="02020603050405020304" charset="0"/>
              </a:rPr>
              <a:t>register</a:t>
            </a:r>
            <a:endParaRPr lang="en-US">
              <a:latin typeface="Times New Roman" panose="02020603050405020304" charset="0"/>
              <a:cs typeface="Times New Roman" panose="02020603050405020304" charset="0"/>
            </a:endParaRPr>
          </a:p>
        </p:txBody>
      </p:sp>
      <p:sp>
        <p:nvSpPr>
          <p:cNvPr id="7" name="Rectangles 6"/>
          <p:cNvSpPr/>
          <p:nvPr/>
        </p:nvSpPr>
        <p:spPr>
          <a:xfrm>
            <a:off x="996950" y="5290185"/>
            <a:ext cx="1798955" cy="555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atin typeface="Times New Roman" panose="02020603050405020304" charset="0"/>
                <a:cs typeface="Times New Roman" panose="02020603050405020304" charset="0"/>
              </a:rPr>
              <a:t>auto</a:t>
            </a:r>
            <a:endParaRPr lang="en-US">
              <a:latin typeface="Times New Roman" panose="02020603050405020304" charset="0"/>
              <a:cs typeface="Times New Roman" panose="02020603050405020304" charset="0"/>
            </a:endParaRPr>
          </a:p>
        </p:txBody>
      </p:sp>
      <p:sp>
        <p:nvSpPr>
          <p:cNvPr id="8" name="Rectangles 7"/>
          <p:cNvSpPr/>
          <p:nvPr/>
        </p:nvSpPr>
        <p:spPr>
          <a:xfrm>
            <a:off x="7573010" y="3603625"/>
            <a:ext cx="2852420" cy="555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atin typeface="Times New Roman" panose="02020603050405020304" charset="0"/>
                <a:cs typeface="Times New Roman" panose="02020603050405020304" charset="0"/>
              </a:rPr>
              <a:t>STATIC</a:t>
            </a:r>
            <a:endParaRPr lang="en-US">
              <a:latin typeface="Times New Roman" panose="02020603050405020304" charset="0"/>
              <a:cs typeface="Times New Roman" panose="02020603050405020304" charset="0"/>
            </a:endParaRPr>
          </a:p>
        </p:txBody>
      </p:sp>
      <p:sp>
        <p:nvSpPr>
          <p:cNvPr id="9" name="Rectangles 8"/>
          <p:cNvSpPr/>
          <p:nvPr/>
        </p:nvSpPr>
        <p:spPr>
          <a:xfrm>
            <a:off x="9545320" y="5267960"/>
            <a:ext cx="1725930" cy="555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atin typeface="Times New Roman" panose="02020603050405020304" charset="0"/>
                <a:cs typeface="Times New Roman" panose="02020603050405020304" charset="0"/>
              </a:rPr>
              <a:t>extern</a:t>
            </a:r>
            <a:endParaRPr lang="en-US">
              <a:latin typeface="Times New Roman" panose="02020603050405020304" charset="0"/>
              <a:cs typeface="Times New Roman" panose="02020603050405020304" charset="0"/>
            </a:endParaRPr>
          </a:p>
        </p:txBody>
      </p:sp>
      <p:sp>
        <p:nvSpPr>
          <p:cNvPr id="10" name="Rectangles 9"/>
          <p:cNvSpPr/>
          <p:nvPr/>
        </p:nvSpPr>
        <p:spPr>
          <a:xfrm>
            <a:off x="6970395" y="5267960"/>
            <a:ext cx="1718310" cy="555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atin typeface="Times New Roman" panose="02020603050405020304" charset="0"/>
                <a:cs typeface="Times New Roman" panose="02020603050405020304" charset="0"/>
              </a:rPr>
              <a:t>static</a:t>
            </a:r>
            <a:endParaRPr lang="en-US">
              <a:latin typeface="Times New Roman" panose="02020603050405020304" charset="0"/>
              <a:cs typeface="Times New Roman" panose="02020603050405020304" charset="0"/>
            </a:endParaRPr>
          </a:p>
        </p:txBody>
      </p:sp>
      <p:cxnSp>
        <p:nvCxnSpPr>
          <p:cNvPr id="11" name="Straight Connector 10"/>
          <p:cNvCxnSpPr>
            <a:stCxn id="4" idx="2"/>
            <a:endCxn id="5" idx="0"/>
          </p:cNvCxnSpPr>
          <p:nvPr/>
        </p:nvCxnSpPr>
        <p:spPr>
          <a:xfrm flipH="1">
            <a:off x="3078480" y="2326640"/>
            <a:ext cx="2656205" cy="126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0"/>
            <a:endCxn id="4" idx="2"/>
          </p:cNvCxnSpPr>
          <p:nvPr/>
        </p:nvCxnSpPr>
        <p:spPr>
          <a:xfrm flipH="1" flipV="1">
            <a:off x="5734685" y="2326640"/>
            <a:ext cx="3264535" cy="127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2"/>
            <a:endCxn id="6" idx="0"/>
          </p:cNvCxnSpPr>
          <p:nvPr/>
        </p:nvCxnSpPr>
        <p:spPr>
          <a:xfrm>
            <a:off x="3078480" y="4144645"/>
            <a:ext cx="1365250" cy="112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9" idx="0"/>
          </p:cNvCxnSpPr>
          <p:nvPr/>
        </p:nvCxnSpPr>
        <p:spPr>
          <a:xfrm>
            <a:off x="8999220" y="4159250"/>
            <a:ext cx="1409065" cy="1108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2"/>
            <a:endCxn id="10" idx="0"/>
          </p:cNvCxnSpPr>
          <p:nvPr/>
        </p:nvCxnSpPr>
        <p:spPr>
          <a:xfrm flipH="1">
            <a:off x="7829550" y="4159250"/>
            <a:ext cx="1169670" cy="1108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908810" y="4163060"/>
            <a:ext cx="1169670" cy="110871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1059815" y="745490"/>
            <a:ext cx="201866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Flow digram: </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99135" y="1228090"/>
            <a:ext cx="9577705" cy="1938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This storage class variables will be created automatically and destroyed automatically.</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Automatic storage class variables will be store in the stack area of the data segment or in the CPU register. </a:t>
            </a:r>
            <a:endParaRPr lang="en-US" sz="1600">
              <a:latin typeface="Times New Roman" panose="02020603050405020304" charset="0"/>
              <a:cs typeface="Times New Roman" panose="02020603050405020304" charset="0"/>
            </a:endParaRPr>
          </a:p>
          <a:p>
            <a:pPr marL="285750" indent="-285750" algn="just">
              <a:lnSpc>
                <a:spcPct val="150000"/>
              </a:lnSpc>
            </a:pPr>
            <a:r>
              <a:rPr lang="en-US" sz="1600">
                <a:latin typeface="Times New Roman" panose="02020603050405020304" charset="0"/>
                <a:cs typeface="Times New Roman" panose="02020603050405020304" charset="0"/>
              </a:rPr>
              <a:t>  Under automatic storage class, we have two types of storage class specifiers</a:t>
            </a:r>
            <a:endParaRPr lang="en-US" sz="1600">
              <a:latin typeface="Times New Roman" panose="02020603050405020304" charset="0"/>
              <a:cs typeface="Times New Roman" panose="02020603050405020304" charset="0"/>
            </a:endParaRPr>
          </a:p>
          <a:p>
            <a:pPr indent="0" algn="just">
              <a:lnSpc>
                <a:spcPct val="150000"/>
              </a:lnSpc>
              <a:buFont typeface="+mj-lt"/>
              <a:buNone/>
            </a:pPr>
            <a:r>
              <a:rPr lang="en-US" sz="1600">
                <a:latin typeface="Times New Roman" panose="02020603050405020304" charset="0"/>
                <a:cs typeface="Times New Roman" panose="02020603050405020304" charset="0"/>
              </a:rPr>
              <a:t>  a) Auto</a:t>
            </a:r>
            <a:endParaRPr lang="en-US" sz="1600">
              <a:latin typeface="Times New Roman" panose="02020603050405020304" charset="0"/>
              <a:cs typeface="Times New Roman" panose="02020603050405020304" charset="0"/>
            </a:endParaRPr>
          </a:p>
          <a:p>
            <a:pPr indent="0" algn="just">
              <a:lnSpc>
                <a:spcPct val="150000"/>
              </a:lnSpc>
              <a:buFont typeface="+mj-lt"/>
              <a:buNone/>
            </a:pPr>
            <a:r>
              <a:rPr lang="en-US" sz="1600">
                <a:latin typeface="Times New Roman" panose="02020603050405020304" charset="0"/>
                <a:cs typeface="Times New Roman" panose="02020603050405020304" charset="0"/>
              </a:rPr>
              <a:t>  b) register</a:t>
            </a:r>
            <a:endParaRPr lang="en-US" sz="1600">
              <a:latin typeface="Times New Roman" panose="02020603050405020304" charset="0"/>
              <a:cs typeface="Times New Roman" panose="02020603050405020304" charset="0"/>
            </a:endParaRPr>
          </a:p>
        </p:txBody>
      </p:sp>
      <p:sp>
        <p:nvSpPr>
          <p:cNvPr id="4" name="Text Box 3"/>
          <p:cNvSpPr txBox="1"/>
          <p:nvPr/>
        </p:nvSpPr>
        <p:spPr>
          <a:xfrm>
            <a:off x="755650" y="568960"/>
            <a:ext cx="2665730" cy="506730"/>
          </a:xfrm>
          <a:prstGeom prst="rect">
            <a:avLst/>
          </a:prstGeom>
          <a:noFill/>
        </p:spPr>
        <p:txBody>
          <a:bodyPr wrap="none" rtlCol="0" anchor="t">
            <a:spAutoFit/>
          </a:bodyPr>
          <a:p>
            <a:pPr algn="just">
              <a:lnSpc>
                <a:spcPct val="150000"/>
              </a:lnSpc>
            </a:pPr>
            <a:r>
              <a:rPr lang="en-US" b="1">
                <a:latin typeface="Times New Roman" panose="02020603050405020304" charset="0"/>
                <a:cs typeface="Times New Roman" panose="02020603050405020304" charset="0"/>
                <a:sym typeface="+mn-ea"/>
              </a:rPr>
              <a:t>1.Automatic storage class</a:t>
            </a:r>
            <a:endParaRPr lang="en-US" b="1">
              <a:latin typeface="Times New Roman" panose="02020603050405020304" charset="0"/>
              <a:cs typeface="Times New Roman" panose="02020603050405020304" charset="0"/>
              <a:sym typeface="+mn-ea"/>
            </a:endParaRPr>
          </a:p>
        </p:txBody>
      </p:sp>
      <p:sp>
        <p:nvSpPr>
          <p:cNvPr id="5" name="Text Box 4"/>
          <p:cNvSpPr txBox="1"/>
          <p:nvPr/>
        </p:nvSpPr>
        <p:spPr>
          <a:xfrm>
            <a:off x="755650" y="4166235"/>
            <a:ext cx="10352405" cy="1938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Static storage class variables will be created only once and throughout the program,it will be there in active mode. </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Static storage class variables will be there in the static area of the data segment.</a:t>
            </a:r>
            <a:endParaRPr lang="en-US" sz="1600">
              <a:latin typeface="Times New Roman" panose="02020603050405020304" charset="0"/>
              <a:cs typeface="Times New Roman" panose="02020603050405020304" charset="0"/>
            </a:endParaRPr>
          </a:p>
          <a:p>
            <a:pPr marL="285750" indent="-285750" algn="just">
              <a:lnSpc>
                <a:spcPct val="150000"/>
              </a:lnSpc>
            </a:pPr>
            <a:r>
              <a:rPr lang="en-US" sz="1600">
                <a:latin typeface="Times New Roman" panose="02020603050405020304" charset="0"/>
                <a:cs typeface="Times New Roman" panose="02020603050405020304" charset="0"/>
              </a:rPr>
              <a:t>   Under static storage class, we have two types of storage class specifiers</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 static</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b) extern</a:t>
            </a:r>
            <a:endParaRPr lang="en-US" sz="1600">
              <a:latin typeface="Times New Roman" panose="02020603050405020304" charset="0"/>
              <a:cs typeface="Times New Roman" panose="02020603050405020304" charset="0"/>
            </a:endParaRPr>
          </a:p>
        </p:txBody>
      </p:sp>
      <p:sp>
        <p:nvSpPr>
          <p:cNvPr id="7" name="Text Box 6"/>
          <p:cNvSpPr txBox="1"/>
          <p:nvPr/>
        </p:nvSpPr>
        <p:spPr>
          <a:xfrm>
            <a:off x="755650" y="3478530"/>
            <a:ext cx="2195830" cy="506730"/>
          </a:xfrm>
          <a:prstGeom prst="rect">
            <a:avLst/>
          </a:prstGeom>
          <a:noFill/>
        </p:spPr>
        <p:txBody>
          <a:bodyPr wrap="none" rtlCol="0" anchor="t">
            <a:spAutoFit/>
          </a:bodyPr>
          <a:p>
            <a:pPr indent="0">
              <a:lnSpc>
                <a:spcPct val="150000"/>
              </a:lnSpc>
              <a:buFont typeface="+mj-lt"/>
              <a:buNone/>
            </a:pPr>
            <a:r>
              <a:rPr lang="en-US" b="1">
                <a:latin typeface="Times New Roman" panose="02020603050405020304" charset="0"/>
                <a:cs typeface="Times New Roman" panose="02020603050405020304" charset="0"/>
                <a:sym typeface="+mn-ea"/>
              </a:rPr>
              <a:t>2.Static storage class</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5955" y="598805"/>
            <a:ext cx="3216910"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Storage classes in C:</a:t>
            </a:r>
            <a:endParaRPr lang="en-US" sz="2000" b="1">
              <a:latin typeface="Times New Roman" panose="02020603050405020304" charset="0"/>
              <a:cs typeface="Times New Roman" panose="02020603050405020304" charset="0"/>
            </a:endParaRPr>
          </a:p>
        </p:txBody>
      </p:sp>
      <p:pic>
        <p:nvPicPr>
          <p:cNvPr id="102" name="Picture 101"/>
          <p:cNvPicPr/>
          <p:nvPr/>
        </p:nvPicPr>
        <p:blipFill>
          <a:blip r:embed="rId1"/>
          <a:stretch>
            <a:fillRect/>
          </a:stretch>
        </p:blipFill>
        <p:spPr>
          <a:xfrm>
            <a:off x="0" y="1694815"/>
            <a:ext cx="5950585" cy="2635250"/>
          </a:xfrm>
          <a:prstGeom prst="rect">
            <a:avLst/>
          </a:prstGeom>
          <a:noFill/>
          <a:ln w="9525">
            <a:noFill/>
          </a:ln>
        </p:spPr>
      </p:pic>
      <p:sp>
        <p:nvSpPr>
          <p:cNvPr id="4" name="Text Box 3"/>
          <p:cNvSpPr txBox="1"/>
          <p:nvPr/>
        </p:nvSpPr>
        <p:spPr>
          <a:xfrm>
            <a:off x="6816090" y="1410335"/>
            <a:ext cx="4603750" cy="2768600"/>
          </a:xfrm>
          <a:prstGeom prst="rect">
            <a:avLst/>
          </a:prstGeom>
          <a:noFill/>
        </p:spPr>
        <p:txBody>
          <a:bodyPr wrap="square" rtlCol="0">
            <a:spAutoFit/>
          </a:bodyPr>
          <a:p>
            <a:r>
              <a:rPr lang="en-US" sz="2900">
                <a:solidFill>
                  <a:srgbClr val="FF0000"/>
                </a:solidFill>
              </a:rPr>
              <a:t>draw with hand</a:t>
            </a:r>
            <a:endParaRPr lang="en-US" sz="2900">
              <a:solidFill>
                <a:srgbClr val="FF0000"/>
              </a:solidFill>
            </a:endParaRPr>
          </a:p>
          <a:p>
            <a:r>
              <a:rPr lang="en-US" sz="2900">
                <a:solidFill>
                  <a:srgbClr val="FF0000"/>
                </a:solidFill>
              </a:rPr>
              <a:t>order:</a:t>
            </a:r>
            <a:endParaRPr lang="en-US" sz="2900">
              <a:solidFill>
                <a:srgbClr val="FF0000"/>
              </a:solidFill>
            </a:endParaRPr>
          </a:p>
          <a:p>
            <a:r>
              <a:rPr lang="en-US" sz="2900">
                <a:solidFill>
                  <a:srgbClr val="FF0000"/>
                </a:solidFill>
              </a:rPr>
              <a:t>1.auto</a:t>
            </a:r>
            <a:endParaRPr lang="en-US" sz="2900">
              <a:solidFill>
                <a:srgbClr val="FF0000"/>
              </a:solidFill>
            </a:endParaRPr>
          </a:p>
          <a:p>
            <a:r>
              <a:rPr lang="en-US" sz="2900">
                <a:solidFill>
                  <a:srgbClr val="FF0000"/>
                </a:solidFill>
              </a:rPr>
              <a:t>2.registor</a:t>
            </a:r>
            <a:endParaRPr lang="en-US" sz="2900">
              <a:solidFill>
                <a:srgbClr val="FF0000"/>
              </a:solidFill>
            </a:endParaRPr>
          </a:p>
          <a:p>
            <a:r>
              <a:rPr lang="en-US" sz="2900">
                <a:solidFill>
                  <a:srgbClr val="FF0000"/>
                </a:solidFill>
              </a:rPr>
              <a:t>3.static</a:t>
            </a:r>
            <a:endParaRPr lang="en-US" sz="2900">
              <a:solidFill>
                <a:srgbClr val="FF0000"/>
              </a:solidFill>
            </a:endParaRPr>
          </a:p>
          <a:p>
            <a:r>
              <a:rPr lang="en-US" sz="2900">
                <a:solidFill>
                  <a:srgbClr val="FF0000"/>
                </a:solidFill>
              </a:rPr>
              <a:t>4.extern</a:t>
            </a:r>
            <a:endParaRPr lang="en-US" sz="29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5165" y="262890"/>
            <a:ext cx="4459605" cy="553085"/>
          </a:xfrm>
          <a:prstGeom prst="rect">
            <a:avLst/>
          </a:prstGeom>
          <a:noFill/>
        </p:spPr>
        <p:txBody>
          <a:bodyPr wrap="square" rtlCol="0">
            <a:spAutoFit/>
          </a:bodyPr>
          <a:p>
            <a:pPr indent="0" algn="just">
              <a:lnSpc>
                <a:spcPct val="150000"/>
              </a:lnSpc>
              <a:buNone/>
            </a:pPr>
            <a:r>
              <a:rPr lang="en-US" sz="2000" b="1">
                <a:latin typeface="Times New Roman" panose="02020603050405020304" charset="0"/>
                <a:cs typeface="Times New Roman" panose="02020603050405020304" charset="0"/>
              </a:rPr>
              <a:t>1.auto storage class</a:t>
            </a:r>
            <a:endParaRPr lang="en-US" sz="2000" b="1">
              <a:latin typeface="Times New Roman" panose="02020603050405020304" charset="0"/>
              <a:cs typeface="Times New Roman" panose="02020603050405020304" charset="0"/>
            </a:endParaRPr>
          </a:p>
        </p:txBody>
      </p:sp>
      <p:sp>
        <p:nvSpPr>
          <p:cNvPr id="3" name="Text Box 2"/>
          <p:cNvSpPr txBox="1"/>
          <p:nvPr/>
        </p:nvSpPr>
        <p:spPr>
          <a:xfrm>
            <a:off x="773430" y="769620"/>
            <a:ext cx="6506845" cy="616966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Times New Roman" panose="02020603050405020304" charset="0"/>
                <a:cs typeface="Times New Roman" panose="02020603050405020304" charset="0"/>
              </a:rPr>
              <a:t>It is the default storage class for all local variable .</a:t>
            </a:r>
            <a:endParaRPr lang="en-US">
              <a:latin typeface="Times New Roman" panose="02020603050405020304" charset="0"/>
              <a:cs typeface="Times New Roman" panose="02020603050405020304" charset="0"/>
            </a:endParaRPr>
          </a:p>
          <a:p>
            <a:pPr algn="just">
              <a:lnSpc>
                <a:spcPct val="200000"/>
              </a:lnSpc>
            </a:pPr>
            <a:r>
              <a:rPr lang="en-US" sz="1600" b="1">
                <a:latin typeface="Times New Roman" panose="02020603050405020304" charset="0"/>
                <a:cs typeface="Times New Roman" panose="02020603050405020304" charset="0"/>
              </a:rPr>
              <a:t>Ex : print a value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void abc( );      //function declaration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abc( );      //function call</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abc(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abc(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 0;       //to execute with 0 error purpose we use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void abc( )        //without return and without argument type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auto int a = 5;          //read a as new every time of function call</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printf("a = %d\n", a);</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4" name="Text Box 3"/>
          <p:cNvSpPr txBox="1"/>
          <p:nvPr/>
        </p:nvSpPr>
        <p:spPr>
          <a:xfrm>
            <a:off x="9005570" y="4315460"/>
            <a:ext cx="2456180" cy="156845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6</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6</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6</a:t>
            </a:r>
            <a:endParaRPr lang="en-US" sz="1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3450" y="628015"/>
            <a:ext cx="3450590" cy="553085"/>
          </a:xfrm>
          <a:prstGeom prst="rect">
            <a:avLst/>
          </a:prstGeom>
          <a:noFill/>
        </p:spPr>
        <p:txBody>
          <a:bodyPr wrap="square" rtlCol="0">
            <a:spAutoFit/>
          </a:bodyPr>
          <a:p>
            <a:pPr algn="just">
              <a:lnSpc>
                <a:spcPct val="150000"/>
              </a:lnSpc>
            </a:pPr>
            <a:r>
              <a:rPr lang="en-US" sz="2000" b="1">
                <a:latin typeface="Times New Roman" panose="02020603050405020304" charset="0"/>
                <a:cs typeface="Times New Roman" panose="02020603050405020304" charset="0"/>
              </a:rPr>
              <a:t>4.register storage class:</a:t>
            </a:r>
            <a:endParaRPr lang="en-US" sz="2000" b="1">
              <a:latin typeface="Times New Roman" panose="02020603050405020304" charset="0"/>
              <a:cs typeface="Times New Roman" panose="02020603050405020304" charset="0"/>
            </a:endParaRPr>
          </a:p>
        </p:txBody>
      </p:sp>
      <p:sp>
        <p:nvSpPr>
          <p:cNvPr id="3" name="Text Box 2"/>
          <p:cNvSpPr txBox="1"/>
          <p:nvPr/>
        </p:nvSpPr>
        <p:spPr>
          <a:xfrm>
            <a:off x="743585" y="1342390"/>
            <a:ext cx="10704195" cy="5077460"/>
          </a:xfrm>
          <a:prstGeom prst="rect">
            <a:avLst/>
          </a:prstGeom>
          <a:noFill/>
        </p:spPr>
        <p:txBody>
          <a:bodyPr wrap="square" rtlCol="0">
            <a:spAutoFit/>
          </a:bodyPr>
          <a:p>
            <a:pPr marL="285750" indent="-285750" algn="just">
              <a:lnSpc>
                <a:spcPct val="200000"/>
              </a:lnSpc>
              <a:buFont typeface="Wingdings" panose="05000000000000000000" charset="0"/>
              <a:buChar char="Ø"/>
            </a:pPr>
            <a:r>
              <a:rPr lang="en-US">
                <a:latin typeface="Times New Roman" panose="02020603050405020304" charset="0"/>
                <a:cs typeface="Times New Roman" panose="02020603050405020304" charset="0"/>
              </a:rPr>
              <a:t>It is a special kind of variable that stores in the CPU register.</a:t>
            </a:r>
            <a:endParaRPr lang="en-US">
              <a:latin typeface="Times New Roman" panose="02020603050405020304" charset="0"/>
              <a:cs typeface="Times New Roman" panose="02020603050405020304" charset="0"/>
            </a:endParaRPr>
          </a:p>
          <a:p>
            <a:pPr marL="285750" indent="-285750" algn="just">
              <a:lnSpc>
                <a:spcPct val="200000"/>
              </a:lnSpc>
              <a:buFont typeface="Wingdings" panose="05000000000000000000" charset="0"/>
              <a:buChar char="Ø"/>
            </a:pPr>
            <a:r>
              <a:rPr lang="en-US">
                <a:latin typeface="Times New Roman" panose="02020603050405020304" charset="0"/>
                <a:cs typeface="Times New Roman" panose="02020603050405020304" charset="0"/>
              </a:rPr>
              <a:t> The advantages of register variables are faster than the remaining variables.</a:t>
            </a:r>
            <a:endParaRPr lang="en-US">
              <a:latin typeface="Times New Roman" panose="02020603050405020304" charset="0"/>
              <a:cs typeface="Times New Roman" panose="02020603050405020304" charset="0"/>
            </a:endParaRPr>
          </a:p>
          <a:p>
            <a:pPr marL="285750" indent="-285750" algn="just">
              <a:lnSpc>
                <a:spcPct val="200000"/>
              </a:lnSpc>
              <a:buFont typeface="Wingdings" panose="05000000000000000000" charset="0"/>
              <a:buChar char="Ø"/>
            </a:pPr>
            <a:r>
              <a:rPr lang="en-US">
                <a:latin typeface="Times New Roman" panose="02020603050405020304" charset="0"/>
                <a:cs typeface="Times New Roman" panose="02020603050405020304" charset="0"/>
              </a:rPr>
              <a:t> The register storage class is used to define local variables that should be stored in a register instead of RAM. </a:t>
            </a:r>
            <a:endParaRPr lang="en-US">
              <a:latin typeface="Times New Roman" panose="02020603050405020304" charset="0"/>
              <a:cs typeface="Times New Roman" panose="02020603050405020304" charset="0"/>
            </a:endParaRPr>
          </a:p>
          <a:p>
            <a:pPr marL="285750" indent="-285750" algn="just">
              <a:lnSpc>
                <a:spcPct val="200000"/>
              </a:lnSpc>
              <a:buFont typeface="Wingdings" panose="05000000000000000000" charset="0"/>
              <a:buChar char="Ø"/>
            </a:pPr>
            <a:r>
              <a:rPr lang="en-US">
                <a:latin typeface="Times New Roman" panose="02020603050405020304" charset="0"/>
                <a:cs typeface="Times New Roman" panose="02020603050405020304" charset="0"/>
              </a:rPr>
              <a:t>This means that the variable has a maximum size equal to the register size (usually one word) .</a:t>
            </a:r>
            <a:endParaRPr lang="en-US">
              <a:latin typeface="Times New Roman" panose="02020603050405020304" charset="0"/>
              <a:cs typeface="Times New Roman" panose="02020603050405020304" charset="0"/>
            </a:endParaRPr>
          </a:p>
          <a:p>
            <a:pPr marL="285750" indent="-285750" algn="just">
              <a:lnSpc>
                <a:spcPct val="200000"/>
              </a:lnSpc>
              <a:buFont typeface="Wingdings" panose="05000000000000000000" charset="0"/>
              <a:buChar char="Ø"/>
            </a:pPr>
            <a:r>
              <a:rPr lang="en-US">
                <a:latin typeface="Times New Roman" panose="02020603050405020304" charset="0"/>
                <a:cs typeface="Times New Roman" panose="02020603050405020304" charset="0"/>
              </a:rPr>
              <a:t> Can’t have the unary ‘&amp;’ operator applied to it (as it does not have a memory location).</a:t>
            </a:r>
            <a:endParaRPr lang="en-US">
              <a:latin typeface="Times New Roman" panose="02020603050405020304" charset="0"/>
              <a:cs typeface="Times New Roman" panose="02020603050405020304" charset="0"/>
            </a:endParaRPr>
          </a:p>
          <a:p>
            <a:pPr marL="285750" indent="-285750" algn="just">
              <a:lnSpc>
                <a:spcPct val="200000"/>
              </a:lnSpc>
              <a:buFont typeface="Wingdings" panose="05000000000000000000" charset="0"/>
              <a:buChar char="Ø"/>
            </a:pPr>
            <a:r>
              <a:rPr lang="en-US">
                <a:latin typeface="Times New Roman" panose="02020603050405020304" charset="0"/>
                <a:cs typeface="Times New Roman" panose="02020603050405020304" charset="0"/>
              </a:rPr>
              <a:t>In scanf() function if the address is provided for the register variable then it will give an error, if the address is not provided then it works normally.</a:t>
            </a:r>
            <a:endParaRPr lang="en-US">
              <a:latin typeface="Times New Roman" panose="02020603050405020304" charset="0"/>
              <a:cs typeface="Times New Roman" panose="02020603050405020304" charset="0"/>
            </a:endParaRPr>
          </a:p>
          <a:p>
            <a:pPr marL="285750" indent="-285750" algn="just">
              <a:lnSpc>
                <a:spcPct val="200000"/>
              </a:lnSpc>
              <a:buFont typeface="Wingdings" panose="05000000000000000000" charset="0"/>
              <a:buChar char="Ø"/>
            </a:pPr>
            <a:r>
              <a:rPr lang="en-US">
                <a:latin typeface="Times New Roman" panose="02020603050405020304" charset="0"/>
                <a:cs typeface="Times New Roman" panose="02020603050405020304" charset="0"/>
              </a:rPr>
              <a:t>register storage class specifier first recommended to the compiler to hold the variable in CPU register if the memory is available or else store in stack area of the data segment.</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1215" y="1149985"/>
            <a:ext cx="8815705" cy="507746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register int a = 10;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printf("Value of a : %d", 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printf("\nEnter a value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scanf("%d" , a);                        //here &amp; not used .if used it will give an error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printf("\n Value of a : %d", 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9327515" y="4474210"/>
            <a:ext cx="2076450" cy="1753235"/>
          </a:xfrm>
          <a:prstGeom prst="rect">
            <a:avLst/>
          </a:prstGeom>
          <a:noFill/>
        </p:spPr>
        <p:txBody>
          <a:bodyPr wrap="square" rtlCol="0">
            <a:spAutoFit/>
          </a:bodyPr>
          <a:p>
            <a:pPr>
              <a:lnSpc>
                <a:spcPct val="150000"/>
              </a:lnSpc>
            </a:pPr>
            <a:r>
              <a:rPr lang="en-US" b="1">
                <a:latin typeface="Times New Roman" panose="02020603050405020304" charset="0"/>
                <a:cs typeface="Times New Roman" panose="02020603050405020304" charset="0"/>
              </a:rPr>
              <a:t>Output:</a:t>
            </a:r>
            <a:endParaRPr lang="en-US" b="1">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 = 11</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enter a value : 30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not print value</a:t>
            </a:r>
            <a:endParaRPr lang="en-US">
              <a:latin typeface="Times New Roman" panose="02020603050405020304" charset="0"/>
              <a:cs typeface="Times New Roman" panose="02020603050405020304" charset="0"/>
            </a:endParaRPr>
          </a:p>
        </p:txBody>
      </p:sp>
      <p:sp>
        <p:nvSpPr>
          <p:cNvPr id="4" name="Text Box 3"/>
          <p:cNvSpPr txBox="1"/>
          <p:nvPr/>
        </p:nvSpPr>
        <p:spPr>
          <a:xfrm>
            <a:off x="582930" y="671830"/>
            <a:ext cx="143319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Example:</a:t>
            </a:r>
            <a:endParaRPr lang="en-US"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2795" y="306705"/>
            <a:ext cx="608266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2.static storage class:</a:t>
            </a:r>
            <a:endParaRPr lang="en-US" sz="2000" b="1">
              <a:latin typeface="Times New Roman" panose="02020603050405020304" charset="0"/>
              <a:cs typeface="Times New Roman" panose="02020603050405020304" charset="0"/>
            </a:endParaRPr>
          </a:p>
        </p:txBody>
      </p:sp>
      <p:sp>
        <p:nvSpPr>
          <p:cNvPr id="3" name="Text Box 2"/>
          <p:cNvSpPr txBox="1"/>
          <p:nvPr/>
        </p:nvSpPr>
        <p:spPr>
          <a:xfrm>
            <a:off x="948055" y="705485"/>
            <a:ext cx="9095105" cy="1337945"/>
          </a:xfrm>
          <a:prstGeom prst="rect">
            <a:avLst/>
          </a:prstGeom>
          <a:noFill/>
        </p:spPr>
        <p:txBody>
          <a:bodyPr wrap="square" rtlCol="0">
            <a:spAutoFit/>
          </a:bodyPr>
          <a:p>
            <a:pPr algn="just">
              <a:lnSpc>
                <a:spcPct val="150000"/>
              </a:lnSpc>
            </a:pPr>
            <a:r>
              <a:rPr lang="en-US">
                <a:latin typeface="Times New Roman" panose="02020603050405020304" charset="0"/>
                <a:cs typeface="Times New Roman" panose="02020603050405020304" charset="0"/>
              </a:rPr>
              <a:t>When we are working with the auto variables, scope, and lifetime both are restricted with the body. But when we are working with static variables, the scope is restricted is within the function but the lifetime is not restricted.</a:t>
            </a:r>
            <a:endParaRPr lang="en-US">
              <a:latin typeface="Times New Roman" panose="02020603050405020304" charset="0"/>
              <a:cs typeface="Times New Roman" panose="02020603050405020304" charset="0"/>
            </a:endParaRPr>
          </a:p>
        </p:txBody>
      </p:sp>
      <p:sp>
        <p:nvSpPr>
          <p:cNvPr id="4" name="Text Box 3"/>
          <p:cNvSpPr txBox="1"/>
          <p:nvPr/>
        </p:nvSpPr>
        <p:spPr>
          <a:xfrm>
            <a:off x="1196975" y="2729230"/>
            <a:ext cx="6696710" cy="4154170"/>
          </a:xfrm>
          <a:prstGeom prst="rect">
            <a:avLst/>
          </a:prstGeom>
          <a:noFill/>
        </p:spPr>
        <p:txBody>
          <a:bodyPr wrap="square" rtlCol="0">
            <a:spAutoFit/>
          </a:bodyPr>
          <a:p>
            <a:pPr>
              <a:lnSpc>
                <a:spcPct val="100000"/>
              </a:lnSpc>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abc( );      //function declaration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   abc( );      //function call</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   abc( );</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   abc( );</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abc( )        //without return and without argument type function</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    static int a = 5;          //a is updated value every time of function call</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    a++;</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    printf("a = %d\n", a);</a:t>
            </a:r>
            <a:endParaRPr lang="en-US" sz="1600">
              <a:latin typeface="Times New Roman" panose="02020603050405020304" charset="0"/>
              <a:cs typeface="Times New Roman" panose="02020603050405020304" charset="0"/>
            </a:endParaRPr>
          </a:p>
          <a:p>
            <a:pPr>
              <a:lnSpc>
                <a:spcPct val="10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8669020" y="4459605"/>
            <a:ext cx="2705100" cy="156845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a:t>
            </a: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6</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7</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8</a:t>
            </a:r>
            <a:endParaRPr lang="en-US" sz="1600">
              <a:latin typeface="Times New Roman" panose="02020603050405020304" charset="0"/>
              <a:cs typeface="Times New Roman" panose="02020603050405020304" charset="0"/>
            </a:endParaRPr>
          </a:p>
        </p:txBody>
      </p:sp>
      <p:sp>
        <p:nvSpPr>
          <p:cNvPr id="7" name="Text Box 6"/>
          <p:cNvSpPr txBox="1"/>
          <p:nvPr/>
        </p:nvSpPr>
        <p:spPr>
          <a:xfrm>
            <a:off x="772795" y="2239010"/>
            <a:ext cx="2237740" cy="368300"/>
          </a:xfrm>
          <a:prstGeom prst="rect">
            <a:avLst/>
          </a:prstGeom>
          <a:noFill/>
        </p:spPr>
        <p:txBody>
          <a:bodyPr wrap="square" rtlCol="0">
            <a:spAutoFit/>
          </a:bodyPr>
          <a:p>
            <a:r>
              <a:rPr lang="en-US" b="1">
                <a:latin typeface="Times New Roman" panose="02020603050405020304" charset="0"/>
                <a:cs typeface="Times New Roman" panose="02020603050405020304" charset="0"/>
                <a:sym typeface="+mn-ea"/>
              </a:rPr>
              <a:t>Ex : print a value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52525" y="642620"/>
            <a:ext cx="4401185" cy="398780"/>
          </a:xfrm>
          <a:prstGeom prst="rect">
            <a:avLst/>
          </a:prstGeom>
          <a:noFill/>
        </p:spPr>
        <p:txBody>
          <a:bodyPr wrap="square" rtlCol="0">
            <a:spAutoFit/>
          </a:bodyPr>
          <a:p>
            <a:pPr algn="just"/>
            <a:r>
              <a:rPr lang="en-US" sz="2000" b="1">
                <a:latin typeface="Times New Roman" panose="02020603050405020304" charset="0"/>
                <a:cs typeface="Times New Roman" panose="02020603050405020304" charset="0"/>
              </a:rPr>
              <a:t>3.Extern storage class</a:t>
            </a:r>
            <a:endParaRPr lang="en-US" sz="2000" b="1">
              <a:latin typeface="Times New Roman" panose="02020603050405020304" charset="0"/>
              <a:cs typeface="Times New Roman" panose="02020603050405020304" charset="0"/>
            </a:endParaRPr>
          </a:p>
        </p:txBody>
      </p:sp>
      <p:sp>
        <p:nvSpPr>
          <p:cNvPr id="3" name="Text Box 2"/>
          <p:cNvSpPr txBox="1"/>
          <p:nvPr/>
        </p:nvSpPr>
        <p:spPr>
          <a:xfrm>
            <a:off x="1152525" y="1198245"/>
            <a:ext cx="9695180" cy="25844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Times New Roman" panose="02020603050405020304" charset="0"/>
                <a:cs typeface="Times New Roman" panose="02020603050405020304" charset="0"/>
              </a:rPr>
              <a:t>The variable which is created by using the keyword extern called as extern variable.</a:t>
            </a:r>
            <a:endParaRPr lang="en-US">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a:latin typeface="Times New Roman" panose="02020603050405020304" charset="0"/>
                <a:cs typeface="Times New Roman" panose="02020603050405020304" charset="0"/>
              </a:rPr>
              <a:t> In implementation when we need to access a variable in more than one function then go for extern variables i.e global variables are required. </a:t>
            </a:r>
            <a:endParaRPr lang="en-US">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a:latin typeface="Times New Roman" panose="02020603050405020304" charset="0"/>
                <a:cs typeface="Times New Roman" panose="02020603050405020304" charset="0"/>
              </a:rPr>
              <a:t>When we are working with global variables scope and lifetime both are not restricted.</a:t>
            </a:r>
            <a:endParaRPr lang="en-US">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a:latin typeface="Times New Roman" panose="02020603050405020304" charset="0"/>
                <a:cs typeface="Times New Roman" panose="02020603050405020304" charset="0"/>
              </a:rPr>
              <a:t>The extern modifier is most commonly used when there are two or more files sharing the same global variables or functions </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4189</Words>
  <Application>WPS Presentation</Application>
  <PresentationFormat>Widescreen</PresentationFormat>
  <Paragraphs>162</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Calibri Light</vt:lpstr>
      <vt:lpstr>Calibri</vt:lpstr>
      <vt:lpstr>Microsoft YaHei</vt:lpstr>
      <vt:lpstr>Arial Unicode MS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Brigosha_Guest</cp:lastModifiedBy>
  <cp:revision>7</cp:revision>
  <dcterms:created xsi:type="dcterms:W3CDTF">2023-03-29T06:24:38Z</dcterms:created>
  <dcterms:modified xsi:type="dcterms:W3CDTF">2023-03-29T09:57:58Z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2F8002C9A30B4B60AE8D27F3D5038C1C</vt:lpwstr>
  </property>
  <property fmtid="{D5CDD505-2E9C-101B-9397-08002B2CF9AE}" pid="3" name="KSOProductBuildVer">
    <vt:lpwstr>1033-11.2.0.11498</vt:lpwstr>
  </property>
</Properties>
</file>