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9.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0.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7" r:id="rId5"/>
    <p:sldMasterId id="2147495508" r:id="rId6"/>
    <p:sldMasterId id="2147496361" r:id="rId7"/>
    <p:sldMasterId id="2147496367" r:id="rId8"/>
    <p:sldMasterId id="2147496709" r:id="rId9"/>
    <p:sldMasterId id="2147496727" r:id="rId10"/>
    <p:sldMasterId id="2147496746" r:id="rId11"/>
    <p:sldMasterId id="2147496786" r:id="rId12"/>
    <p:sldMasterId id="2147496800" r:id="rId13"/>
    <p:sldMasterId id="2147496810" r:id="rId14"/>
    <p:sldMasterId id="2147496822" r:id="rId15"/>
  </p:sldMasterIdLst>
  <p:notesMasterIdLst>
    <p:notesMasterId r:id="rId49"/>
  </p:notesMasterIdLst>
  <p:sldIdLst>
    <p:sldId id="580" r:id="rId16"/>
    <p:sldId id="774" r:id="rId17"/>
    <p:sldId id="809" r:id="rId18"/>
    <p:sldId id="805" r:id="rId19"/>
    <p:sldId id="800" r:id="rId20"/>
    <p:sldId id="788" r:id="rId21"/>
    <p:sldId id="779" r:id="rId22"/>
    <p:sldId id="780" r:id="rId23"/>
    <p:sldId id="795" r:id="rId24"/>
    <p:sldId id="778" r:id="rId25"/>
    <p:sldId id="807" r:id="rId26"/>
    <p:sldId id="803" r:id="rId27"/>
    <p:sldId id="816" r:id="rId28"/>
    <p:sldId id="815" r:id="rId29"/>
    <p:sldId id="814" r:id="rId30"/>
    <p:sldId id="813" r:id="rId31"/>
    <p:sldId id="812" r:id="rId32"/>
    <p:sldId id="811" r:id="rId33"/>
    <p:sldId id="804" r:id="rId34"/>
    <p:sldId id="801" r:id="rId35"/>
    <p:sldId id="776" r:id="rId36"/>
    <p:sldId id="789" r:id="rId37"/>
    <p:sldId id="790" r:id="rId38"/>
    <p:sldId id="791" r:id="rId39"/>
    <p:sldId id="792" r:id="rId40"/>
    <p:sldId id="793" r:id="rId41"/>
    <p:sldId id="794" r:id="rId42"/>
    <p:sldId id="802" r:id="rId43"/>
    <p:sldId id="806" r:id="rId44"/>
    <p:sldId id="796" r:id="rId45"/>
    <p:sldId id="797" r:id="rId46"/>
    <p:sldId id="798" r:id="rId47"/>
    <p:sldId id="799" r:id="rId48"/>
  </p:sldIdLst>
  <p:sldSz cx="9144000" cy="6858000" type="screen4x3"/>
  <p:notesSz cx="7010400" cy="9296400"/>
  <p:defaultTextStyle>
    <a:defPPr>
      <a:defRPr lang="en-US"/>
    </a:defPPr>
    <a:lvl1pPr algn="l" rtl="0" fontAlgn="base">
      <a:spcBef>
        <a:spcPct val="0"/>
      </a:spcBef>
      <a:spcAft>
        <a:spcPct val="0"/>
      </a:spcAft>
      <a:defRPr sz="1400"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b="1" kern="1200">
        <a:solidFill>
          <a:schemeClr val="tx1"/>
        </a:solidFill>
        <a:latin typeface="Arial" pitchFamily="34" charset="0"/>
        <a:ea typeface="+mn-ea"/>
        <a:cs typeface="Arial" pitchFamily="34" charset="0"/>
      </a:defRPr>
    </a:lvl5pPr>
    <a:lvl6pPr marL="2286000" algn="l" defTabSz="914400" rtl="0" eaLnBrk="1" latinLnBrk="0" hangingPunct="1">
      <a:defRPr sz="1400" b="1" kern="1200">
        <a:solidFill>
          <a:schemeClr val="tx1"/>
        </a:solidFill>
        <a:latin typeface="Arial" pitchFamily="34" charset="0"/>
        <a:ea typeface="+mn-ea"/>
        <a:cs typeface="Arial" pitchFamily="34" charset="0"/>
      </a:defRPr>
    </a:lvl6pPr>
    <a:lvl7pPr marL="2743200" algn="l" defTabSz="914400" rtl="0" eaLnBrk="1" latinLnBrk="0" hangingPunct="1">
      <a:defRPr sz="1400" b="1" kern="1200">
        <a:solidFill>
          <a:schemeClr val="tx1"/>
        </a:solidFill>
        <a:latin typeface="Arial" pitchFamily="34" charset="0"/>
        <a:ea typeface="+mn-ea"/>
        <a:cs typeface="Arial" pitchFamily="34" charset="0"/>
      </a:defRPr>
    </a:lvl7pPr>
    <a:lvl8pPr marL="3200400" algn="l" defTabSz="914400" rtl="0" eaLnBrk="1" latinLnBrk="0" hangingPunct="1">
      <a:defRPr sz="1400" b="1" kern="1200">
        <a:solidFill>
          <a:schemeClr val="tx1"/>
        </a:solidFill>
        <a:latin typeface="Arial" pitchFamily="34" charset="0"/>
        <a:ea typeface="+mn-ea"/>
        <a:cs typeface="Arial" pitchFamily="34" charset="0"/>
      </a:defRPr>
    </a:lvl8pPr>
    <a:lvl9pPr marL="3657600" algn="l" defTabSz="914400" rtl="0" eaLnBrk="1" latinLnBrk="0" hangingPunct="1">
      <a:defRPr sz="1400"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7AA9"/>
    <a:srgbClr val="FF0000"/>
    <a:srgbClr val="008000"/>
    <a:srgbClr val="FF3300"/>
    <a:srgbClr val="6600FF"/>
    <a:srgbClr val="FFE512"/>
    <a:srgbClr val="FFCE00"/>
    <a:srgbClr val="00A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800" autoAdjust="0"/>
    <p:restoredTop sz="90314" autoAdjust="0"/>
  </p:normalViewPr>
  <p:slideViewPr>
    <p:cSldViewPr>
      <p:cViewPr varScale="1">
        <p:scale>
          <a:sx n="90" d="100"/>
          <a:sy n="90" d="100"/>
        </p:scale>
        <p:origin x="1458" y="8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9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notesMaster" Target="notesMasters/notesMaster1.xml"/><Relationship Id="rId10" Type="http://schemas.openxmlformats.org/officeDocument/2006/relationships/slideMaster" Target="slideMasters/slideMaster6.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8" Type="http://schemas.openxmlformats.org/officeDocument/2006/relationships/slideMaster" Target="slideMasters/slideMaster4.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 Id="rId5" Type="http://schemas.openxmlformats.org/officeDocument/2006/relationships/image" Target="../media/image25.gif"/><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AD9B0-59A6-443A-9467-8ED1C9C50C9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7DF6BD-D56D-43BC-8533-7B3515CCBE77}">
      <dgm:prSet phldrT="[Text]"/>
      <dgm:spPr/>
      <dgm:t>
        <a:bodyPr/>
        <a:lstStyle/>
        <a:p>
          <a:r>
            <a:rPr lang="en-US" dirty="0" smtClean="0"/>
            <a:t>Collecting data and other relevant data sources to produce an holistic data view</a:t>
          </a:r>
          <a:endParaRPr lang="en-US" dirty="0"/>
        </a:p>
      </dgm:t>
    </dgm:pt>
    <dgm:pt modelId="{83739C4C-42B1-42A6-A2FF-AB98047D1F18}" type="parTrans" cxnId="{979DAF2E-73A3-44C3-AD75-46C74583EAB7}">
      <dgm:prSet/>
      <dgm:spPr/>
      <dgm:t>
        <a:bodyPr/>
        <a:lstStyle/>
        <a:p>
          <a:endParaRPr lang="en-US"/>
        </a:p>
      </dgm:t>
    </dgm:pt>
    <dgm:pt modelId="{48079DDE-46B1-43D9-A36C-02DE9B9DA47E}" type="sibTrans" cxnId="{979DAF2E-73A3-44C3-AD75-46C74583EAB7}">
      <dgm:prSet/>
      <dgm:spPr/>
      <dgm:t>
        <a:bodyPr/>
        <a:lstStyle/>
        <a:p>
          <a:endParaRPr lang="en-US"/>
        </a:p>
      </dgm:t>
    </dgm:pt>
    <dgm:pt modelId="{75F5F53F-7FF6-4CF7-B91A-6B436144F167}">
      <dgm:prSet phldrT="[Text]"/>
      <dgm:spPr/>
      <dgm:t>
        <a:bodyPr/>
        <a:lstStyle/>
        <a:p>
          <a:r>
            <a:rPr lang="en-US" dirty="0" smtClean="0"/>
            <a:t>Turning data into something you use rather than just store</a:t>
          </a:r>
          <a:endParaRPr lang="en-US" dirty="0"/>
        </a:p>
      </dgm:t>
    </dgm:pt>
    <dgm:pt modelId="{99D9FFAC-FC39-42F4-AC91-4E0BDC8F4BB7}" type="parTrans" cxnId="{61F03A5C-13C8-421F-B4F1-AEAF2241EC34}">
      <dgm:prSet/>
      <dgm:spPr/>
      <dgm:t>
        <a:bodyPr/>
        <a:lstStyle/>
        <a:p>
          <a:endParaRPr lang="en-US"/>
        </a:p>
      </dgm:t>
    </dgm:pt>
    <dgm:pt modelId="{0105484A-40D5-435E-9B91-A0268C219BF5}" type="sibTrans" cxnId="{61F03A5C-13C8-421F-B4F1-AEAF2241EC34}">
      <dgm:prSet/>
      <dgm:spPr/>
      <dgm:t>
        <a:bodyPr/>
        <a:lstStyle/>
        <a:p>
          <a:endParaRPr lang="en-US"/>
        </a:p>
      </dgm:t>
    </dgm:pt>
    <dgm:pt modelId="{BB249B80-4400-4BDB-965D-9681B0932330}">
      <dgm:prSet/>
      <dgm:spPr/>
      <dgm:t>
        <a:bodyPr/>
        <a:lstStyle/>
        <a:p>
          <a:r>
            <a:rPr lang="en-US" dirty="0" smtClean="0"/>
            <a:t>Derive insights to help manage your business, risk, and financial performance</a:t>
          </a:r>
          <a:endParaRPr lang="en-US" dirty="0" smtClean="0">
            <a:latin typeface="+mn-lt"/>
          </a:endParaRPr>
        </a:p>
      </dgm:t>
    </dgm:pt>
    <dgm:pt modelId="{868B3D45-400C-4EF1-8F3C-41FC514E5F51}" type="parTrans" cxnId="{8ABFD0C3-09B5-4018-995F-2E9D76FF4AE3}">
      <dgm:prSet/>
      <dgm:spPr/>
      <dgm:t>
        <a:bodyPr/>
        <a:lstStyle/>
        <a:p>
          <a:endParaRPr lang="en-US"/>
        </a:p>
      </dgm:t>
    </dgm:pt>
    <dgm:pt modelId="{040E3E0F-AC3B-4601-B2AC-8AFE522971F1}" type="sibTrans" cxnId="{8ABFD0C3-09B5-4018-995F-2E9D76FF4AE3}">
      <dgm:prSet/>
      <dgm:spPr/>
      <dgm:t>
        <a:bodyPr/>
        <a:lstStyle/>
        <a:p>
          <a:endParaRPr lang="en-US"/>
        </a:p>
      </dgm:t>
    </dgm:pt>
    <dgm:pt modelId="{67FEE5A2-A79D-410F-9908-032D67C959C5}">
      <dgm:prSet/>
      <dgm:spPr/>
      <dgm:t>
        <a:bodyPr/>
        <a:lstStyle/>
        <a:p>
          <a:r>
            <a:rPr lang="en-US" dirty="0" smtClean="0"/>
            <a:t>Doing this in a nimble way</a:t>
          </a:r>
          <a:endParaRPr lang="en-US" dirty="0" smtClean="0">
            <a:latin typeface="+mn-lt"/>
          </a:endParaRPr>
        </a:p>
      </dgm:t>
    </dgm:pt>
    <dgm:pt modelId="{BA999C76-93FF-4B12-B579-0CA26128D99F}" type="parTrans" cxnId="{52728BA2-10F1-46BD-8A15-2F55474B2273}">
      <dgm:prSet/>
      <dgm:spPr/>
      <dgm:t>
        <a:bodyPr/>
        <a:lstStyle/>
        <a:p>
          <a:endParaRPr lang="en-US"/>
        </a:p>
      </dgm:t>
    </dgm:pt>
    <dgm:pt modelId="{EAE2F7D9-CE03-4DED-8499-1B9FDFE0FBFE}" type="sibTrans" cxnId="{52728BA2-10F1-46BD-8A15-2F55474B2273}">
      <dgm:prSet/>
      <dgm:spPr/>
      <dgm:t>
        <a:bodyPr/>
        <a:lstStyle/>
        <a:p>
          <a:endParaRPr lang="en-US"/>
        </a:p>
      </dgm:t>
    </dgm:pt>
    <dgm:pt modelId="{1D7C271F-63F8-4759-9C3D-B1E77E37464C}">
      <dgm:prSet phldrT="[Text]"/>
      <dgm:spPr/>
      <dgm:t>
        <a:bodyPr/>
        <a:lstStyle/>
        <a:p>
          <a:r>
            <a:rPr lang="en-US" dirty="0" smtClean="0"/>
            <a:t>Enabling you to ask questions of data and become a “data driven” organization</a:t>
          </a:r>
          <a:endParaRPr lang="en-US" dirty="0"/>
        </a:p>
      </dgm:t>
    </dgm:pt>
    <dgm:pt modelId="{84C4D58E-AF57-4399-AE01-0E53460BA20E}" type="sibTrans" cxnId="{DEED9985-EEB0-439D-B01A-038874BADEFF}">
      <dgm:prSet/>
      <dgm:spPr/>
      <dgm:t>
        <a:bodyPr/>
        <a:lstStyle/>
        <a:p>
          <a:endParaRPr lang="en-US"/>
        </a:p>
      </dgm:t>
    </dgm:pt>
    <dgm:pt modelId="{32855CF3-6A4D-4CA9-971A-ABF7D10E53B9}" type="parTrans" cxnId="{DEED9985-EEB0-439D-B01A-038874BADEFF}">
      <dgm:prSet/>
      <dgm:spPr/>
      <dgm:t>
        <a:bodyPr/>
        <a:lstStyle/>
        <a:p>
          <a:endParaRPr lang="en-US"/>
        </a:p>
      </dgm:t>
    </dgm:pt>
    <dgm:pt modelId="{F358E436-E994-43C0-95B0-66EFFCA32C9D}" type="pres">
      <dgm:prSet presAssocID="{889AD9B0-59A6-443A-9467-8ED1C9C50C91}" presName="Name0" presStyleCnt="0">
        <dgm:presLayoutVars>
          <dgm:chMax val="7"/>
          <dgm:chPref val="7"/>
          <dgm:dir/>
        </dgm:presLayoutVars>
      </dgm:prSet>
      <dgm:spPr/>
      <dgm:t>
        <a:bodyPr/>
        <a:lstStyle/>
        <a:p>
          <a:endParaRPr lang="en-US"/>
        </a:p>
      </dgm:t>
    </dgm:pt>
    <dgm:pt modelId="{9DB0FD5D-F7C7-4287-A294-639948D9C5E3}" type="pres">
      <dgm:prSet presAssocID="{889AD9B0-59A6-443A-9467-8ED1C9C50C91}" presName="Name1" presStyleCnt="0"/>
      <dgm:spPr/>
      <dgm:t>
        <a:bodyPr/>
        <a:lstStyle/>
        <a:p>
          <a:endParaRPr lang="en-US"/>
        </a:p>
      </dgm:t>
    </dgm:pt>
    <dgm:pt modelId="{DB78E09D-93EC-4B30-8CBD-BF2F1DC4B3C3}" type="pres">
      <dgm:prSet presAssocID="{889AD9B0-59A6-443A-9467-8ED1C9C50C91}" presName="cycle" presStyleCnt="0"/>
      <dgm:spPr/>
      <dgm:t>
        <a:bodyPr/>
        <a:lstStyle/>
        <a:p>
          <a:endParaRPr lang="en-US"/>
        </a:p>
      </dgm:t>
    </dgm:pt>
    <dgm:pt modelId="{56C1EA68-81B4-48D1-8A6B-E2950FDA5203}" type="pres">
      <dgm:prSet presAssocID="{889AD9B0-59A6-443A-9467-8ED1C9C50C91}" presName="srcNode" presStyleLbl="node1" presStyleIdx="0" presStyleCnt="5"/>
      <dgm:spPr/>
      <dgm:t>
        <a:bodyPr/>
        <a:lstStyle/>
        <a:p>
          <a:endParaRPr lang="en-US"/>
        </a:p>
      </dgm:t>
    </dgm:pt>
    <dgm:pt modelId="{E3615934-7D36-4631-BB0D-902EA9F09BC2}" type="pres">
      <dgm:prSet presAssocID="{889AD9B0-59A6-443A-9467-8ED1C9C50C91}" presName="conn" presStyleLbl="parChTrans1D2" presStyleIdx="0" presStyleCnt="1"/>
      <dgm:spPr/>
      <dgm:t>
        <a:bodyPr/>
        <a:lstStyle/>
        <a:p>
          <a:endParaRPr lang="en-US"/>
        </a:p>
      </dgm:t>
    </dgm:pt>
    <dgm:pt modelId="{B1691E69-AF2C-4EB8-951C-AE363D7DAC6E}" type="pres">
      <dgm:prSet presAssocID="{889AD9B0-59A6-443A-9467-8ED1C9C50C91}" presName="extraNode" presStyleLbl="node1" presStyleIdx="0" presStyleCnt="5"/>
      <dgm:spPr/>
      <dgm:t>
        <a:bodyPr/>
        <a:lstStyle/>
        <a:p>
          <a:endParaRPr lang="en-US"/>
        </a:p>
      </dgm:t>
    </dgm:pt>
    <dgm:pt modelId="{700EE5FA-49CC-40C7-A14C-9D05FFD78A93}" type="pres">
      <dgm:prSet presAssocID="{889AD9B0-59A6-443A-9467-8ED1C9C50C91}" presName="dstNode" presStyleLbl="node1" presStyleIdx="0" presStyleCnt="5"/>
      <dgm:spPr/>
      <dgm:t>
        <a:bodyPr/>
        <a:lstStyle/>
        <a:p>
          <a:endParaRPr lang="en-US"/>
        </a:p>
      </dgm:t>
    </dgm:pt>
    <dgm:pt modelId="{BEFB6AA3-D2E4-4B47-A2EC-F3A842043963}" type="pres">
      <dgm:prSet presAssocID="{827DF6BD-D56D-43BC-8533-7B3515CCBE77}" presName="text_1" presStyleLbl="node1" presStyleIdx="0" presStyleCnt="5">
        <dgm:presLayoutVars>
          <dgm:bulletEnabled val="1"/>
        </dgm:presLayoutVars>
      </dgm:prSet>
      <dgm:spPr/>
      <dgm:t>
        <a:bodyPr/>
        <a:lstStyle/>
        <a:p>
          <a:endParaRPr lang="en-US"/>
        </a:p>
      </dgm:t>
    </dgm:pt>
    <dgm:pt modelId="{149766BC-F80D-440D-A498-CFF351BCB5B9}" type="pres">
      <dgm:prSet presAssocID="{827DF6BD-D56D-43BC-8533-7B3515CCBE77}" presName="accent_1" presStyleCnt="0"/>
      <dgm:spPr/>
      <dgm:t>
        <a:bodyPr/>
        <a:lstStyle/>
        <a:p>
          <a:endParaRPr lang="en-US"/>
        </a:p>
      </dgm:t>
    </dgm:pt>
    <dgm:pt modelId="{C8EEA1BA-6C7D-4D19-B949-FFCF6F7714A6}" type="pres">
      <dgm:prSet presAssocID="{827DF6BD-D56D-43BC-8533-7B3515CCBE77}" presName="accentRepeatNode" presStyleLbl="solidFgAcc1" presStyleIdx="0" presStyleCnt="5"/>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A85105F-5B14-44F7-890A-9359372BCBE1}" type="pres">
      <dgm:prSet presAssocID="{75F5F53F-7FF6-4CF7-B91A-6B436144F167}" presName="text_2" presStyleLbl="node1" presStyleIdx="1" presStyleCnt="5">
        <dgm:presLayoutVars>
          <dgm:bulletEnabled val="1"/>
        </dgm:presLayoutVars>
      </dgm:prSet>
      <dgm:spPr/>
      <dgm:t>
        <a:bodyPr/>
        <a:lstStyle/>
        <a:p>
          <a:endParaRPr lang="en-US"/>
        </a:p>
      </dgm:t>
    </dgm:pt>
    <dgm:pt modelId="{24EDD87D-AF92-483C-A76B-66618CBE338A}" type="pres">
      <dgm:prSet presAssocID="{75F5F53F-7FF6-4CF7-B91A-6B436144F167}" presName="accent_2" presStyleCnt="0"/>
      <dgm:spPr/>
      <dgm:t>
        <a:bodyPr/>
        <a:lstStyle/>
        <a:p>
          <a:endParaRPr lang="en-US"/>
        </a:p>
      </dgm:t>
    </dgm:pt>
    <dgm:pt modelId="{B770599A-F6A5-4A9B-9521-C4AAEA60F1EC}" type="pres">
      <dgm:prSet presAssocID="{75F5F53F-7FF6-4CF7-B91A-6B436144F167}" presName="accentRepeatNode" presStyleLbl="solidFgAcc1" presStyleIdx="1" presStyleCnt="5"/>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6AD0F623-E028-440D-94DA-4A75268DCD1E}" type="pres">
      <dgm:prSet presAssocID="{1D7C271F-63F8-4759-9C3D-B1E77E37464C}" presName="text_3" presStyleLbl="node1" presStyleIdx="2" presStyleCnt="5">
        <dgm:presLayoutVars>
          <dgm:bulletEnabled val="1"/>
        </dgm:presLayoutVars>
      </dgm:prSet>
      <dgm:spPr/>
      <dgm:t>
        <a:bodyPr/>
        <a:lstStyle/>
        <a:p>
          <a:endParaRPr lang="en-US"/>
        </a:p>
      </dgm:t>
    </dgm:pt>
    <dgm:pt modelId="{758ADC3D-D308-427F-8503-A5DF41277335}" type="pres">
      <dgm:prSet presAssocID="{1D7C271F-63F8-4759-9C3D-B1E77E37464C}" presName="accent_3" presStyleCnt="0"/>
      <dgm:spPr/>
      <dgm:t>
        <a:bodyPr/>
        <a:lstStyle/>
        <a:p>
          <a:endParaRPr lang="en-US"/>
        </a:p>
      </dgm:t>
    </dgm:pt>
    <dgm:pt modelId="{A8CE1D4F-FB86-40CE-A1AC-16A79ED11527}" type="pres">
      <dgm:prSet presAssocID="{1D7C271F-63F8-4759-9C3D-B1E77E37464C}" presName="accentRepeatNode" presStyleLbl="solidFgAcc1" presStyleIdx="2" presStyleCnt="5"/>
      <dgm:spPr>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D80AB3FB-64E0-4A3A-8636-F816627C116B}" type="pres">
      <dgm:prSet presAssocID="{BB249B80-4400-4BDB-965D-9681B0932330}" presName="text_4" presStyleLbl="node1" presStyleIdx="3" presStyleCnt="5">
        <dgm:presLayoutVars>
          <dgm:bulletEnabled val="1"/>
        </dgm:presLayoutVars>
      </dgm:prSet>
      <dgm:spPr/>
      <dgm:t>
        <a:bodyPr/>
        <a:lstStyle/>
        <a:p>
          <a:endParaRPr lang="en-US"/>
        </a:p>
      </dgm:t>
    </dgm:pt>
    <dgm:pt modelId="{38ED77AF-2C75-4F8D-8BD7-2EAB9337F8F3}" type="pres">
      <dgm:prSet presAssocID="{BB249B80-4400-4BDB-965D-9681B0932330}" presName="accent_4" presStyleCnt="0"/>
      <dgm:spPr/>
      <dgm:t>
        <a:bodyPr/>
        <a:lstStyle/>
        <a:p>
          <a:endParaRPr lang="en-US"/>
        </a:p>
      </dgm:t>
    </dgm:pt>
    <dgm:pt modelId="{8867A039-6C54-47D4-A761-C92F11CDD183}" type="pres">
      <dgm:prSet presAssocID="{BB249B80-4400-4BDB-965D-9681B0932330}" presName="accentRepeatNode" presStyleLbl="solidFgAcc1" presStyleIdx="3" presStyleCnt="5"/>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AAA5E6EF-60EF-4EBC-805A-42C8DDE9D54F}" type="pres">
      <dgm:prSet presAssocID="{67FEE5A2-A79D-410F-9908-032D67C959C5}" presName="text_5" presStyleLbl="node1" presStyleIdx="4" presStyleCnt="5">
        <dgm:presLayoutVars>
          <dgm:bulletEnabled val="1"/>
        </dgm:presLayoutVars>
      </dgm:prSet>
      <dgm:spPr/>
      <dgm:t>
        <a:bodyPr/>
        <a:lstStyle/>
        <a:p>
          <a:endParaRPr lang="en-US"/>
        </a:p>
      </dgm:t>
    </dgm:pt>
    <dgm:pt modelId="{E0C272DE-05E2-4059-92FF-63A10BB3BEED}" type="pres">
      <dgm:prSet presAssocID="{67FEE5A2-A79D-410F-9908-032D67C959C5}" presName="accent_5" presStyleCnt="0"/>
      <dgm:spPr/>
      <dgm:t>
        <a:bodyPr/>
        <a:lstStyle/>
        <a:p>
          <a:endParaRPr lang="en-US"/>
        </a:p>
      </dgm:t>
    </dgm:pt>
    <dgm:pt modelId="{38CFEE1E-613C-47A8-AE2A-D192CA331EC5}" type="pres">
      <dgm:prSet presAssocID="{67FEE5A2-A79D-410F-9908-032D67C959C5}" presName="accentRepeatNode" presStyleLbl="solidFgAcc1" presStyleIdx="4" presStyleCnt="5"/>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US"/>
        </a:p>
      </dgm:t>
    </dgm:pt>
  </dgm:ptLst>
  <dgm:cxnLst>
    <dgm:cxn modelId="{C1017260-F08A-4DDF-A567-B10BFAB53D7E}" type="presOf" srcId="{827DF6BD-D56D-43BC-8533-7B3515CCBE77}" destId="{BEFB6AA3-D2E4-4B47-A2EC-F3A842043963}" srcOrd="0" destOrd="0" presId="urn:microsoft.com/office/officeart/2008/layout/VerticalCurvedList"/>
    <dgm:cxn modelId="{019408B3-03A4-4C7F-B674-27A2EAE272C6}" type="presOf" srcId="{48079DDE-46B1-43D9-A36C-02DE9B9DA47E}" destId="{E3615934-7D36-4631-BB0D-902EA9F09BC2}" srcOrd="0" destOrd="0" presId="urn:microsoft.com/office/officeart/2008/layout/VerticalCurvedList"/>
    <dgm:cxn modelId="{C20CFEE0-2B0E-4027-BD2B-0F8009CA7C1E}" type="presOf" srcId="{1D7C271F-63F8-4759-9C3D-B1E77E37464C}" destId="{6AD0F623-E028-440D-94DA-4A75268DCD1E}" srcOrd="0" destOrd="0" presId="urn:microsoft.com/office/officeart/2008/layout/VerticalCurvedList"/>
    <dgm:cxn modelId="{979DAF2E-73A3-44C3-AD75-46C74583EAB7}" srcId="{889AD9B0-59A6-443A-9467-8ED1C9C50C91}" destId="{827DF6BD-D56D-43BC-8533-7B3515CCBE77}" srcOrd="0" destOrd="0" parTransId="{83739C4C-42B1-42A6-A2FF-AB98047D1F18}" sibTransId="{48079DDE-46B1-43D9-A36C-02DE9B9DA47E}"/>
    <dgm:cxn modelId="{5AF459A2-AE04-4305-B576-96509CA631E7}" type="presOf" srcId="{889AD9B0-59A6-443A-9467-8ED1C9C50C91}" destId="{F358E436-E994-43C0-95B0-66EFFCA32C9D}" srcOrd="0" destOrd="0" presId="urn:microsoft.com/office/officeart/2008/layout/VerticalCurvedList"/>
    <dgm:cxn modelId="{178BB99A-B4C1-4869-83E7-2EC7BE3A710D}" type="presOf" srcId="{67FEE5A2-A79D-410F-9908-032D67C959C5}" destId="{AAA5E6EF-60EF-4EBC-805A-42C8DDE9D54F}" srcOrd="0" destOrd="0" presId="urn:microsoft.com/office/officeart/2008/layout/VerticalCurvedList"/>
    <dgm:cxn modelId="{52728BA2-10F1-46BD-8A15-2F55474B2273}" srcId="{889AD9B0-59A6-443A-9467-8ED1C9C50C91}" destId="{67FEE5A2-A79D-410F-9908-032D67C959C5}" srcOrd="4" destOrd="0" parTransId="{BA999C76-93FF-4B12-B579-0CA26128D99F}" sibTransId="{EAE2F7D9-CE03-4DED-8499-1B9FDFE0FBFE}"/>
    <dgm:cxn modelId="{C18B0C89-5E3C-46D2-A36D-384868FC5043}" type="presOf" srcId="{BB249B80-4400-4BDB-965D-9681B0932330}" destId="{D80AB3FB-64E0-4A3A-8636-F816627C116B}" srcOrd="0" destOrd="0" presId="urn:microsoft.com/office/officeart/2008/layout/VerticalCurvedList"/>
    <dgm:cxn modelId="{59317863-58AE-49A1-8C33-641E054B44A2}" type="presOf" srcId="{75F5F53F-7FF6-4CF7-B91A-6B436144F167}" destId="{3A85105F-5B14-44F7-890A-9359372BCBE1}" srcOrd="0" destOrd="0" presId="urn:microsoft.com/office/officeart/2008/layout/VerticalCurvedList"/>
    <dgm:cxn modelId="{61F03A5C-13C8-421F-B4F1-AEAF2241EC34}" srcId="{889AD9B0-59A6-443A-9467-8ED1C9C50C91}" destId="{75F5F53F-7FF6-4CF7-B91A-6B436144F167}" srcOrd="1" destOrd="0" parTransId="{99D9FFAC-FC39-42F4-AC91-4E0BDC8F4BB7}" sibTransId="{0105484A-40D5-435E-9B91-A0268C219BF5}"/>
    <dgm:cxn modelId="{DEED9985-EEB0-439D-B01A-038874BADEFF}" srcId="{889AD9B0-59A6-443A-9467-8ED1C9C50C91}" destId="{1D7C271F-63F8-4759-9C3D-B1E77E37464C}" srcOrd="2" destOrd="0" parTransId="{32855CF3-6A4D-4CA9-971A-ABF7D10E53B9}" sibTransId="{84C4D58E-AF57-4399-AE01-0E53460BA20E}"/>
    <dgm:cxn modelId="{8ABFD0C3-09B5-4018-995F-2E9D76FF4AE3}" srcId="{889AD9B0-59A6-443A-9467-8ED1C9C50C91}" destId="{BB249B80-4400-4BDB-965D-9681B0932330}" srcOrd="3" destOrd="0" parTransId="{868B3D45-400C-4EF1-8F3C-41FC514E5F51}" sibTransId="{040E3E0F-AC3B-4601-B2AC-8AFE522971F1}"/>
    <dgm:cxn modelId="{ED5B8E1E-BEB6-4E2F-B204-FF1BF296E3AC}" type="presParOf" srcId="{F358E436-E994-43C0-95B0-66EFFCA32C9D}" destId="{9DB0FD5D-F7C7-4287-A294-639948D9C5E3}" srcOrd="0" destOrd="0" presId="urn:microsoft.com/office/officeart/2008/layout/VerticalCurvedList"/>
    <dgm:cxn modelId="{D621A1F0-21BF-4307-BD2D-B307C640E93A}" type="presParOf" srcId="{9DB0FD5D-F7C7-4287-A294-639948D9C5E3}" destId="{DB78E09D-93EC-4B30-8CBD-BF2F1DC4B3C3}" srcOrd="0" destOrd="0" presId="urn:microsoft.com/office/officeart/2008/layout/VerticalCurvedList"/>
    <dgm:cxn modelId="{EF9DD132-2BBA-41C3-A019-08A3C807FFFB}" type="presParOf" srcId="{DB78E09D-93EC-4B30-8CBD-BF2F1DC4B3C3}" destId="{56C1EA68-81B4-48D1-8A6B-E2950FDA5203}" srcOrd="0" destOrd="0" presId="urn:microsoft.com/office/officeart/2008/layout/VerticalCurvedList"/>
    <dgm:cxn modelId="{2528E089-258F-42F9-ABC9-3504E50AF55C}" type="presParOf" srcId="{DB78E09D-93EC-4B30-8CBD-BF2F1DC4B3C3}" destId="{E3615934-7D36-4631-BB0D-902EA9F09BC2}" srcOrd="1" destOrd="0" presId="urn:microsoft.com/office/officeart/2008/layout/VerticalCurvedList"/>
    <dgm:cxn modelId="{01074CFB-C00E-42CA-8E9A-868FC6E520E8}" type="presParOf" srcId="{DB78E09D-93EC-4B30-8CBD-BF2F1DC4B3C3}" destId="{B1691E69-AF2C-4EB8-951C-AE363D7DAC6E}" srcOrd="2" destOrd="0" presId="urn:microsoft.com/office/officeart/2008/layout/VerticalCurvedList"/>
    <dgm:cxn modelId="{8730DE48-37A1-4943-A3CA-262701E119D4}" type="presParOf" srcId="{DB78E09D-93EC-4B30-8CBD-BF2F1DC4B3C3}" destId="{700EE5FA-49CC-40C7-A14C-9D05FFD78A93}" srcOrd="3" destOrd="0" presId="urn:microsoft.com/office/officeart/2008/layout/VerticalCurvedList"/>
    <dgm:cxn modelId="{C78133E9-0B6F-47BA-8492-C47653980EAC}" type="presParOf" srcId="{9DB0FD5D-F7C7-4287-A294-639948D9C5E3}" destId="{BEFB6AA3-D2E4-4B47-A2EC-F3A842043963}" srcOrd="1" destOrd="0" presId="urn:microsoft.com/office/officeart/2008/layout/VerticalCurvedList"/>
    <dgm:cxn modelId="{B4DB16A9-6646-4E9D-8A65-8C12C9CD56FE}" type="presParOf" srcId="{9DB0FD5D-F7C7-4287-A294-639948D9C5E3}" destId="{149766BC-F80D-440D-A498-CFF351BCB5B9}" srcOrd="2" destOrd="0" presId="urn:microsoft.com/office/officeart/2008/layout/VerticalCurvedList"/>
    <dgm:cxn modelId="{D4E87444-9D81-4CE2-9D5A-5F33211D26B7}" type="presParOf" srcId="{149766BC-F80D-440D-A498-CFF351BCB5B9}" destId="{C8EEA1BA-6C7D-4D19-B949-FFCF6F7714A6}" srcOrd="0" destOrd="0" presId="urn:microsoft.com/office/officeart/2008/layout/VerticalCurvedList"/>
    <dgm:cxn modelId="{F8F13478-F864-45B6-AA48-C612A8D27836}" type="presParOf" srcId="{9DB0FD5D-F7C7-4287-A294-639948D9C5E3}" destId="{3A85105F-5B14-44F7-890A-9359372BCBE1}" srcOrd="3" destOrd="0" presId="urn:microsoft.com/office/officeart/2008/layout/VerticalCurvedList"/>
    <dgm:cxn modelId="{4369ED03-7AE0-4DC6-848A-508ED0376E9F}" type="presParOf" srcId="{9DB0FD5D-F7C7-4287-A294-639948D9C5E3}" destId="{24EDD87D-AF92-483C-A76B-66618CBE338A}" srcOrd="4" destOrd="0" presId="urn:microsoft.com/office/officeart/2008/layout/VerticalCurvedList"/>
    <dgm:cxn modelId="{15A2D790-A281-4B73-B8BB-DC327DBC8324}" type="presParOf" srcId="{24EDD87D-AF92-483C-A76B-66618CBE338A}" destId="{B770599A-F6A5-4A9B-9521-C4AAEA60F1EC}" srcOrd="0" destOrd="0" presId="urn:microsoft.com/office/officeart/2008/layout/VerticalCurvedList"/>
    <dgm:cxn modelId="{483BCB94-C1C7-455A-8EB3-63FF9DE919CB}" type="presParOf" srcId="{9DB0FD5D-F7C7-4287-A294-639948D9C5E3}" destId="{6AD0F623-E028-440D-94DA-4A75268DCD1E}" srcOrd="5" destOrd="0" presId="urn:microsoft.com/office/officeart/2008/layout/VerticalCurvedList"/>
    <dgm:cxn modelId="{DA1A7068-EE99-41A3-8A30-EBD59242C01F}" type="presParOf" srcId="{9DB0FD5D-F7C7-4287-A294-639948D9C5E3}" destId="{758ADC3D-D308-427F-8503-A5DF41277335}" srcOrd="6" destOrd="0" presId="urn:microsoft.com/office/officeart/2008/layout/VerticalCurvedList"/>
    <dgm:cxn modelId="{BC441A4A-F490-4443-BD5E-07DAF361D0A6}" type="presParOf" srcId="{758ADC3D-D308-427F-8503-A5DF41277335}" destId="{A8CE1D4F-FB86-40CE-A1AC-16A79ED11527}" srcOrd="0" destOrd="0" presId="urn:microsoft.com/office/officeart/2008/layout/VerticalCurvedList"/>
    <dgm:cxn modelId="{03AEF1D9-EB02-42A8-A81B-8F4216AEE1C2}" type="presParOf" srcId="{9DB0FD5D-F7C7-4287-A294-639948D9C5E3}" destId="{D80AB3FB-64E0-4A3A-8636-F816627C116B}" srcOrd="7" destOrd="0" presId="urn:microsoft.com/office/officeart/2008/layout/VerticalCurvedList"/>
    <dgm:cxn modelId="{1DC8CADF-2F28-4533-AE5B-C7A3D9F6D625}" type="presParOf" srcId="{9DB0FD5D-F7C7-4287-A294-639948D9C5E3}" destId="{38ED77AF-2C75-4F8D-8BD7-2EAB9337F8F3}" srcOrd="8" destOrd="0" presId="urn:microsoft.com/office/officeart/2008/layout/VerticalCurvedList"/>
    <dgm:cxn modelId="{A18B2966-6AF4-4CF3-A8DE-AB21C6592068}" type="presParOf" srcId="{38ED77AF-2C75-4F8D-8BD7-2EAB9337F8F3}" destId="{8867A039-6C54-47D4-A761-C92F11CDD183}" srcOrd="0" destOrd="0" presId="urn:microsoft.com/office/officeart/2008/layout/VerticalCurvedList"/>
    <dgm:cxn modelId="{96824E1D-65D6-4393-8186-322E5D3B6DA4}" type="presParOf" srcId="{9DB0FD5D-F7C7-4287-A294-639948D9C5E3}" destId="{AAA5E6EF-60EF-4EBC-805A-42C8DDE9D54F}" srcOrd="9" destOrd="0" presId="urn:microsoft.com/office/officeart/2008/layout/VerticalCurvedList"/>
    <dgm:cxn modelId="{1108F0A2-582D-4D6D-9DA7-4AF9921677A2}" type="presParOf" srcId="{9DB0FD5D-F7C7-4287-A294-639948D9C5E3}" destId="{E0C272DE-05E2-4059-92FF-63A10BB3BEED}" srcOrd="10" destOrd="0" presId="urn:microsoft.com/office/officeart/2008/layout/VerticalCurvedList"/>
    <dgm:cxn modelId="{08095A04-D3FD-47B1-9956-BB41200A80F0}" type="presParOf" srcId="{E0C272DE-05E2-4059-92FF-63A10BB3BEED}" destId="{38CFEE1E-613C-47A8-AE2A-D192CA331EC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6FF8A-0247-42F2-8323-171BF631735F}" type="doc">
      <dgm:prSet loTypeId="urn:microsoft.com/office/officeart/2005/8/layout/venn1" loCatId="relationship" qsTypeId="urn:microsoft.com/office/officeart/2005/8/quickstyle/simple1" qsCatId="simple" csTypeId="urn:microsoft.com/office/officeart/2005/8/colors/accent1_2" csCatId="accent1" phldr="1"/>
      <dgm:spPr/>
    </dgm:pt>
    <dgm:pt modelId="{043E3FA3-CD46-4CB6-B532-E60282EAF37F}">
      <dgm:prSet phldrT="[Text]"/>
      <dgm:spPr/>
      <dgm:t>
        <a:bodyPr/>
        <a:lstStyle/>
        <a:p>
          <a:r>
            <a:rPr lang="en-US" dirty="0" smtClean="0"/>
            <a:t>MSP</a:t>
          </a:r>
          <a:endParaRPr lang="en-US" dirty="0"/>
        </a:p>
      </dgm:t>
    </dgm:pt>
    <dgm:pt modelId="{799FCB76-C847-48DB-838B-51CFDEE78CC8}" type="parTrans" cxnId="{98DE06F8-AEAF-41EC-9F58-60E6C5EA5E08}">
      <dgm:prSet/>
      <dgm:spPr/>
      <dgm:t>
        <a:bodyPr/>
        <a:lstStyle/>
        <a:p>
          <a:endParaRPr lang="en-US"/>
        </a:p>
      </dgm:t>
    </dgm:pt>
    <dgm:pt modelId="{15CE00DB-D38D-4C71-978C-4D39C8F40981}" type="sibTrans" cxnId="{98DE06F8-AEAF-41EC-9F58-60E6C5EA5E08}">
      <dgm:prSet/>
      <dgm:spPr/>
      <dgm:t>
        <a:bodyPr/>
        <a:lstStyle/>
        <a:p>
          <a:endParaRPr lang="en-US"/>
        </a:p>
      </dgm:t>
    </dgm:pt>
    <dgm:pt modelId="{F7B75A81-D3D8-46E9-A76F-85D0FDB74A65}">
      <dgm:prSet phldrT="[Text]"/>
      <dgm:spPr/>
      <dgm:t>
        <a:bodyPr/>
        <a:lstStyle/>
        <a:p>
          <a:r>
            <a:rPr lang="en-US" dirty="0" smtClean="0"/>
            <a:t>Public Records</a:t>
          </a:r>
          <a:endParaRPr lang="en-US" dirty="0"/>
        </a:p>
      </dgm:t>
    </dgm:pt>
    <dgm:pt modelId="{A2F84210-1621-464C-9E05-6D2A6ABDC42A}" type="parTrans" cxnId="{96EBEED9-AB51-4CD3-BE3E-5AC5A2771ED1}">
      <dgm:prSet/>
      <dgm:spPr/>
      <dgm:t>
        <a:bodyPr/>
        <a:lstStyle/>
        <a:p>
          <a:endParaRPr lang="en-US"/>
        </a:p>
      </dgm:t>
    </dgm:pt>
    <dgm:pt modelId="{7E68475C-2532-4D82-BEC5-A2DC38D6EEEC}" type="sibTrans" cxnId="{96EBEED9-AB51-4CD3-BE3E-5AC5A2771ED1}">
      <dgm:prSet/>
      <dgm:spPr/>
      <dgm:t>
        <a:bodyPr/>
        <a:lstStyle/>
        <a:p>
          <a:endParaRPr lang="en-US"/>
        </a:p>
      </dgm:t>
    </dgm:pt>
    <dgm:pt modelId="{DDB00FDE-AD3F-46A8-B5CD-226C5200DD3C}">
      <dgm:prSet phldrT="[Text]"/>
      <dgm:spPr/>
      <dgm:t>
        <a:bodyPr/>
        <a:lstStyle/>
        <a:p>
          <a:r>
            <a:rPr lang="en-US" dirty="0" smtClean="0"/>
            <a:t>BK/FC</a:t>
          </a:r>
          <a:endParaRPr lang="en-US" dirty="0"/>
        </a:p>
      </dgm:t>
    </dgm:pt>
    <dgm:pt modelId="{7374E103-3496-4C3C-A09E-6C3CF5B555D4}" type="parTrans" cxnId="{935DBDF4-2099-4DBB-B244-2D20EBE5ABD4}">
      <dgm:prSet/>
      <dgm:spPr/>
      <dgm:t>
        <a:bodyPr/>
        <a:lstStyle/>
        <a:p>
          <a:endParaRPr lang="en-US"/>
        </a:p>
      </dgm:t>
    </dgm:pt>
    <dgm:pt modelId="{FB6E4826-3AC6-4416-A1D2-69B8E9537549}" type="sibTrans" cxnId="{935DBDF4-2099-4DBB-B244-2D20EBE5ABD4}">
      <dgm:prSet/>
      <dgm:spPr/>
      <dgm:t>
        <a:bodyPr/>
        <a:lstStyle/>
        <a:p>
          <a:endParaRPr lang="en-US"/>
        </a:p>
      </dgm:t>
    </dgm:pt>
    <dgm:pt modelId="{ECED99E6-8412-401A-BCDF-F3913A9F8575}" type="pres">
      <dgm:prSet presAssocID="{18E6FF8A-0247-42F2-8323-171BF631735F}" presName="compositeShape" presStyleCnt="0">
        <dgm:presLayoutVars>
          <dgm:chMax val="7"/>
          <dgm:dir/>
          <dgm:resizeHandles val="exact"/>
        </dgm:presLayoutVars>
      </dgm:prSet>
      <dgm:spPr/>
    </dgm:pt>
    <dgm:pt modelId="{4271F456-04CB-4C9E-A61B-91B94D2793AE}" type="pres">
      <dgm:prSet presAssocID="{043E3FA3-CD46-4CB6-B532-E60282EAF37F}" presName="circ1" presStyleLbl="vennNode1" presStyleIdx="0" presStyleCnt="3" custScaleX="79414" custScaleY="79986"/>
      <dgm:spPr/>
      <dgm:t>
        <a:bodyPr/>
        <a:lstStyle/>
        <a:p>
          <a:endParaRPr lang="en-US"/>
        </a:p>
      </dgm:t>
    </dgm:pt>
    <dgm:pt modelId="{51E159F3-F7E7-4B2A-ABBD-C210CF7C88D0}" type="pres">
      <dgm:prSet presAssocID="{043E3FA3-CD46-4CB6-B532-E60282EAF37F}" presName="circ1Tx" presStyleLbl="revTx" presStyleIdx="0" presStyleCnt="0">
        <dgm:presLayoutVars>
          <dgm:chMax val="0"/>
          <dgm:chPref val="0"/>
          <dgm:bulletEnabled val="1"/>
        </dgm:presLayoutVars>
      </dgm:prSet>
      <dgm:spPr/>
      <dgm:t>
        <a:bodyPr/>
        <a:lstStyle/>
        <a:p>
          <a:endParaRPr lang="en-US"/>
        </a:p>
      </dgm:t>
    </dgm:pt>
    <dgm:pt modelId="{FBA26ED9-092C-48DB-B92E-1BEAD3DDD61A}" type="pres">
      <dgm:prSet presAssocID="{F7B75A81-D3D8-46E9-A76F-85D0FDB74A65}" presName="circ2" presStyleLbl="vennNode1" presStyleIdx="1" presStyleCnt="3" custScaleX="79414" custScaleY="79986" custLinFactNeighborX="6775" custLinFactNeighborY="-25440"/>
      <dgm:spPr/>
      <dgm:t>
        <a:bodyPr/>
        <a:lstStyle/>
        <a:p>
          <a:endParaRPr lang="en-US"/>
        </a:p>
      </dgm:t>
    </dgm:pt>
    <dgm:pt modelId="{49D38560-5443-4E67-8213-0361107B7C77}" type="pres">
      <dgm:prSet presAssocID="{F7B75A81-D3D8-46E9-A76F-85D0FDB74A65}" presName="circ2Tx" presStyleLbl="revTx" presStyleIdx="0" presStyleCnt="0">
        <dgm:presLayoutVars>
          <dgm:chMax val="0"/>
          <dgm:chPref val="0"/>
          <dgm:bulletEnabled val="1"/>
        </dgm:presLayoutVars>
      </dgm:prSet>
      <dgm:spPr/>
      <dgm:t>
        <a:bodyPr/>
        <a:lstStyle/>
        <a:p>
          <a:endParaRPr lang="en-US"/>
        </a:p>
      </dgm:t>
    </dgm:pt>
    <dgm:pt modelId="{A545AAA4-718E-4D4F-806E-06A69E825BAE}" type="pres">
      <dgm:prSet presAssocID="{DDB00FDE-AD3F-46A8-B5CD-226C5200DD3C}" presName="circ3" presStyleLbl="vennNode1" presStyleIdx="2" presStyleCnt="3" custScaleX="79414" custScaleY="79986" custLinFactNeighborX="-469" custLinFactNeighborY="-31573"/>
      <dgm:spPr/>
      <dgm:t>
        <a:bodyPr/>
        <a:lstStyle/>
        <a:p>
          <a:endParaRPr lang="en-US"/>
        </a:p>
      </dgm:t>
    </dgm:pt>
    <dgm:pt modelId="{39C84327-5E02-48CB-B2D0-5C5FBBB9FE85}" type="pres">
      <dgm:prSet presAssocID="{DDB00FDE-AD3F-46A8-B5CD-226C5200DD3C}" presName="circ3Tx" presStyleLbl="revTx" presStyleIdx="0" presStyleCnt="0">
        <dgm:presLayoutVars>
          <dgm:chMax val="0"/>
          <dgm:chPref val="0"/>
          <dgm:bulletEnabled val="1"/>
        </dgm:presLayoutVars>
      </dgm:prSet>
      <dgm:spPr/>
      <dgm:t>
        <a:bodyPr/>
        <a:lstStyle/>
        <a:p>
          <a:endParaRPr lang="en-US"/>
        </a:p>
      </dgm:t>
    </dgm:pt>
  </dgm:ptLst>
  <dgm:cxnLst>
    <dgm:cxn modelId="{48E275FD-CFC7-46FB-98E9-06A65B386BAF}" type="presOf" srcId="{DDB00FDE-AD3F-46A8-B5CD-226C5200DD3C}" destId="{39C84327-5E02-48CB-B2D0-5C5FBBB9FE85}" srcOrd="1" destOrd="0" presId="urn:microsoft.com/office/officeart/2005/8/layout/venn1"/>
    <dgm:cxn modelId="{8EFAA5B0-F3B2-4AB1-8194-902AC916BD26}" type="presOf" srcId="{DDB00FDE-AD3F-46A8-B5CD-226C5200DD3C}" destId="{A545AAA4-718E-4D4F-806E-06A69E825BAE}" srcOrd="0" destOrd="0" presId="urn:microsoft.com/office/officeart/2005/8/layout/venn1"/>
    <dgm:cxn modelId="{6F94A66C-EC3D-4CCF-A166-A7806449919E}" type="presOf" srcId="{043E3FA3-CD46-4CB6-B532-E60282EAF37F}" destId="{51E159F3-F7E7-4B2A-ABBD-C210CF7C88D0}" srcOrd="1" destOrd="0" presId="urn:microsoft.com/office/officeart/2005/8/layout/venn1"/>
    <dgm:cxn modelId="{935DBDF4-2099-4DBB-B244-2D20EBE5ABD4}" srcId="{18E6FF8A-0247-42F2-8323-171BF631735F}" destId="{DDB00FDE-AD3F-46A8-B5CD-226C5200DD3C}" srcOrd="2" destOrd="0" parTransId="{7374E103-3496-4C3C-A09E-6C3CF5B555D4}" sibTransId="{FB6E4826-3AC6-4416-A1D2-69B8E9537549}"/>
    <dgm:cxn modelId="{96EBEED9-AB51-4CD3-BE3E-5AC5A2771ED1}" srcId="{18E6FF8A-0247-42F2-8323-171BF631735F}" destId="{F7B75A81-D3D8-46E9-A76F-85D0FDB74A65}" srcOrd="1" destOrd="0" parTransId="{A2F84210-1621-464C-9E05-6D2A6ABDC42A}" sibTransId="{7E68475C-2532-4D82-BEC5-A2DC38D6EEEC}"/>
    <dgm:cxn modelId="{84C12CFE-B032-4901-9BBB-400D31DA8245}" type="presOf" srcId="{F7B75A81-D3D8-46E9-A76F-85D0FDB74A65}" destId="{49D38560-5443-4E67-8213-0361107B7C77}" srcOrd="1" destOrd="0" presId="urn:microsoft.com/office/officeart/2005/8/layout/venn1"/>
    <dgm:cxn modelId="{98DE06F8-AEAF-41EC-9F58-60E6C5EA5E08}" srcId="{18E6FF8A-0247-42F2-8323-171BF631735F}" destId="{043E3FA3-CD46-4CB6-B532-E60282EAF37F}" srcOrd="0" destOrd="0" parTransId="{799FCB76-C847-48DB-838B-51CFDEE78CC8}" sibTransId="{15CE00DB-D38D-4C71-978C-4D39C8F40981}"/>
    <dgm:cxn modelId="{D20C18C6-426C-4218-948C-3B734C6DFB63}" type="presOf" srcId="{043E3FA3-CD46-4CB6-B532-E60282EAF37F}" destId="{4271F456-04CB-4C9E-A61B-91B94D2793AE}" srcOrd="0" destOrd="0" presId="urn:microsoft.com/office/officeart/2005/8/layout/venn1"/>
    <dgm:cxn modelId="{17F5EFCB-AB05-46E7-B379-5B348E81A0A3}" type="presOf" srcId="{F7B75A81-D3D8-46E9-A76F-85D0FDB74A65}" destId="{FBA26ED9-092C-48DB-B92E-1BEAD3DDD61A}" srcOrd="0" destOrd="0" presId="urn:microsoft.com/office/officeart/2005/8/layout/venn1"/>
    <dgm:cxn modelId="{278FCFBA-8E9F-4F22-BA22-26D9FB2364F1}" type="presOf" srcId="{18E6FF8A-0247-42F2-8323-171BF631735F}" destId="{ECED99E6-8412-401A-BCDF-F3913A9F8575}" srcOrd="0" destOrd="0" presId="urn:microsoft.com/office/officeart/2005/8/layout/venn1"/>
    <dgm:cxn modelId="{1B07820F-F07D-4A1F-B9BB-000478E795F3}" type="presParOf" srcId="{ECED99E6-8412-401A-BCDF-F3913A9F8575}" destId="{4271F456-04CB-4C9E-A61B-91B94D2793AE}" srcOrd="0" destOrd="0" presId="urn:microsoft.com/office/officeart/2005/8/layout/venn1"/>
    <dgm:cxn modelId="{6473ACCE-B560-4575-9FC5-219D09BCAFDE}" type="presParOf" srcId="{ECED99E6-8412-401A-BCDF-F3913A9F8575}" destId="{51E159F3-F7E7-4B2A-ABBD-C210CF7C88D0}" srcOrd="1" destOrd="0" presId="urn:microsoft.com/office/officeart/2005/8/layout/venn1"/>
    <dgm:cxn modelId="{D4CA7D97-CAC6-4979-82BD-2F588DACD78D}" type="presParOf" srcId="{ECED99E6-8412-401A-BCDF-F3913A9F8575}" destId="{FBA26ED9-092C-48DB-B92E-1BEAD3DDD61A}" srcOrd="2" destOrd="0" presId="urn:microsoft.com/office/officeart/2005/8/layout/venn1"/>
    <dgm:cxn modelId="{323E94AE-F2D6-4107-BD3F-F142179E3C87}" type="presParOf" srcId="{ECED99E6-8412-401A-BCDF-F3913A9F8575}" destId="{49D38560-5443-4E67-8213-0361107B7C77}" srcOrd="3" destOrd="0" presId="urn:microsoft.com/office/officeart/2005/8/layout/venn1"/>
    <dgm:cxn modelId="{BC6C1CDB-B5D1-4756-97C0-26F7482D8DFA}" type="presParOf" srcId="{ECED99E6-8412-401A-BCDF-F3913A9F8575}" destId="{A545AAA4-718E-4D4F-806E-06A69E825BAE}" srcOrd="4" destOrd="0" presId="urn:microsoft.com/office/officeart/2005/8/layout/venn1"/>
    <dgm:cxn modelId="{3CBD1244-C691-4A17-BC57-E11CE8F69965}" type="presParOf" srcId="{ECED99E6-8412-401A-BCDF-F3913A9F8575}" destId="{39C84327-5E02-48CB-B2D0-5C5FBBB9FE8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6FF8A-0247-42F2-8323-171BF631735F}"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043E3FA3-CD46-4CB6-B532-E60282EAF37F}">
      <dgm:prSet phldrT="[Text]"/>
      <dgm:spPr/>
      <dgm:t>
        <a:bodyPr/>
        <a:lstStyle/>
        <a:p>
          <a:r>
            <a:rPr lang="en-US" dirty="0" smtClean="0"/>
            <a:t>MSP</a:t>
          </a:r>
          <a:endParaRPr lang="en-US" dirty="0"/>
        </a:p>
      </dgm:t>
    </dgm:pt>
    <dgm:pt modelId="{799FCB76-C847-48DB-838B-51CFDEE78CC8}" type="parTrans" cxnId="{98DE06F8-AEAF-41EC-9F58-60E6C5EA5E08}">
      <dgm:prSet/>
      <dgm:spPr/>
      <dgm:t>
        <a:bodyPr/>
        <a:lstStyle/>
        <a:p>
          <a:endParaRPr lang="en-US"/>
        </a:p>
      </dgm:t>
    </dgm:pt>
    <dgm:pt modelId="{15CE00DB-D38D-4C71-978C-4D39C8F40981}" type="sibTrans" cxnId="{98DE06F8-AEAF-41EC-9F58-60E6C5EA5E08}">
      <dgm:prSet/>
      <dgm:spPr/>
      <dgm:t>
        <a:bodyPr/>
        <a:lstStyle/>
        <a:p>
          <a:endParaRPr lang="en-US"/>
        </a:p>
      </dgm:t>
    </dgm:pt>
    <dgm:pt modelId="{F7B75A81-D3D8-46E9-A76F-85D0FDB74A65}">
      <dgm:prSet phldrT="[Text]"/>
      <dgm:spPr/>
      <dgm:t>
        <a:bodyPr/>
        <a:lstStyle/>
        <a:p>
          <a:r>
            <a:rPr lang="en-US" dirty="0" smtClean="0"/>
            <a:t>Empower</a:t>
          </a:r>
          <a:endParaRPr lang="en-US" dirty="0"/>
        </a:p>
      </dgm:t>
    </dgm:pt>
    <dgm:pt modelId="{A2F84210-1621-464C-9E05-6D2A6ABDC42A}" type="parTrans" cxnId="{96EBEED9-AB51-4CD3-BE3E-5AC5A2771ED1}">
      <dgm:prSet/>
      <dgm:spPr/>
      <dgm:t>
        <a:bodyPr/>
        <a:lstStyle/>
        <a:p>
          <a:endParaRPr lang="en-US"/>
        </a:p>
      </dgm:t>
    </dgm:pt>
    <dgm:pt modelId="{7E68475C-2532-4D82-BEC5-A2DC38D6EEEC}" type="sibTrans" cxnId="{96EBEED9-AB51-4CD3-BE3E-5AC5A2771ED1}">
      <dgm:prSet/>
      <dgm:spPr/>
      <dgm:t>
        <a:bodyPr/>
        <a:lstStyle/>
        <a:p>
          <a:endParaRPr lang="en-US"/>
        </a:p>
      </dgm:t>
    </dgm:pt>
    <dgm:pt modelId="{C763DF38-5083-4F7E-99A1-2A16E9BE32C3}">
      <dgm:prSet phldrT="[Text]"/>
      <dgm:spPr/>
      <dgm:t>
        <a:bodyPr/>
        <a:lstStyle/>
        <a:p>
          <a:r>
            <a:rPr lang="en-US" dirty="0" smtClean="0"/>
            <a:t>Public Records</a:t>
          </a:r>
          <a:endParaRPr lang="en-US" dirty="0"/>
        </a:p>
      </dgm:t>
    </dgm:pt>
    <dgm:pt modelId="{4818AF0D-3027-49EE-9691-FFC03F1E43CE}" type="parTrans" cxnId="{BE81BDC1-E2DE-4B01-A1AD-79E8C8857953}">
      <dgm:prSet/>
      <dgm:spPr/>
      <dgm:t>
        <a:bodyPr/>
        <a:lstStyle/>
        <a:p>
          <a:endParaRPr lang="en-US"/>
        </a:p>
      </dgm:t>
    </dgm:pt>
    <dgm:pt modelId="{8FA19D87-BF2B-4D1C-96BD-399C7A93BF2D}" type="sibTrans" cxnId="{BE81BDC1-E2DE-4B01-A1AD-79E8C8857953}">
      <dgm:prSet/>
      <dgm:spPr/>
      <dgm:t>
        <a:bodyPr/>
        <a:lstStyle/>
        <a:p>
          <a:endParaRPr lang="en-US"/>
        </a:p>
      </dgm:t>
    </dgm:pt>
    <dgm:pt modelId="{4511ACDF-5D2D-41D8-AC5A-CF759D7F9904}">
      <dgm:prSet phldrT="[Text]"/>
      <dgm:spPr/>
      <dgm:t>
        <a:bodyPr/>
        <a:lstStyle/>
        <a:p>
          <a:r>
            <a:rPr lang="en-US" dirty="0" smtClean="0"/>
            <a:t>BK/FC</a:t>
          </a:r>
          <a:endParaRPr lang="en-US" dirty="0"/>
        </a:p>
      </dgm:t>
    </dgm:pt>
    <dgm:pt modelId="{5E90D600-57BE-4318-8B9E-FF474D478BC7}" type="parTrans" cxnId="{EDC729F8-2C54-4135-A4F7-C114EA41A5A5}">
      <dgm:prSet/>
      <dgm:spPr/>
      <dgm:t>
        <a:bodyPr/>
        <a:lstStyle/>
        <a:p>
          <a:endParaRPr lang="en-US"/>
        </a:p>
      </dgm:t>
    </dgm:pt>
    <dgm:pt modelId="{4A292C82-7D23-466E-9383-321B309928D9}" type="sibTrans" cxnId="{EDC729F8-2C54-4135-A4F7-C114EA41A5A5}">
      <dgm:prSet/>
      <dgm:spPr/>
      <dgm:t>
        <a:bodyPr/>
        <a:lstStyle/>
        <a:p>
          <a:endParaRPr lang="en-US"/>
        </a:p>
      </dgm:t>
    </dgm:pt>
    <dgm:pt modelId="{ECED99E6-8412-401A-BCDF-F3913A9F8575}" type="pres">
      <dgm:prSet presAssocID="{18E6FF8A-0247-42F2-8323-171BF631735F}" presName="compositeShape" presStyleCnt="0">
        <dgm:presLayoutVars>
          <dgm:chMax val="7"/>
          <dgm:dir/>
          <dgm:resizeHandles val="exact"/>
        </dgm:presLayoutVars>
      </dgm:prSet>
      <dgm:spPr/>
      <dgm:t>
        <a:bodyPr/>
        <a:lstStyle/>
        <a:p>
          <a:endParaRPr lang="en-US"/>
        </a:p>
      </dgm:t>
    </dgm:pt>
    <dgm:pt modelId="{4271F456-04CB-4C9E-A61B-91B94D2793AE}" type="pres">
      <dgm:prSet presAssocID="{043E3FA3-CD46-4CB6-B532-E60282EAF37F}" presName="circ1" presStyleLbl="vennNode1" presStyleIdx="0" presStyleCnt="4" custScaleX="95518" custScaleY="98134"/>
      <dgm:spPr/>
      <dgm:t>
        <a:bodyPr/>
        <a:lstStyle/>
        <a:p>
          <a:endParaRPr lang="en-US"/>
        </a:p>
      </dgm:t>
    </dgm:pt>
    <dgm:pt modelId="{51E159F3-F7E7-4B2A-ABBD-C210CF7C88D0}" type="pres">
      <dgm:prSet presAssocID="{043E3FA3-CD46-4CB6-B532-E60282EAF37F}" presName="circ1Tx" presStyleLbl="revTx" presStyleIdx="0" presStyleCnt="0">
        <dgm:presLayoutVars>
          <dgm:chMax val="0"/>
          <dgm:chPref val="0"/>
          <dgm:bulletEnabled val="1"/>
        </dgm:presLayoutVars>
      </dgm:prSet>
      <dgm:spPr/>
      <dgm:t>
        <a:bodyPr/>
        <a:lstStyle/>
        <a:p>
          <a:endParaRPr lang="en-US"/>
        </a:p>
      </dgm:t>
    </dgm:pt>
    <dgm:pt modelId="{5617F88A-AED5-493E-A694-7EE556C4DF62}" type="pres">
      <dgm:prSet presAssocID="{4511ACDF-5D2D-41D8-AC5A-CF759D7F9904}" presName="circ2" presStyleLbl="vennNode1" presStyleIdx="1" presStyleCnt="4" custLinFactNeighborX="19184" custLinFactNeighborY="-34332"/>
      <dgm:spPr/>
      <dgm:t>
        <a:bodyPr/>
        <a:lstStyle/>
        <a:p>
          <a:endParaRPr lang="en-US"/>
        </a:p>
      </dgm:t>
    </dgm:pt>
    <dgm:pt modelId="{A669741C-6A5C-4DF6-8BD8-8A630BFBACB8}" type="pres">
      <dgm:prSet presAssocID="{4511ACDF-5D2D-41D8-AC5A-CF759D7F9904}" presName="circ2Tx" presStyleLbl="revTx" presStyleIdx="0" presStyleCnt="0">
        <dgm:presLayoutVars>
          <dgm:chMax val="0"/>
          <dgm:chPref val="0"/>
          <dgm:bulletEnabled val="1"/>
        </dgm:presLayoutVars>
      </dgm:prSet>
      <dgm:spPr/>
      <dgm:t>
        <a:bodyPr/>
        <a:lstStyle/>
        <a:p>
          <a:endParaRPr lang="en-US"/>
        </a:p>
      </dgm:t>
    </dgm:pt>
    <dgm:pt modelId="{792ADC09-7E2D-4DDB-BC02-D59559992159}" type="pres">
      <dgm:prSet presAssocID="{F7B75A81-D3D8-46E9-A76F-85D0FDB74A65}" presName="circ3" presStyleLbl="vennNode1" presStyleIdx="2" presStyleCnt="4" custLinFactNeighborX="-27402" custLinFactNeighborY="-32479"/>
      <dgm:spPr/>
      <dgm:t>
        <a:bodyPr/>
        <a:lstStyle/>
        <a:p>
          <a:endParaRPr lang="en-US"/>
        </a:p>
      </dgm:t>
    </dgm:pt>
    <dgm:pt modelId="{4C4EB86B-7F3B-4A9B-A6D4-4F1F4C2B2825}" type="pres">
      <dgm:prSet presAssocID="{F7B75A81-D3D8-46E9-A76F-85D0FDB74A65}" presName="circ3Tx" presStyleLbl="revTx" presStyleIdx="0" presStyleCnt="0">
        <dgm:presLayoutVars>
          <dgm:chMax val="0"/>
          <dgm:chPref val="0"/>
          <dgm:bulletEnabled val="1"/>
        </dgm:presLayoutVars>
      </dgm:prSet>
      <dgm:spPr/>
      <dgm:t>
        <a:bodyPr/>
        <a:lstStyle/>
        <a:p>
          <a:endParaRPr lang="en-US"/>
        </a:p>
      </dgm:t>
    </dgm:pt>
    <dgm:pt modelId="{E521950A-6F33-4DF5-813B-E7ADBC487BF5}" type="pres">
      <dgm:prSet presAssocID="{C763DF38-5083-4F7E-99A1-2A16E9BE32C3}" presName="circ4" presStyleLbl="vennNode1" presStyleIdx="3" presStyleCnt="4" custLinFactNeighborX="-21574" custLinFactNeighborY="-49562"/>
      <dgm:spPr/>
      <dgm:t>
        <a:bodyPr/>
        <a:lstStyle/>
        <a:p>
          <a:endParaRPr lang="en-US"/>
        </a:p>
      </dgm:t>
    </dgm:pt>
    <dgm:pt modelId="{735D4AE8-B592-4B60-820B-6E3F0BE26846}" type="pres">
      <dgm:prSet presAssocID="{C763DF38-5083-4F7E-99A1-2A16E9BE32C3}" presName="circ4Tx" presStyleLbl="revTx" presStyleIdx="0" presStyleCnt="0">
        <dgm:presLayoutVars>
          <dgm:chMax val="0"/>
          <dgm:chPref val="0"/>
          <dgm:bulletEnabled val="1"/>
        </dgm:presLayoutVars>
      </dgm:prSet>
      <dgm:spPr/>
      <dgm:t>
        <a:bodyPr/>
        <a:lstStyle/>
        <a:p>
          <a:endParaRPr lang="en-US"/>
        </a:p>
      </dgm:t>
    </dgm:pt>
  </dgm:ptLst>
  <dgm:cxnLst>
    <dgm:cxn modelId="{CDE90D39-18A1-467F-B0EF-95511314665F}" type="presOf" srcId="{043E3FA3-CD46-4CB6-B532-E60282EAF37F}" destId="{4271F456-04CB-4C9E-A61B-91B94D2793AE}" srcOrd="0" destOrd="0" presId="urn:microsoft.com/office/officeart/2005/8/layout/venn1"/>
    <dgm:cxn modelId="{EDC729F8-2C54-4135-A4F7-C114EA41A5A5}" srcId="{18E6FF8A-0247-42F2-8323-171BF631735F}" destId="{4511ACDF-5D2D-41D8-AC5A-CF759D7F9904}" srcOrd="1" destOrd="0" parTransId="{5E90D600-57BE-4318-8B9E-FF474D478BC7}" sibTransId="{4A292C82-7D23-466E-9383-321B309928D9}"/>
    <dgm:cxn modelId="{43884A6E-150E-445C-B7DC-D032C4055FC6}" type="presOf" srcId="{4511ACDF-5D2D-41D8-AC5A-CF759D7F9904}" destId="{A669741C-6A5C-4DF6-8BD8-8A630BFBACB8}" srcOrd="1" destOrd="0" presId="urn:microsoft.com/office/officeart/2005/8/layout/venn1"/>
    <dgm:cxn modelId="{16E79E37-52B4-4F85-A68A-F483646B62B5}" type="presOf" srcId="{4511ACDF-5D2D-41D8-AC5A-CF759D7F9904}" destId="{5617F88A-AED5-493E-A694-7EE556C4DF62}" srcOrd="0" destOrd="0" presId="urn:microsoft.com/office/officeart/2005/8/layout/venn1"/>
    <dgm:cxn modelId="{BE81BDC1-E2DE-4B01-A1AD-79E8C8857953}" srcId="{18E6FF8A-0247-42F2-8323-171BF631735F}" destId="{C763DF38-5083-4F7E-99A1-2A16E9BE32C3}" srcOrd="3" destOrd="0" parTransId="{4818AF0D-3027-49EE-9691-FFC03F1E43CE}" sibTransId="{8FA19D87-BF2B-4D1C-96BD-399C7A93BF2D}"/>
    <dgm:cxn modelId="{9E90E454-B56F-42CA-B4D1-C99C43ECE268}" type="presOf" srcId="{043E3FA3-CD46-4CB6-B532-E60282EAF37F}" destId="{51E159F3-F7E7-4B2A-ABBD-C210CF7C88D0}" srcOrd="1" destOrd="0" presId="urn:microsoft.com/office/officeart/2005/8/layout/venn1"/>
    <dgm:cxn modelId="{5544ABFF-5EEC-4C6B-B1A1-3E6608EF4C3D}" type="presOf" srcId="{F7B75A81-D3D8-46E9-A76F-85D0FDB74A65}" destId="{792ADC09-7E2D-4DDB-BC02-D59559992159}" srcOrd="0" destOrd="0" presId="urn:microsoft.com/office/officeart/2005/8/layout/venn1"/>
    <dgm:cxn modelId="{A36A6FB6-9CBD-46E1-9FFC-08D8702EF8C1}" type="presOf" srcId="{C763DF38-5083-4F7E-99A1-2A16E9BE32C3}" destId="{E521950A-6F33-4DF5-813B-E7ADBC487BF5}" srcOrd="0" destOrd="0" presId="urn:microsoft.com/office/officeart/2005/8/layout/venn1"/>
    <dgm:cxn modelId="{B54025AF-BA5E-4FC7-A86F-1AD3389A8C15}" type="presOf" srcId="{18E6FF8A-0247-42F2-8323-171BF631735F}" destId="{ECED99E6-8412-401A-BCDF-F3913A9F8575}" srcOrd="0" destOrd="0" presId="urn:microsoft.com/office/officeart/2005/8/layout/venn1"/>
    <dgm:cxn modelId="{98DE06F8-AEAF-41EC-9F58-60E6C5EA5E08}" srcId="{18E6FF8A-0247-42F2-8323-171BF631735F}" destId="{043E3FA3-CD46-4CB6-B532-E60282EAF37F}" srcOrd="0" destOrd="0" parTransId="{799FCB76-C847-48DB-838B-51CFDEE78CC8}" sibTransId="{15CE00DB-D38D-4C71-978C-4D39C8F40981}"/>
    <dgm:cxn modelId="{2EEDB650-7622-4C23-B641-4ACDEC82D006}" type="presOf" srcId="{F7B75A81-D3D8-46E9-A76F-85D0FDB74A65}" destId="{4C4EB86B-7F3B-4A9B-A6D4-4F1F4C2B2825}" srcOrd="1" destOrd="0" presId="urn:microsoft.com/office/officeart/2005/8/layout/venn1"/>
    <dgm:cxn modelId="{D0E8E878-455A-4F9E-9DB7-A578B128034C}" type="presOf" srcId="{C763DF38-5083-4F7E-99A1-2A16E9BE32C3}" destId="{735D4AE8-B592-4B60-820B-6E3F0BE26846}" srcOrd="1" destOrd="0" presId="urn:microsoft.com/office/officeart/2005/8/layout/venn1"/>
    <dgm:cxn modelId="{96EBEED9-AB51-4CD3-BE3E-5AC5A2771ED1}" srcId="{18E6FF8A-0247-42F2-8323-171BF631735F}" destId="{F7B75A81-D3D8-46E9-A76F-85D0FDB74A65}" srcOrd="2" destOrd="0" parTransId="{A2F84210-1621-464C-9E05-6D2A6ABDC42A}" sibTransId="{7E68475C-2532-4D82-BEC5-A2DC38D6EEEC}"/>
    <dgm:cxn modelId="{E4BADD7A-78CA-42E2-9E0E-CBDF744280C8}" type="presParOf" srcId="{ECED99E6-8412-401A-BCDF-F3913A9F8575}" destId="{4271F456-04CB-4C9E-A61B-91B94D2793AE}" srcOrd="0" destOrd="0" presId="urn:microsoft.com/office/officeart/2005/8/layout/venn1"/>
    <dgm:cxn modelId="{DE20B7A5-A227-4FC2-8D03-DD7149D268E1}" type="presParOf" srcId="{ECED99E6-8412-401A-BCDF-F3913A9F8575}" destId="{51E159F3-F7E7-4B2A-ABBD-C210CF7C88D0}" srcOrd="1" destOrd="0" presId="urn:microsoft.com/office/officeart/2005/8/layout/venn1"/>
    <dgm:cxn modelId="{DDD9DD5D-F54B-4E94-BB80-9614444203A1}" type="presParOf" srcId="{ECED99E6-8412-401A-BCDF-F3913A9F8575}" destId="{5617F88A-AED5-493E-A694-7EE556C4DF62}" srcOrd="2" destOrd="0" presId="urn:microsoft.com/office/officeart/2005/8/layout/venn1"/>
    <dgm:cxn modelId="{069ABBFA-1227-4179-9AFF-F5940288F515}" type="presParOf" srcId="{ECED99E6-8412-401A-BCDF-F3913A9F8575}" destId="{A669741C-6A5C-4DF6-8BD8-8A630BFBACB8}" srcOrd="3" destOrd="0" presId="urn:microsoft.com/office/officeart/2005/8/layout/venn1"/>
    <dgm:cxn modelId="{F1138B54-D92F-4F95-95FD-9133064378C1}" type="presParOf" srcId="{ECED99E6-8412-401A-BCDF-F3913A9F8575}" destId="{792ADC09-7E2D-4DDB-BC02-D59559992159}" srcOrd="4" destOrd="0" presId="urn:microsoft.com/office/officeart/2005/8/layout/venn1"/>
    <dgm:cxn modelId="{8918C361-747E-4631-A670-D3D49A75AFDE}" type="presParOf" srcId="{ECED99E6-8412-401A-BCDF-F3913A9F8575}" destId="{4C4EB86B-7F3B-4A9B-A6D4-4F1F4C2B2825}" srcOrd="5" destOrd="0" presId="urn:microsoft.com/office/officeart/2005/8/layout/venn1"/>
    <dgm:cxn modelId="{8B0A26AC-C04C-4375-9180-1593C828535C}" type="presParOf" srcId="{ECED99E6-8412-401A-BCDF-F3913A9F8575}" destId="{E521950A-6F33-4DF5-813B-E7ADBC487BF5}" srcOrd="6" destOrd="0" presId="urn:microsoft.com/office/officeart/2005/8/layout/venn1"/>
    <dgm:cxn modelId="{F1B639DB-8C2F-4EC8-8FFF-A56CD944A4D3}" type="presParOf" srcId="{ECED99E6-8412-401A-BCDF-F3913A9F8575}" destId="{735D4AE8-B592-4B60-820B-6E3F0BE26846}" srcOrd="7"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6FF8A-0247-42F2-8323-171BF631735F}"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043E3FA3-CD46-4CB6-B532-E60282EAF37F}">
      <dgm:prSet phldrT="[Text]" custT="1"/>
      <dgm:spPr/>
      <dgm:t>
        <a:bodyPr/>
        <a:lstStyle/>
        <a:p>
          <a:r>
            <a:rPr lang="en-US" sz="1050" dirty="0" smtClean="0"/>
            <a:t>MSP</a:t>
          </a:r>
          <a:endParaRPr lang="en-US" sz="1050" dirty="0"/>
        </a:p>
      </dgm:t>
    </dgm:pt>
    <dgm:pt modelId="{799FCB76-C847-48DB-838B-51CFDEE78CC8}" type="parTrans" cxnId="{98DE06F8-AEAF-41EC-9F58-60E6C5EA5E08}">
      <dgm:prSet/>
      <dgm:spPr/>
      <dgm:t>
        <a:bodyPr/>
        <a:lstStyle/>
        <a:p>
          <a:endParaRPr lang="en-US" sz="1400"/>
        </a:p>
      </dgm:t>
    </dgm:pt>
    <dgm:pt modelId="{15CE00DB-D38D-4C71-978C-4D39C8F40981}" type="sibTrans" cxnId="{98DE06F8-AEAF-41EC-9F58-60E6C5EA5E08}">
      <dgm:prSet/>
      <dgm:spPr/>
      <dgm:t>
        <a:bodyPr/>
        <a:lstStyle/>
        <a:p>
          <a:endParaRPr lang="en-US" sz="1400"/>
        </a:p>
      </dgm:t>
    </dgm:pt>
    <dgm:pt modelId="{F7B75A81-D3D8-46E9-A76F-85D0FDB74A65}">
      <dgm:prSet phldrT="[Text]" custT="1"/>
      <dgm:spPr/>
      <dgm:t>
        <a:bodyPr/>
        <a:lstStyle/>
        <a:p>
          <a:r>
            <a:rPr lang="en-US" sz="1050" dirty="0" smtClean="0"/>
            <a:t>Empower</a:t>
          </a:r>
          <a:endParaRPr lang="en-US" sz="1050" dirty="0"/>
        </a:p>
      </dgm:t>
    </dgm:pt>
    <dgm:pt modelId="{A2F84210-1621-464C-9E05-6D2A6ABDC42A}" type="parTrans" cxnId="{96EBEED9-AB51-4CD3-BE3E-5AC5A2771ED1}">
      <dgm:prSet/>
      <dgm:spPr/>
      <dgm:t>
        <a:bodyPr/>
        <a:lstStyle/>
        <a:p>
          <a:endParaRPr lang="en-US" sz="1400"/>
        </a:p>
      </dgm:t>
    </dgm:pt>
    <dgm:pt modelId="{7E68475C-2532-4D82-BEC5-A2DC38D6EEEC}" type="sibTrans" cxnId="{96EBEED9-AB51-4CD3-BE3E-5AC5A2771ED1}">
      <dgm:prSet/>
      <dgm:spPr/>
      <dgm:t>
        <a:bodyPr/>
        <a:lstStyle/>
        <a:p>
          <a:endParaRPr lang="en-US" sz="1400"/>
        </a:p>
      </dgm:t>
    </dgm:pt>
    <dgm:pt modelId="{C763DF38-5083-4F7E-99A1-2A16E9BE32C3}">
      <dgm:prSet phldrT="[Text]" custT="1"/>
      <dgm:spPr/>
      <dgm:t>
        <a:bodyPr/>
        <a:lstStyle/>
        <a:p>
          <a:r>
            <a:rPr lang="en-US" sz="1050" dirty="0" smtClean="0"/>
            <a:t>Public Records</a:t>
          </a:r>
          <a:endParaRPr lang="en-US" sz="1050" dirty="0"/>
        </a:p>
      </dgm:t>
    </dgm:pt>
    <dgm:pt modelId="{4818AF0D-3027-49EE-9691-FFC03F1E43CE}" type="parTrans" cxnId="{BE81BDC1-E2DE-4B01-A1AD-79E8C8857953}">
      <dgm:prSet/>
      <dgm:spPr/>
      <dgm:t>
        <a:bodyPr/>
        <a:lstStyle/>
        <a:p>
          <a:endParaRPr lang="en-US" sz="1400"/>
        </a:p>
      </dgm:t>
    </dgm:pt>
    <dgm:pt modelId="{8FA19D87-BF2B-4D1C-96BD-399C7A93BF2D}" type="sibTrans" cxnId="{BE81BDC1-E2DE-4B01-A1AD-79E8C8857953}">
      <dgm:prSet/>
      <dgm:spPr/>
      <dgm:t>
        <a:bodyPr/>
        <a:lstStyle/>
        <a:p>
          <a:endParaRPr lang="en-US" sz="1400"/>
        </a:p>
      </dgm:t>
    </dgm:pt>
    <dgm:pt modelId="{4511ACDF-5D2D-41D8-AC5A-CF759D7F9904}">
      <dgm:prSet phldrT="[Text]" custT="1"/>
      <dgm:spPr/>
      <dgm:t>
        <a:bodyPr/>
        <a:lstStyle/>
        <a:p>
          <a:r>
            <a:rPr lang="en-US" sz="1050" dirty="0" smtClean="0"/>
            <a:t>BK/FC</a:t>
          </a:r>
          <a:endParaRPr lang="en-US" sz="1050" dirty="0"/>
        </a:p>
      </dgm:t>
    </dgm:pt>
    <dgm:pt modelId="{5E90D600-57BE-4318-8B9E-FF474D478BC7}" type="parTrans" cxnId="{EDC729F8-2C54-4135-A4F7-C114EA41A5A5}">
      <dgm:prSet/>
      <dgm:spPr/>
      <dgm:t>
        <a:bodyPr/>
        <a:lstStyle/>
        <a:p>
          <a:endParaRPr lang="en-US" sz="1400"/>
        </a:p>
      </dgm:t>
    </dgm:pt>
    <dgm:pt modelId="{4A292C82-7D23-466E-9383-321B309928D9}" type="sibTrans" cxnId="{EDC729F8-2C54-4135-A4F7-C114EA41A5A5}">
      <dgm:prSet/>
      <dgm:spPr/>
      <dgm:t>
        <a:bodyPr/>
        <a:lstStyle/>
        <a:p>
          <a:endParaRPr lang="en-US" sz="1400"/>
        </a:p>
      </dgm:t>
    </dgm:pt>
    <dgm:pt modelId="{D4D556CD-EA6E-4A9B-BD0B-52A5AC7326F6}">
      <dgm:prSet phldrT="[Text]" custT="1"/>
      <dgm:spPr/>
      <dgm:t>
        <a:bodyPr/>
        <a:lstStyle/>
        <a:p>
          <a:r>
            <a:rPr lang="en-US" sz="1050" dirty="0" smtClean="0"/>
            <a:t>Lending Space</a:t>
          </a:r>
          <a:endParaRPr lang="en-US" sz="1050" dirty="0"/>
        </a:p>
      </dgm:t>
    </dgm:pt>
    <dgm:pt modelId="{DC7AD636-E147-4D89-BE58-DBD69ED0F577}" type="parTrans" cxnId="{FFE35E9F-038D-4E8A-A566-29A4AA9A2F9F}">
      <dgm:prSet/>
      <dgm:spPr/>
      <dgm:t>
        <a:bodyPr/>
        <a:lstStyle/>
        <a:p>
          <a:endParaRPr lang="en-US" sz="1400"/>
        </a:p>
      </dgm:t>
    </dgm:pt>
    <dgm:pt modelId="{B59CD304-7043-46A5-9D4D-F0E6ADA0F8BB}" type="sibTrans" cxnId="{FFE35E9F-038D-4E8A-A566-29A4AA9A2F9F}">
      <dgm:prSet/>
      <dgm:spPr/>
      <dgm:t>
        <a:bodyPr/>
        <a:lstStyle/>
        <a:p>
          <a:endParaRPr lang="en-US" sz="1400"/>
        </a:p>
      </dgm:t>
    </dgm:pt>
    <dgm:pt modelId="{ECED99E6-8412-401A-BCDF-F3913A9F8575}" type="pres">
      <dgm:prSet presAssocID="{18E6FF8A-0247-42F2-8323-171BF631735F}" presName="compositeShape" presStyleCnt="0">
        <dgm:presLayoutVars>
          <dgm:chMax val="7"/>
          <dgm:dir/>
          <dgm:resizeHandles val="exact"/>
        </dgm:presLayoutVars>
      </dgm:prSet>
      <dgm:spPr/>
      <dgm:t>
        <a:bodyPr/>
        <a:lstStyle/>
        <a:p>
          <a:endParaRPr lang="en-US"/>
        </a:p>
      </dgm:t>
    </dgm:pt>
    <dgm:pt modelId="{4271F456-04CB-4C9E-A61B-91B94D2793AE}" type="pres">
      <dgm:prSet presAssocID="{043E3FA3-CD46-4CB6-B532-E60282EAF37F}" presName="circ1" presStyleLbl="vennNode1" presStyleIdx="0" presStyleCnt="5" custScaleX="129583" custScaleY="132189" custLinFactNeighborY="-95321"/>
      <dgm:spPr/>
      <dgm:t>
        <a:bodyPr/>
        <a:lstStyle/>
        <a:p>
          <a:endParaRPr lang="en-US"/>
        </a:p>
      </dgm:t>
    </dgm:pt>
    <dgm:pt modelId="{51E159F3-F7E7-4B2A-ABBD-C210CF7C88D0}" type="pres">
      <dgm:prSet presAssocID="{043E3FA3-CD46-4CB6-B532-E60282EAF37F}" presName="circ1Tx" presStyleLbl="revTx" presStyleIdx="0" presStyleCnt="0">
        <dgm:presLayoutVars>
          <dgm:chMax val="0"/>
          <dgm:chPref val="0"/>
          <dgm:bulletEnabled val="1"/>
        </dgm:presLayoutVars>
      </dgm:prSet>
      <dgm:spPr/>
      <dgm:t>
        <a:bodyPr/>
        <a:lstStyle/>
        <a:p>
          <a:endParaRPr lang="en-US"/>
        </a:p>
      </dgm:t>
    </dgm:pt>
    <dgm:pt modelId="{5617F88A-AED5-493E-A694-7EE556C4DF62}" type="pres">
      <dgm:prSet presAssocID="{4511ACDF-5D2D-41D8-AC5A-CF759D7F9904}" presName="circ2" presStyleLbl="vennNode1" presStyleIdx="1" presStyleCnt="5" custScaleX="135664" custScaleY="134702" custLinFactY="-21693" custLinFactNeighborX="71433" custLinFactNeighborY="-100000"/>
      <dgm:spPr/>
      <dgm:t>
        <a:bodyPr/>
        <a:lstStyle/>
        <a:p>
          <a:endParaRPr lang="en-US"/>
        </a:p>
      </dgm:t>
    </dgm:pt>
    <dgm:pt modelId="{A669741C-6A5C-4DF6-8BD8-8A630BFBACB8}" type="pres">
      <dgm:prSet presAssocID="{4511ACDF-5D2D-41D8-AC5A-CF759D7F9904}" presName="circ2Tx" presStyleLbl="revTx" presStyleIdx="0" presStyleCnt="0" custLinFactY="-9025" custLinFactNeighborX="-30005" custLinFactNeighborY="-100000">
        <dgm:presLayoutVars>
          <dgm:chMax val="0"/>
          <dgm:chPref val="0"/>
          <dgm:bulletEnabled val="1"/>
        </dgm:presLayoutVars>
      </dgm:prSet>
      <dgm:spPr/>
      <dgm:t>
        <a:bodyPr/>
        <a:lstStyle/>
        <a:p>
          <a:endParaRPr lang="en-US"/>
        </a:p>
      </dgm:t>
    </dgm:pt>
    <dgm:pt modelId="{792ADC09-7E2D-4DDB-BC02-D59559992159}" type="pres">
      <dgm:prSet presAssocID="{F7B75A81-D3D8-46E9-A76F-85D0FDB74A65}" presName="circ3" presStyleLbl="vennNode1" presStyleIdx="2" presStyleCnt="5" custScaleX="135664" custScaleY="134702" custLinFactNeighborX="-60993" custLinFactNeighborY="-97610"/>
      <dgm:spPr/>
      <dgm:t>
        <a:bodyPr/>
        <a:lstStyle/>
        <a:p>
          <a:endParaRPr lang="en-US"/>
        </a:p>
      </dgm:t>
    </dgm:pt>
    <dgm:pt modelId="{4C4EB86B-7F3B-4A9B-A6D4-4F1F4C2B2825}" type="pres">
      <dgm:prSet presAssocID="{F7B75A81-D3D8-46E9-A76F-85D0FDB74A65}" presName="circ3Tx" presStyleLbl="revTx" presStyleIdx="0" presStyleCnt="0" custLinFactX="-55790" custLinFactY="-96950" custLinFactNeighborX="-100000" custLinFactNeighborY="-100000">
        <dgm:presLayoutVars>
          <dgm:chMax val="0"/>
          <dgm:chPref val="0"/>
          <dgm:bulletEnabled val="1"/>
        </dgm:presLayoutVars>
      </dgm:prSet>
      <dgm:spPr/>
      <dgm:t>
        <a:bodyPr/>
        <a:lstStyle/>
        <a:p>
          <a:endParaRPr lang="en-US"/>
        </a:p>
      </dgm:t>
    </dgm:pt>
    <dgm:pt modelId="{5852C26B-0828-4777-9128-0A120F6B4D43}" type="pres">
      <dgm:prSet presAssocID="{D4D556CD-EA6E-4A9B-BD0B-52A5AC7326F6}" presName="circ4" presStyleLbl="vennNode1" presStyleIdx="3" presStyleCnt="5" custScaleX="135664" custScaleY="134702" custLinFactNeighborX="34609" custLinFactNeighborY="-20542"/>
      <dgm:spPr/>
    </dgm:pt>
    <dgm:pt modelId="{967D11FA-8204-4FF2-B325-05E55A3D5369}" type="pres">
      <dgm:prSet presAssocID="{D4D556CD-EA6E-4A9B-BD0B-52A5AC7326F6}" presName="circ4Tx" presStyleLbl="revTx" presStyleIdx="0" presStyleCnt="0" custLinFactX="41685" custLinFactNeighborX="100000" custLinFactNeighborY="-87610">
        <dgm:presLayoutVars>
          <dgm:chMax val="0"/>
          <dgm:chPref val="0"/>
          <dgm:bulletEnabled val="1"/>
        </dgm:presLayoutVars>
      </dgm:prSet>
      <dgm:spPr/>
      <dgm:t>
        <a:bodyPr/>
        <a:lstStyle/>
        <a:p>
          <a:endParaRPr lang="en-US"/>
        </a:p>
      </dgm:t>
    </dgm:pt>
    <dgm:pt modelId="{1315BD11-4214-4EAB-9807-6A43FF667CF4}" type="pres">
      <dgm:prSet presAssocID="{C763DF38-5083-4F7E-99A1-2A16E9BE32C3}" presName="circ5" presStyleLbl="vennNode1" presStyleIdx="4" presStyleCnt="5" custScaleX="135664" custScaleY="134702" custLinFactY="-40407" custLinFactNeighborX="-60997" custLinFactNeighborY="-100000"/>
      <dgm:spPr/>
      <dgm:t>
        <a:bodyPr/>
        <a:lstStyle/>
        <a:p>
          <a:endParaRPr lang="en-US"/>
        </a:p>
      </dgm:t>
    </dgm:pt>
    <dgm:pt modelId="{4613B374-8AF5-4127-9B96-35B651F31442}" type="pres">
      <dgm:prSet presAssocID="{C763DF38-5083-4F7E-99A1-2A16E9BE32C3}" presName="circ5Tx" presStyleLbl="revTx" presStyleIdx="0" presStyleCnt="0" custLinFactY="-54511" custLinFactNeighborX="51869" custLinFactNeighborY="-100000">
        <dgm:presLayoutVars>
          <dgm:chMax val="0"/>
          <dgm:chPref val="0"/>
          <dgm:bulletEnabled val="1"/>
        </dgm:presLayoutVars>
      </dgm:prSet>
      <dgm:spPr/>
      <dgm:t>
        <a:bodyPr/>
        <a:lstStyle/>
        <a:p>
          <a:endParaRPr lang="en-US"/>
        </a:p>
      </dgm:t>
    </dgm:pt>
  </dgm:ptLst>
  <dgm:cxnLst>
    <dgm:cxn modelId="{FFE35E9F-038D-4E8A-A566-29A4AA9A2F9F}" srcId="{18E6FF8A-0247-42F2-8323-171BF631735F}" destId="{D4D556CD-EA6E-4A9B-BD0B-52A5AC7326F6}" srcOrd="3" destOrd="0" parTransId="{DC7AD636-E147-4D89-BE58-DBD69ED0F577}" sibTransId="{B59CD304-7043-46A5-9D4D-F0E6ADA0F8BB}"/>
    <dgm:cxn modelId="{3342821A-51AE-4080-8C51-11E18DBB8BAC}" type="presOf" srcId="{D4D556CD-EA6E-4A9B-BD0B-52A5AC7326F6}" destId="{967D11FA-8204-4FF2-B325-05E55A3D5369}" srcOrd="0" destOrd="0" presId="urn:microsoft.com/office/officeart/2005/8/layout/venn1"/>
    <dgm:cxn modelId="{EDC729F8-2C54-4135-A4F7-C114EA41A5A5}" srcId="{18E6FF8A-0247-42F2-8323-171BF631735F}" destId="{4511ACDF-5D2D-41D8-AC5A-CF759D7F9904}" srcOrd="1" destOrd="0" parTransId="{5E90D600-57BE-4318-8B9E-FF474D478BC7}" sibTransId="{4A292C82-7D23-466E-9383-321B309928D9}"/>
    <dgm:cxn modelId="{A056D3A8-E166-4E93-B5AB-33FC08171A35}" type="presOf" srcId="{4511ACDF-5D2D-41D8-AC5A-CF759D7F9904}" destId="{A669741C-6A5C-4DF6-8BD8-8A630BFBACB8}" srcOrd="0" destOrd="0" presId="urn:microsoft.com/office/officeart/2005/8/layout/venn1"/>
    <dgm:cxn modelId="{BE81BDC1-E2DE-4B01-A1AD-79E8C8857953}" srcId="{18E6FF8A-0247-42F2-8323-171BF631735F}" destId="{C763DF38-5083-4F7E-99A1-2A16E9BE32C3}" srcOrd="4" destOrd="0" parTransId="{4818AF0D-3027-49EE-9691-FFC03F1E43CE}" sibTransId="{8FA19D87-BF2B-4D1C-96BD-399C7A93BF2D}"/>
    <dgm:cxn modelId="{3EB334CB-5980-4677-A88F-9A9692593BDB}" type="presOf" srcId="{043E3FA3-CD46-4CB6-B532-E60282EAF37F}" destId="{51E159F3-F7E7-4B2A-ABBD-C210CF7C88D0}" srcOrd="0" destOrd="0" presId="urn:microsoft.com/office/officeart/2005/8/layout/venn1"/>
    <dgm:cxn modelId="{0B64E11D-94F3-424E-AF9E-347A4F1F7874}" type="presOf" srcId="{18E6FF8A-0247-42F2-8323-171BF631735F}" destId="{ECED99E6-8412-401A-BCDF-F3913A9F8575}" srcOrd="0" destOrd="0" presId="urn:microsoft.com/office/officeart/2005/8/layout/venn1"/>
    <dgm:cxn modelId="{81B2A5A4-FB85-4D16-8B97-EC59298F1A84}" type="presOf" srcId="{F7B75A81-D3D8-46E9-A76F-85D0FDB74A65}" destId="{4C4EB86B-7F3B-4A9B-A6D4-4F1F4C2B2825}" srcOrd="0" destOrd="0" presId="urn:microsoft.com/office/officeart/2005/8/layout/venn1"/>
    <dgm:cxn modelId="{C4394530-3543-42C0-B7B4-DE627179D62F}" type="presOf" srcId="{C763DF38-5083-4F7E-99A1-2A16E9BE32C3}" destId="{4613B374-8AF5-4127-9B96-35B651F31442}" srcOrd="0" destOrd="0" presId="urn:microsoft.com/office/officeart/2005/8/layout/venn1"/>
    <dgm:cxn modelId="{98DE06F8-AEAF-41EC-9F58-60E6C5EA5E08}" srcId="{18E6FF8A-0247-42F2-8323-171BF631735F}" destId="{043E3FA3-CD46-4CB6-B532-E60282EAF37F}" srcOrd="0" destOrd="0" parTransId="{799FCB76-C847-48DB-838B-51CFDEE78CC8}" sibTransId="{15CE00DB-D38D-4C71-978C-4D39C8F40981}"/>
    <dgm:cxn modelId="{96EBEED9-AB51-4CD3-BE3E-5AC5A2771ED1}" srcId="{18E6FF8A-0247-42F2-8323-171BF631735F}" destId="{F7B75A81-D3D8-46E9-A76F-85D0FDB74A65}" srcOrd="2" destOrd="0" parTransId="{A2F84210-1621-464C-9E05-6D2A6ABDC42A}" sibTransId="{7E68475C-2532-4D82-BEC5-A2DC38D6EEEC}"/>
    <dgm:cxn modelId="{990B0D30-CBC8-4614-9029-8A323032A658}" type="presParOf" srcId="{ECED99E6-8412-401A-BCDF-F3913A9F8575}" destId="{4271F456-04CB-4C9E-A61B-91B94D2793AE}" srcOrd="0" destOrd="0" presId="urn:microsoft.com/office/officeart/2005/8/layout/venn1"/>
    <dgm:cxn modelId="{E1EBE9F1-4C9F-4E5F-B9DF-36F3D9F38A41}" type="presParOf" srcId="{ECED99E6-8412-401A-BCDF-F3913A9F8575}" destId="{51E159F3-F7E7-4B2A-ABBD-C210CF7C88D0}" srcOrd="1" destOrd="0" presId="urn:microsoft.com/office/officeart/2005/8/layout/venn1"/>
    <dgm:cxn modelId="{4BF5F61C-4531-473A-94B9-26F94DCEE12C}" type="presParOf" srcId="{ECED99E6-8412-401A-BCDF-F3913A9F8575}" destId="{5617F88A-AED5-493E-A694-7EE556C4DF62}" srcOrd="2" destOrd="0" presId="urn:microsoft.com/office/officeart/2005/8/layout/venn1"/>
    <dgm:cxn modelId="{2B64180D-74AB-4CC4-A88A-BE98CE56647A}" type="presParOf" srcId="{ECED99E6-8412-401A-BCDF-F3913A9F8575}" destId="{A669741C-6A5C-4DF6-8BD8-8A630BFBACB8}" srcOrd="3" destOrd="0" presId="urn:microsoft.com/office/officeart/2005/8/layout/venn1"/>
    <dgm:cxn modelId="{789C0F52-D959-4060-82C6-B4C9B93FD96E}" type="presParOf" srcId="{ECED99E6-8412-401A-BCDF-F3913A9F8575}" destId="{792ADC09-7E2D-4DDB-BC02-D59559992159}" srcOrd="4" destOrd="0" presId="urn:microsoft.com/office/officeart/2005/8/layout/venn1"/>
    <dgm:cxn modelId="{7E15B345-7238-418C-B87D-04FA89CCA491}" type="presParOf" srcId="{ECED99E6-8412-401A-BCDF-F3913A9F8575}" destId="{4C4EB86B-7F3B-4A9B-A6D4-4F1F4C2B2825}" srcOrd="5" destOrd="0" presId="urn:microsoft.com/office/officeart/2005/8/layout/venn1"/>
    <dgm:cxn modelId="{80A78CE8-5215-47CC-A1D8-3ADE55018B1E}" type="presParOf" srcId="{ECED99E6-8412-401A-BCDF-F3913A9F8575}" destId="{5852C26B-0828-4777-9128-0A120F6B4D43}" srcOrd="6" destOrd="0" presId="urn:microsoft.com/office/officeart/2005/8/layout/venn1"/>
    <dgm:cxn modelId="{3740B775-7C1D-420E-BA3B-365BA7A6EA23}" type="presParOf" srcId="{ECED99E6-8412-401A-BCDF-F3913A9F8575}" destId="{967D11FA-8204-4FF2-B325-05E55A3D5369}" srcOrd="7" destOrd="0" presId="urn:microsoft.com/office/officeart/2005/8/layout/venn1"/>
    <dgm:cxn modelId="{CF8E8BDE-0FA6-4775-BEA4-FD375CCF1144}" type="presParOf" srcId="{ECED99E6-8412-401A-BCDF-F3913A9F8575}" destId="{1315BD11-4214-4EAB-9807-6A43FF667CF4}" srcOrd="8" destOrd="0" presId="urn:microsoft.com/office/officeart/2005/8/layout/venn1"/>
    <dgm:cxn modelId="{C643924E-EB23-4839-935C-C128260B3857}" type="presParOf" srcId="{ECED99E6-8412-401A-BCDF-F3913A9F8575}" destId="{4613B374-8AF5-4127-9B96-35B651F31442}" srcOrd="9"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38475" cy="46498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l">
              <a:lnSpc>
                <a:spcPct val="100000"/>
              </a:lnSpc>
              <a:spcBef>
                <a:spcPct val="0"/>
              </a:spcBef>
              <a:defRPr sz="1200" b="0">
                <a:latin typeface="Arial" pitchFamily="34" charset="0"/>
                <a:cs typeface="+mn-cs"/>
              </a:defRPr>
            </a:lvl1pPr>
          </a:lstStyle>
          <a:p>
            <a:pPr>
              <a:defRPr/>
            </a:pPr>
            <a:endParaRPr lang="en-US"/>
          </a:p>
        </p:txBody>
      </p:sp>
      <p:sp>
        <p:nvSpPr>
          <p:cNvPr id="7171" name="Rectangle 3"/>
          <p:cNvSpPr>
            <a:spLocks noGrp="1" noChangeArrowheads="1"/>
          </p:cNvSpPr>
          <p:nvPr>
            <p:ph type="dt" idx="1"/>
          </p:nvPr>
        </p:nvSpPr>
        <p:spPr bwMode="auto">
          <a:xfrm>
            <a:off x="3970339" y="1"/>
            <a:ext cx="3038475" cy="46498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lnSpc>
                <a:spcPct val="100000"/>
              </a:lnSpc>
              <a:spcBef>
                <a:spcPct val="0"/>
              </a:spcBef>
              <a:defRPr sz="1200" b="0">
                <a:latin typeface="Arial" pitchFamily="34" charset="0"/>
                <a:cs typeface="+mn-cs"/>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01675" y="4416510"/>
            <a:ext cx="5607050" cy="4183220"/>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1" y="8829823"/>
            <a:ext cx="3038475" cy="46498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l">
              <a:lnSpc>
                <a:spcPct val="100000"/>
              </a:lnSpc>
              <a:spcBef>
                <a:spcPct val="0"/>
              </a:spcBef>
              <a:defRPr sz="1200" b="0">
                <a:latin typeface="Arial" pitchFamily="34" charset="0"/>
                <a:cs typeface="+mn-cs"/>
              </a:defRPr>
            </a:lvl1pPr>
          </a:lstStyle>
          <a:p>
            <a:pPr>
              <a:defRPr/>
            </a:pPr>
            <a:endParaRPr lang="en-US"/>
          </a:p>
        </p:txBody>
      </p:sp>
      <p:sp>
        <p:nvSpPr>
          <p:cNvPr id="7175" name="Rectangle 7"/>
          <p:cNvSpPr>
            <a:spLocks noGrp="1" noChangeArrowheads="1"/>
          </p:cNvSpPr>
          <p:nvPr>
            <p:ph type="sldNum" sz="quarter" idx="5"/>
          </p:nvPr>
        </p:nvSpPr>
        <p:spPr bwMode="auto">
          <a:xfrm>
            <a:off x="3970339" y="8829823"/>
            <a:ext cx="3038475" cy="464980"/>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lnSpc>
                <a:spcPct val="100000"/>
              </a:lnSpc>
              <a:spcBef>
                <a:spcPct val="0"/>
              </a:spcBef>
              <a:defRPr sz="1200" b="0">
                <a:latin typeface="Arial" pitchFamily="34" charset="0"/>
                <a:cs typeface="+mn-cs"/>
              </a:defRPr>
            </a:lvl1pPr>
          </a:lstStyle>
          <a:p>
            <a:pPr>
              <a:defRPr/>
            </a:pPr>
            <a:fld id="{0DDBC55A-271B-4A90-9912-B080FD2B2773}" type="slidenum">
              <a:rPr lang="en-US"/>
              <a:pPr>
                <a:defRPr/>
              </a:pPr>
              <a:t>‹#›</a:t>
            </a:fld>
            <a:endParaRPr lang="en-US" dirty="0"/>
          </a:p>
        </p:txBody>
      </p:sp>
    </p:spTree>
    <p:extLst>
      <p:ext uri="{BB962C8B-B14F-4D97-AF65-F5344CB8AC3E}">
        <p14:creationId xmlns:p14="http://schemas.microsoft.com/office/powerpoint/2010/main" val="35058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6463" y="585788"/>
            <a:ext cx="5035550" cy="3778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A220FD-DABB-4F9D-9550-CD913636D50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93572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BD5670-8F08-4FFA-8840-F6FAB974649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1252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A8B46F-F361-4157-990E-AE0911771B0E}"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95922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WebHDFS</a:t>
            </a:r>
            <a:r>
              <a:rPr lang="en-US" sz="1200" baseline="0" dirty="0" smtClean="0"/>
              <a:t> is a RESTful interface to files stored in Hadoop</a:t>
            </a:r>
          </a:p>
          <a:p>
            <a:pPr marL="171450" indent="-171450">
              <a:buFont typeface="Arial" panose="020B0604020202020204" pitchFamily="34" charset="0"/>
              <a:buChar char="•"/>
            </a:pPr>
            <a:r>
              <a:rPr lang="en-US" sz="1200" baseline="0" dirty="0" smtClean="0"/>
              <a:t>Falcon is a framework for automating data movement</a:t>
            </a:r>
          </a:p>
          <a:p>
            <a:pPr marL="171450" indent="-171450">
              <a:buFont typeface="Arial" panose="020B0604020202020204" pitchFamily="34" charset="0"/>
              <a:buChar char="•"/>
            </a:pPr>
            <a:r>
              <a:rPr lang="en-US" sz="1200" baseline="0" dirty="0" smtClean="0"/>
              <a:t>Clients would have access to raw data files via WebHDFS</a:t>
            </a:r>
          </a:p>
          <a:p>
            <a:pPr marL="171450" indent="-171450">
              <a:buFont typeface="Arial" panose="020B0604020202020204" pitchFamily="34" charset="0"/>
              <a:buChar char="•"/>
            </a:pPr>
            <a:r>
              <a:rPr lang="en-US" sz="1200" baseline="0" dirty="0" smtClean="0"/>
              <a:t>BKFS would need to push file metadata to clients to avoid a client-side ingest.</a:t>
            </a:r>
          </a:p>
        </p:txBody>
      </p:sp>
      <p:sp>
        <p:nvSpPr>
          <p:cNvPr id="4" name="Slide Number Placeholder 3"/>
          <p:cNvSpPr>
            <a:spLocks noGrp="1"/>
          </p:cNvSpPr>
          <p:nvPr>
            <p:ph type="sldNum" sz="quarter" idx="10"/>
          </p:nvPr>
        </p:nvSpPr>
        <p:spPr/>
        <p:txBody>
          <a:bodyPr/>
          <a:lstStyle/>
          <a:p>
            <a:fld id="{6DA8B46F-F361-4157-990E-AE0911771B0E}"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697672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WebHDFS</a:t>
            </a:r>
            <a:r>
              <a:rPr lang="en-US" sz="1200" baseline="0" dirty="0" smtClean="0"/>
              <a:t> is a RESTful interface to files stored in Hadoop</a:t>
            </a:r>
          </a:p>
          <a:p>
            <a:pPr marL="171450" indent="-171450">
              <a:buFont typeface="Arial" panose="020B0604020202020204" pitchFamily="34" charset="0"/>
              <a:buChar char="•"/>
            </a:pPr>
            <a:r>
              <a:rPr lang="en-US" sz="1200" baseline="0" dirty="0" smtClean="0"/>
              <a:t>Falcon is a framework for automating data movement</a:t>
            </a:r>
          </a:p>
          <a:p>
            <a:pPr marL="171450" indent="-171450">
              <a:buFont typeface="Arial" panose="020B0604020202020204" pitchFamily="34" charset="0"/>
              <a:buChar char="•"/>
            </a:pPr>
            <a:r>
              <a:rPr lang="en-US" sz="1200" baseline="0" dirty="0" smtClean="0"/>
              <a:t>Clients would have access to raw data files via WebHDFS</a:t>
            </a:r>
          </a:p>
          <a:p>
            <a:pPr marL="171450" indent="-171450">
              <a:buFont typeface="Arial" panose="020B0604020202020204" pitchFamily="34" charset="0"/>
              <a:buChar char="•"/>
            </a:pPr>
            <a:r>
              <a:rPr lang="en-US" sz="1200" baseline="0" dirty="0" smtClean="0"/>
              <a:t>BKFS would need to push file metadata to clients to avoid a client-side ingest.</a:t>
            </a:r>
          </a:p>
        </p:txBody>
      </p:sp>
      <p:sp>
        <p:nvSpPr>
          <p:cNvPr id="4" name="Slide Number Placeholder 3"/>
          <p:cNvSpPr>
            <a:spLocks noGrp="1"/>
          </p:cNvSpPr>
          <p:nvPr>
            <p:ph type="sldNum" sz="quarter" idx="10"/>
          </p:nvPr>
        </p:nvSpPr>
        <p:spPr/>
        <p:txBody>
          <a:bodyPr/>
          <a:lstStyle/>
          <a:p>
            <a:fld id="{6DA8B46F-F361-4157-990E-AE0911771B0E}"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81266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Kafka</a:t>
            </a:r>
            <a:r>
              <a:rPr lang="en-US" sz="1200" baseline="0" dirty="0" smtClean="0"/>
              <a:t> is the message broker service for Hadoop</a:t>
            </a:r>
          </a:p>
          <a:p>
            <a:pPr marL="171450" indent="-171450">
              <a:buFont typeface="Arial" panose="020B0604020202020204" pitchFamily="34" charset="0"/>
              <a:buChar char="•"/>
            </a:pPr>
            <a:r>
              <a:rPr lang="en-US" sz="1200" baseline="0" dirty="0" smtClean="0"/>
              <a:t>BKFS Kafka services would send “events” to Client Kafka services, which would take some action</a:t>
            </a:r>
          </a:p>
          <a:p>
            <a:pPr marL="171450" indent="-171450">
              <a:buFont typeface="Arial" panose="020B0604020202020204" pitchFamily="34" charset="0"/>
              <a:buChar char="•"/>
            </a:pPr>
            <a:r>
              <a:rPr lang="en-US" sz="1200" baseline="0" dirty="0" smtClean="0"/>
              <a:t>“Events“ represent data change records that have occurred</a:t>
            </a:r>
          </a:p>
          <a:p>
            <a:pPr marL="171450" indent="-171450">
              <a:buFont typeface="Arial" panose="020B0604020202020204" pitchFamily="34" charset="0"/>
              <a:buChar char="•"/>
            </a:pPr>
            <a:r>
              <a:rPr lang="en-US" sz="1200" baseline="0" dirty="0" smtClean="0"/>
              <a:t>Conceptually the same as asynchronous replication</a:t>
            </a:r>
            <a:endParaRPr lang="en-US" sz="1200" dirty="0"/>
          </a:p>
        </p:txBody>
      </p:sp>
      <p:sp>
        <p:nvSpPr>
          <p:cNvPr id="4" name="Slide Number Placeholder 3"/>
          <p:cNvSpPr>
            <a:spLocks noGrp="1"/>
          </p:cNvSpPr>
          <p:nvPr>
            <p:ph type="sldNum" sz="quarter" idx="10"/>
          </p:nvPr>
        </p:nvSpPr>
        <p:spPr/>
        <p:txBody>
          <a:bodyPr/>
          <a:lstStyle/>
          <a:p>
            <a:fld id="{6DA8B46F-F361-4157-990E-AE0911771B0E}"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419128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Tool</a:t>
            </a:r>
            <a:r>
              <a:rPr lang="en-US" sz="1200" baseline="0" dirty="0" smtClean="0"/>
              <a:t> for intra/inter cluster file copying</a:t>
            </a:r>
          </a:p>
          <a:p>
            <a:pPr marL="171450" indent="-171450">
              <a:buFont typeface="Arial" panose="020B0604020202020204" pitchFamily="34" charset="0"/>
              <a:buChar char="•"/>
            </a:pPr>
            <a:r>
              <a:rPr lang="en-US" sz="1200" baseline="0" dirty="0" smtClean="0"/>
              <a:t>“bulk data copy”</a:t>
            </a:r>
            <a:endParaRPr lang="en-US" sz="1200" dirty="0" smtClean="0"/>
          </a:p>
          <a:p>
            <a:pPr marL="171450" indent="-171450">
              <a:buFont typeface="Arial" panose="020B0604020202020204" pitchFamily="34" charset="0"/>
              <a:buChar char="•"/>
            </a:pPr>
            <a:endParaRPr lang="en-US" sz="1200" baseline="0" dirty="0" smtClean="0"/>
          </a:p>
        </p:txBody>
      </p:sp>
      <p:sp>
        <p:nvSpPr>
          <p:cNvPr id="4" name="Slide Number Placeholder 3"/>
          <p:cNvSpPr>
            <a:spLocks noGrp="1"/>
          </p:cNvSpPr>
          <p:nvPr>
            <p:ph type="sldNum" sz="quarter" idx="10"/>
          </p:nvPr>
        </p:nvSpPr>
        <p:spPr/>
        <p:txBody>
          <a:bodyPr/>
          <a:lstStyle/>
          <a:p>
            <a:fld id="{6DA8B46F-F361-4157-990E-AE0911771B0E}"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72225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aseline="0" dirty="0" smtClean="0"/>
          </a:p>
        </p:txBody>
      </p:sp>
      <p:sp>
        <p:nvSpPr>
          <p:cNvPr id="4" name="Slide Number Placeholder 3"/>
          <p:cNvSpPr>
            <a:spLocks noGrp="1"/>
          </p:cNvSpPr>
          <p:nvPr>
            <p:ph type="sldNum" sz="quarter" idx="10"/>
          </p:nvPr>
        </p:nvSpPr>
        <p:spPr/>
        <p:txBody>
          <a:bodyPr/>
          <a:lstStyle/>
          <a:p>
            <a:fld id="{6DA8B46F-F361-4157-990E-AE0911771B0E}"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4437037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3.xml"/><Relationship Id="rId7" Type="http://schemas.openxmlformats.org/officeDocument/2006/relationships/oleObject" Target="../embeddings/oleObject11.bin"/><Relationship Id="rId2" Type="http://schemas.openxmlformats.org/officeDocument/2006/relationships/tags" Target="../tags/tag42.xml"/><Relationship Id="rId1" Type="http://schemas.openxmlformats.org/officeDocument/2006/relationships/vmlDrawing" Target="../drawings/vmlDrawing11.vml"/><Relationship Id="rId6" Type="http://schemas.openxmlformats.org/officeDocument/2006/relationships/slideMaster" Target="../slideMasters/slideMaster1.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2.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7.xml"/><Relationship Id="rId7" Type="http://schemas.openxmlformats.org/officeDocument/2006/relationships/oleObject" Target="../embeddings/oleObject12.bin"/><Relationship Id="rId2" Type="http://schemas.openxmlformats.org/officeDocument/2006/relationships/tags" Target="../tags/tag46.xml"/><Relationship Id="rId1" Type="http://schemas.openxmlformats.org/officeDocument/2006/relationships/vmlDrawing" Target="../drawings/vmlDrawing12.v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1.xml"/><Relationship Id="rId7" Type="http://schemas.openxmlformats.org/officeDocument/2006/relationships/oleObject" Target="../embeddings/oleObject13.bin"/><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5.xml"/><Relationship Id="rId7" Type="http://schemas.openxmlformats.org/officeDocument/2006/relationships/oleObject" Target="../embeddings/oleObject4.bin"/><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3.xml"/><Relationship Id="rId7"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7.xml"/><Relationship Id="rId7" Type="http://schemas.openxmlformats.org/officeDocument/2006/relationships/oleObject" Target="../embeddings/oleObject7.bin"/><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7.xml"/><Relationship Id="rId4"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8.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1.xml"/><Relationship Id="rId7" Type="http://schemas.openxmlformats.org/officeDocument/2006/relationships/oleObject" Target="../embeddings/oleObject8.bin"/><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8.xml"/><Relationship Id="rId4"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8.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9.xml"/><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9.xml"/><Relationship Id="rId4"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5.xml"/><Relationship Id="rId7" Type="http://schemas.openxmlformats.org/officeDocument/2006/relationships/oleObject" Target="../embeddings/oleObject9.bin"/><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2.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9.xml"/><Relationship Id="rId4" Type="http://schemas.openxmlformats.org/officeDocument/2006/relationships/image" Target="../media/image5.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9.xml"/><Relationship Id="rId4" Type="http://schemas.openxmlformats.org/officeDocument/2006/relationships/image" Target="../media/image19.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0.xml"/><Relationship Id="rId4" Type="http://schemas.openxmlformats.org/officeDocument/2006/relationships/image" Target="../media/image20.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0.xml"/><Relationship Id="rId4" Type="http://schemas.openxmlformats.org/officeDocument/2006/relationships/image" Target="../media/image11.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0.bin"/><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image" Target="../media/image2.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1.xml"/><Relationship Id="rId4" Type="http://schemas.openxmlformats.org/officeDocument/2006/relationships/image" Target="../media/image20.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1.xml"/><Relationship Id="rId4" Type="http://schemas.openxmlformats.org/officeDocument/2006/relationships/image" Target="../media/image1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0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2" descr="C1_Core_G_rev_1807%3"/>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543050" y="590550"/>
            <a:ext cx="3779838"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custDataLst>
              <p:tags r:id="rId4"/>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108547" name="Rectangle 3"/>
          <p:cNvSpPr>
            <a:spLocks noGrp="1" noChangeArrowheads="1"/>
          </p:cNvSpPr>
          <p:nvPr>
            <p:ph type="ctrTitle"/>
          </p:nvPr>
        </p:nvSpPr>
        <p:spPr bwMode="auto">
          <a:xfrm>
            <a:off x="1438275" y="2428998"/>
            <a:ext cx="7696200" cy="950913"/>
          </a:xfrm>
        </p:spPr>
        <p:txBody>
          <a:bodyPr/>
          <a:lstStyle>
            <a:lvl1pPr>
              <a:defRPr sz="3200"/>
            </a:lvl1pPr>
          </a:lstStyle>
          <a:p>
            <a:r>
              <a:rPr lang="en-US" smtClean="0"/>
              <a:t>Click to edit Master title style</a:t>
            </a:r>
            <a:endParaRPr lang="en-US"/>
          </a:p>
        </p:txBody>
      </p:sp>
      <p:sp>
        <p:nvSpPr>
          <p:cNvPr id="108548" name="Rectangle 4"/>
          <p:cNvSpPr>
            <a:spLocks noGrp="1" noChangeArrowheads="1"/>
          </p:cNvSpPr>
          <p:nvPr>
            <p:ph type="subTitle" idx="1"/>
          </p:nvPr>
        </p:nvSpPr>
        <p:spPr bwMode="auto">
          <a:xfrm>
            <a:off x="1438275" y="3657600"/>
            <a:ext cx="6400800" cy="2438400"/>
          </a:xfrm>
        </p:spPr>
        <p:txBody>
          <a:bodyPr/>
          <a:lstStyle>
            <a:lvl1pPr marL="0" indent="0">
              <a:spcBef>
                <a:spcPct val="0"/>
              </a:spcBef>
              <a:buFontTx/>
              <a:buNone/>
              <a:defRPr sz="1600"/>
            </a:lvl1pPr>
          </a:lstStyle>
          <a:p>
            <a:r>
              <a:rPr lang="en-US" smtClean="0"/>
              <a:t>Click to edit Master subtitle style</a:t>
            </a:r>
            <a:endParaRPr lang="en-US"/>
          </a:p>
        </p:txBody>
      </p:sp>
      <p:sp>
        <p:nvSpPr>
          <p:cNvPr id="12" name="Footer Placeholder 11"/>
          <p:cNvSpPr>
            <a:spLocks noGrp="1"/>
          </p:cNvSpPr>
          <p:nvPr>
            <p:ph type="ftr" sz="quarter" idx="10"/>
          </p:nvPr>
        </p:nvSpPr>
        <p:spPr>
          <a:xfrm>
            <a:off x="444500" y="6261100"/>
            <a:ext cx="2540000" cy="444500"/>
          </a:xfrm>
        </p:spPr>
        <p:txBody>
          <a:bodyPr/>
          <a:lstStyle/>
          <a:p>
            <a:r>
              <a:rPr lang="en-US" smtClean="0"/>
              <a:t>Capital One Confidential</a:t>
            </a:r>
            <a:endParaRPr lang="en-US"/>
          </a:p>
        </p:txBody>
      </p:sp>
    </p:spTree>
    <p:extLst>
      <p:ext uri="{BB962C8B-B14F-4D97-AF65-F5344CB8AC3E}">
        <p14:creationId xmlns:p14="http://schemas.microsoft.com/office/powerpoint/2010/main" val="88159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2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17DC961C-15D6-4054-9A73-82847554C8D3}"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7"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30089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9" name="Straight Connector 8"/>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58B8472-3E6A-4469-8A15-7CECBEE572BB}"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0"/>
            <a:ext cx="7292969" cy="638176"/>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30" name="Text Placeholder 2"/>
          <p:cNvSpPr>
            <a:spLocks noGrp="1"/>
          </p:cNvSpPr>
          <p:nvPr>
            <p:ph type="body" idx="1"/>
          </p:nvPr>
        </p:nvSpPr>
        <p:spPr>
          <a:xfrm>
            <a:off x="352431" y="1157301"/>
            <a:ext cx="3887788" cy="639762"/>
          </a:xfrm>
          <a:prstGeom prst="rect">
            <a:avLst/>
          </a:prstGeom>
        </p:spPr>
        <p:txBody>
          <a:bodyPr anchor="ctr"/>
          <a:lstStyle>
            <a:lvl1pPr marL="0" indent="0">
              <a:buNone/>
              <a:defRPr sz="2000" b="1">
                <a:solidFill>
                  <a:srgbClr val="00648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3"/>
          <p:cNvSpPr>
            <a:spLocks noGrp="1"/>
          </p:cNvSpPr>
          <p:nvPr>
            <p:ph sz="half" idx="2"/>
          </p:nvPr>
        </p:nvSpPr>
        <p:spPr>
          <a:xfrm>
            <a:off x="352431" y="1797062"/>
            <a:ext cx="3887788" cy="4256497"/>
          </a:xfrm>
          <a:prstGeom prst="rect">
            <a:avLst/>
          </a:prstGeom>
        </p:spPr>
        <p:txBody>
          <a:bodyPr/>
          <a:lstStyle>
            <a:lvl1pPr marL="342900" indent="-342900">
              <a:spcBef>
                <a:spcPts val="0"/>
              </a:spcBef>
              <a:spcAft>
                <a:spcPts val="1200"/>
              </a:spcAft>
              <a:buFont typeface="Wingdings" charset="2"/>
              <a:buChar char="§"/>
              <a:defRPr sz="1800">
                <a:solidFill>
                  <a:schemeClr val="tx1">
                    <a:lumMod val="65000"/>
                    <a:lumOff val="35000"/>
                  </a:schemeClr>
                </a:solidFill>
                <a:latin typeface="Arial" pitchFamily="34" charset="0"/>
                <a:cs typeface="Arial" pitchFamily="34" charset="0"/>
              </a:defRPr>
            </a:lvl1pPr>
            <a:lvl2pPr>
              <a:spcBef>
                <a:spcPts val="0"/>
              </a:spcBef>
              <a:spcAft>
                <a:spcPts val="1200"/>
              </a:spcAft>
              <a:defRPr sz="1800">
                <a:solidFill>
                  <a:schemeClr val="tx1">
                    <a:lumMod val="65000"/>
                    <a:lumOff val="35000"/>
                  </a:schemeClr>
                </a:solidFill>
                <a:latin typeface="Arial" pitchFamily="34" charset="0"/>
                <a:cs typeface="Arial" pitchFamily="34" charset="0"/>
              </a:defRPr>
            </a:lvl2pPr>
            <a:lvl3pPr>
              <a:spcBef>
                <a:spcPts val="0"/>
              </a:spcBef>
              <a:spcAft>
                <a:spcPts val="1200"/>
              </a:spcAft>
              <a:defRPr sz="1800">
                <a:solidFill>
                  <a:schemeClr val="tx1">
                    <a:lumMod val="65000"/>
                    <a:lumOff val="35000"/>
                  </a:schemeClr>
                </a:solidFill>
                <a:latin typeface="Arial" pitchFamily="34" charset="0"/>
                <a:cs typeface="Arial" pitchFamily="34" charset="0"/>
              </a:defRPr>
            </a:lvl3pPr>
            <a:lvl4pPr>
              <a:spcBef>
                <a:spcPts val="0"/>
              </a:spcBef>
              <a:spcAft>
                <a:spcPts val="1200"/>
              </a:spcAft>
              <a:defRPr sz="1800">
                <a:solidFill>
                  <a:schemeClr val="tx1">
                    <a:lumMod val="65000"/>
                    <a:lumOff val="35000"/>
                  </a:schemeClr>
                </a:solidFill>
                <a:latin typeface="Arial" pitchFamily="34" charset="0"/>
                <a:cs typeface="Arial" pitchFamily="34" charset="0"/>
              </a:defRPr>
            </a:lvl4pPr>
            <a:lvl5pPr>
              <a:spcBef>
                <a:spcPts val="0"/>
              </a:spcBef>
              <a:spcAft>
                <a:spcPts val="1200"/>
              </a:spcAft>
              <a:defRPr sz="1800">
                <a:solidFill>
                  <a:schemeClr val="tx1">
                    <a:lumMod val="65000"/>
                    <a:lumOff val="35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4"/>
          <p:cNvSpPr>
            <a:spLocks noGrp="1"/>
          </p:cNvSpPr>
          <p:nvPr>
            <p:ph type="body" sz="quarter" idx="3"/>
          </p:nvPr>
        </p:nvSpPr>
        <p:spPr>
          <a:xfrm>
            <a:off x="4540258" y="1157301"/>
            <a:ext cx="3889375" cy="639762"/>
          </a:xfrm>
          <a:prstGeom prst="rect">
            <a:avLst/>
          </a:prstGeom>
        </p:spPr>
        <p:txBody>
          <a:bodyPr anchor="ctr"/>
          <a:lstStyle>
            <a:lvl1pPr marL="0" indent="0">
              <a:buNone/>
              <a:defRPr sz="2000" b="1">
                <a:solidFill>
                  <a:srgbClr val="00648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3" name="Content Placeholder 5"/>
          <p:cNvSpPr>
            <a:spLocks noGrp="1"/>
          </p:cNvSpPr>
          <p:nvPr>
            <p:ph sz="quarter" idx="4"/>
          </p:nvPr>
        </p:nvSpPr>
        <p:spPr>
          <a:xfrm>
            <a:off x="4543431" y="1797062"/>
            <a:ext cx="3886200" cy="4256497"/>
          </a:xfrm>
          <a:prstGeom prst="rect">
            <a:avLst/>
          </a:prstGeom>
        </p:spPr>
        <p:txBody>
          <a:bodyPr/>
          <a:lstStyle>
            <a:lvl1pPr marL="342900" indent="-342900">
              <a:spcBef>
                <a:spcPts val="0"/>
              </a:spcBef>
              <a:spcAft>
                <a:spcPts val="1200"/>
              </a:spcAft>
              <a:buFont typeface="Wingdings" charset="2"/>
              <a:buChar char="§"/>
              <a:defRPr sz="1800">
                <a:solidFill>
                  <a:srgbClr val="595959"/>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1773096"/>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7" name="Straight Connector 6"/>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9"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1BEDD73-C17C-4AA1-8234-FBCFF97D7F46}"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0"/>
            <a:ext cx="7292969" cy="638176"/>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352424" y="1162431"/>
            <a:ext cx="4191354" cy="4891129"/>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12"/>
          </p:nvPr>
        </p:nvSpPr>
        <p:spPr>
          <a:xfrm>
            <a:off x="4641850" y="1162431"/>
            <a:ext cx="4177594" cy="4891129"/>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4660166"/>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6" name="Straight Connector 5"/>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8"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C8F13AA0-6BCE-4F0B-B42C-CA059B0264E1}"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0"/>
            <a:ext cx="7292969" cy="638176"/>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2" name="Picture Placeholder 5"/>
          <p:cNvSpPr>
            <a:spLocks noGrp="1"/>
          </p:cNvSpPr>
          <p:nvPr>
            <p:ph type="pic" sz="quarter" idx="12"/>
          </p:nvPr>
        </p:nvSpPr>
        <p:spPr>
          <a:xfrm>
            <a:off x="352431" y="1154113"/>
            <a:ext cx="8305800" cy="4899446"/>
          </a:xfrm>
          <a:prstGeom prst="rect">
            <a:avLst/>
          </a:prstGeom>
        </p:spPr>
        <p:txBody>
          <a:bodyPr/>
          <a:lstStyle>
            <a:lvl1pPr marL="342900" indent="-342900">
              <a:buFont typeface="Wingdings" charset="2"/>
              <a:buChar char="§"/>
              <a:defRPr sz="2000" b="1">
                <a:solidFill>
                  <a:srgbClr val="006482"/>
                </a:solidFill>
              </a:defRPr>
            </a:lvl1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1417533003"/>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30F900C6-B63D-40F2-8B2E-36EC73EA1BBD}"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8"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dirty="0" smtClean="0">
                <a:solidFill>
                  <a:prstClr val="white"/>
                </a:solidFill>
                <a:latin typeface="Arial" pitchFamily="34" charset="0"/>
                <a:cs typeface="Arial" pitchFamily="34" charset="0"/>
              </a:rPr>
              <a:t>© 2014 Black Knight </a:t>
            </a:r>
            <a:r>
              <a:rPr lang="en-US" sz="700" b="0" smtClean="0">
                <a:solidFill>
                  <a:prstClr val="white"/>
                </a:solidFill>
                <a:latin typeface="Arial" pitchFamily="34" charset="0"/>
                <a:cs typeface="Arial" pitchFamily="34" charset="0"/>
              </a:rPr>
              <a:t>Origination Technologies, </a:t>
            </a:r>
            <a:r>
              <a:rPr lang="en-US" sz="700" b="0" dirty="0" smtClean="0">
                <a:solidFill>
                  <a:prstClr val="white"/>
                </a:solidFill>
                <a:latin typeface="Arial" pitchFamily="34" charset="0"/>
                <a:cs typeface="Arial" pitchFamily="34" charset="0"/>
              </a:rPr>
              <a:t>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21950446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defTabSz="457200"/>
            <a:endParaRPr lang="en-US" sz="2400" b="0">
              <a:solidFill>
                <a:prstClr val="white"/>
              </a:solidFill>
            </a:endParaRPr>
          </a:p>
        </p:txBody>
      </p:sp>
    </p:spTree>
    <p:extLst>
      <p:ext uri="{BB962C8B-B14F-4D97-AF65-F5344CB8AC3E}">
        <p14:creationId xmlns:p14="http://schemas.microsoft.com/office/powerpoint/2010/main" val="25660471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KFS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5"/>
            <a:ext cx="3474720" cy="207749"/>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75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7" y="6489700"/>
            <a:ext cx="5635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C8F13AA0-6BCE-4F0B-B42C-CA059B0264E1}" type="slidenum">
              <a:rPr lang="en-US" sz="917" b="0">
                <a:solidFill>
                  <a:prstClr val="white"/>
                </a:solidFill>
                <a:latin typeface="Arial" pitchFamily="34" charset="0"/>
              </a:rPr>
              <a:pPr defTabSz="457200" eaLnBrk="1" hangingPunct="1"/>
              <a:t>‹#›</a:t>
            </a:fld>
            <a:endParaRPr lang="en-US" sz="917"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6"/>
          </a:xfrm>
          <a:prstGeom prst="rect">
            <a:avLst/>
          </a:prstGeom>
        </p:spPr>
        <p:txBody>
          <a:bodyPr anchor="ctr"/>
          <a:lstStyle>
            <a:lvl1pPr algn="l">
              <a:defRPr sz="20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1" name="Straight Connector 10"/>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219627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5"/>
            <a:ext cx="3474720" cy="207749"/>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75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7" y="6489700"/>
            <a:ext cx="5635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917" b="0">
                <a:solidFill>
                  <a:prstClr val="white"/>
                </a:solidFill>
                <a:latin typeface="Arial" pitchFamily="34" charset="0"/>
              </a:rPr>
              <a:pPr defTabSz="457200" eaLnBrk="1" hangingPunct="1"/>
              <a:t>‹#›</a:t>
            </a:fld>
            <a:endParaRPr lang="en-US" sz="917"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0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285739" indent="-285739">
              <a:spcBef>
                <a:spcPts val="1000"/>
              </a:spcBef>
              <a:spcAft>
                <a:spcPts val="0"/>
              </a:spcAft>
              <a:buFont typeface="Wingdings" charset="2"/>
              <a:buChar char="§"/>
              <a:defRPr sz="1500" b="0">
                <a:solidFill>
                  <a:schemeClr val="tx1">
                    <a:lumMod val="75000"/>
                    <a:lumOff val="25000"/>
                  </a:schemeClr>
                </a:solidFill>
                <a:latin typeface="Arial" pitchFamily="34" charset="0"/>
                <a:cs typeface="Arial" pitchFamily="34" charset="0"/>
              </a:defRPr>
            </a:lvl1pPr>
            <a:lvl2pPr>
              <a:spcBef>
                <a:spcPts val="667"/>
              </a:spcBef>
              <a:spcAft>
                <a:spcPts val="0"/>
              </a:spcAft>
              <a:defRPr sz="1333">
                <a:solidFill>
                  <a:schemeClr val="tx1">
                    <a:lumMod val="75000"/>
                    <a:lumOff val="25000"/>
                  </a:schemeClr>
                </a:solidFill>
                <a:latin typeface="Arial" pitchFamily="34" charset="0"/>
                <a:cs typeface="Arial" pitchFamily="34" charset="0"/>
              </a:defRPr>
            </a:lvl2pPr>
            <a:lvl3pPr>
              <a:spcBef>
                <a:spcPts val="500"/>
              </a:spcBef>
              <a:spcAft>
                <a:spcPts val="0"/>
              </a:spcAft>
              <a:defRPr sz="1333">
                <a:solidFill>
                  <a:schemeClr val="tx1">
                    <a:lumMod val="75000"/>
                    <a:lumOff val="25000"/>
                  </a:schemeClr>
                </a:solidFill>
                <a:latin typeface="Arial" pitchFamily="34" charset="0"/>
                <a:cs typeface="Arial" pitchFamily="34" charset="0"/>
              </a:defRPr>
            </a:lvl3pPr>
            <a:lvl4pPr>
              <a:spcBef>
                <a:spcPts val="500"/>
              </a:spcBef>
              <a:spcAft>
                <a:spcPts val="0"/>
              </a:spcAft>
              <a:defRPr sz="1333">
                <a:solidFill>
                  <a:schemeClr val="tx1">
                    <a:lumMod val="75000"/>
                    <a:lumOff val="25000"/>
                  </a:schemeClr>
                </a:solidFill>
                <a:latin typeface="Arial" pitchFamily="34" charset="0"/>
                <a:cs typeface="Arial" pitchFamily="34" charset="0"/>
              </a:defRPr>
            </a:lvl4pPr>
            <a:lvl5pPr>
              <a:spcBef>
                <a:spcPts val="500"/>
              </a:spcBef>
              <a:spcAft>
                <a:spcPts val="0"/>
              </a:spcAft>
              <a:defRPr sz="1333">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55633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52429"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6" name="TextBox 5"/>
          <p:cNvSpPr txBox="1">
            <a:spLocks noChangeArrowheads="1"/>
          </p:cNvSpPr>
          <p:nvPr userDrawn="1"/>
        </p:nvSpPr>
        <p:spPr bwMode="auto">
          <a:xfrm>
            <a:off x="8461379" y="6215065"/>
            <a:ext cx="563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defTabSz="457200" eaLnBrk="1" hangingPunct="1"/>
            <a:fld id="{67207CF1-0B38-4292-B6D2-C3A969A51F18}" type="slidenum">
              <a:rPr lang="en-US" sz="1000">
                <a:solidFill>
                  <a:prstClr val="white"/>
                </a:solidFill>
                <a:latin typeface="Arial" panose="020B0604020202020204" pitchFamily="34" charset="0"/>
              </a:rPr>
              <a:pPr defTabSz="457200" eaLnBrk="1" hangingPunct="1"/>
              <a:t>‹#›</a:t>
            </a:fld>
            <a:endParaRPr lang="en-US" sz="1000">
              <a:solidFill>
                <a:prstClr val="white"/>
              </a:solidFill>
              <a:latin typeface="Arial" panose="020B0604020202020204" pitchFamily="34" charset="0"/>
            </a:endParaRPr>
          </a:p>
        </p:txBody>
      </p:sp>
      <p:sp>
        <p:nvSpPr>
          <p:cNvPr id="7" name="TextBox 11"/>
          <p:cNvSpPr txBox="1">
            <a:spLocks noChangeArrowheads="1"/>
          </p:cNvSpPr>
          <p:nvPr userDrawn="1"/>
        </p:nvSpPr>
        <p:spPr bwMode="auto">
          <a:xfrm>
            <a:off x="436567" y="6396044"/>
            <a:ext cx="312578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750" dirty="0" smtClean="0">
                <a:solidFill>
                  <a:srgbClr val="FFFFFF"/>
                </a:solidFill>
                <a:latin typeface="Arial" charset="0"/>
                <a:cs typeface="Arial" charset="0"/>
              </a:rPr>
              <a:t>Black Knight Financial Services</a:t>
            </a:r>
          </a:p>
        </p:txBody>
      </p:sp>
      <p:sp>
        <p:nvSpPr>
          <p:cNvPr id="8" name="Footer Placeholder 4"/>
          <p:cNvSpPr txBox="1">
            <a:spLocks/>
          </p:cNvSpPr>
          <p:nvPr userDrawn="1"/>
        </p:nvSpPr>
        <p:spPr>
          <a:xfrm>
            <a:off x="6265867" y="6534155"/>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defTabSz="457200" eaLnBrk="1" hangingPunct="1"/>
            <a:r>
              <a:rPr lang="en-US" sz="417" b="0">
                <a:solidFill>
                  <a:prstClr val="white"/>
                </a:solidFill>
                <a:latin typeface="Arial" panose="020B0604020202020204" pitchFamily="34" charset="0"/>
              </a:rPr>
              <a:t>TM SM ® Trademark(s) of Black Knight IP Holding Company, LLC, or an affiliate. © 2014 BKIS, LLC.  All Rights Reserved.</a:t>
            </a:r>
          </a:p>
        </p:txBody>
      </p:sp>
      <p:sp>
        <p:nvSpPr>
          <p:cNvPr id="15" name="Title 1"/>
          <p:cNvSpPr>
            <a:spLocks noGrp="1"/>
          </p:cNvSpPr>
          <p:nvPr>
            <p:ph type="ctrTitle"/>
          </p:nvPr>
        </p:nvSpPr>
        <p:spPr>
          <a:xfrm>
            <a:off x="352435" y="370074"/>
            <a:ext cx="6863529" cy="742408"/>
          </a:xfrm>
          <a:prstGeom prst="rect">
            <a:avLst/>
          </a:prstGeom>
        </p:spPr>
        <p:txBody>
          <a:bodyPr/>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82653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132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3754BDF5-F68A-4CC7-99E8-8CBEEB0EEE6B}"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7"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Vertical Title 1"/>
          <p:cNvSpPr>
            <a:spLocks noGrp="1"/>
          </p:cNvSpPr>
          <p:nvPr>
            <p:ph type="title" orient="vert"/>
          </p:nvPr>
        </p:nvSpPr>
        <p:spPr>
          <a:xfrm>
            <a:off x="6705600" y="76200"/>
            <a:ext cx="21336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13" y="76200"/>
            <a:ext cx="62484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879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234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FFFB3100-A970-4192-9F92-DCEB87B10713}"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7"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a:xfrm>
            <a:off x="304801" y="76322"/>
            <a:ext cx="8534400" cy="7032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801" y="906463"/>
            <a:ext cx="8534400" cy="5265737"/>
          </a:xfrm>
        </p:spPr>
        <p:txBody>
          <a:bodyPr/>
          <a:lstStyle/>
          <a:p>
            <a:pPr lvl="0"/>
            <a:r>
              <a:rPr lang="en-US" noProof="0" dirty="0" smtClean="0">
                <a:sym typeface="Arial"/>
              </a:rPr>
              <a:t>Click icon to add chart</a:t>
            </a:r>
          </a:p>
        </p:txBody>
      </p:sp>
    </p:spTree>
    <p:extLst>
      <p:ext uri="{BB962C8B-B14F-4D97-AF65-F5344CB8AC3E}">
        <p14:creationId xmlns:p14="http://schemas.microsoft.com/office/powerpoint/2010/main" val="257707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477000"/>
            <a:ext cx="9144000" cy="381000"/>
          </a:xfrm>
          <a:prstGeom prst="rect">
            <a:avLst/>
          </a:prstGeom>
          <a:solidFill>
            <a:srgbClr val="C6AF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5" name="Rectangle 4"/>
          <p:cNvSpPr/>
          <p:nvPr userDrawn="1"/>
        </p:nvSpPr>
        <p:spPr>
          <a:xfrm>
            <a:off x="136525" y="3562350"/>
            <a:ext cx="8870950" cy="2857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6" name="TextBox 13"/>
          <p:cNvSpPr txBox="1">
            <a:spLocks noChangeArrowheads="1"/>
          </p:cNvSpPr>
          <p:nvPr userDrawn="1"/>
        </p:nvSpPr>
        <p:spPr bwMode="auto">
          <a:xfrm>
            <a:off x="139700" y="6548438"/>
            <a:ext cx="31257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Arial"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Arial"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Arial"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Arial" pitchFamily="34" charset="0"/>
              </a:defRPr>
            </a:lvl9pPr>
          </a:lstStyle>
          <a:p>
            <a:pPr eaLnBrk="1" hangingPunct="1">
              <a:defRPr/>
            </a:pPr>
            <a:r>
              <a:rPr lang="en-US" altLang="en-US" sz="900" b="0" smtClean="0">
                <a:solidFill>
                  <a:srgbClr val="3F3F3F"/>
                </a:solidFill>
                <a:latin typeface="Georgia" pitchFamily="18" charset="0"/>
                <a:cs typeface="+mn-cs"/>
              </a:rPr>
              <a:t>Black Knight Financial Services</a:t>
            </a:r>
          </a:p>
        </p:txBody>
      </p:sp>
      <p:pic>
        <p:nvPicPr>
          <p:cNvPr id="7" name="Picture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78575" y="180975"/>
            <a:ext cx="25336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15784" y="2350092"/>
            <a:ext cx="8682527" cy="1097280"/>
          </a:xfrm>
        </p:spPr>
        <p:txBody>
          <a:bodyPr>
            <a:noAutofit/>
          </a:bodyPr>
          <a:lstStyle>
            <a:lvl1pPr algn="l">
              <a:defRPr sz="3200">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13643" y="3743059"/>
            <a:ext cx="8686800" cy="1463040"/>
          </a:xfrm>
        </p:spPr>
        <p:txBody>
          <a:bodyPr>
            <a:noAutofit/>
          </a:bodyPr>
          <a:lstStyle>
            <a:lvl1pPr marL="0" indent="0" algn="l">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3"/>
          <p:cNvSpPr>
            <a:spLocks noGrp="1"/>
          </p:cNvSpPr>
          <p:nvPr>
            <p:ph type="dt" sz="half" idx="10"/>
          </p:nvPr>
        </p:nvSpPr>
        <p:spPr>
          <a:xfrm>
            <a:off x="4137025" y="6545263"/>
            <a:ext cx="869950" cy="244475"/>
          </a:xfrm>
        </p:spPr>
        <p:txBody>
          <a:bodyPr/>
          <a:lstStyle>
            <a:lvl1pPr fontAlgn="base">
              <a:lnSpc>
                <a:spcPct val="120000"/>
              </a:lnSpc>
              <a:spcBef>
                <a:spcPct val="20000"/>
              </a:spcBef>
              <a:spcAft>
                <a:spcPct val="0"/>
              </a:spcAft>
              <a:defRPr b="1"/>
            </a:lvl1pPr>
          </a:lstStyle>
          <a:p>
            <a:pPr>
              <a:defRPr/>
            </a:pPr>
            <a:fld id="{AB1E3E7B-1EB8-4FB5-B6FC-C6319AFC0FA3}" type="datetime1">
              <a:rPr lang="en-US"/>
              <a:pPr>
                <a:defRPr/>
              </a:pPr>
              <a:t>3/11/2019</a:t>
            </a:fld>
            <a:endParaRPr lang="en-US" dirty="0"/>
          </a:p>
        </p:txBody>
      </p:sp>
      <p:sp>
        <p:nvSpPr>
          <p:cNvPr id="9" name="Slide Number Placeholder 5"/>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D7D3C5E4-6694-4899-BA6C-05C6C4F57918}" type="slidenum">
              <a:rPr lang="en-US"/>
              <a:pPr>
                <a:defRPr/>
              </a:pPr>
              <a:t>‹#›</a:t>
            </a:fld>
            <a:endParaRPr lang="en-US" dirty="0"/>
          </a:p>
        </p:txBody>
      </p:sp>
      <p:sp>
        <p:nvSpPr>
          <p:cNvPr id="17" name="Footer Placeholder 16"/>
          <p:cNvSpPr>
            <a:spLocks noGrp="1"/>
          </p:cNvSpPr>
          <p:nvPr>
            <p:ph type="ftr" sz="quarter" idx="12"/>
          </p:nvPr>
        </p:nvSpPr>
        <p:spPr>
          <a:xfrm>
            <a:off x="444500" y="6261100"/>
            <a:ext cx="2540000" cy="444500"/>
          </a:xfrm>
        </p:spPr>
        <p:txBody>
          <a:bodyPr/>
          <a:lstStyle/>
          <a:p>
            <a:r>
              <a:rPr lang="en-US" smtClean="0"/>
              <a:t>Capital One Confidential</a:t>
            </a:r>
            <a:endParaRPr lang="en-US"/>
          </a:p>
        </p:txBody>
      </p:sp>
    </p:spTree>
    <p:extLst>
      <p:ext uri="{BB962C8B-B14F-4D97-AF65-F5344CB8AC3E}">
        <p14:creationId xmlns:p14="http://schemas.microsoft.com/office/powerpoint/2010/main" val="182788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2222500"/>
            <a:ext cx="9144000" cy="121761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pic>
        <p:nvPicPr>
          <p:cNvPr id="5"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78575" y="180975"/>
            <a:ext cx="25336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29395"/>
            <a:ext cx="8869680" cy="1188720"/>
          </a:xfrm>
        </p:spPr>
        <p:txBody>
          <a:bodyPr>
            <a:noAutofit/>
          </a:bodyPr>
          <a:lstStyle>
            <a:lvl1pPr algn="l">
              <a:defRPr>
                <a:solidFill>
                  <a:srgbClr val="000000"/>
                </a:solidFill>
              </a:defRPr>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152400" y="3581400"/>
            <a:ext cx="8869680" cy="2651760"/>
          </a:xfrm>
        </p:spPr>
        <p:txBody>
          <a:bodyPr>
            <a:noAutofit/>
          </a:bodyPr>
          <a:lstStyle>
            <a:lvl1pPr marL="0" indent="0">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6" name="Date Placeholder 2"/>
          <p:cNvSpPr>
            <a:spLocks noGrp="1"/>
          </p:cNvSpPr>
          <p:nvPr>
            <p:ph type="dt" sz="half" idx="14"/>
          </p:nvPr>
        </p:nvSpPr>
        <p:spPr/>
        <p:txBody>
          <a:bodyPr/>
          <a:lstStyle>
            <a:lvl1pPr fontAlgn="base">
              <a:lnSpc>
                <a:spcPct val="120000"/>
              </a:lnSpc>
              <a:spcBef>
                <a:spcPct val="20000"/>
              </a:spcBef>
              <a:spcAft>
                <a:spcPct val="0"/>
              </a:spcAft>
              <a:defRPr b="1"/>
            </a:lvl1pPr>
          </a:lstStyle>
          <a:p>
            <a:pPr>
              <a:defRPr/>
            </a:pPr>
            <a:fld id="{85FB9C2E-76C9-4BE1-BF86-A873E09E4D03}" type="datetime1">
              <a:rPr lang="en-US"/>
              <a:pPr>
                <a:defRPr/>
              </a:pPr>
              <a:t>3/11/2019</a:t>
            </a:fld>
            <a:r>
              <a:rPr lang="en-US" dirty="0"/>
              <a:t> </a:t>
            </a:r>
          </a:p>
        </p:txBody>
      </p:sp>
      <p:sp>
        <p:nvSpPr>
          <p:cNvPr id="7" name="Footer Placeholder 3"/>
          <p:cNvSpPr>
            <a:spLocks noGrp="1"/>
          </p:cNvSpPr>
          <p:nvPr>
            <p:ph type="ftr" sz="quarter" idx="15"/>
          </p:nvPr>
        </p:nvSpPr>
        <p:spPr>
          <a:xfrm>
            <a:off x="5357813" y="6537325"/>
            <a:ext cx="2871787" cy="244475"/>
          </a:xfrm>
          <a:prstGeom prst="rect">
            <a:avLst/>
          </a:prstGeom>
        </p:spPr>
        <p:txBody>
          <a:bodyPr/>
          <a:lstStyle>
            <a:lvl1pPr>
              <a:defRPr baseline="30000">
                <a:solidFill>
                  <a:srgbClr val="262626">
                    <a:lumMod val="75000"/>
                    <a:lumOff val="25000"/>
                  </a:srgbClr>
                </a:solidFill>
                <a:latin typeface="Arial"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
        <p:nvSpPr>
          <p:cNvPr id="8" name="Slide Number Placeholder 4"/>
          <p:cNvSpPr>
            <a:spLocks noGrp="1"/>
          </p:cNvSpPr>
          <p:nvPr>
            <p:ph type="sldNum" sz="quarter" idx="16"/>
          </p:nvPr>
        </p:nvSpPr>
        <p:spPr/>
        <p:txBody>
          <a:bodyPr/>
          <a:lstStyle>
            <a:lvl1pPr fontAlgn="base">
              <a:lnSpc>
                <a:spcPct val="120000"/>
              </a:lnSpc>
              <a:spcBef>
                <a:spcPct val="20000"/>
              </a:spcBef>
              <a:spcAft>
                <a:spcPct val="0"/>
              </a:spcAft>
              <a:defRPr b="1"/>
            </a:lvl1pPr>
          </a:lstStyle>
          <a:p>
            <a:pPr>
              <a:defRPr/>
            </a:pPr>
            <a:fld id="{EB5A68DB-A866-41C5-A770-C35FED33264D}" type="slidenum">
              <a:rPr lang="en-US"/>
              <a:pPr>
                <a:defRPr/>
              </a:pPr>
              <a:t>‹#›</a:t>
            </a:fld>
            <a:endParaRPr lang="en-US" dirty="0"/>
          </a:p>
        </p:txBody>
      </p:sp>
    </p:spTree>
    <p:extLst>
      <p:ext uri="{BB962C8B-B14F-4D97-AF65-F5344CB8AC3E}">
        <p14:creationId xmlns:p14="http://schemas.microsoft.com/office/powerpoint/2010/main" val="2676101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136525" y="1058863"/>
            <a:ext cx="8870950" cy="269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2" name="Title 1"/>
          <p:cNvSpPr>
            <a:spLocks noGrp="1"/>
          </p:cNvSpPr>
          <p:nvPr>
            <p:ph type="title"/>
          </p:nvPr>
        </p:nvSpPr>
        <p:spPr>
          <a:xfrm>
            <a:off x="137160" y="152400"/>
            <a:ext cx="8869680" cy="822960"/>
          </a:xfrm>
        </p:spPr>
        <p:txBody>
          <a:bodyPr>
            <a:noAutofit/>
          </a:bodyPr>
          <a:lstStyle/>
          <a:p>
            <a:r>
              <a:rPr lang="en-US" dirty="0" smtClean="0"/>
              <a:t>Click to edit Master title style</a:t>
            </a:r>
            <a:endParaRPr lang="en-US" dirty="0"/>
          </a:p>
        </p:txBody>
      </p:sp>
      <p:sp>
        <p:nvSpPr>
          <p:cNvPr id="3" name="Content Placeholder 2"/>
          <p:cNvSpPr>
            <a:spLocks noGrp="1"/>
          </p:cNvSpPr>
          <p:nvPr>
            <p:ph idx="1"/>
          </p:nvPr>
        </p:nvSpPr>
        <p:spPr>
          <a:xfrm>
            <a:off x="144780" y="1219200"/>
            <a:ext cx="8869680" cy="5212080"/>
          </a:xfr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3944938" y="6545263"/>
            <a:ext cx="1236662" cy="244475"/>
          </a:xfrm>
        </p:spPr>
        <p:txBody>
          <a:bodyPr/>
          <a:lstStyle>
            <a:lvl1pPr algn="ctr" fontAlgn="base">
              <a:lnSpc>
                <a:spcPct val="120000"/>
              </a:lnSpc>
              <a:spcBef>
                <a:spcPct val="20000"/>
              </a:spcBef>
              <a:spcAft>
                <a:spcPct val="0"/>
              </a:spcAft>
              <a:defRPr b="1"/>
            </a:lvl1pPr>
          </a:lstStyle>
          <a:p>
            <a:pPr>
              <a:defRPr/>
            </a:pPr>
            <a:fld id="{724CB3DB-D390-4F61-AEAB-E1FDA438CF00}" type="datetime1">
              <a:rPr lang="en-US"/>
              <a:pPr>
                <a:defRPr/>
              </a:pPr>
              <a:t>3/11/2019</a:t>
            </a:fld>
            <a:endParaRPr lang="en-US" dirty="0"/>
          </a:p>
        </p:txBody>
      </p:sp>
      <p:sp>
        <p:nvSpPr>
          <p:cNvPr id="6" name="Slide Number Placeholder 5"/>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BE102D7C-EC76-422C-A3DD-76BBF4B8521B}" type="slidenum">
              <a:rPr lang="en-US"/>
              <a:pPr>
                <a:defRPr/>
              </a:pPr>
              <a:t>‹#›</a:t>
            </a:fld>
            <a:endParaRPr lang="en-US" dirty="0"/>
          </a:p>
        </p:txBody>
      </p:sp>
      <p:sp>
        <p:nvSpPr>
          <p:cNvPr id="7" name="Footer Placeholder 4"/>
          <p:cNvSpPr>
            <a:spLocks noGrp="1"/>
          </p:cNvSpPr>
          <p:nvPr>
            <p:ph type="ftr" sz="quarter" idx="12"/>
          </p:nvPr>
        </p:nvSpPr>
        <p:spPr>
          <a:xfrm>
            <a:off x="5357813" y="6537325"/>
            <a:ext cx="2871787" cy="244475"/>
          </a:xfrm>
          <a:prstGeom prst="rect">
            <a:avLst/>
          </a:prstGeom>
        </p:spPr>
        <p:txBody>
          <a:bodyPr/>
          <a:lstStyle>
            <a:lvl1pPr algn="r">
              <a:defRPr sz="700" baseline="30000">
                <a:solidFill>
                  <a:srgbClr val="262626">
                    <a:lumMod val="75000"/>
                    <a:lumOff val="25000"/>
                  </a:srgbClr>
                </a:solidFill>
                <a:latin typeface="Arial" charset="0"/>
                <a:cs typeface="Arial" pitchFamily="34"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Tree>
    <p:extLst>
      <p:ext uri="{BB962C8B-B14F-4D97-AF65-F5344CB8AC3E}">
        <p14:creationId xmlns:p14="http://schemas.microsoft.com/office/powerpoint/2010/main" val="950325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136525" y="1058863"/>
            <a:ext cx="8870950" cy="269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2" name="Title 1"/>
          <p:cNvSpPr>
            <a:spLocks noGrp="1"/>
          </p:cNvSpPr>
          <p:nvPr>
            <p:ph type="title"/>
          </p:nvPr>
        </p:nvSpPr>
        <p:spPr>
          <a:xfrm>
            <a:off x="137160" y="152400"/>
            <a:ext cx="8869680" cy="822960"/>
          </a:xfrm>
        </p:spPr>
        <p:txBody>
          <a:bodyPr>
            <a:noAutofit/>
          </a:bodyPr>
          <a:lstStyle/>
          <a:p>
            <a:r>
              <a:rPr lang="en-US" dirty="0" smtClean="0"/>
              <a:t>Click to edit Master title style</a:t>
            </a:r>
            <a:endParaRPr lang="en-US" dirty="0"/>
          </a:p>
        </p:txBody>
      </p:sp>
      <p:sp>
        <p:nvSpPr>
          <p:cNvPr id="3" name="Content Placeholder 2"/>
          <p:cNvSpPr>
            <a:spLocks noGrp="1"/>
          </p:cNvSpPr>
          <p:nvPr>
            <p:ph sz="half" idx="1"/>
          </p:nvPr>
        </p:nvSpPr>
        <p:spPr>
          <a:xfrm>
            <a:off x="137160" y="1216152"/>
            <a:ext cx="4297680" cy="5212080"/>
          </a:xfr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09160" y="1216152"/>
            <a:ext cx="4297680" cy="5212080"/>
          </a:xfr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0"/>
          </p:nvPr>
        </p:nvSpPr>
        <p:spPr>
          <a:xfrm>
            <a:off x="3986213" y="6545263"/>
            <a:ext cx="1149350" cy="244475"/>
          </a:xfrm>
        </p:spPr>
        <p:txBody>
          <a:bodyPr/>
          <a:lstStyle>
            <a:lvl1pPr algn="ctr" fontAlgn="base">
              <a:lnSpc>
                <a:spcPct val="120000"/>
              </a:lnSpc>
              <a:spcBef>
                <a:spcPct val="20000"/>
              </a:spcBef>
              <a:spcAft>
                <a:spcPct val="0"/>
              </a:spcAft>
              <a:defRPr b="1"/>
            </a:lvl1pPr>
          </a:lstStyle>
          <a:p>
            <a:pPr>
              <a:defRPr/>
            </a:pPr>
            <a:fld id="{23FB79DE-CDF0-44DB-AD20-FC3F54306C47}" type="datetime1">
              <a:rPr lang="en-US"/>
              <a:pPr>
                <a:defRPr/>
              </a:pPr>
              <a:t>3/11/2019</a:t>
            </a:fld>
            <a:endParaRPr lang="en-US" dirty="0"/>
          </a:p>
        </p:txBody>
      </p:sp>
      <p:sp>
        <p:nvSpPr>
          <p:cNvPr id="7" name="Slide Number Placeholder 6"/>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715AC1F9-5D7D-453C-A33A-A9B6E12FCF41}" type="slidenum">
              <a:rPr lang="en-US"/>
              <a:pPr>
                <a:defRPr/>
              </a:pPr>
              <a:t>‹#›</a:t>
            </a:fld>
            <a:endParaRPr lang="en-US" dirty="0"/>
          </a:p>
        </p:txBody>
      </p:sp>
      <p:sp>
        <p:nvSpPr>
          <p:cNvPr id="8" name="Footer Placeholder 4"/>
          <p:cNvSpPr>
            <a:spLocks noGrp="1"/>
          </p:cNvSpPr>
          <p:nvPr>
            <p:ph type="ftr" sz="quarter" idx="12"/>
          </p:nvPr>
        </p:nvSpPr>
        <p:spPr>
          <a:xfrm>
            <a:off x="5357813" y="6537325"/>
            <a:ext cx="2871787" cy="244475"/>
          </a:xfrm>
          <a:prstGeom prst="rect">
            <a:avLst/>
          </a:prstGeom>
        </p:spPr>
        <p:txBody>
          <a:bodyPr/>
          <a:lstStyle>
            <a:lvl1pPr algn="r">
              <a:defRPr sz="700" baseline="30000">
                <a:solidFill>
                  <a:srgbClr val="262626">
                    <a:lumMod val="75000"/>
                    <a:lumOff val="25000"/>
                  </a:srgbClr>
                </a:solidFill>
                <a:latin typeface="Arial" charset="0"/>
                <a:cs typeface="Arial" pitchFamily="34"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Tree>
    <p:extLst>
      <p:ext uri="{BB962C8B-B14F-4D97-AF65-F5344CB8AC3E}">
        <p14:creationId xmlns:p14="http://schemas.microsoft.com/office/powerpoint/2010/main" val="1956429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136525" y="1058863"/>
            <a:ext cx="8870950" cy="269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2" name="Title 1"/>
          <p:cNvSpPr>
            <a:spLocks noGrp="1"/>
          </p:cNvSpPr>
          <p:nvPr>
            <p:ph type="title"/>
          </p:nvPr>
        </p:nvSpPr>
        <p:spPr>
          <a:xfrm>
            <a:off x="137160" y="152400"/>
            <a:ext cx="8869680" cy="822960"/>
          </a:xfrm>
        </p:spPr>
        <p:txBody>
          <a:bodyPr>
            <a:noAutofit/>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 y="1216152"/>
            <a:ext cx="4297680" cy="530352"/>
          </a:xfrm>
        </p:spPr>
        <p:txBody>
          <a:bodyPr anchor="b">
            <a:noAutofit/>
          </a:bodyPr>
          <a:lstStyle>
            <a:lvl1pPr marL="0" indent="0">
              <a:buNone/>
              <a:defRPr sz="1800" b="1" kern="1000"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37160" y="1841415"/>
            <a:ext cx="4297680" cy="4572000"/>
          </a:xfr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spcBef>
                <a:spcPts val="200"/>
              </a:spcBef>
              <a:defRPr sz="1200">
                <a:solidFill>
                  <a:schemeClr val="tx1">
                    <a:lumMod val="75000"/>
                    <a:lumOff val="25000"/>
                  </a:schemeClr>
                </a:solidFill>
              </a:defRPr>
            </a:lvl4pPr>
            <a:lvl5pPr marL="2057400" indent="-228600">
              <a:spcBef>
                <a:spcPts val="200"/>
              </a:spcBef>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09160" y="1216152"/>
            <a:ext cx="4297680" cy="530352"/>
          </a:xfrm>
        </p:spPr>
        <p:txBody>
          <a:bodyPr anchor="b">
            <a:noAutofit/>
          </a:bodyPr>
          <a:lstStyle>
            <a:lvl1pPr marL="0" indent="0">
              <a:buNone/>
              <a:defRPr sz="1800" b="1">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09160" y="1832869"/>
            <a:ext cx="4297680" cy="4572000"/>
          </a:xfr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spcBef>
                <a:spcPts val="200"/>
              </a:spcBef>
              <a:defRPr sz="1200">
                <a:solidFill>
                  <a:schemeClr val="tx1">
                    <a:lumMod val="75000"/>
                    <a:lumOff val="25000"/>
                  </a:schemeClr>
                </a:solidFill>
              </a:defRPr>
            </a:lvl4pPr>
            <a:lvl5pPr marL="2057400" indent="-228600">
              <a:spcBef>
                <a:spcPts val="200"/>
              </a:spcBef>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6"/>
          <p:cNvSpPr>
            <a:spLocks noGrp="1"/>
          </p:cNvSpPr>
          <p:nvPr>
            <p:ph type="dt" sz="half" idx="10"/>
          </p:nvPr>
        </p:nvSpPr>
        <p:spPr>
          <a:xfrm>
            <a:off x="4092575" y="6545263"/>
            <a:ext cx="949325" cy="244475"/>
          </a:xfrm>
        </p:spPr>
        <p:txBody>
          <a:bodyPr/>
          <a:lstStyle>
            <a:lvl1pPr algn="ctr" fontAlgn="base">
              <a:lnSpc>
                <a:spcPct val="120000"/>
              </a:lnSpc>
              <a:spcBef>
                <a:spcPct val="20000"/>
              </a:spcBef>
              <a:spcAft>
                <a:spcPct val="0"/>
              </a:spcAft>
              <a:defRPr b="1"/>
            </a:lvl1pPr>
          </a:lstStyle>
          <a:p>
            <a:pPr>
              <a:defRPr/>
            </a:pPr>
            <a:fld id="{05EFB588-4AE1-4365-8EDD-5C67311724B7}" type="datetime1">
              <a:rPr lang="en-US"/>
              <a:pPr>
                <a:defRPr/>
              </a:pPr>
              <a:t>3/11/2019</a:t>
            </a:fld>
            <a:endParaRPr lang="en-US" dirty="0"/>
          </a:p>
        </p:txBody>
      </p:sp>
      <p:sp>
        <p:nvSpPr>
          <p:cNvPr id="9" name="Slide Number Placeholder 8"/>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8449A8E1-A5C5-4D61-8FD3-ABAA5A0323C1}" type="slidenum">
              <a:rPr lang="en-US"/>
              <a:pPr>
                <a:defRPr/>
              </a:pPr>
              <a:t>‹#›</a:t>
            </a:fld>
            <a:endParaRPr lang="en-US" dirty="0"/>
          </a:p>
        </p:txBody>
      </p:sp>
      <p:sp>
        <p:nvSpPr>
          <p:cNvPr id="10" name="Footer Placeholder 4"/>
          <p:cNvSpPr>
            <a:spLocks noGrp="1"/>
          </p:cNvSpPr>
          <p:nvPr>
            <p:ph type="ftr" sz="quarter" idx="12"/>
          </p:nvPr>
        </p:nvSpPr>
        <p:spPr>
          <a:xfrm>
            <a:off x="5357813" y="6537325"/>
            <a:ext cx="2871787" cy="244475"/>
          </a:xfrm>
          <a:prstGeom prst="rect">
            <a:avLst/>
          </a:prstGeom>
        </p:spPr>
        <p:txBody>
          <a:bodyPr/>
          <a:lstStyle>
            <a:lvl1pPr algn="r">
              <a:defRPr sz="700" baseline="30000">
                <a:solidFill>
                  <a:srgbClr val="262626">
                    <a:lumMod val="75000"/>
                    <a:lumOff val="25000"/>
                  </a:srgbClr>
                </a:solidFill>
                <a:latin typeface="Arial" charset="0"/>
                <a:cs typeface="Arial" pitchFamily="34"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Tree>
    <p:extLst>
      <p:ext uri="{BB962C8B-B14F-4D97-AF65-F5344CB8AC3E}">
        <p14:creationId xmlns:p14="http://schemas.microsoft.com/office/powerpoint/2010/main" val="204808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136525" y="1058863"/>
            <a:ext cx="8870950" cy="2698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2" name="Title 1"/>
          <p:cNvSpPr>
            <a:spLocks noGrp="1"/>
          </p:cNvSpPr>
          <p:nvPr>
            <p:ph type="title"/>
          </p:nvPr>
        </p:nvSpPr>
        <p:spPr>
          <a:xfrm>
            <a:off x="137160" y="152400"/>
            <a:ext cx="8869680" cy="822960"/>
          </a:xfrm>
        </p:spPr>
        <p:txBody>
          <a:bodyPr>
            <a:noAutofit/>
          </a:bodyPr>
          <a:lstStyle/>
          <a:p>
            <a:r>
              <a:rPr lang="en-US" dirty="0" smtClean="0"/>
              <a:t>Click to edit Master title style</a:t>
            </a:r>
            <a:endParaRPr lang="en-US" dirty="0"/>
          </a:p>
        </p:txBody>
      </p:sp>
      <p:sp>
        <p:nvSpPr>
          <p:cNvPr id="4" name="Date Placeholder 2"/>
          <p:cNvSpPr>
            <a:spLocks noGrp="1"/>
          </p:cNvSpPr>
          <p:nvPr>
            <p:ph type="dt" sz="half" idx="10"/>
          </p:nvPr>
        </p:nvSpPr>
        <p:spPr>
          <a:xfrm>
            <a:off x="3962400" y="6545263"/>
            <a:ext cx="1211263" cy="244475"/>
          </a:xfrm>
        </p:spPr>
        <p:txBody>
          <a:bodyPr/>
          <a:lstStyle>
            <a:lvl1pPr algn="ctr" fontAlgn="base">
              <a:lnSpc>
                <a:spcPct val="120000"/>
              </a:lnSpc>
              <a:spcBef>
                <a:spcPct val="20000"/>
              </a:spcBef>
              <a:spcAft>
                <a:spcPct val="0"/>
              </a:spcAft>
              <a:defRPr b="1"/>
            </a:lvl1pPr>
          </a:lstStyle>
          <a:p>
            <a:pPr>
              <a:defRPr/>
            </a:pPr>
            <a:fld id="{CADD4917-A2B4-4272-9DD5-576AEE0179CE}" type="datetime1">
              <a:rPr lang="en-US"/>
              <a:pPr>
                <a:defRPr/>
              </a:pPr>
              <a:t>3/11/2019</a:t>
            </a:fld>
            <a:endParaRPr lang="en-US" dirty="0"/>
          </a:p>
        </p:txBody>
      </p:sp>
      <p:sp>
        <p:nvSpPr>
          <p:cNvPr id="5" name="Slide Number Placeholder 4"/>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00093A09-EE26-48EE-AE8E-984262CC2210}" type="slidenum">
              <a:rPr lang="en-US"/>
              <a:pPr>
                <a:defRPr/>
              </a:pPr>
              <a:t>‹#›</a:t>
            </a:fld>
            <a:endParaRPr lang="en-US" dirty="0"/>
          </a:p>
        </p:txBody>
      </p:sp>
      <p:sp>
        <p:nvSpPr>
          <p:cNvPr id="6" name="Footer Placeholder 4"/>
          <p:cNvSpPr>
            <a:spLocks noGrp="1"/>
          </p:cNvSpPr>
          <p:nvPr>
            <p:ph type="ftr" sz="quarter" idx="12"/>
          </p:nvPr>
        </p:nvSpPr>
        <p:spPr>
          <a:xfrm>
            <a:off x="5357813" y="6537325"/>
            <a:ext cx="2871787" cy="244475"/>
          </a:xfrm>
          <a:prstGeom prst="rect">
            <a:avLst/>
          </a:prstGeom>
        </p:spPr>
        <p:txBody>
          <a:bodyPr/>
          <a:lstStyle>
            <a:lvl1pPr algn="r">
              <a:defRPr sz="700" baseline="30000">
                <a:solidFill>
                  <a:srgbClr val="262626">
                    <a:lumMod val="75000"/>
                    <a:lumOff val="25000"/>
                  </a:srgbClr>
                </a:solidFill>
                <a:latin typeface="Arial" charset="0"/>
                <a:cs typeface="Arial" pitchFamily="34"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Tree>
    <p:extLst>
      <p:ext uri="{BB962C8B-B14F-4D97-AF65-F5344CB8AC3E}">
        <p14:creationId xmlns:p14="http://schemas.microsoft.com/office/powerpoint/2010/main" val="147704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p:cNvSpPr/>
          <p:nvPr userDrawn="1"/>
        </p:nvSpPr>
        <p:spPr>
          <a:xfrm>
            <a:off x="136525" y="838200"/>
            <a:ext cx="8870950" cy="269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2" name="Title 1"/>
          <p:cNvSpPr>
            <a:spLocks noGrp="1"/>
          </p:cNvSpPr>
          <p:nvPr>
            <p:ph type="title"/>
          </p:nvPr>
        </p:nvSpPr>
        <p:spPr>
          <a:xfrm>
            <a:off x="137160" y="152400"/>
            <a:ext cx="8869680" cy="731520"/>
          </a:xfrm>
        </p:spPr>
        <p:txBody>
          <a:bodyPr>
            <a:noAutofit/>
          </a:bodyPr>
          <a:lstStyle/>
          <a:p>
            <a:r>
              <a:rPr lang="en-US" dirty="0" smtClean="0"/>
              <a:t>Click to edit Master title style</a:t>
            </a:r>
            <a:endParaRPr lang="en-US" dirty="0"/>
          </a:p>
        </p:txBody>
      </p:sp>
      <p:sp>
        <p:nvSpPr>
          <p:cNvPr id="4" name="Date Placeholder 2"/>
          <p:cNvSpPr>
            <a:spLocks noGrp="1"/>
          </p:cNvSpPr>
          <p:nvPr>
            <p:ph type="dt" sz="half" idx="10"/>
          </p:nvPr>
        </p:nvSpPr>
        <p:spPr>
          <a:xfrm>
            <a:off x="3962400" y="6545263"/>
            <a:ext cx="1211263" cy="244475"/>
          </a:xfrm>
        </p:spPr>
        <p:txBody>
          <a:bodyPr/>
          <a:lstStyle>
            <a:lvl1pPr algn="ctr" fontAlgn="base">
              <a:lnSpc>
                <a:spcPct val="120000"/>
              </a:lnSpc>
              <a:spcBef>
                <a:spcPct val="20000"/>
              </a:spcBef>
              <a:spcAft>
                <a:spcPct val="0"/>
              </a:spcAft>
              <a:defRPr b="1"/>
            </a:lvl1pPr>
          </a:lstStyle>
          <a:p>
            <a:pPr>
              <a:defRPr/>
            </a:pPr>
            <a:fld id="{75DCED20-9ED4-42DC-B0F0-496C3CE16A88}" type="datetime1">
              <a:rPr lang="en-US"/>
              <a:pPr>
                <a:defRPr/>
              </a:pPr>
              <a:t>3/11/2019</a:t>
            </a:fld>
            <a:endParaRPr lang="en-US" dirty="0"/>
          </a:p>
        </p:txBody>
      </p:sp>
      <p:sp>
        <p:nvSpPr>
          <p:cNvPr id="5" name="Slide Number Placeholder 4"/>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A67F8178-45B4-4EAA-987B-5681E2840B59}" type="slidenum">
              <a:rPr lang="en-US"/>
              <a:pPr>
                <a:defRPr/>
              </a:pPr>
              <a:t>‹#›</a:t>
            </a:fld>
            <a:endParaRPr lang="en-US" dirty="0"/>
          </a:p>
        </p:txBody>
      </p:sp>
      <p:sp>
        <p:nvSpPr>
          <p:cNvPr id="6" name="Footer Placeholder 4"/>
          <p:cNvSpPr>
            <a:spLocks noGrp="1"/>
          </p:cNvSpPr>
          <p:nvPr>
            <p:ph type="ftr" sz="quarter" idx="12"/>
          </p:nvPr>
        </p:nvSpPr>
        <p:spPr>
          <a:xfrm>
            <a:off x="5357813" y="6537325"/>
            <a:ext cx="2871787" cy="244475"/>
          </a:xfrm>
          <a:prstGeom prst="rect">
            <a:avLst/>
          </a:prstGeom>
        </p:spPr>
        <p:txBody>
          <a:bodyPr/>
          <a:lstStyle>
            <a:lvl1pPr algn="r">
              <a:defRPr sz="700" baseline="30000">
                <a:solidFill>
                  <a:srgbClr val="262626">
                    <a:lumMod val="75000"/>
                    <a:lumOff val="25000"/>
                  </a:srgbClr>
                </a:solidFill>
                <a:latin typeface="Arial" charset="0"/>
                <a:cs typeface="Arial" pitchFamily="34"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Tree>
    <p:extLst>
      <p:ext uri="{BB962C8B-B14F-4D97-AF65-F5344CB8AC3E}">
        <p14:creationId xmlns:p14="http://schemas.microsoft.com/office/powerpoint/2010/main" val="329441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10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BCFB3CD9-85CC-4386-810D-B5A6081A8F5D}"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7"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3434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_WithFoot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902075" y="6545263"/>
            <a:ext cx="1322388" cy="244475"/>
          </a:xfrm>
        </p:spPr>
        <p:txBody>
          <a:bodyPr/>
          <a:lstStyle>
            <a:lvl1pPr algn="ctr" fontAlgn="base">
              <a:lnSpc>
                <a:spcPct val="120000"/>
              </a:lnSpc>
              <a:spcBef>
                <a:spcPct val="20000"/>
              </a:spcBef>
              <a:spcAft>
                <a:spcPct val="0"/>
              </a:spcAft>
              <a:defRPr b="1"/>
            </a:lvl1pPr>
          </a:lstStyle>
          <a:p>
            <a:pPr>
              <a:defRPr/>
            </a:pPr>
            <a:fld id="{6462A07D-E4CE-46B8-9FE7-F0C44A00278F}" type="datetime1">
              <a:rPr lang="en-US"/>
              <a:pPr>
                <a:defRPr/>
              </a:pPr>
              <a:t>3/11/2019</a:t>
            </a:fld>
            <a:endParaRPr lang="en-US" dirty="0"/>
          </a:p>
        </p:txBody>
      </p:sp>
      <p:sp>
        <p:nvSpPr>
          <p:cNvPr id="3" name="Slide Number Placeholder 3"/>
          <p:cNvSpPr>
            <a:spLocks noGrp="1"/>
          </p:cNvSpPr>
          <p:nvPr>
            <p:ph type="sldNum" sz="quarter" idx="11"/>
          </p:nvPr>
        </p:nvSpPr>
        <p:spPr/>
        <p:txBody>
          <a:bodyPr/>
          <a:lstStyle>
            <a:lvl1pPr fontAlgn="base">
              <a:lnSpc>
                <a:spcPct val="120000"/>
              </a:lnSpc>
              <a:spcBef>
                <a:spcPct val="20000"/>
              </a:spcBef>
              <a:spcAft>
                <a:spcPct val="0"/>
              </a:spcAft>
              <a:defRPr b="1"/>
            </a:lvl1pPr>
          </a:lstStyle>
          <a:p>
            <a:pPr>
              <a:defRPr/>
            </a:pPr>
            <a:fld id="{1FD554B8-53CF-4965-A3E5-6D1A28F41017}" type="slidenum">
              <a:rPr lang="en-US"/>
              <a:pPr>
                <a:defRPr/>
              </a:pPr>
              <a:t>‹#›</a:t>
            </a:fld>
            <a:endParaRPr lang="en-US" dirty="0"/>
          </a:p>
        </p:txBody>
      </p:sp>
      <p:sp>
        <p:nvSpPr>
          <p:cNvPr id="4" name="Footer Placeholder 4"/>
          <p:cNvSpPr>
            <a:spLocks noGrp="1"/>
          </p:cNvSpPr>
          <p:nvPr>
            <p:ph type="ftr" sz="quarter" idx="12"/>
          </p:nvPr>
        </p:nvSpPr>
        <p:spPr>
          <a:xfrm>
            <a:off x="5357813" y="6537325"/>
            <a:ext cx="2871787" cy="244475"/>
          </a:xfrm>
          <a:prstGeom prst="rect">
            <a:avLst/>
          </a:prstGeom>
        </p:spPr>
        <p:txBody>
          <a:bodyPr/>
          <a:lstStyle>
            <a:lvl1pPr algn="r">
              <a:defRPr sz="700" baseline="30000">
                <a:solidFill>
                  <a:srgbClr val="262626">
                    <a:lumMod val="75000"/>
                    <a:lumOff val="25000"/>
                  </a:srgbClr>
                </a:solidFill>
                <a:latin typeface="Arial" charset="0"/>
                <a:cs typeface="Arial" pitchFamily="34" charset="0"/>
              </a:defRPr>
            </a:lvl1pPr>
          </a:lstStyle>
          <a:p>
            <a:pPr>
              <a:defRPr/>
            </a:pPr>
            <a:r>
              <a:rPr lang="en-US"/>
              <a:t>® TM SM</a:t>
            </a:r>
            <a:r>
              <a:rPr lang="en-US" baseline="0"/>
              <a:t> Trademark of Black Knight Financial Services or an affiliate.</a:t>
            </a:r>
            <a:br>
              <a:rPr lang="en-US" baseline="0"/>
            </a:br>
            <a:r>
              <a:rPr lang="en-US" sz="600" baseline="0"/>
              <a:t>© 2014 Black Knight Financial Services, Inc.  All Rights Reserved.</a:t>
            </a:r>
          </a:p>
        </p:txBody>
      </p:sp>
    </p:spTree>
    <p:extLst>
      <p:ext uri="{BB962C8B-B14F-4D97-AF65-F5344CB8AC3E}">
        <p14:creationId xmlns:p14="http://schemas.microsoft.com/office/powerpoint/2010/main" val="2954646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NoFooter">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Tree>
    <p:extLst>
      <p:ext uri="{BB962C8B-B14F-4D97-AF65-F5344CB8AC3E}">
        <p14:creationId xmlns:p14="http://schemas.microsoft.com/office/powerpoint/2010/main" val="411994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K Title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defRPr/>
            </a:pPr>
            <a:r>
              <a:rPr lang="en-US" sz="500" b="0" dirty="0">
                <a:solidFill>
                  <a:prstClr val="white"/>
                </a:solidFill>
                <a:latin typeface="Arial" pitchFamily="34" charset="0"/>
              </a:rPr>
              <a:t>Confidential, Proprietary and/or Trade Secret</a:t>
            </a:r>
          </a:p>
          <a:p>
            <a:pPr fontAlgn="auto">
              <a:spcBef>
                <a:spcPts val="0"/>
              </a:spcBef>
              <a:spcAft>
                <a:spcPts val="0"/>
              </a:spcAft>
              <a:defRPr/>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defRPr/>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lvl="0"/>
            <a:r>
              <a:rPr lang="en-US" dirty="0" smtClean="0"/>
              <a:t>Click to edit Master text styles</a:t>
            </a:r>
          </a:p>
        </p:txBody>
      </p:sp>
      <p:sp>
        <p:nvSpPr>
          <p:cNvPr id="9" name="Date Placeholder 3"/>
          <p:cNvSpPr>
            <a:spLocks noGrp="1"/>
          </p:cNvSpPr>
          <p:nvPr>
            <p:ph type="dt" sz="half" idx="13"/>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fontAlgn="auto">
              <a:spcBef>
                <a:spcPts val="0"/>
              </a:spcBef>
              <a:spcAft>
                <a:spcPts val="0"/>
              </a:spcAft>
              <a:defRPr sz="1800" b="0">
                <a:solidFill>
                  <a:srgbClr val="595959"/>
                </a:solidFill>
                <a:latin typeface="Arial" pitchFamily="34" charset="0"/>
                <a:ea typeface="ヒラギノ角ゴ Pro W3" pitchFamily="122" charset="-128"/>
                <a:cs typeface="Arial" pitchFamily="34" charset="0"/>
              </a:defRPr>
            </a:lvl1pPr>
          </a:lstStyle>
          <a:p>
            <a:pPr>
              <a:defRPr/>
            </a:pPr>
            <a:fld id="{2BFBB90C-C2D2-4D0A-8D0C-C9BA3BC3FF29}" type="datetime1">
              <a:rPr lang="en-US"/>
              <a:pPr>
                <a:defRPr/>
              </a:pPr>
              <a:t>3/11/2019</a:t>
            </a:fld>
            <a:endParaRPr lang="en-US" dirty="0"/>
          </a:p>
        </p:txBody>
      </p:sp>
    </p:spTree>
    <p:extLst>
      <p:ext uri="{BB962C8B-B14F-4D97-AF65-F5344CB8AC3E}">
        <p14:creationId xmlns:p14="http://schemas.microsoft.com/office/powerpoint/2010/main" val="2793814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K Divider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defRPr/>
            </a:pPr>
            <a:r>
              <a:rPr lang="en-US" sz="500" b="0" dirty="0">
                <a:solidFill>
                  <a:prstClr val="white"/>
                </a:solidFill>
                <a:latin typeface="Arial" pitchFamily="34" charset="0"/>
              </a:rPr>
              <a:t>Confidential, Proprietary and/or Trade Secret</a:t>
            </a:r>
          </a:p>
          <a:p>
            <a:pPr fontAlgn="auto">
              <a:spcBef>
                <a:spcPts val="0"/>
              </a:spcBef>
              <a:spcAft>
                <a:spcPts val="0"/>
              </a:spcAft>
              <a:defRPr/>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defRPr/>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pic>
        <p:nvPicPr>
          <p:cNvPr id="8" name="Picture 3"/>
          <p:cNvPicPr>
            <a:picLocks noChangeAspect="1"/>
          </p:cNvPicPr>
          <p:nvPr userDrawn="1"/>
        </p:nvPicPr>
        <p:blipFill>
          <a:blip r:embed="rId4">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737360"/>
          </a:xfrm>
          <a:prstGeom prst="rect">
            <a:avLst/>
          </a:prstGeom>
        </p:spPr>
        <p:txBody>
          <a:bodyPr anchor="ctr"/>
          <a:lstStyle>
            <a:lvl1pPr algn="l">
              <a:defRPr sz="3200" b="1" i="0">
                <a:solidFill>
                  <a:schemeClr val="bg1"/>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33" y="4193290"/>
            <a:ext cx="6797614" cy="639663"/>
          </a:xfrm>
          <a:prstGeom prst="rect">
            <a:avLst/>
          </a:prstGeom>
        </p:spPr>
        <p:txBody>
          <a:bodyPr/>
          <a:lstStyle>
            <a:lvl1pPr marL="342900" indent="-342900">
              <a:buNone/>
              <a:defRPr lang="en-US" sz="2400" b="0" i="0" dirty="0" smtClean="0">
                <a:solidFill>
                  <a:schemeClr val="tx1">
                    <a:lumMod val="75000"/>
                    <a:lumOff val="25000"/>
                  </a:schemeClr>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lvl="0"/>
            <a:r>
              <a:rPr lang="en-US" dirty="0" smtClean="0"/>
              <a:t>Click to edit Master text styles</a:t>
            </a:r>
          </a:p>
        </p:txBody>
      </p:sp>
    </p:spTree>
    <p:extLst>
      <p:ext uri="{BB962C8B-B14F-4D97-AF65-F5344CB8AC3E}">
        <p14:creationId xmlns:p14="http://schemas.microsoft.com/office/powerpoint/2010/main" val="3089636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K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7"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defRPr/>
            </a:pPr>
            <a:fld id="{6BDC7E09-3899-4328-BDB3-EABDE4DFF193}" type="slidenum">
              <a:rPr lang="en-US" sz="1200" b="0">
                <a:solidFill>
                  <a:prstClr val="white"/>
                </a:solidFill>
                <a:latin typeface="Arial" pitchFamily="34" charset="0"/>
              </a:rPr>
              <a:pPr eaLnBrk="1" fontAlgn="auto" hangingPunct="1">
                <a:spcBef>
                  <a:spcPts val="0"/>
                </a:spcBef>
                <a:spcAft>
                  <a:spcPts val="0"/>
                </a:spcAft>
                <a:defRPr/>
              </a:pPr>
              <a:t>‹#›</a:t>
            </a:fld>
            <a:endParaRPr lang="en-US" sz="1200" b="0" dirty="0">
              <a:solidFill>
                <a:prstClr val="white"/>
              </a:solidFill>
              <a:latin typeface="Arial" pitchFamily="34" charset="0"/>
            </a:endParaRPr>
          </a:p>
        </p:txBody>
      </p:sp>
      <p:sp>
        <p:nvSpPr>
          <p:cNvPr id="8" name="Footer Placeholder 4"/>
          <p:cNvSpPr txBox="1">
            <a:spLocks/>
          </p:cNvSpPr>
          <p:nvPr userDrawn="1"/>
        </p:nvSpPr>
        <p:spPr bwMode="auto">
          <a:xfrm>
            <a:off x="6056313"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defRPr/>
            </a:pPr>
            <a:r>
              <a:rPr lang="en-US" sz="500" b="0" dirty="0" smtClean="0">
                <a:solidFill>
                  <a:prstClr val="white"/>
                </a:solidFill>
                <a:latin typeface="Arial" pitchFamily="34" charset="0"/>
              </a:rPr>
              <a:t>Confidential, Proprietary and/or Trade Secret</a:t>
            </a:r>
          </a:p>
          <a:p>
            <a:pPr fontAlgn="auto">
              <a:spcBef>
                <a:spcPts val="0"/>
              </a:spcBef>
              <a:spcAft>
                <a:spcPts val="0"/>
              </a:spcAft>
              <a:defRPr/>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defRPr/>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cxnSp>
        <p:nvCxnSpPr>
          <p:cNvPr id="9" name="Straight Connector 8"/>
          <p:cNvCxnSpPr/>
          <p:nvPr userDrawn="1"/>
        </p:nvCxnSpPr>
        <p:spPr>
          <a:xfrm>
            <a:off x="266700" y="895350"/>
            <a:ext cx="7589838"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66630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K Title Only">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6"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defRPr/>
            </a:pPr>
            <a:fld id="{F521AD17-837A-496E-B6F3-1FA355CF3DAF}" type="slidenum">
              <a:rPr lang="en-US" sz="1200" b="0">
                <a:solidFill>
                  <a:prstClr val="white"/>
                </a:solidFill>
                <a:latin typeface="Arial" pitchFamily="34" charset="0"/>
              </a:rPr>
              <a:pPr eaLnBrk="1" fontAlgn="auto" hangingPunct="1">
                <a:spcBef>
                  <a:spcPts val="0"/>
                </a:spcBef>
                <a:spcAft>
                  <a:spcPts val="0"/>
                </a:spcAft>
                <a:defRPr/>
              </a:pPr>
              <a:t>‹#›</a:t>
            </a:fld>
            <a:endParaRPr lang="en-US" sz="1200" b="0" dirty="0">
              <a:solidFill>
                <a:prstClr val="white"/>
              </a:solidFill>
              <a:latin typeface="Arial" pitchFamily="34" charset="0"/>
            </a:endParaRPr>
          </a:p>
        </p:txBody>
      </p:sp>
      <p:sp>
        <p:nvSpPr>
          <p:cNvPr id="7" name="Footer Placeholder 4"/>
          <p:cNvSpPr txBox="1">
            <a:spLocks/>
          </p:cNvSpPr>
          <p:nvPr userDrawn="1"/>
        </p:nvSpPr>
        <p:spPr bwMode="auto">
          <a:xfrm>
            <a:off x="6056313"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defRPr/>
            </a:pPr>
            <a:r>
              <a:rPr lang="en-US" sz="500" b="0" dirty="0" smtClean="0">
                <a:solidFill>
                  <a:prstClr val="white"/>
                </a:solidFill>
                <a:latin typeface="Arial" pitchFamily="34" charset="0"/>
              </a:rPr>
              <a:t>Confidential, Proprietary and/or Trade Secret</a:t>
            </a:r>
          </a:p>
          <a:p>
            <a:pPr fontAlgn="auto">
              <a:spcBef>
                <a:spcPts val="0"/>
              </a:spcBef>
              <a:spcAft>
                <a:spcPts val="0"/>
              </a:spcAft>
              <a:defRPr/>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defRPr/>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cxnSp>
        <p:nvCxnSpPr>
          <p:cNvPr id="8" name="Straight Connector 7"/>
          <p:cNvCxnSpPr/>
          <p:nvPr userDrawn="1"/>
        </p:nvCxnSpPr>
        <p:spPr>
          <a:xfrm>
            <a:off x="266700" y="895350"/>
            <a:ext cx="7589838"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39354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KFS Title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defRPr/>
            </a:pPr>
            <a:r>
              <a:rPr lang="en-US" sz="500" b="0" dirty="0">
                <a:solidFill>
                  <a:prstClr val="white"/>
                </a:solidFill>
                <a:latin typeface="Arial" pitchFamily="34" charset="0"/>
              </a:rPr>
              <a:t>Confidential, Proprietary and/or Trade Secret</a:t>
            </a:r>
          </a:p>
          <a:p>
            <a:pPr defTabSz="457200">
              <a:defRPr/>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defTabSz="457200">
              <a:defRPr/>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pic>
        <p:nvPicPr>
          <p:cNvPr id="8"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27750" y="501650"/>
            <a:ext cx="250031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lvl="0"/>
            <a:r>
              <a:rPr lang="en-US" smtClean="0"/>
              <a:t>Click to edit Master text styles</a:t>
            </a:r>
          </a:p>
        </p:txBody>
      </p:sp>
      <p:sp>
        <p:nvSpPr>
          <p:cNvPr id="9" name="Date Placeholder 3"/>
          <p:cNvSpPr>
            <a:spLocks noGrp="1"/>
          </p:cNvSpPr>
          <p:nvPr>
            <p:ph type="dt" sz="half" idx="13"/>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defTabSz="457200">
              <a:defRPr sz="1800" b="0">
                <a:solidFill>
                  <a:srgbClr val="595959"/>
                </a:solidFill>
                <a:latin typeface="Arial" pitchFamily="34" charset="0"/>
                <a:ea typeface="ヒラギノ角ゴ Pro W3" pitchFamily="122" charset="-128"/>
                <a:cs typeface="Arial" pitchFamily="34" charset="0"/>
              </a:defRPr>
            </a:lvl1pPr>
          </a:lstStyle>
          <a:p>
            <a:pPr>
              <a:defRPr/>
            </a:pPr>
            <a:fld id="{3FE14F0C-673E-4377-8E23-920C981A91BD}" type="datetime1">
              <a:rPr lang="en-US"/>
              <a:pPr>
                <a:defRPr/>
              </a:pPr>
              <a:t>3/11/2019</a:t>
            </a:fld>
            <a:endParaRPr lang="en-US" dirty="0"/>
          </a:p>
        </p:txBody>
      </p:sp>
    </p:spTree>
    <p:extLst>
      <p:ext uri="{BB962C8B-B14F-4D97-AF65-F5344CB8AC3E}">
        <p14:creationId xmlns:p14="http://schemas.microsoft.com/office/powerpoint/2010/main" val="3490492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KFS Divider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defRPr/>
            </a:pPr>
            <a:r>
              <a:rPr lang="en-US" sz="500" b="0" dirty="0">
                <a:solidFill>
                  <a:prstClr val="white"/>
                </a:solidFill>
                <a:latin typeface="Arial" pitchFamily="34" charset="0"/>
              </a:rPr>
              <a:t>Confidential, Proprietary and/or Trade Secret</a:t>
            </a:r>
          </a:p>
          <a:p>
            <a:pPr defTabSz="457200">
              <a:defRPr/>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defTabSz="457200">
              <a:defRPr/>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pic>
        <p:nvPicPr>
          <p:cNvPr id="7"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27750" y="501650"/>
            <a:ext cx="250031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737360"/>
          </a:xfrm>
          <a:prstGeom prst="rect">
            <a:avLst/>
          </a:prstGeom>
        </p:spPr>
        <p:txBody>
          <a:bodyPr anchor="ctr"/>
          <a:lstStyle>
            <a:lvl1pPr algn="l">
              <a:defRPr sz="3200" b="1" i="0">
                <a:solidFill>
                  <a:schemeClr val="bg1"/>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63" y="4237774"/>
            <a:ext cx="6797614" cy="639663"/>
          </a:xfrm>
          <a:prstGeom prst="rect">
            <a:avLst/>
          </a:prstGeom>
        </p:spPr>
        <p:txBody>
          <a:bodyPr/>
          <a:lstStyle>
            <a:lvl1pPr marL="342900" indent="-342900">
              <a:buNone/>
              <a:defRPr lang="en-US" sz="2400" b="0" i="0" dirty="0" smtClean="0">
                <a:solidFill>
                  <a:schemeClr val="tx1">
                    <a:lumMod val="75000"/>
                    <a:lumOff val="25000"/>
                  </a:schemeClr>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lvl="0"/>
            <a:r>
              <a:rPr lang="en-US" dirty="0" smtClean="0"/>
              <a:t>Click to edit Master text styles</a:t>
            </a:r>
          </a:p>
        </p:txBody>
      </p:sp>
    </p:spTree>
    <p:extLst>
      <p:ext uri="{BB962C8B-B14F-4D97-AF65-F5344CB8AC3E}">
        <p14:creationId xmlns:p14="http://schemas.microsoft.com/office/powerpoint/2010/main" val="4270393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7"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defRPr/>
            </a:pPr>
            <a:fld id="{AAB82F9A-5FE2-4838-88CC-036104389180}" type="slidenum">
              <a:rPr lang="en-US" sz="1200" b="0">
                <a:solidFill>
                  <a:prstClr val="white"/>
                </a:solidFill>
                <a:latin typeface="Arial" pitchFamily="34" charset="0"/>
              </a:rPr>
              <a:pPr defTabSz="457200" eaLnBrk="1" hangingPunct="1">
                <a:defRPr/>
              </a:pPr>
              <a:t>‹#›</a:t>
            </a:fld>
            <a:endParaRPr lang="en-US" sz="1200" b="0" dirty="0">
              <a:solidFill>
                <a:prstClr val="white"/>
              </a:solidFill>
              <a:latin typeface="Arial" pitchFamily="34" charset="0"/>
            </a:endParaRPr>
          </a:p>
        </p:txBody>
      </p:sp>
      <p:sp>
        <p:nvSpPr>
          <p:cNvPr id="8" name="Footer Placeholder 4"/>
          <p:cNvSpPr txBox="1">
            <a:spLocks/>
          </p:cNvSpPr>
          <p:nvPr userDrawn="1"/>
        </p:nvSpPr>
        <p:spPr bwMode="auto">
          <a:xfrm>
            <a:off x="6056313"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defRPr/>
            </a:pPr>
            <a:r>
              <a:rPr lang="en-US" sz="500" b="0" dirty="0" smtClean="0">
                <a:solidFill>
                  <a:prstClr val="white"/>
                </a:solidFill>
                <a:latin typeface="Arial" pitchFamily="34" charset="0"/>
              </a:rPr>
              <a:t>Confidential, Proprietary and/or Trade Secret</a:t>
            </a:r>
          </a:p>
          <a:p>
            <a:pPr defTabSz="457200">
              <a:defRPr/>
            </a:pPr>
            <a:r>
              <a:rPr lang="en-US" sz="500" b="0" dirty="0" smtClean="0">
                <a:solidFill>
                  <a:prstClr val="white"/>
                </a:solidFill>
                <a:latin typeface="Arial" pitchFamily="34" charset="0"/>
              </a:rPr>
              <a:t>TM SM ® Trademark(s) of Black Knight IP Holding Company, LLC, ServiceLink IP Holding Company, LLC, and/or an affiliate.</a:t>
            </a:r>
          </a:p>
          <a:p>
            <a:pPr defTabSz="457200">
              <a:defRPr/>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cxnSp>
        <p:nvCxnSpPr>
          <p:cNvPr id="9" name="Straight Connector 8"/>
          <p:cNvCxnSpPr/>
          <p:nvPr userDrawn="1"/>
        </p:nvCxnSpPr>
        <p:spPr>
          <a:xfrm>
            <a:off x="266700" y="895350"/>
            <a:ext cx="7589838"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5297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KFS Two Content">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defRPr/>
            </a:pPr>
            <a:fld id="{7B5D5CE4-F1AF-4F91-9F30-D4D57163CB04}" type="slidenum">
              <a:rPr lang="en-US" sz="1200" b="0">
                <a:solidFill>
                  <a:prstClr val="white"/>
                </a:solidFill>
                <a:latin typeface="Arial" pitchFamily="34" charset="0"/>
              </a:rPr>
              <a:pPr defTabSz="457200" eaLnBrk="1" hangingPunct="1">
                <a:defRPr/>
              </a:pPr>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3"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defRPr/>
            </a:pPr>
            <a:r>
              <a:rPr lang="en-US" sz="500" b="0" dirty="0" smtClean="0">
                <a:solidFill>
                  <a:prstClr val="white"/>
                </a:solidFill>
                <a:latin typeface="Arial" pitchFamily="34" charset="0"/>
              </a:rPr>
              <a:t>Confidential, Proprietary and/or Trade Secret</a:t>
            </a:r>
          </a:p>
          <a:p>
            <a:pPr defTabSz="457200">
              <a:defRPr/>
            </a:pPr>
            <a:r>
              <a:rPr lang="en-US" sz="500" b="0" dirty="0" smtClean="0">
                <a:solidFill>
                  <a:prstClr val="white"/>
                </a:solidFill>
                <a:latin typeface="Arial" pitchFamily="34" charset="0"/>
              </a:rPr>
              <a:t>TM SM ® Trademark(s) of Black Knight IP Holding Company, LLC, ServiceLink IP Holding Company, LLC, and/or an affiliate.</a:t>
            </a:r>
          </a:p>
          <a:p>
            <a:pPr defTabSz="457200">
              <a:defRPr/>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cxnSp>
        <p:nvCxnSpPr>
          <p:cNvPr id="12" name="Straight Connector 11"/>
          <p:cNvCxnSpPr/>
          <p:nvPr userDrawn="1"/>
        </p:nvCxnSpPr>
        <p:spPr>
          <a:xfrm>
            <a:off x="266700" y="895350"/>
            <a:ext cx="7589838"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101725"/>
            <a:ext cx="411480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4752975" y="1101725"/>
            <a:ext cx="4114800" cy="5120640"/>
          </a:xfrm>
          <a:prstGeom prst="rect">
            <a:avLst/>
          </a:prstGeom>
        </p:spPr>
        <p:txBody>
          <a:bodyPr/>
          <a:lstStyle>
            <a:lvl1pPr marL="342900" indent="-342900">
              <a:defRPr lang="en-US" sz="1800" b="0" kern="1200" dirty="0" smtClean="0">
                <a:solidFill>
                  <a:schemeClr val="tx1">
                    <a:lumMod val="75000"/>
                    <a:lumOff val="25000"/>
                  </a:schemeClr>
                </a:solidFill>
                <a:latin typeface="Arial" pitchFamily="34" charset="0"/>
                <a:ea typeface="ヒラギノ角ゴ Pro W3" charset="0"/>
                <a:cs typeface="Arial" pitchFamily="34" charset="0"/>
              </a:defRPr>
            </a:lvl1pPr>
            <a:lvl2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2pPr>
            <a:lvl3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3pPr>
            <a:lvl4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4pPr>
            <a:lvl5pPr algn="l" defTabSz="457200" rtl="0" eaLnBrk="0" fontAlgn="base" hangingPunct="0">
              <a:spcAft>
                <a:spcPts val="0"/>
              </a:spcAft>
              <a:buFont typeface="Arial" pitchFamily="34" charset="0"/>
              <a:defRPr lang="en-US" sz="1600" kern="1200" dirty="0">
                <a:solidFill>
                  <a:schemeClr val="tx1">
                    <a:lumMod val="75000"/>
                    <a:lumOff val="25000"/>
                  </a:schemeClr>
                </a:solidFill>
                <a:latin typeface="Arial" pitchFamily="34" charset="0"/>
                <a:ea typeface="ヒラギノ角ゴ Pro W3"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6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13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E2F6B30A-4975-46F1-B4A7-F268C18AEC7A}"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7"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1414" indent="0">
              <a:buNone/>
              <a:defRPr sz="1800"/>
            </a:lvl2pPr>
            <a:lvl3pPr marL="902842" indent="0">
              <a:buNone/>
              <a:defRPr sz="1600"/>
            </a:lvl3pPr>
            <a:lvl4pPr marL="1354263" indent="0">
              <a:buNone/>
              <a:defRPr sz="1400"/>
            </a:lvl4pPr>
            <a:lvl5pPr marL="1805683" indent="0">
              <a:buNone/>
              <a:defRPr sz="1400"/>
            </a:lvl5pPr>
            <a:lvl6pPr marL="2257105" indent="0">
              <a:buNone/>
              <a:defRPr sz="1400"/>
            </a:lvl6pPr>
            <a:lvl7pPr marL="2708530" indent="0">
              <a:buNone/>
              <a:defRPr sz="1400"/>
            </a:lvl7pPr>
            <a:lvl8pPr marL="3159950" indent="0">
              <a:buNone/>
              <a:defRPr sz="1400"/>
            </a:lvl8pPr>
            <a:lvl9pPr marL="3611368" indent="0">
              <a:buNone/>
              <a:defRPr sz="1400"/>
            </a:lvl9pPr>
          </a:lstStyle>
          <a:p>
            <a:pPr lvl="0"/>
            <a:r>
              <a:rPr lang="en-US" smtClean="0"/>
              <a:t>Click to edit Master text styles</a:t>
            </a:r>
          </a:p>
        </p:txBody>
      </p:sp>
    </p:spTree>
    <p:extLst>
      <p:ext uri="{BB962C8B-B14F-4D97-AF65-F5344CB8AC3E}">
        <p14:creationId xmlns:p14="http://schemas.microsoft.com/office/powerpoint/2010/main" val="14482937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KFS Title Only">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6"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defRPr/>
            </a:pPr>
            <a:fld id="{94C90496-DD84-4F15-AA8E-0E85238D6FC9}" type="slidenum">
              <a:rPr lang="en-US" sz="1200" b="0">
                <a:solidFill>
                  <a:prstClr val="white"/>
                </a:solidFill>
                <a:latin typeface="Arial" pitchFamily="34" charset="0"/>
              </a:rPr>
              <a:pPr defTabSz="457200" eaLnBrk="1" hangingPunct="1">
                <a:defRPr/>
              </a:pPr>
              <a:t>‹#›</a:t>
            </a:fld>
            <a:endParaRPr lang="en-US" sz="1200" b="0" dirty="0">
              <a:solidFill>
                <a:prstClr val="white"/>
              </a:solidFill>
              <a:latin typeface="Arial" pitchFamily="34" charset="0"/>
            </a:endParaRPr>
          </a:p>
        </p:txBody>
      </p:sp>
      <p:sp>
        <p:nvSpPr>
          <p:cNvPr id="7" name="Footer Placeholder 4"/>
          <p:cNvSpPr txBox="1">
            <a:spLocks/>
          </p:cNvSpPr>
          <p:nvPr userDrawn="1"/>
        </p:nvSpPr>
        <p:spPr bwMode="auto">
          <a:xfrm>
            <a:off x="6056313"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defRPr/>
            </a:pPr>
            <a:r>
              <a:rPr lang="en-US" sz="500" b="0" dirty="0" smtClean="0">
                <a:solidFill>
                  <a:prstClr val="white"/>
                </a:solidFill>
                <a:latin typeface="Arial" pitchFamily="34" charset="0"/>
              </a:rPr>
              <a:t>Confidential, Proprietary and/or Trade Secret</a:t>
            </a:r>
          </a:p>
          <a:p>
            <a:pPr defTabSz="457200">
              <a:defRPr/>
            </a:pPr>
            <a:r>
              <a:rPr lang="en-US" sz="500" b="0" dirty="0" smtClean="0">
                <a:solidFill>
                  <a:prstClr val="white"/>
                </a:solidFill>
                <a:latin typeface="Arial" pitchFamily="34" charset="0"/>
              </a:rPr>
              <a:t>TM SM ® Trademark(s) of Black Knight IP Holding Company, LLC, ServiceLink IP Holding Company, LLC, and/or an affiliate.</a:t>
            </a:r>
          </a:p>
          <a:p>
            <a:pPr defTabSz="457200">
              <a:defRPr/>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cxnSp>
        <p:nvCxnSpPr>
          <p:cNvPr id="8" name="Straight Connector 7"/>
          <p:cNvCxnSpPr/>
          <p:nvPr userDrawn="1"/>
        </p:nvCxnSpPr>
        <p:spPr>
          <a:xfrm>
            <a:off x="266700" y="895350"/>
            <a:ext cx="7589838"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67288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KFS No Title">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4" name="TextBox 3"/>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defRPr/>
            </a:pPr>
            <a:fld id="{9711CE10-A21E-414A-9729-C7A06D73F395}" type="slidenum">
              <a:rPr lang="en-US" sz="1200" b="0">
                <a:solidFill>
                  <a:prstClr val="white"/>
                </a:solidFill>
                <a:latin typeface="Arial" pitchFamily="34" charset="0"/>
              </a:rPr>
              <a:pPr defTabSz="457200" eaLnBrk="1" hangingPunct="1">
                <a:defRPr/>
              </a:pPr>
              <a:t>‹#›</a:t>
            </a:fld>
            <a:endParaRPr lang="en-US" sz="1200" b="0" dirty="0">
              <a:solidFill>
                <a:prstClr val="white"/>
              </a:solidFill>
              <a:latin typeface="Arial" pitchFamily="34" charset="0"/>
            </a:endParaRPr>
          </a:p>
        </p:txBody>
      </p:sp>
      <p:sp>
        <p:nvSpPr>
          <p:cNvPr id="5" name="Footer Placeholder 4"/>
          <p:cNvSpPr txBox="1">
            <a:spLocks/>
          </p:cNvSpPr>
          <p:nvPr userDrawn="1"/>
        </p:nvSpPr>
        <p:spPr bwMode="auto">
          <a:xfrm>
            <a:off x="6056313"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defRPr/>
            </a:pPr>
            <a:r>
              <a:rPr lang="en-US" sz="500" b="0" dirty="0" smtClean="0">
                <a:solidFill>
                  <a:prstClr val="white"/>
                </a:solidFill>
                <a:latin typeface="Arial" pitchFamily="34" charset="0"/>
              </a:rPr>
              <a:t>Confidential, Proprietary and/or Trade Secret</a:t>
            </a:r>
          </a:p>
          <a:p>
            <a:pPr defTabSz="457200">
              <a:defRPr/>
            </a:pPr>
            <a:r>
              <a:rPr lang="en-US" sz="500" b="0" dirty="0" smtClean="0">
                <a:solidFill>
                  <a:prstClr val="white"/>
                </a:solidFill>
                <a:latin typeface="Arial" pitchFamily="34" charset="0"/>
              </a:rPr>
              <a:t>TM SM ® Trademark(s) of Black Knight IP Holding Company, LLC, ServiceLink IP Holding Company, LLC, and/or an affiliate.</a:t>
            </a:r>
          </a:p>
          <a:p>
            <a:pPr defTabSz="457200">
              <a:defRPr/>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Tree>
    <p:extLst>
      <p:ext uri="{BB962C8B-B14F-4D97-AF65-F5344CB8AC3E}">
        <p14:creationId xmlns:p14="http://schemas.microsoft.com/office/powerpoint/2010/main" val="56732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K 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cstate="print">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a:solidFill>
                  <a:prstClr val="white"/>
                </a:solidFill>
                <a:latin typeface="Arial" pitchFamily="34" charset="0"/>
              </a:rPr>
              <a:t>Confidential, Proprietary and/or Trade Secret</a:t>
            </a:r>
          </a:p>
          <a:p>
            <a:pPr fontAlgn="auto">
              <a:spcBef>
                <a:spcPts val="0"/>
              </a:spcBef>
              <a:spcAft>
                <a:spcPts val="0"/>
              </a:spcAft>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fontAlgn="auto">
              <a:spcBef>
                <a:spcPts val="0"/>
              </a:spcBef>
              <a:spcAft>
                <a:spcPts val="0"/>
              </a:spcAft>
              <a:defRPr/>
            </a:pPr>
            <a:fld id="{00FCE2C6-CA10-4E14-99A2-BBEFA05F271F}" type="datetime1">
              <a:rPr lang="en-US" b="0">
                <a:ea typeface="ヒラギノ角ゴ Pro W3" pitchFamily="122" charset="-128"/>
              </a:rPr>
              <a:pPr fontAlgn="auto">
                <a:spcBef>
                  <a:spcPts val="0"/>
                </a:spcBef>
                <a:spcAft>
                  <a:spcPts val="0"/>
                </a:spcAft>
                <a:defRPr/>
              </a:pPr>
              <a:t>3/11/2019</a:t>
            </a:fld>
            <a:endParaRPr lang="en-US" b="0" dirty="0">
              <a:ea typeface="ヒラギノ角ゴ Pro W3" pitchFamily="122" charset="-128"/>
            </a:endParaRPr>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spTree>
    <p:extLst>
      <p:ext uri="{BB962C8B-B14F-4D97-AF65-F5344CB8AC3E}">
        <p14:creationId xmlns:p14="http://schemas.microsoft.com/office/powerpoint/2010/main" val="3707731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K Divider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a:solidFill>
                  <a:prstClr val="white"/>
                </a:solidFill>
                <a:latin typeface="Arial" pitchFamily="34" charset="0"/>
              </a:rPr>
              <a:t>Confidential, Proprietary and/or Trade Secret</a:t>
            </a:r>
          </a:p>
          <a:p>
            <a:pPr fontAlgn="auto">
              <a:spcBef>
                <a:spcPts val="0"/>
              </a:spcBef>
              <a:spcAft>
                <a:spcPts val="0"/>
              </a:spcAft>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pic>
        <p:nvPicPr>
          <p:cNvPr id="11" name="Picture 3"/>
          <p:cNvPicPr>
            <a:picLocks noChangeAspect="1"/>
          </p:cNvPicPr>
          <p:nvPr userDrawn="1"/>
        </p:nvPicPr>
        <p:blipFill>
          <a:blip r:embed="rId4" cstate="print">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097280"/>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33" y="3311524"/>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spTree>
    <p:extLst>
      <p:ext uri="{BB962C8B-B14F-4D97-AF65-F5344CB8AC3E}">
        <p14:creationId xmlns:p14="http://schemas.microsoft.com/office/powerpoint/2010/main" val="30707826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K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75A45E6-1D62-41DA-9358-556AEB4E4C65}" type="slidenum">
              <a:rPr lang="en-US" sz="1200" b="0">
                <a:solidFill>
                  <a:prstClr val="white"/>
                </a:solidFill>
                <a:latin typeface="Arial" pitchFamily="34" charset="0"/>
              </a:rPr>
              <a:pPr eaLnBrk="1" fontAlgn="auto" hangingPunct="1">
                <a:spcBef>
                  <a:spcPts val="0"/>
                </a:spcBef>
                <a:spcAft>
                  <a:spcPts val="0"/>
                </a:spcAft>
              </a:pPr>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68926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K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b="0">
                <a:solidFill>
                  <a:prstClr val="white"/>
                </a:solidFill>
                <a:latin typeface="Arial" pitchFamily="34" charset="0"/>
              </a:rPr>
              <a:pPr eaLnBrk="1" fontAlgn="auto" hangingPunct="1">
                <a:spcBef>
                  <a:spcPts val="0"/>
                </a:spcBef>
                <a:spcAft>
                  <a:spcPts val="0"/>
                </a:spcAft>
              </a:pPr>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0" name="Straight Connector 9"/>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91742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K_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a:solidFill>
                  <a:prstClr val="white"/>
                </a:solidFill>
                <a:latin typeface="Arial" pitchFamily="34" charset="0"/>
              </a:rPr>
              <a:t>Confidential, Proprietary and/or Trade Secret</a:t>
            </a:r>
          </a:p>
          <a:p>
            <a:pPr fontAlgn="auto">
              <a:spcBef>
                <a:spcPts val="0"/>
              </a:spcBef>
              <a:spcAft>
                <a:spcPts val="0"/>
              </a:spcAft>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fontAlgn="auto">
              <a:spcBef>
                <a:spcPts val="0"/>
              </a:spcBef>
              <a:spcAft>
                <a:spcPts val="0"/>
              </a:spcAft>
              <a:defRPr/>
            </a:pPr>
            <a:fld id="{00FCE2C6-CA10-4E14-99A2-BBEFA05F271F}" type="datetime1">
              <a:rPr lang="en-US" b="0"/>
              <a:pPr fontAlgn="auto">
                <a:spcBef>
                  <a:spcPts val="0"/>
                </a:spcBef>
                <a:spcAft>
                  <a:spcPts val="0"/>
                </a:spcAft>
                <a:defRPr/>
              </a:pPr>
              <a:t>3/11/2019</a:t>
            </a:fld>
            <a:endParaRPr lang="en-US" b="0" dirty="0"/>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spTree>
    <p:extLst>
      <p:ext uri="{BB962C8B-B14F-4D97-AF65-F5344CB8AC3E}">
        <p14:creationId xmlns:p14="http://schemas.microsoft.com/office/powerpoint/2010/main" val="35591788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K_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7"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a:solidFill>
                  <a:prstClr val="white"/>
                </a:solidFill>
                <a:latin typeface="Arial" pitchFamily="34" charset="0"/>
              </a:rPr>
              <a:pPr eaLnBrk="1" fontAlgn="auto" hangingPunct="1">
                <a:spcBef>
                  <a:spcPts val="0"/>
                </a:spcBef>
                <a:spcAft>
                  <a:spcPts val="0"/>
                </a:spcAft>
              </a:pPr>
              <a:t>‹#›</a:t>
            </a:fld>
            <a:endParaRPr lang="en-US" sz="120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1" y="228600"/>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0221150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KFS Two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1200" b="0">
                <a:solidFill>
                  <a:prstClr val="white"/>
                </a:solidFill>
                <a:latin typeface="Arial" pitchFamily="34" charset="0"/>
              </a:rPr>
              <a:pPr defTabSz="457200" eaLnBrk="1" hangingPunct="1"/>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101725"/>
            <a:ext cx="411480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Content Placeholder 10"/>
          <p:cNvSpPr>
            <a:spLocks noGrp="1"/>
          </p:cNvSpPr>
          <p:nvPr>
            <p:ph sz="quarter" idx="10"/>
          </p:nvPr>
        </p:nvSpPr>
        <p:spPr>
          <a:xfrm>
            <a:off x="4752975" y="1101725"/>
            <a:ext cx="4114800" cy="5120640"/>
          </a:xfrm>
          <a:prstGeom prst="rect">
            <a:avLst/>
          </a:prstGeom>
        </p:spPr>
        <p:txBody>
          <a:bodyPr/>
          <a:lstStyle>
            <a:lvl1pPr marL="342900" indent="-342900">
              <a:defRPr lang="en-US" sz="1800" b="0" kern="1200" dirty="0" smtClean="0">
                <a:solidFill>
                  <a:schemeClr val="tx1">
                    <a:lumMod val="75000"/>
                    <a:lumOff val="25000"/>
                  </a:schemeClr>
                </a:solidFill>
                <a:latin typeface="Arial" pitchFamily="34" charset="0"/>
                <a:ea typeface="ヒラギノ角ゴ Pro W3" charset="0"/>
                <a:cs typeface="Arial" pitchFamily="34" charset="0"/>
              </a:defRPr>
            </a:lvl1pPr>
            <a:lvl2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2pPr>
            <a:lvl3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3pPr>
            <a:lvl4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4pPr>
            <a:lvl5pPr algn="l" defTabSz="457200" rtl="0" eaLnBrk="0" fontAlgn="base" hangingPunct="0">
              <a:spcAft>
                <a:spcPts val="0"/>
              </a:spcAft>
              <a:buFont typeface="Arial" pitchFamily="34" charset="0"/>
              <a:defRPr lang="en-US" sz="1600" kern="1200" dirty="0">
                <a:solidFill>
                  <a:schemeClr val="tx1">
                    <a:lumMod val="75000"/>
                    <a:lumOff val="25000"/>
                  </a:schemeClr>
                </a:solidFill>
                <a:latin typeface="Arial" pitchFamily="34" charset="0"/>
                <a:ea typeface="ヒラギノ角ゴ Pro W3" charset="0"/>
                <a:cs typeface="Arial" pitchFamily="34" charset="0"/>
              </a:defRPr>
            </a:lvl5pPr>
          </a:lstStyle>
          <a:p>
            <a:pPr marL="342900" lvl="0" indent="-342900" algn="l" defTabSz="457200" rtl="0" eaLnBrk="0" fontAlgn="base" hangingPunct="0">
              <a:spcBef>
                <a:spcPts val="1200"/>
              </a:spcBef>
              <a:spcAft>
                <a:spcPts val="0"/>
              </a:spcAft>
              <a:buFont typeface="Wingdings"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0263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52400"/>
            <a:ext cx="8869680" cy="822960"/>
          </a:xfrm>
          <a:prstGeom prst="rect">
            <a:avLst/>
          </a:prstGeom>
        </p:spPr>
        <p:txBody>
          <a:bodyPr>
            <a:noAutofit/>
          </a:bodyPr>
          <a:lstStyle/>
          <a:p>
            <a:r>
              <a:rPr lang="en-US" dirty="0" smtClean="0"/>
              <a:t>Click to edit Master title style</a:t>
            </a:r>
            <a:endParaRPr lang="en-US" dirty="0"/>
          </a:p>
        </p:txBody>
      </p:sp>
      <p:sp>
        <p:nvSpPr>
          <p:cNvPr id="3" name="Content Placeholder 2"/>
          <p:cNvSpPr>
            <a:spLocks noGrp="1"/>
          </p:cNvSpPr>
          <p:nvPr>
            <p:ph sz="half" idx="1"/>
          </p:nvPr>
        </p:nvSpPr>
        <p:spPr>
          <a:xfrm>
            <a:off x="137160" y="1216152"/>
            <a:ext cx="4297680" cy="5212080"/>
          </a:xfrm>
          <a:prstGeom prst="rect">
            <a:avLst/>
          </a:prstGeo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US" dirty="0"/>
          </a:p>
        </p:txBody>
      </p:sp>
      <p:sp>
        <p:nvSpPr>
          <p:cNvPr id="4" name="Content Placeholder 3"/>
          <p:cNvSpPr>
            <a:spLocks noGrp="1"/>
          </p:cNvSpPr>
          <p:nvPr>
            <p:ph sz="half" idx="2"/>
          </p:nvPr>
        </p:nvSpPr>
        <p:spPr>
          <a:xfrm>
            <a:off x="4709160" y="1216152"/>
            <a:ext cx="4297680" cy="5212080"/>
          </a:xfrm>
          <a:prstGeom prst="rect">
            <a:avLst/>
          </a:prstGeo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US" dirty="0"/>
          </a:p>
        </p:txBody>
      </p:sp>
      <p:sp>
        <p:nvSpPr>
          <p:cNvPr id="5" name="Date Placeholder 4"/>
          <p:cNvSpPr>
            <a:spLocks noGrp="1"/>
          </p:cNvSpPr>
          <p:nvPr>
            <p:ph type="dt" sz="half" idx="10"/>
          </p:nvPr>
        </p:nvSpPr>
        <p:spPr>
          <a:xfrm>
            <a:off x="3986344" y="6545368"/>
            <a:ext cx="1149531" cy="244475"/>
          </a:xfrm>
          <a:prstGeom prst="rect">
            <a:avLst/>
          </a:prstGeom>
        </p:spPr>
        <p:txBody>
          <a:bodyPr/>
          <a:lstStyle>
            <a:lvl1pPr algn="ctr">
              <a:defRPr/>
            </a:lvl1pPr>
          </a:lstStyle>
          <a:p>
            <a:pPr fontAlgn="auto">
              <a:spcBef>
                <a:spcPts val="0"/>
              </a:spcBef>
              <a:spcAft>
                <a:spcPts val="0"/>
              </a:spcAft>
            </a:pPr>
            <a:fld id="{4FE88BF9-80D2-4349-9A74-405D250921C6}" type="datetime1">
              <a:rPr lang="en-US" sz="1800" b="0" smtClean="0">
                <a:solidFill>
                  <a:srgbClr val="262626">
                    <a:lumMod val="75000"/>
                    <a:lumOff val="25000"/>
                  </a:srgbClr>
                </a:solidFill>
                <a:latin typeface="Calibri"/>
              </a:rPr>
              <a:pPr fontAlgn="auto">
                <a:spcBef>
                  <a:spcPts val="0"/>
                </a:spcBef>
                <a:spcAft>
                  <a:spcPts val="0"/>
                </a:spcAft>
              </a:pPr>
              <a:t>3/11/2019</a:t>
            </a:fld>
            <a:endParaRPr lang="en-US" sz="1800" b="0" dirty="0">
              <a:solidFill>
                <a:srgbClr val="262626">
                  <a:lumMod val="75000"/>
                  <a:lumOff val="25000"/>
                </a:srgbClr>
              </a:solidFill>
              <a:latin typeface="Calibri"/>
            </a:endParaRPr>
          </a:p>
        </p:txBody>
      </p:sp>
      <p:sp>
        <p:nvSpPr>
          <p:cNvPr id="7" name="Slide Number Placeholder 6"/>
          <p:cNvSpPr>
            <a:spLocks noGrp="1"/>
          </p:cNvSpPr>
          <p:nvPr>
            <p:ph type="sldNum" sz="quarter" idx="12"/>
          </p:nvPr>
        </p:nvSpPr>
        <p:spPr>
          <a:xfrm>
            <a:off x="8451791" y="6536822"/>
            <a:ext cx="565446" cy="244475"/>
          </a:xfrm>
          <a:prstGeom prst="rect">
            <a:avLst/>
          </a:prstGeom>
        </p:spPr>
        <p:txBody>
          <a:bodyPr/>
          <a:lstStyle/>
          <a:p>
            <a:pPr fontAlgn="auto">
              <a:spcBef>
                <a:spcPts val="0"/>
              </a:spcBef>
              <a:spcAft>
                <a:spcPts val="0"/>
              </a:spcAft>
            </a:pPr>
            <a:fld id="{C225D23D-03BE-49B5-BFE0-B316F5930BEF}" type="slidenum">
              <a:rPr lang="en-US" sz="1800" b="0" smtClean="0">
                <a:solidFill>
                  <a:srgbClr val="262626">
                    <a:lumMod val="75000"/>
                    <a:lumOff val="25000"/>
                  </a:srgbClr>
                </a:solidFill>
                <a:latin typeface="Calibri"/>
              </a:rPr>
              <a:pPr fontAlgn="auto">
                <a:spcBef>
                  <a:spcPts val="0"/>
                </a:spcBef>
                <a:spcAft>
                  <a:spcPts val="0"/>
                </a:spcAft>
              </a:pPr>
              <a:t>‹#›</a:t>
            </a:fld>
            <a:endParaRPr lang="en-US" sz="1800" b="0" dirty="0">
              <a:solidFill>
                <a:srgbClr val="262626">
                  <a:lumMod val="75000"/>
                  <a:lumOff val="25000"/>
                </a:srgbClr>
              </a:solidFill>
              <a:latin typeface="Calibri"/>
            </a:endParaRPr>
          </a:p>
        </p:txBody>
      </p:sp>
      <p:sp>
        <p:nvSpPr>
          <p:cNvPr id="8" name="Rectangle 7"/>
          <p:cNvSpPr/>
          <p:nvPr userDrawn="1"/>
        </p:nvSpPr>
        <p:spPr>
          <a:xfrm>
            <a:off x="137160" y="1058968"/>
            <a:ext cx="8869680" cy="274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9" name="Footer Placeholder 4"/>
          <p:cNvSpPr>
            <a:spLocks noGrp="1"/>
          </p:cNvSpPr>
          <p:nvPr>
            <p:ph type="ftr" sz="quarter" idx="3"/>
          </p:nvPr>
        </p:nvSpPr>
        <p:spPr>
          <a:xfrm>
            <a:off x="5358212" y="6536822"/>
            <a:ext cx="2871387" cy="244475"/>
          </a:xfrm>
          <a:prstGeom prst="rect">
            <a:avLst/>
          </a:prstGeom>
        </p:spPr>
        <p:txBody>
          <a:bodyPr vert="horz" lIns="91440" tIns="45720" rIns="91440" bIns="45720" rtlCol="0" anchor="ctr"/>
          <a:lstStyle>
            <a:lvl1pPr algn="r">
              <a:defRPr sz="700">
                <a:solidFill>
                  <a:schemeClr val="tx1">
                    <a:lumMod val="75000"/>
                    <a:lumOff val="25000"/>
                  </a:schemeClr>
                </a:solidFill>
                <a:latin typeface="Arial" pitchFamily="34" charset="0"/>
                <a:cs typeface="Arial" pitchFamily="34" charset="0"/>
              </a:defRPr>
            </a:lvl1pPr>
          </a:lstStyle>
          <a:p>
            <a:pPr fontAlgn="auto">
              <a:spcBef>
                <a:spcPts val="0"/>
              </a:spcBef>
              <a:spcAft>
                <a:spcPts val="0"/>
              </a:spcAft>
            </a:pPr>
            <a:r>
              <a:rPr lang="en-US" b="0" baseline="30000" dirty="0" smtClean="0">
                <a:solidFill>
                  <a:srgbClr val="262626">
                    <a:lumMod val="75000"/>
                    <a:lumOff val="25000"/>
                  </a:srgbClr>
                </a:solidFill>
                <a:latin typeface="Arial" charset="0"/>
              </a:rPr>
              <a:t>® TM SM</a:t>
            </a:r>
            <a:r>
              <a:rPr lang="en-US" b="0" dirty="0" smtClean="0">
                <a:solidFill>
                  <a:srgbClr val="262626">
                    <a:lumMod val="75000"/>
                    <a:lumOff val="25000"/>
                  </a:srgbClr>
                </a:solidFill>
                <a:latin typeface="Arial" charset="0"/>
              </a:rPr>
              <a:t> Trademark of Black Knight Financial Services or an affiliate.</a:t>
            </a:r>
            <a:br>
              <a:rPr lang="en-US" b="0" dirty="0" smtClean="0">
                <a:solidFill>
                  <a:srgbClr val="262626">
                    <a:lumMod val="75000"/>
                    <a:lumOff val="25000"/>
                  </a:srgbClr>
                </a:solidFill>
                <a:latin typeface="Arial" charset="0"/>
              </a:rPr>
            </a:br>
            <a:r>
              <a:rPr lang="en-US" sz="600" b="0" dirty="0" smtClean="0">
                <a:solidFill>
                  <a:srgbClr val="262626">
                    <a:lumMod val="75000"/>
                    <a:lumOff val="25000"/>
                  </a:srgbClr>
                </a:solidFill>
                <a:latin typeface="Arial" charset="0"/>
              </a:rPr>
              <a:t>© 2014 Black Knight Financial Services, Inc.  All Rights Reserved.</a:t>
            </a:r>
            <a:endParaRPr lang="en-US" sz="600" b="0" dirty="0">
              <a:solidFill>
                <a:srgbClr val="262626">
                  <a:lumMod val="75000"/>
                  <a:lumOff val="25000"/>
                </a:srgbClr>
              </a:solidFill>
              <a:latin typeface="Arial" charset="0"/>
            </a:endParaRPr>
          </a:p>
        </p:txBody>
      </p:sp>
    </p:spTree>
    <p:extLst>
      <p:ext uri="{BB962C8B-B14F-4D97-AF65-F5344CB8AC3E}">
        <p14:creationId xmlns:p14="http://schemas.microsoft.com/office/powerpoint/2010/main" val="1302829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15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A4AD536A-7853-4F53-B0C6-56947EB44A5C}"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8"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06463"/>
            <a:ext cx="4191000" cy="5265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6463"/>
            <a:ext cx="4191000" cy="5265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7583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53350" y="3889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userDrawn="1"/>
        </p:nvPicPr>
        <p:blipFill>
          <a:blip r:embed="rId4" cstate="print">
            <a:extLst>
              <a:ext uri="{28A0092B-C50C-407E-A947-70E740481C1C}">
                <a14:useLocalDpi xmlns:a14="http://schemas.microsoft.com/office/drawing/2010/main" val="0"/>
              </a:ext>
            </a:extLst>
          </a:blip>
          <a:srcRect l="9749"/>
          <a:stretch>
            <a:fillRect/>
          </a:stretch>
        </p:blipFill>
        <p:spPr bwMode="auto">
          <a:xfrm>
            <a:off x="0" y="218757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8669200" y="6381323"/>
            <a:ext cx="563563" cy="230832"/>
          </a:xfrm>
          <a:prstGeom prst="rect">
            <a:avLst/>
          </a:prstGeom>
          <a:noFill/>
          <a:ln>
            <a:noFill/>
          </a:ln>
          <a:extLst/>
        </p:spPr>
        <p:txBody>
          <a:bodyPr>
            <a:spAutoFit/>
          </a:bodyPr>
          <a:lstStyle>
            <a:lvl1pPr eaLnBrk="0" hangingPunct="0">
              <a:defRPr sz="2400">
                <a:solidFill>
                  <a:schemeClr val="tx1"/>
                </a:solidFill>
                <a:latin typeface="Calibri" panose="020F0502020204030204" pitchFamily="34" charset="0"/>
                <a:ea typeface="ヒラギノ角ゴ Pro W3" charset="-128"/>
              </a:defRPr>
            </a:lvl1pPr>
            <a:lvl2pPr marL="37931725" indent="-37474525" eaLnBrk="0" hangingPunct="0">
              <a:defRPr sz="2400">
                <a:solidFill>
                  <a:schemeClr val="tx1"/>
                </a:solidFill>
                <a:latin typeface="Calibri" panose="020F0502020204030204" pitchFamily="34" charset="0"/>
                <a:ea typeface="ヒラギノ角ゴ Pro W3" charset="-128"/>
              </a:defRPr>
            </a:lvl2pPr>
            <a:lvl3pPr eaLnBrk="0" hangingPunct="0">
              <a:defRPr sz="2400">
                <a:solidFill>
                  <a:schemeClr val="tx1"/>
                </a:solidFill>
                <a:latin typeface="Calibri" panose="020F0502020204030204" pitchFamily="34" charset="0"/>
                <a:ea typeface="ヒラギノ角ゴ Pro W3" charset="-128"/>
              </a:defRPr>
            </a:lvl3pPr>
            <a:lvl4pPr eaLnBrk="0" hangingPunct="0">
              <a:defRPr sz="2400">
                <a:solidFill>
                  <a:schemeClr val="tx1"/>
                </a:solidFill>
                <a:latin typeface="Calibri" panose="020F0502020204030204" pitchFamily="34" charset="0"/>
                <a:ea typeface="ヒラギノ角ゴ Pro W3" charset="-128"/>
              </a:defRPr>
            </a:lvl4pPr>
            <a:lvl5pPr eaLnBrk="0" hangingPunct="0">
              <a:defRPr sz="2400">
                <a:solidFill>
                  <a:schemeClr val="tx1"/>
                </a:solidFill>
                <a:latin typeface="Calibri" panose="020F0502020204030204" pitchFamily="34" charset="0"/>
                <a:ea typeface="ヒラギノ角ゴ Pro W3" charset="-128"/>
              </a:defRPr>
            </a:lvl5pPr>
            <a:lvl6pPr marL="4572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6pPr>
            <a:lvl7pPr marL="9144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7pPr>
            <a:lvl8pPr marL="13716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8pPr>
            <a:lvl9pPr marL="18288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9pPr>
          </a:lstStyle>
          <a:p>
            <a:pPr eaLnBrk="1" fontAlgn="auto" hangingPunct="1">
              <a:spcBef>
                <a:spcPts val="0"/>
              </a:spcBef>
              <a:spcAft>
                <a:spcPts val="0"/>
              </a:spcAft>
            </a:pPr>
            <a:fld id="{2CB8D7FF-481A-4603-9B6C-D331F057B152}" type="slidenum">
              <a:rPr lang="en-US" sz="900">
                <a:solidFill>
                  <a:prstClr val="white"/>
                </a:solidFill>
                <a:latin typeface="Arial" panose="020B0604020202020204" pitchFamily="34" charset="0"/>
              </a:rPr>
              <a:pPr eaLnBrk="1" fontAlgn="auto" hangingPunct="1">
                <a:spcBef>
                  <a:spcPts val="0"/>
                </a:spcBef>
                <a:spcAft>
                  <a:spcPts val="0"/>
                </a:spcAft>
              </a:pPr>
              <a:t>‹#›</a:t>
            </a:fld>
            <a:endParaRPr lang="en-US" sz="900" dirty="0">
              <a:solidFill>
                <a:prstClr val="white"/>
              </a:solidFill>
              <a:latin typeface="Arial" panose="020B0604020202020204" pitchFamily="34" charset="0"/>
            </a:endParaRPr>
          </a:p>
        </p:txBody>
      </p:sp>
      <p:sp>
        <p:nvSpPr>
          <p:cNvPr id="7" name="TextBox 11"/>
          <p:cNvSpPr txBox="1">
            <a:spLocks noChangeArrowheads="1"/>
          </p:cNvSpPr>
          <p:nvPr userDrawn="1"/>
        </p:nvSpPr>
        <p:spPr bwMode="auto">
          <a:xfrm>
            <a:off x="436563" y="6396038"/>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Footer Placeholder 4"/>
          <p:cNvSpPr txBox="1">
            <a:spLocks/>
          </p:cNvSpPr>
          <p:nvPr userDrawn="1"/>
        </p:nvSpPr>
        <p:spPr>
          <a:xfrm>
            <a:off x="6265863" y="6534150"/>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charset="-128"/>
              </a:defRPr>
            </a:lvl1pPr>
            <a:lvl2pPr marL="37931725" indent="-37474525" eaLnBrk="0" hangingPunct="0">
              <a:defRPr sz="2400">
                <a:solidFill>
                  <a:schemeClr val="tx1"/>
                </a:solidFill>
                <a:latin typeface="Calibri" panose="020F0502020204030204" pitchFamily="34" charset="0"/>
                <a:ea typeface="ヒラギノ角ゴ Pro W3" charset="-128"/>
              </a:defRPr>
            </a:lvl2pPr>
            <a:lvl3pPr eaLnBrk="0" hangingPunct="0">
              <a:defRPr sz="2400">
                <a:solidFill>
                  <a:schemeClr val="tx1"/>
                </a:solidFill>
                <a:latin typeface="Calibri" panose="020F0502020204030204" pitchFamily="34" charset="0"/>
                <a:ea typeface="ヒラギノ角ゴ Pro W3" charset="-128"/>
              </a:defRPr>
            </a:lvl3pPr>
            <a:lvl4pPr eaLnBrk="0" hangingPunct="0">
              <a:defRPr sz="2400">
                <a:solidFill>
                  <a:schemeClr val="tx1"/>
                </a:solidFill>
                <a:latin typeface="Calibri" panose="020F0502020204030204" pitchFamily="34" charset="0"/>
                <a:ea typeface="ヒラギノ角ゴ Pro W3" charset="-128"/>
              </a:defRPr>
            </a:lvl4pPr>
            <a:lvl5pPr eaLnBrk="0" hangingPunct="0">
              <a:defRPr sz="2400">
                <a:solidFill>
                  <a:schemeClr val="tx1"/>
                </a:solidFill>
                <a:latin typeface="Calibri" panose="020F0502020204030204" pitchFamily="34" charset="0"/>
                <a:ea typeface="ヒラギノ角ゴ Pro W3" charset="-128"/>
              </a:defRPr>
            </a:lvl5pPr>
            <a:lvl6pPr marL="4572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6pPr>
            <a:lvl7pPr marL="9144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7pPr>
            <a:lvl8pPr marL="13716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8pPr>
            <a:lvl9pPr marL="18288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9pPr>
          </a:lstStyle>
          <a:p>
            <a:pPr eaLnBrk="1" fontAlgn="auto" hangingPunct="1">
              <a:spcBef>
                <a:spcPts val="0"/>
              </a:spcBef>
              <a:spcAft>
                <a:spcPts val="0"/>
              </a:spcAft>
            </a:pPr>
            <a:r>
              <a:rPr lang="en-US" sz="500" b="0" dirty="0">
                <a:solidFill>
                  <a:prstClr val="white"/>
                </a:solidFill>
                <a:latin typeface="Arial" panose="020B0604020202020204" pitchFamily="34" charset="0"/>
              </a:rPr>
              <a:t>TM SM ® Trademark(s) of Black Knight IP Holding Company, LLC, or an affiliate. © 2014 BKIS, LLC.  All Rights Reserved.</a:t>
            </a:r>
          </a:p>
        </p:txBody>
      </p:sp>
      <p:sp>
        <p:nvSpPr>
          <p:cNvPr id="15" name="Title 1"/>
          <p:cNvSpPr>
            <a:spLocks noGrp="1"/>
          </p:cNvSpPr>
          <p:nvPr>
            <p:ph type="ctrTitle"/>
          </p:nvPr>
        </p:nvSpPr>
        <p:spPr>
          <a:xfrm>
            <a:off x="436533" y="2641891"/>
            <a:ext cx="6863529" cy="831179"/>
          </a:xfrm>
          <a:prstGeom prst="rect">
            <a:avLst/>
          </a:prstGeom>
        </p:spPr>
        <p:txBody>
          <a:bodyPr/>
          <a:lstStyle>
            <a:lvl1pPr algn="l">
              <a:defRPr sz="2400" b="1" i="0" baseline="0">
                <a:solidFill>
                  <a:schemeClr val="bg1"/>
                </a:solidFill>
                <a:latin typeface="Arial"/>
                <a:cs typeface="Arial"/>
              </a:defRPr>
            </a:lvl1pPr>
          </a:lstStyle>
          <a:p>
            <a:r>
              <a:rPr lang="en-US" smtClean="0"/>
              <a:t>Click to edit Master title style</a:t>
            </a:r>
            <a:endParaRPr lang="en-US" dirty="0"/>
          </a:p>
        </p:txBody>
      </p:sp>
      <p:sp>
        <p:nvSpPr>
          <p:cNvPr id="9" name="TextBox 11"/>
          <p:cNvSpPr txBox="1">
            <a:spLocks noChangeArrowheads="1"/>
          </p:cNvSpPr>
          <p:nvPr userDrawn="1"/>
        </p:nvSpPr>
        <p:spPr bwMode="auto">
          <a:xfrm>
            <a:off x="6258362" y="6393323"/>
            <a:ext cx="1863291" cy="215444"/>
          </a:xfrm>
          <a:prstGeom prst="rect">
            <a:avLst/>
          </a:prstGeom>
          <a:noFill/>
          <a:ln>
            <a:noFill/>
          </a:ln>
          <a:extLst/>
        </p:spPr>
        <p:txBody>
          <a:bodyPr wrap="square">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800" dirty="0" smtClean="0">
                <a:solidFill>
                  <a:srgbClr val="FFFFFF"/>
                </a:solidFill>
                <a:latin typeface="Arial" charset="0"/>
                <a:cs typeface="Arial" charset="0"/>
              </a:rPr>
              <a:t>Confidential and Proprietary</a:t>
            </a:r>
          </a:p>
        </p:txBody>
      </p:sp>
    </p:spTree>
    <p:extLst>
      <p:ext uri="{BB962C8B-B14F-4D97-AF65-F5344CB8AC3E}">
        <p14:creationId xmlns:p14="http://schemas.microsoft.com/office/powerpoint/2010/main" val="18807481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0"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11"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58B8472-3E6A-4469-8A15-7CECBEE572BB}" type="slidenum">
              <a:rPr lang="en-US" sz="1200">
                <a:solidFill>
                  <a:prstClr val="white"/>
                </a:solidFill>
                <a:latin typeface="Arial" pitchFamily="34" charset="0"/>
              </a:rPr>
              <a:pPr eaLnBrk="1" fontAlgn="auto" hangingPunct="1">
                <a:spcBef>
                  <a:spcPts val="0"/>
                </a:spcBef>
                <a:spcAft>
                  <a:spcPts val="0"/>
                </a:spcAft>
              </a:pPr>
              <a:t>‹#›</a:t>
            </a:fld>
            <a:endParaRPr lang="en-US" sz="1200" dirty="0">
              <a:solidFill>
                <a:prstClr val="white"/>
              </a:solidFill>
              <a:latin typeface="Arial" pitchFamily="34" charset="0"/>
            </a:endParaRPr>
          </a:p>
        </p:txBody>
      </p:sp>
      <p:sp>
        <p:nvSpPr>
          <p:cNvPr id="12"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1" y="228600"/>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30" name="Text Placeholder 2"/>
          <p:cNvSpPr>
            <a:spLocks noGrp="1"/>
          </p:cNvSpPr>
          <p:nvPr>
            <p:ph type="body" idx="1"/>
          </p:nvPr>
        </p:nvSpPr>
        <p:spPr>
          <a:xfrm>
            <a:off x="352431" y="1157300"/>
            <a:ext cx="3887788" cy="639762"/>
          </a:xfrm>
          <a:prstGeom prst="rect">
            <a:avLst/>
          </a:prstGeom>
        </p:spPr>
        <p:txBody>
          <a:bodyPr anchor="ctr"/>
          <a:lstStyle>
            <a:lvl1pPr marL="0" indent="0">
              <a:buNone/>
              <a:defRPr sz="2000" b="1">
                <a:solidFill>
                  <a:srgbClr val="AA362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3"/>
          <p:cNvSpPr>
            <a:spLocks noGrp="1"/>
          </p:cNvSpPr>
          <p:nvPr>
            <p:ph sz="half" idx="2"/>
          </p:nvPr>
        </p:nvSpPr>
        <p:spPr>
          <a:xfrm>
            <a:off x="352431" y="1797061"/>
            <a:ext cx="3887788" cy="4256497"/>
          </a:xfrm>
          <a:prstGeom prst="rect">
            <a:avLst/>
          </a:prstGeom>
        </p:spPr>
        <p:txBody>
          <a:bodyPr/>
          <a:lstStyle>
            <a:lvl1pPr marL="342900" indent="-342900">
              <a:spcBef>
                <a:spcPts val="0"/>
              </a:spcBef>
              <a:spcAft>
                <a:spcPts val="1200"/>
              </a:spcAft>
              <a:buFont typeface="Wingdings" charset="2"/>
              <a:buChar char="§"/>
              <a:defRPr sz="1800">
                <a:solidFill>
                  <a:schemeClr val="tx1">
                    <a:lumMod val="65000"/>
                    <a:lumOff val="35000"/>
                  </a:schemeClr>
                </a:solidFill>
                <a:latin typeface="Arial" pitchFamily="34" charset="0"/>
                <a:cs typeface="Arial" pitchFamily="34" charset="0"/>
              </a:defRPr>
            </a:lvl1pPr>
            <a:lvl2pPr>
              <a:spcBef>
                <a:spcPts val="0"/>
              </a:spcBef>
              <a:spcAft>
                <a:spcPts val="1200"/>
              </a:spcAft>
              <a:defRPr sz="1800">
                <a:solidFill>
                  <a:schemeClr val="tx1">
                    <a:lumMod val="65000"/>
                    <a:lumOff val="35000"/>
                  </a:schemeClr>
                </a:solidFill>
                <a:latin typeface="Arial" pitchFamily="34" charset="0"/>
                <a:cs typeface="Arial" pitchFamily="34" charset="0"/>
              </a:defRPr>
            </a:lvl2pPr>
            <a:lvl3pPr>
              <a:spcBef>
                <a:spcPts val="0"/>
              </a:spcBef>
              <a:spcAft>
                <a:spcPts val="1200"/>
              </a:spcAft>
              <a:defRPr sz="1800">
                <a:solidFill>
                  <a:schemeClr val="tx1">
                    <a:lumMod val="65000"/>
                    <a:lumOff val="35000"/>
                  </a:schemeClr>
                </a:solidFill>
                <a:latin typeface="Arial" pitchFamily="34" charset="0"/>
                <a:cs typeface="Arial" pitchFamily="34" charset="0"/>
              </a:defRPr>
            </a:lvl3pPr>
            <a:lvl4pPr>
              <a:spcBef>
                <a:spcPts val="0"/>
              </a:spcBef>
              <a:spcAft>
                <a:spcPts val="1200"/>
              </a:spcAft>
              <a:defRPr sz="1800">
                <a:solidFill>
                  <a:schemeClr val="tx1">
                    <a:lumMod val="65000"/>
                    <a:lumOff val="35000"/>
                  </a:schemeClr>
                </a:solidFill>
                <a:latin typeface="Arial" pitchFamily="34" charset="0"/>
                <a:cs typeface="Arial" pitchFamily="34" charset="0"/>
              </a:defRPr>
            </a:lvl4pPr>
            <a:lvl5pPr>
              <a:spcBef>
                <a:spcPts val="0"/>
              </a:spcBef>
              <a:spcAft>
                <a:spcPts val="1200"/>
              </a:spcAft>
              <a:defRPr sz="1800">
                <a:solidFill>
                  <a:schemeClr val="tx1">
                    <a:lumMod val="65000"/>
                    <a:lumOff val="35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4"/>
          <p:cNvSpPr>
            <a:spLocks noGrp="1"/>
          </p:cNvSpPr>
          <p:nvPr>
            <p:ph type="body" sz="quarter" idx="3"/>
          </p:nvPr>
        </p:nvSpPr>
        <p:spPr>
          <a:xfrm>
            <a:off x="4540256" y="1157300"/>
            <a:ext cx="3889375" cy="639762"/>
          </a:xfrm>
          <a:prstGeom prst="rect">
            <a:avLst/>
          </a:prstGeom>
        </p:spPr>
        <p:txBody>
          <a:bodyPr anchor="ctr"/>
          <a:lstStyle>
            <a:lvl1pPr marL="0" indent="0">
              <a:buNone/>
              <a:defRPr sz="2000" b="1">
                <a:solidFill>
                  <a:srgbClr val="AA362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3" name="Content Placeholder 5"/>
          <p:cNvSpPr>
            <a:spLocks noGrp="1"/>
          </p:cNvSpPr>
          <p:nvPr>
            <p:ph sz="quarter" idx="4"/>
          </p:nvPr>
        </p:nvSpPr>
        <p:spPr>
          <a:xfrm>
            <a:off x="4543431" y="1797061"/>
            <a:ext cx="3886200" cy="4256497"/>
          </a:xfrm>
          <a:prstGeom prst="rect">
            <a:avLst/>
          </a:prstGeom>
        </p:spPr>
        <p:txBody>
          <a:bodyPr/>
          <a:lstStyle>
            <a:lvl1pPr marL="342900" indent="-342900">
              <a:spcBef>
                <a:spcPts val="0"/>
              </a:spcBef>
              <a:spcAft>
                <a:spcPts val="1200"/>
              </a:spcAft>
              <a:buFont typeface="Wingdings" charset="2"/>
              <a:buChar char="§"/>
              <a:defRPr sz="1800">
                <a:solidFill>
                  <a:srgbClr val="595959"/>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09721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7"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a:solidFill>
                  <a:prstClr val="white"/>
                </a:solidFill>
                <a:latin typeface="Arial" pitchFamily="34" charset="0"/>
              </a:rPr>
              <a:pPr eaLnBrk="1" fontAlgn="auto" hangingPunct="1">
                <a:spcBef>
                  <a:spcPts val="0"/>
                </a:spcBef>
                <a:spcAft>
                  <a:spcPts val="0"/>
                </a:spcAft>
              </a:pPr>
              <a:t>‹#›</a:t>
            </a:fld>
            <a:endParaRPr lang="en-US" sz="120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1" y="228600"/>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2" name="Picture Placeholder 5"/>
          <p:cNvSpPr>
            <a:spLocks noGrp="1"/>
          </p:cNvSpPr>
          <p:nvPr>
            <p:ph type="pic" sz="quarter" idx="12"/>
          </p:nvPr>
        </p:nvSpPr>
        <p:spPr>
          <a:xfrm>
            <a:off x="352431" y="1154113"/>
            <a:ext cx="8305800" cy="4899446"/>
          </a:xfrm>
          <a:prstGeom prst="rect">
            <a:avLst/>
          </a:prstGeom>
        </p:spPr>
        <p:txBody>
          <a:bodyPr/>
          <a:lstStyle>
            <a:lvl1pPr marL="342900" indent="-342900">
              <a:buFont typeface="Wingdings" charset="2"/>
              <a:buChar char="§"/>
              <a:defRPr sz="2000" b="1">
                <a:solidFill>
                  <a:srgbClr val="AA3621"/>
                </a:solidFill>
              </a:defRPr>
            </a:lvl1pPr>
          </a:lstStyle>
          <a:p>
            <a:pPr lvl="0"/>
            <a:r>
              <a:rPr lang="en-US" noProof="0" dirty="0" smtClean="0"/>
              <a:t>Click icon to add picture</a:t>
            </a:r>
          </a:p>
        </p:txBody>
      </p:sp>
    </p:spTree>
    <p:extLst>
      <p:ext uri="{BB962C8B-B14F-4D97-AF65-F5344CB8AC3E}">
        <p14:creationId xmlns:p14="http://schemas.microsoft.com/office/powerpoint/2010/main" val="18952266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271" y="183759"/>
            <a:ext cx="8916818" cy="656808"/>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4917" y="6492504"/>
            <a:ext cx="2895600" cy="365125"/>
          </a:xfrm>
          <a:prstGeom prst="rect">
            <a:avLst/>
          </a:prstGeom>
        </p:spPr>
        <p:txBody>
          <a:bodyPr/>
          <a:lstStyle/>
          <a:p>
            <a:pPr fontAlgn="auto">
              <a:spcBef>
                <a:spcPts val="0"/>
              </a:spcBef>
              <a:spcAft>
                <a:spcPts val="0"/>
              </a:spcAft>
            </a:pPr>
            <a:r>
              <a:rPr lang="en-US" sz="1800" b="0" dirty="0" smtClean="0">
                <a:solidFill>
                  <a:prstClr val="black"/>
                </a:solidFill>
                <a:latin typeface="Calibri"/>
              </a:rPr>
              <a:t>Confidential Information. © 2014 Black Knight Financial Services, LLC or an affiliate. All Rights Reserved.</a:t>
            </a:r>
            <a:endParaRPr lang="en-US" sz="1800" b="0" dirty="0">
              <a:solidFill>
                <a:prstClr val="black"/>
              </a:solidFill>
              <a:latin typeface="Calibri"/>
            </a:endParaRPr>
          </a:p>
        </p:txBody>
      </p:sp>
      <p:sp>
        <p:nvSpPr>
          <p:cNvPr id="5" name="Slide Number Placeholder 4"/>
          <p:cNvSpPr>
            <a:spLocks noGrp="1"/>
          </p:cNvSpPr>
          <p:nvPr>
            <p:ph type="sldNum" sz="quarter" idx="12"/>
          </p:nvPr>
        </p:nvSpPr>
        <p:spPr>
          <a:xfrm>
            <a:off x="8686801" y="6636775"/>
            <a:ext cx="449825" cy="206292"/>
          </a:xfrm>
          <a:prstGeom prst="rect">
            <a:avLst/>
          </a:prstGeom>
        </p:spPr>
        <p:txBody>
          <a:bodyPr/>
          <a:lstStyle/>
          <a:p>
            <a:pPr fontAlgn="auto">
              <a:spcBef>
                <a:spcPts val="0"/>
              </a:spcBef>
              <a:spcAft>
                <a:spcPts val="0"/>
              </a:spcAft>
            </a:pPr>
            <a:fld id="{6FCCE03A-B400-8C4E-9255-EB6F21F2D7EC}" type="slidenum">
              <a:rPr lang="en-US" sz="1800" b="0" smtClean="0">
                <a:solidFill>
                  <a:prstClr val="black"/>
                </a:solidFill>
                <a:latin typeface="Calibri"/>
              </a:rPr>
              <a:pPr fontAlgn="auto">
                <a:spcBef>
                  <a:spcPts val="0"/>
                </a:spcBef>
                <a:spcAft>
                  <a:spcPts val="0"/>
                </a:spcAft>
              </a:pPr>
              <a:t>‹#›</a:t>
            </a:fld>
            <a:endParaRPr lang="en-US" sz="1800" b="0" dirty="0">
              <a:solidFill>
                <a:prstClr val="black"/>
              </a:solidFill>
              <a:latin typeface="Calibri"/>
            </a:endParaRPr>
          </a:p>
        </p:txBody>
      </p:sp>
    </p:spTree>
    <p:extLst>
      <p:ext uri="{BB962C8B-B14F-4D97-AF65-F5344CB8AC3E}">
        <p14:creationId xmlns:p14="http://schemas.microsoft.com/office/powerpoint/2010/main" val="183811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blurRad="92075"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396038"/>
            <a:ext cx="3125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a:xfrm>
            <a:off x="6265863" y="6534150"/>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r>
              <a:rPr lang="en-US" sz="500" b="0" dirty="0">
                <a:solidFill>
                  <a:prstClr val="white"/>
                </a:solidFill>
                <a:latin typeface="Arial" panose="020B0604020202020204" pitchFamily="34" charset="0"/>
              </a:rPr>
              <a:t>TM SM ® Trademark(s) of Black Knight IP Holding Company, LLC, or an affiliate. © 2014 BKIS, LLC.  All Rights Reserved.</a:t>
            </a:r>
          </a:p>
        </p:txBody>
      </p:sp>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872163" y="412750"/>
            <a:ext cx="27146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1"/>
            <a:ext cx="6863529" cy="847018"/>
          </a:xfrm>
          <a:prstGeom prst="rect">
            <a:avLst/>
          </a:prstGeom>
        </p:spPr>
        <p:txBody>
          <a:bodyP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436563" y="4821238"/>
            <a:ext cx="2733675" cy="771525"/>
          </a:xfrm>
          <a:prstGeom prst="rect">
            <a:avLst/>
          </a:prstGeom>
        </p:spPr>
        <p:txBody>
          <a:bodyPr vert="horz" wrap="square" lIns="91440" tIns="45720" rIns="91440" bIns="45720" numCol="1" anchor="t" anchorCtr="0" compatLnSpc="1">
            <a:prstTxWarp prst="textNoShape">
              <a:avLst/>
            </a:prstTxWarp>
          </a:bodyPr>
          <a:lstStyle>
            <a:lvl1pPr>
              <a:defRPr>
                <a:solidFill>
                  <a:srgbClr val="595959"/>
                </a:solidFill>
                <a:latin typeface="Arial" panose="020B0604020202020204" pitchFamily="34" charset="0"/>
                <a:cs typeface="Arial" panose="020B0604020202020204" pitchFamily="34" charset="0"/>
              </a:defRPr>
            </a:lvl1pPr>
          </a:lstStyle>
          <a:p>
            <a:pPr fontAlgn="auto">
              <a:spcBef>
                <a:spcPts val="0"/>
              </a:spcBef>
              <a:spcAft>
                <a:spcPts val="0"/>
              </a:spcAft>
            </a:pPr>
            <a:fld id="{FDB0D944-E854-4BB2-8D0B-1B2D36A0B663}" type="datetime1">
              <a:rPr lang="en-US" sz="1800" b="0"/>
              <a:pPr fontAlgn="auto">
                <a:spcBef>
                  <a:spcPts val="0"/>
                </a:spcBef>
                <a:spcAft>
                  <a:spcPts val="0"/>
                </a:spcAft>
              </a:pPr>
              <a:t>3/11/2019</a:t>
            </a:fld>
            <a:endParaRPr lang="en-US" sz="1800" b="0" dirty="0"/>
          </a:p>
        </p:txBody>
      </p:sp>
    </p:spTree>
    <p:extLst>
      <p:ext uri="{BB962C8B-B14F-4D97-AF65-F5344CB8AC3E}">
        <p14:creationId xmlns:p14="http://schemas.microsoft.com/office/powerpoint/2010/main" val="16380996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KFS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365760"/>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a:p>
            <a:pPr fontAlgn="auto">
              <a:spcBef>
                <a:spcPts val="0"/>
              </a:spcBef>
              <a:spcAft>
                <a:spcPts val="0"/>
              </a:spcAft>
              <a:defRPr/>
            </a:pPr>
            <a:r>
              <a:rPr lang="en-US" sz="900" dirty="0" smtClean="0">
                <a:solidFill>
                  <a:srgbClr val="FFFFFF"/>
                </a:solidFill>
                <a:latin typeface="Arial" charset="0"/>
                <a:cs typeface="Arial" charset="0"/>
              </a:rPr>
              <a:t>Proprietary and Confidential for Client’s Internal Use Only</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b="0">
                <a:solidFill>
                  <a:prstClr val="white"/>
                </a:solidFill>
                <a:latin typeface="Arial" pitchFamily="34" charset="0"/>
              </a:rPr>
              <a:pPr eaLnBrk="1" fontAlgn="auto" hangingPunct="1">
                <a:spcBef>
                  <a:spcPts val="0"/>
                </a:spcBef>
                <a:spcAft>
                  <a:spcPts val="0"/>
                </a:spcAft>
              </a:pPr>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1" name="Straight Connector 10"/>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36810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6" name="Straight Connector 5"/>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hangingPunct="1"/>
            <a:fld id="{F75A45E6-1D62-41DA-9358-556AEB4E4C65}" type="slidenum">
              <a:rPr lang="en-US" sz="1200" b="1">
                <a:solidFill>
                  <a:schemeClr val="bg1"/>
                </a:solidFill>
                <a:latin typeface="Arial" pitchFamily="34" charset="0"/>
                <a:cs typeface="Arial" pitchFamily="34" charset="0"/>
              </a:rPr>
              <a:pPr eaLnBrk="1" hangingPunct="1"/>
              <a:t>‹#›</a:t>
            </a:fld>
            <a:endParaRPr lang="en-US" sz="1200" b="1">
              <a:solidFill>
                <a:schemeClr val="bg1"/>
              </a:solidFill>
              <a:latin typeface="Arial" pitchFamily="34" charset="0"/>
              <a:cs typeface="Arial" pitchFamily="34" charset="0"/>
            </a:endParaRPr>
          </a:p>
        </p:txBody>
      </p:sp>
      <p:sp>
        <p:nvSpPr>
          <p:cNvPr id="15" name="Title 1"/>
          <p:cNvSpPr>
            <a:spLocks noGrp="1"/>
          </p:cNvSpPr>
          <p:nvPr>
            <p:ph type="ctrTitle"/>
          </p:nvPr>
        </p:nvSpPr>
        <p:spPr>
          <a:xfrm>
            <a:off x="352431" y="228601"/>
            <a:ext cx="7292969"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352431" y="1154113"/>
            <a:ext cx="8534400" cy="4899446"/>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7F7F7F"/>
                </a:solidFill>
                <a:latin typeface="Arial" pitchFamily="34" charset="0"/>
                <a:cs typeface="Arial" pitchFamily="34" charset="0"/>
              </a:defRPr>
            </a:lvl2pPr>
            <a:lvl3pPr>
              <a:spcBef>
                <a:spcPts val="0"/>
              </a:spcBef>
              <a:spcAft>
                <a:spcPts val="1200"/>
              </a:spcAft>
              <a:defRPr sz="1800">
                <a:solidFill>
                  <a:srgbClr val="7F7F7F"/>
                </a:solidFill>
                <a:latin typeface="Arial" pitchFamily="34" charset="0"/>
                <a:cs typeface="Arial" pitchFamily="34" charset="0"/>
              </a:defRPr>
            </a:lvl3pPr>
            <a:lvl4pPr>
              <a:spcBef>
                <a:spcPts val="0"/>
              </a:spcBef>
              <a:spcAft>
                <a:spcPts val="1200"/>
              </a:spcAft>
              <a:defRPr sz="1800">
                <a:solidFill>
                  <a:srgbClr val="7F7F7F"/>
                </a:solidFill>
                <a:latin typeface="Arial" pitchFamily="34" charset="0"/>
                <a:cs typeface="Arial" pitchFamily="34" charset="0"/>
              </a:defRPr>
            </a:lvl4pPr>
            <a:lvl5pPr>
              <a:spcBef>
                <a:spcPts val="0"/>
              </a:spcBef>
              <a:spcAft>
                <a:spcPts val="1200"/>
              </a:spcAft>
              <a:defRPr sz="180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973458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Rectangle 12"/>
          <p:cNvSpPr/>
          <p:nvPr userDrawn="1"/>
        </p:nvSpPr>
        <p:spPr>
          <a:xfrm>
            <a:off x="0" y="6477001"/>
            <a:ext cx="9144000" cy="381000"/>
          </a:xfrm>
          <a:prstGeom prst="rect">
            <a:avLst/>
          </a:prstGeom>
          <a:solidFill>
            <a:srgbClr val="C6A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4136553" y="6545368"/>
            <a:ext cx="870858" cy="244475"/>
          </a:xfrm>
          <a:prstGeom prst="rect">
            <a:avLst/>
          </a:prstGeom>
        </p:spPr>
        <p:txBody>
          <a:bodyPr/>
          <a:lstStyle/>
          <a:p>
            <a:fld id="{785EF1D9-72F9-4868-BE01-EB4429E8FFE4}" type="datetime1">
              <a:rPr lang="en-US" smtClean="0"/>
              <a:pPr/>
              <a:t>3/11/2019</a:t>
            </a:fld>
            <a:endParaRPr lang="en-US" dirty="0"/>
          </a:p>
        </p:txBody>
      </p:sp>
      <p:sp>
        <p:nvSpPr>
          <p:cNvPr id="6" name="Slide Number Placeholder 5"/>
          <p:cNvSpPr>
            <a:spLocks noGrp="1"/>
          </p:cNvSpPr>
          <p:nvPr>
            <p:ph type="sldNum" sz="quarter" idx="12"/>
          </p:nvPr>
        </p:nvSpPr>
        <p:spPr>
          <a:xfrm>
            <a:off x="8451791" y="6536822"/>
            <a:ext cx="565446" cy="244475"/>
          </a:xfrm>
          <a:prstGeom prst="rect">
            <a:avLst/>
          </a:prstGeom>
        </p:spPr>
        <p:txBody>
          <a:bodyPr/>
          <a:lstStyle/>
          <a:p>
            <a:fld id="{C225D23D-03BE-49B5-BFE0-B316F5930BEF}" type="slidenum">
              <a:rPr lang="en-US" smtClean="0"/>
              <a:pPr/>
              <a:t>‹#›</a:t>
            </a:fld>
            <a:endParaRPr lang="en-US" dirty="0"/>
          </a:p>
        </p:txBody>
      </p:sp>
      <p:sp>
        <p:nvSpPr>
          <p:cNvPr id="11" name="Footer Placeholder 4"/>
          <p:cNvSpPr>
            <a:spLocks noGrp="1"/>
          </p:cNvSpPr>
          <p:nvPr>
            <p:ph type="ftr" sz="quarter" idx="3"/>
          </p:nvPr>
        </p:nvSpPr>
        <p:spPr>
          <a:xfrm>
            <a:off x="5358212" y="6536822"/>
            <a:ext cx="2871387" cy="244475"/>
          </a:xfrm>
          <a:prstGeom prst="rect">
            <a:avLst/>
          </a:prstGeom>
        </p:spPr>
        <p:txBody>
          <a:bodyPr vert="horz" lIns="91440" tIns="45720" rIns="91440" bIns="45720" rtlCol="0" anchor="ctr"/>
          <a:lstStyle>
            <a:lvl1pPr algn="r">
              <a:defRPr sz="700">
                <a:solidFill>
                  <a:schemeClr val="tx1">
                    <a:lumMod val="75000"/>
                    <a:lumOff val="25000"/>
                  </a:schemeClr>
                </a:solidFill>
                <a:latin typeface="Arial" pitchFamily="34" charset="0"/>
                <a:cs typeface="Arial" pitchFamily="34" charset="0"/>
              </a:defRPr>
            </a:lvl1pPr>
          </a:lstStyle>
          <a:p>
            <a:r>
              <a:rPr lang="en-US" baseline="30000" dirty="0" smtClean="0">
                <a:latin typeface="Arial" charset="0"/>
              </a:rPr>
              <a:t>® TM SM</a:t>
            </a:r>
            <a:r>
              <a:rPr lang="en-US" dirty="0" smtClean="0">
                <a:latin typeface="Arial" charset="0"/>
              </a:rPr>
              <a:t> Trademark of Black Knight Financial Services or an affiliate.</a:t>
            </a:r>
          </a:p>
          <a:p>
            <a:r>
              <a:rPr lang="en-US" sz="600" dirty="0" smtClean="0">
                <a:latin typeface="Arial" charset="0"/>
              </a:rPr>
              <a:t>© 2014 Black Knight Financial Services, Inc.  All Rights Reserved.</a:t>
            </a:r>
            <a:endParaRPr lang="en-US" sz="600" dirty="0">
              <a:latin typeface="Arial" charset="0"/>
            </a:endParaRPr>
          </a:p>
        </p:txBody>
      </p:sp>
      <p:sp>
        <p:nvSpPr>
          <p:cNvPr id="12" name="TextBox 11"/>
          <p:cNvSpPr txBox="1"/>
          <p:nvPr userDrawn="1"/>
        </p:nvSpPr>
        <p:spPr>
          <a:xfrm>
            <a:off x="139338" y="6548846"/>
            <a:ext cx="3126376" cy="230832"/>
          </a:xfrm>
          <a:prstGeom prst="rect">
            <a:avLst/>
          </a:prstGeom>
          <a:noFill/>
        </p:spPr>
        <p:txBody>
          <a:bodyPr wrap="square" rtlCol="0">
            <a:spAutoFit/>
          </a:bodyPr>
          <a:lstStyle/>
          <a:p>
            <a:pPr algn="l"/>
            <a:r>
              <a:rPr lang="en-US" sz="900" dirty="0" smtClean="0">
                <a:solidFill>
                  <a:schemeClr val="tx2">
                    <a:lumMod val="50000"/>
                  </a:schemeClr>
                </a:solidFill>
                <a:latin typeface="+mj-lt"/>
              </a:rPr>
              <a:t>Black Knight Financial Services</a:t>
            </a:r>
            <a:endParaRPr lang="en-US" sz="900" dirty="0">
              <a:solidFill>
                <a:schemeClr val="tx2">
                  <a:lumMod val="50000"/>
                </a:schemeClr>
              </a:solidFill>
              <a:latin typeface="+mj-lt"/>
            </a:endParaRP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0040" y="151170"/>
            <a:ext cx="2530549" cy="781856"/>
          </a:xfrm>
          <a:prstGeom prst="rect">
            <a:avLst/>
          </a:prstGeom>
        </p:spPr>
      </p:pic>
    </p:spTree>
    <p:extLst>
      <p:ext uri="{BB962C8B-B14F-4D97-AF65-F5344CB8AC3E}">
        <p14:creationId xmlns:p14="http://schemas.microsoft.com/office/powerpoint/2010/main" val="3499501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7" name="TextBox 11"/>
          <p:cNvSpPr txBox="1">
            <a:spLocks noChangeArrowheads="1"/>
          </p:cNvSpPr>
          <p:nvPr userDrawn="1"/>
        </p:nvSpPr>
        <p:spPr bwMode="auto">
          <a:xfrm>
            <a:off x="436563" y="6396038"/>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a:defRPr/>
            </a:pPr>
            <a:r>
              <a:rPr lang="en-US" sz="900" b="1" dirty="0" smtClean="0">
                <a:solidFill>
                  <a:srgbClr val="FFFFFF"/>
                </a:solidFill>
                <a:latin typeface="Arial" charset="0"/>
                <a:cs typeface="Arial" charset="0"/>
              </a:rPr>
              <a:t>Black Knight Financial Services</a:t>
            </a:r>
          </a:p>
        </p:txBody>
      </p:sp>
      <p:sp>
        <p:nvSpPr>
          <p:cNvPr id="8" name="Footer Placeholder 4"/>
          <p:cNvSpPr txBox="1">
            <a:spLocks/>
          </p:cNvSpPr>
          <p:nvPr userDrawn="1"/>
        </p:nvSpPr>
        <p:spPr>
          <a:xfrm>
            <a:off x="6265863" y="6534150"/>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charset="-128"/>
              </a:defRPr>
            </a:lvl1pPr>
            <a:lvl2pPr marL="37931725" indent="-37474525" eaLnBrk="0" hangingPunct="0">
              <a:defRPr sz="2400">
                <a:solidFill>
                  <a:schemeClr val="tx1"/>
                </a:solidFill>
                <a:latin typeface="Calibri" panose="020F0502020204030204" pitchFamily="34" charset="0"/>
                <a:ea typeface="ヒラギノ角ゴ Pro W3" charset="-128"/>
              </a:defRPr>
            </a:lvl2pPr>
            <a:lvl3pPr eaLnBrk="0" hangingPunct="0">
              <a:defRPr sz="2400">
                <a:solidFill>
                  <a:schemeClr val="tx1"/>
                </a:solidFill>
                <a:latin typeface="Calibri" panose="020F0502020204030204" pitchFamily="34" charset="0"/>
                <a:ea typeface="ヒラギノ角ゴ Pro W3" charset="-128"/>
              </a:defRPr>
            </a:lvl3pPr>
            <a:lvl4pPr eaLnBrk="0" hangingPunct="0">
              <a:defRPr sz="2400">
                <a:solidFill>
                  <a:schemeClr val="tx1"/>
                </a:solidFill>
                <a:latin typeface="Calibri" panose="020F0502020204030204" pitchFamily="34" charset="0"/>
                <a:ea typeface="ヒラギノ角ゴ Pro W3" charset="-128"/>
              </a:defRPr>
            </a:lvl4pPr>
            <a:lvl5pPr eaLnBrk="0" hangingPunct="0">
              <a:defRPr sz="2400">
                <a:solidFill>
                  <a:schemeClr val="tx1"/>
                </a:solidFill>
                <a:latin typeface="Calibri" panose="020F0502020204030204" pitchFamily="34" charset="0"/>
                <a:ea typeface="ヒラギノ角ゴ Pro W3" charset="-128"/>
              </a:defRPr>
            </a:lvl5pPr>
            <a:lvl6pPr marL="4572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6pPr>
            <a:lvl7pPr marL="9144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7pPr>
            <a:lvl8pPr marL="13716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8pPr>
            <a:lvl9pPr marL="18288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9pPr>
          </a:lstStyle>
          <a:p>
            <a:pPr eaLnBrk="1" hangingPunct="1"/>
            <a:r>
              <a:rPr lang="en-US" sz="500" dirty="0">
                <a:solidFill>
                  <a:prstClr val="white"/>
                </a:solidFill>
                <a:latin typeface="Arial" panose="020B0604020202020204" pitchFamily="34" charset="0"/>
                <a:cs typeface="Arial" panose="020B0604020202020204" pitchFamily="34" charset="0"/>
              </a:rPr>
              <a:t>TM SM ® Trademark(s) of Black Knight IP Holding Company, LLC, or an affiliate. © 2014 BKIS, LLC.  All Rights Reserved.</a:t>
            </a:r>
          </a:p>
        </p:txBody>
      </p:sp>
      <p:sp>
        <p:nvSpPr>
          <p:cNvPr id="15" name="Title 1"/>
          <p:cNvSpPr>
            <a:spLocks noGrp="1"/>
          </p:cNvSpPr>
          <p:nvPr>
            <p:ph type="ctrTitle"/>
          </p:nvPr>
        </p:nvSpPr>
        <p:spPr>
          <a:xfrm>
            <a:off x="352431" y="370074"/>
            <a:ext cx="6863529" cy="742408"/>
          </a:xfrm>
          <a:prstGeom prst="rect">
            <a:avLst/>
          </a:prstGeom>
        </p:spPr>
        <p:txBody>
          <a:bodyP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TextBox 11"/>
          <p:cNvSpPr txBox="1">
            <a:spLocks noChangeArrowheads="1"/>
          </p:cNvSpPr>
          <p:nvPr userDrawn="1"/>
        </p:nvSpPr>
        <p:spPr bwMode="auto">
          <a:xfrm>
            <a:off x="6258362" y="6393323"/>
            <a:ext cx="1863291" cy="231775"/>
          </a:xfrm>
          <a:prstGeom prst="rect">
            <a:avLst/>
          </a:prstGeom>
          <a:noFill/>
          <a:ln>
            <a:noFill/>
          </a:ln>
          <a:extLst/>
        </p:spPr>
        <p:txBody>
          <a:bodyPr wrap="square">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a:defRPr/>
            </a:pPr>
            <a:r>
              <a:rPr lang="en-US" sz="900" b="1" dirty="0" smtClean="0">
                <a:solidFill>
                  <a:srgbClr val="FFFFFF"/>
                </a:solidFill>
                <a:latin typeface="Arial" charset="0"/>
                <a:cs typeface="Arial" charset="0"/>
              </a:rPr>
              <a:t>Confidential and Proprietary</a:t>
            </a:r>
          </a:p>
        </p:txBody>
      </p:sp>
      <p:sp>
        <p:nvSpPr>
          <p:cNvPr id="10" name="TextBox 9"/>
          <p:cNvSpPr txBox="1">
            <a:spLocks noChangeArrowheads="1"/>
          </p:cNvSpPr>
          <p:nvPr userDrawn="1"/>
        </p:nvSpPr>
        <p:spPr bwMode="auto">
          <a:xfrm>
            <a:off x="8669200" y="6381323"/>
            <a:ext cx="563563" cy="230832"/>
          </a:xfrm>
          <a:prstGeom prst="rect">
            <a:avLst/>
          </a:prstGeom>
          <a:noFill/>
          <a:ln>
            <a:noFill/>
          </a:ln>
          <a:extLst/>
        </p:spPr>
        <p:txBody>
          <a:bodyPr>
            <a:spAutoFit/>
          </a:bodyPr>
          <a:lstStyle>
            <a:lvl1pPr eaLnBrk="0" hangingPunct="0">
              <a:defRPr sz="2400">
                <a:solidFill>
                  <a:schemeClr val="tx1"/>
                </a:solidFill>
                <a:latin typeface="Calibri" panose="020F0502020204030204" pitchFamily="34" charset="0"/>
                <a:ea typeface="ヒラギノ角ゴ Pro W3" charset="-128"/>
              </a:defRPr>
            </a:lvl1pPr>
            <a:lvl2pPr marL="37931725" indent="-37474525" eaLnBrk="0" hangingPunct="0">
              <a:defRPr sz="2400">
                <a:solidFill>
                  <a:schemeClr val="tx1"/>
                </a:solidFill>
                <a:latin typeface="Calibri" panose="020F0502020204030204" pitchFamily="34" charset="0"/>
                <a:ea typeface="ヒラギノ角ゴ Pro W3" charset="-128"/>
              </a:defRPr>
            </a:lvl2pPr>
            <a:lvl3pPr eaLnBrk="0" hangingPunct="0">
              <a:defRPr sz="2400">
                <a:solidFill>
                  <a:schemeClr val="tx1"/>
                </a:solidFill>
                <a:latin typeface="Calibri" panose="020F0502020204030204" pitchFamily="34" charset="0"/>
                <a:ea typeface="ヒラギノ角ゴ Pro W3" charset="-128"/>
              </a:defRPr>
            </a:lvl3pPr>
            <a:lvl4pPr eaLnBrk="0" hangingPunct="0">
              <a:defRPr sz="2400">
                <a:solidFill>
                  <a:schemeClr val="tx1"/>
                </a:solidFill>
                <a:latin typeface="Calibri" panose="020F0502020204030204" pitchFamily="34" charset="0"/>
                <a:ea typeface="ヒラギノ角ゴ Pro W3" charset="-128"/>
              </a:defRPr>
            </a:lvl4pPr>
            <a:lvl5pPr eaLnBrk="0" hangingPunct="0">
              <a:defRPr sz="2400">
                <a:solidFill>
                  <a:schemeClr val="tx1"/>
                </a:solidFill>
                <a:latin typeface="Calibri" panose="020F0502020204030204" pitchFamily="34" charset="0"/>
                <a:ea typeface="ヒラギノ角ゴ Pro W3" charset="-128"/>
              </a:defRPr>
            </a:lvl5pPr>
            <a:lvl6pPr marL="4572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6pPr>
            <a:lvl7pPr marL="9144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7pPr>
            <a:lvl8pPr marL="13716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8pPr>
            <a:lvl9pPr marL="1828800" eaLnBrk="0" fontAlgn="base" hangingPunct="0">
              <a:spcBef>
                <a:spcPct val="0"/>
              </a:spcBef>
              <a:spcAft>
                <a:spcPct val="0"/>
              </a:spcAft>
              <a:defRPr sz="2400">
                <a:solidFill>
                  <a:schemeClr val="tx1"/>
                </a:solidFill>
                <a:latin typeface="Calibri" panose="020F0502020204030204" pitchFamily="34" charset="0"/>
                <a:ea typeface="ヒラギノ角ゴ Pro W3" charset="-128"/>
              </a:defRPr>
            </a:lvl9pPr>
          </a:lstStyle>
          <a:p>
            <a:pPr eaLnBrk="1" hangingPunct="1"/>
            <a:fld id="{2CB8D7FF-481A-4603-9B6C-D331F057B152}" type="slidenum">
              <a:rPr lang="en-US" sz="900" b="1">
                <a:solidFill>
                  <a:prstClr val="white"/>
                </a:solidFill>
                <a:latin typeface="Arial" panose="020B0604020202020204" pitchFamily="34" charset="0"/>
                <a:cs typeface="Arial" panose="020B0604020202020204" pitchFamily="34" charset="0"/>
              </a:rPr>
              <a:pPr eaLnBrk="1" hangingPunct="1"/>
              <a:t>‹#›</a:t>
            </a:fld>
            <a:endParaRPr lang="en-US" sz="9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39503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fontAlgn="base">
              <a:spcBef>
                <a:spcPct val="0"/>
              </a:spcBef>
              <a:spcAft>
                <a:spcPct val="0"/>
              </a:spcAft>
              <a:defRPr/>
            </a:pPr>
            <a:r>
              <a:rPr lang="en-US" sz="900" b="1"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fontAlgn="base" hangingPunct="1">
              <a:spcBef>
                <a:spcPct val="0"/>
              </a:spcBef>
              <a:spcAft>
                <a:spcPct val="0"/>
              </a:spcAft>
            </a:pPr>
            <a:fld id="{F75A45E6-1D62-41DA-9358-556AEB4E4C65}" type="slidenum">
              <a:rPr lang="en-US" sz="1200">
                <a:solidFill>
                  <a:prstClr val="white"/>
                </a:solidFill>
                <a:latin typeface="Arial" pitchFamily="34" charset="0"/>
                <a:cs typeface="Arial" pitchFamily="34" charset="0"/>
              </a:rPr>
              <a:pPr defTabSz="457200" eaLnBrk="1" fontAlgn="base" hangingPunct="1">
                <a:spcBef>
                  <a:spcPct val="0"/>
                </a:spcBef>
                <a:spcAft>
                  <a:spcPct val="0"/>
                </a:spcAft>
              </a:pPr>
              <a:t>‹#›</a:t>
            </a:fld>
            <a:endParaRPr lang="en-US" sz="1200" dirty="0">
              <a:solidFill>
                <a:prstClr val="white"/>
              </a:solidFill>
              <a:latin typeface="Arial" pitchFamily="34" charset="0"/>
              <a:cs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fontAlgn="base">
              <a:spcBef>
                <a:spcPct val="0"/>
              </a:spcBef>
              <a:spcAft>
                <a:spcPct val="0"/>
              </a:spcAft>
            </a:pPr>
            <a:r>
              <a:rPr lang="en-US" sz="500" dirty="0" smtClean="0">
                <a:solidFill>
                  <a:prstClr val="white"/>
                </a:solidFill>
                <a:latin typeface="Arial" pitchFamily="34" charset="0"/>
                <a:cs typeface="Arial" pitchFamily="34" charset="0"/>
              </a:rPr>
              <a:t>Confidential, Proprietary and/or Trade Secret</a:t>
            </a:r>
          </a:p>
          <a:p>
            <a:pPr defTabSz="457200" fontAlgn="base">
              <a:spcBef>
                <a:spcPct val="0"/>
              </a:spcBef>
              <a:spcAft>
                <a:spcPct val="0"/>
              </a:spcAft>
            </a:pPr>
            <a:r>
              <a:rPr lang="en-US" sz="500" dirty="0" smtClean="0">
                <a:solidFill>
                  <a:prstClr val="white"/>
                </a:solidFill>
                <a:latin typeface="Arial" pitchFamily="34" charset="0"/>
                <a:cs typeface="Arial" pitchFamily="34" charset="0"/>
              </a:rPr>
              <a:t>TM SM ® Trademark(s) of Black Knight IP Holding Company, LLC, ServiceLink IP Holding Company, LLC, and/or an affiliate.</a:t>
            </a:r>
          </a:p>
          <a:p>
            <a:pPr defTabSz="457200" fontAlgn="base">
              <a:spcBef>
                <a:spcPct val="0"/>
              </a:spcBef>
              <a:spcAft>
                <a:spcPct val="0"/>
              </a:spcAft>
            </a:pPr>
            <a:r>
              <a:rPr lang="en-US" sz="500" dirty="0" smtClean="0">
                <a:solidFill>
                  <a:prstClr val="white"/>
                </a:solidFill>
                <a:latin typeface="Arial" pitchFamily="34" charset="0"/>
                <a:cs typeface="Arial" pitchFamily="34" charset="0"/>
              </a:rPr>
              <a:t>All Rights Reserved.</a:t>
            </a:r>
            <a:endParaRPr lang="en-US" sz="500" dirty="0">
              <a:solidFill>
                <a:prstClr val="white"/>
              </a:solidFill>
              <a:latin typeface="Arial" pitchFamily="34" charset="0"/>
              <a:cs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931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51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C594ECCF-352B-4730-85F1-B42E3E793A58}"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10"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14" y="1535113"/>
            <a:ext cx="4040188" cy="639762"/>
          </a:xfrm>
        </p:spPr>
        <p:txBody>
          <a:bodyPr anchor="b"/>
          <a:lstStyle>
            <a:lvl1pPr marL="0" indent="0">
              <a:buNone/>
              <a:defRPr sz="2400" b="1"/>
            </a:lvl1pPr>
            <a:lvl2pPr marL="451414" indent="0">
              <a:buNone/>
              <a:defRPr sz="2000" b="1"/>
            </a:lvl2pPr>
            <a:lvl3pPr marL="902842" indent="0">
              <a:buNone/>
              <a:defRPr sz="1800" b="1"/>
            </a:lvl3pPr>
            <a:lvl4pPr marL="1354263" indent="0">
              <a:buNone/>
              <a:defRPr sz="1600" b="1"/>
            </a:lvl4pPr>
            <a:lvl5pPr marL="1805683" indent="0">
              <a:buNone/>
              <a:defRPr sz="1600" b="1"/>
            </a:lvl5pPr>
            <a:lvl6pPr marL="2257105" indent="0">
              <a:buNone/>
              <a:defRPr sz="1600" b="1"/>
            </a:lvl6pPr>
            <a:lvl7pPr marL="2708530" indent="0">
              <a:buNone/>
              <a:defRPr sz="1600" b="1"/>
            </a:lvl7pPr>
            <a:lvl8pPr marL="3159950" indent="0">
              <a:buNone/>
              <a:defRPr sz="1600" b="1"/>
            </a:lvl8pPr>
            <a:lvl9pPr marL="361136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14"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1414" indent="0">
              <a:buNone/>
              <a:defRPr sz="2000" b="1"/>
            </a:lvl2pPr>
            <a:lvl3pPr marL="902842" indent="0">
              <a:buNone/>
              <a:defRPr sz="1800" b="1"/>
            </a:lvl3pPr>
            <a:lvl4pPr marL="1354263" indent="0">
              <a:buNone/>
              <a:defRPr sz="1600" b="1"/>
            </a:lvl4pPr>
            <a:lvl5pPr marL="1805683" indent="0">
              <a:buNone/>
              <a:defRPr sz="1600" b="1"/>
            </a:lvl5pPr>
            <a:lvl6pPr marL="2257105" indent="0">
              <a:buNone/>
              <a:defRPr sz="1600" b="1"/>
            </a:lvl6pPr>
            <a:lvl7pPr marL="2708530" indent="0">
              <a:buNone/>
              <a:defRPr sz="1600" b="1"/>
            </a:lvl7pPr>
            <a:lvl8pPr marL="3159950" indent="0">
              <a:buNone/>
              <a:defRPr sz="1600" b="1"/>
            </a:lvl8pPr>
            <a:lvl9pPr marL="361136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30682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KFS 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a:solidFill>
                  <a:prstClr val="white"/>
                </a:solidFill>
                <a:latin typeface="Arial" pitchFamily="34" charset="0"/>
              </a:rPr>
              <a:t>Confidential, Proprietary and/or Trade Secret</a:t>
            </a:r>
          </a:p>
          <a:p>
            <a:pPr defTabSz="457200"/>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defTabSz="457200"/>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defTabSz="457200">
              <a:defRPr/>
            </a:pPr>
            <a:fld id="{00FCE2C6-CA10-4E14-99A2-BBEFA05F271F}" type="datetime1">
              <a:rPr lang="en-US" b="0">
                <a:ea typeface="ヒラギノ角ゴ Pro W3" pitchFamily="122" charset="-128"/>
              </a:rPr>
              <a:pPr defTabSz="457200">
                <a:defRPr/>
              </a:pPr>
              <a:t>3/11/2019</a:t>
            </a:fld>
            <a:endParaRPr lang="en-US" b="0" dirty="0">
              <a:ea typeface="ヒラギノ角ゴ Pro W3" pitchFamily="122" charset="-128"/>
            </a:endParaRPr>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pic>
        <p:nvPicPr>
          <p:cNvPr id="11"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6127200" y="501452"/>
            <a:ext cx="2500085" cy="7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2758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KFS Divider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a:solidFill>
                  <a:prstClr val="white"/>
                </a:solidFill>
                <a:latin typeface="Arial" pitchFamily="34" charset="0"/>
              </a:rPr>
              <a:t>Confidential, Proprietary and/or Trade Secret</a:t>
            </a:r>
          </a:p>
          <a:p>
            <a:pPr defTabSz="457200"/>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defTabSz="457200"/>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pic>
        <p:nvPicPr>
          <p:cNvPr id="12"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737360"/>
          </a:xfrm>
          <a:prstGeom prst="rect">
            <a:avLst/>
          </a:prstGeom>
        </p:spPr>
        <p:txBody>
          <a:bodyPr anchor="ctr"/>
          <a:lstStyle>
            <a:lvl1pPr algn="l">
              <a:defRPr sz="3200" b="1" i="0">
                <a:solidFill>
                  <a:schemeClr val="bg1"/>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63" y="4237774"/>
            <a:ext cx="6797614" cy="639663"/>
          </a:xfrm>
          <a:prstGeom prst="rect">
            <a:avLst/>
          </a:prstGeom>
        </p:spPr>
        <p:txBody>
          <a:bodyPr/>
          <a:lstStyle>
            <a:lvl1pPr marL="342900" indent="-342900">
              <a:buNone/>
              <a:defRPr lang="en-US" sz="2400" b="0" i="0" dirty="0" smtClean="0">
                <a:solidFill>
                  <a:schemeClr val="tx1">
                    <a:lumMod val="75000"/>
                    <a:lumOff val="25000"/>
                  </a:schemeClr>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pic>
        <p:nvPicPr>
          <p:cNvPr id="11"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6127200" y="501452"/>
            <a:ext cx="2500085" cy="7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7482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1200" b="0">
                <a:solidFill>
                  <a:prstClr val="white"/>
                </a:solidFill>
                <a:latin typeface="Arial" pitchFamily="34" charset="0"/>
              </a:rPr>
              <a:pPr defTabSz="457200" eaLnBrk="1" hangingPunct="1"/>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98492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KFS Two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1200" b="0">
                <a:solidFill>
                  <a:prstClr val="white"/>
                </a:solidFill>
                <a:latin typeface="Arial" pitchFamily="34" charset="0"/>
              </a:rPr>
              <a:pPr defTabSz="457200" eaLnBrk="1" hangingPunct="1"/>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101725"/>
            <a:ext cx="411480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Content Placeholder 10"/>
          <p:cNvSpPr>
            <a:spLocks noGrp="1"/>
          </p:cNvSpPr>
          <p:nvPr>
            <p:ph sz="quarter" idx="10"/>
          </p:nvPr>
        </p:nvSpPr>
        <p:spPr>
          <a:xfrm>
            <a:off x="4752975" y="1101725"/>
            <a:ext cx="4114800" cy="5120640"/>
          </a:xfrm>
          <a:prstGeom prst="rect">
            <a:avLst/>
          </a:prstGeom>
        </p:spPr>
        <p:txBody>
          <a:bodyPr/>
          <a:lstStyle>
            <a:lvl1pPr marL="342900" indent="-342900">
              <a:defRPr lang="en-US" sz="1800" b="0" kern="1200" dirty="0" smtClean="0">
                <a:solidFill>
                  <a:schemeClr val="tx1">
                    <a:lumMod val="75000"/>
                    <a:lumOff val="25000"/>
                  </a:schemeClr>
                </a:solidFill>
                <a:latin typeface="Arial" pitchFamily="34" charset="0"/>
                <a:ea typeface="ヒラギノ角ゴ Pro W3" charset="0"/>
                <a:cs typeface="Arial" pitchFamily="34" charset="0"/>
              </a:defRPr>
            </a:lvl1pPr>
            <a:lvl2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2pPr>
            <a:lvl3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3pPr>
            <a:lvl4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4pPr>
            <a:lvl5pPr algn="l" defTabSz="457200" rtl="0" eaLnBrk="0" fontAlgn="base" hangingPunct="0">
              <a:spcAft>
                <a:spcPts val="0"/>
              </a:spcAft>
              <a:buFont typeface="Arial" pitchFamily="34" charset="0"/>
              <a:defRPr lang="en-US" sz="1600" kern="1200" dirty="0">
                <a:solidFill>
                  <a:schemeClr val="tx1">
                    <a:lumMod val="75000"/>
                    <a:lumOff val="25000"/>
                  </a:schemeClr>
                </a:solidFill>
                <a:latin typeface="Arial" pitchFamily="34" charset="0"/>
                <a:ea typeface="ヒラギノ角ゴ Pro W3" charset="0"/>
                <a:cs typeface="Arial" pitchFamily="34" charset="0"/>
              </a:defRPr>
            </a:lvl5pPr>
          </a:lstStyle>
          <a:p>
            <a:pPr marL="342900" lvl="0" indent="-342900" algn="l" defTabSz="457200" rtl="0" eaLnBrk="0" fontAlgn="base" hangingPunct="0">
              <a:spcBef>
                <a:spcPts val="1200"/>
              </a:spcBef>
              <a:spcAft>
                <a:spcPts val="0"/>
              </a:spcAft>
              <a:buFont typeface="Wingdings"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7251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KFS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C8F13AA0-6BCE-4F0B-B42C-CA059B0264E1}" type="slidenum">
              <a:rPr lang="en-US" sz="1200" b="0">
                <a:solidFill>
                  <a:prstClr val="white"/>
                </a:solidFill>
                <a:latin typeface="Arial" pitchFamily="34" charset="0"/>
              </a:rPr>
              <a:pPr defTabSz="457200" eaLnBrk="1" hangingPunct="1"/>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1" name="Straight Connector 10"/>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7302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KFS No Titl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C8F13AA0-6BCE-4F0B-B42C-CA059B0264E1}" type="slidenum">
              <a:rPr lang="en-US" sz="1200" b="0">
                <a:solidFill>
                  <a:prstClr val="white"/>
                </a:solidFill>
                <a:latin typeface="Arial" pitchFamily="34" charset="0"/>
              </a:rPr>
              <a:pPr defTabSz="457200" eaLnBrk="1" hangingPunct="1"/>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Tree>
    <p:extLst>
      <p:ext uri="{BB962C8B-B14F-4D97-AF65-F5344CB8AC3E}">
        <p14:creationId xmlns:p14="http://schemas.microsoft.com/office/powerpoint/2010/main" val="144830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K 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cstate="print">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a:solidFill>
                  <a:prstClr val="white"/>
                </a:solidFill>
                <a:latin typeface="Arial" pitchFamily="34" charset="0"/>
              </a:rPr>
              <a:t>Confidential, Proprietary and/or Trade Secret</a:t>
            </a:r>
          </a:p>
          <a:p>
            <a:pPr fontAlgn="auto">
              <a:spcBef>
                <a:spcPts val="0"/>
              </a:spcBef>
              <a:spcAft>
                <a:spcPts val="0"/>
              </a:spcAft>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fontAlgn="auto">
              <a:spcBef>
                <a:spcPts val="0"/>
              </a:spcBef>
              <a:spcAft>
                <a:spcPts val="0"/>
              </a:spcAft>
              <a:defRPr/>
            </a:pPr>
            <a:fld id="{00FCE2C6-CA10-4E14-99A2-BBEFA05F271F}" type="datetime1">
              <a:rPr lang="en-US" b="0">
                <a:ea typeface="ヒラギノ角ゴ Pro W3" pitchFamily="122" charset="-128"/>
              </a:rPr>
              <a:pPr fontAlgn="auto">
                <a:spcBef>
                  <a:spcPts val="0"/>
                </a:spcBef>
                <a:spcAft>
                  <a:spcPts val="0"/>
                </a:spcAft>
                <a:defRPr/>
              </a:pPr>
              <a:t>3/11/2019</a:t>
            </a:fld>
            <a:endParaRPr lang="en-US" b="0" dirty="0">
              <a:ea typeface="ヒラギノ角ゴ Pro W3" pitchFamily="122" charset="-128"/>
            </a:endParaRPr>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spTree>
    <p:extLst>
      <p:ext uri="{BB962C8B-B14F-4D97-AF65-F5344CB8AC3E}">
        <p14:creationId xmlns:p14="http://schemas.microsoft.com/office/powerpoint/2010/main" val="11961002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K Divider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a:solidFill>
                  <a:prstClr val="white"/>
                </a:solidFill>
                <a:latin typeface="Arial" pitchFamily="34" charset="0"/>
              </a:rPr>
              <a:t>Confidential, Proprietary and/or Trade Secret</a:t>
            </a:r>
          </a:p>
          <a:p>
            <a:pPr fontAlgn="auto">
              <a:spcBef>
                <a:spcPts val="0"/>
              </a:spcBef>
              <a:spcAft>
                <a:spcPts val="0"/>
              </a:spcAft>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pic>
        <p:nvPicPr>
          <p:cNvPr id="11" name="Picture 3"/>
          <p:cNvPicPr>
            <a:picLocks noChangeAspect="1"/>
          </p:cNvPicPr>
          <p:nvPr userDrawn="1"/>
        </p:nvPicPr>
        <p:blipFill>
          <a:blip r:embed="rId4" cstate="print">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097280"/>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33" y="3311524"/>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spTree>
    <p:extLst>
      <p:ext uri="{BB962C8B-B14F-4D97-AF65-F5344CB8AC3E}">
        <p14:creationId xmlns:p14="http://schemas.microsoft.com/office/powerpoint/2010/main" val="36566542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K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75A45E6-1D62-41DA-9358-556AEB4E4C65}" type="slidenum">
              <a:rPr lang="en-US" sz="1200" b="0">
                <a:solidFill>
                  <a:prstClr val="white"/>
                </a:solidFill>
                <a:latin typeface="Arial" pitchFamily="34" charset="0"/>
              </a:rPr>
              <a:pPr eaLnBrk="1" fontAlgn="auto" hangingPunct="1">
                <a:spcBef>
                  <a:spcPts val="0"/>
                </a:spcBef>
                <a:spcAft>
                  <a:spcPts val="0"/>
                </a:spcAft>
              </a:pPr>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5979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K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b="0">
                <a:solidFill>
                  <a:prstClr val="white"/>
                </a:solidFill>
                <a:latin typeface="Arial" pitchFamily="34" charset="0"/>
              </a:rPr>
              <a:pPr eaLnBrk="1" fontAlgn="auto" hangingPunct="1">
                <a:spcBef>
                  <a:spcPts val="0"/>
                </a:spcBef>
                <a:spcAft>
                  <a:spcPts val="0"/>
                </a:spcAft>
              </a:pPr>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0" name="Straight Connector 9"/>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484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9"/>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2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F72DFDEE-2EDE-4742-A839-2C0B0D35EB79}"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6"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56623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K_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pic>
        <p:nvPicPr>
          <p:cNvPr id="6"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40450" y="608013"/>
            <a:ext cx="25304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6056313" y="6446838"/>
            <a:ext cx="2979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a:solidFill>
                  <a:prstClr val="white"/>
                </a:solidFill>
                <a:latin typeface="Arial" pitchFamily="34" charset="0"/>
              </a:rPr>
              <a:t>Confidential, Proprietary and/or Trade Secret</a:t>
            </a:r>
          </a:p>
          <a:p>
            <a:pPr fontAlgn="auto">
              <a:spcBef>
                <a:spcPts val="0"/>
              </a:spcBef>
              <a:spcAft>
                <a:spcPts val="0"/>
              </a:spcAft>
            </a:pPr>
            <a:r>
              <a:rPr lang="en-US" sz="500" b="0" dirty="0">
                <a:solidFill>
                  <a:prstClr val="white"/>
                </a:solidFill>
                <a:latin typeface="Arial" pitchFamily="34" charset="0"/>
              </a:rPr>
              <a:t>TM SM ® Trademark(s) of Black Knight IP Holding Company, LLC, </a:t>
            </a:r>
            <a:r>
              <a:rPr lang="en-US" sz="500" b="0" dirty="0" smtClean="0">
                <a:solidFill>
                  <a:prstClr val="white"/>
                </a:solidFill>
                <a:latin typeface="Arial" pitchFamily="34" charset="0"/>
              </a:rPr>
              <a:t/>
            </a:r>
            <a:br>
              <a:rPr lang="en-US" sz="500" b="0" dirty="0" smtClean="0">
                <a:solidFill>
                  <a:prstClr val="white"/>
                </a:solidFill>
                <a:latin typeface="Arial" pitchFamily="34" charset="0"/>
              </a:rPr>
            </a:br>
            <a:r>
              <a:rPr lang="en-US" sz="500" b="0" dirty="0" smtClean="0">
                <a:solidFill>
                  <a:prstClr val="white"/>
                </a:solidFill>
                <a:latin typeface="Arial" pitchFamily="34" charset="0"/>
              </a:rPr>
              <a:t>ServiceLink IP Holding Company, LLC, and/or </a:t>
            </a:r>
            <a:r>
              <a:rPr lang="en-US" sz="500" b="0" dirty="0">
                <a:solidFill>
                  <a:prstClr val="white"/>
                </a:solidFill>
                <a:latin typeface="Arial" pitchFamily="34" charset="0"/>
              </a:rPr>
              <a:t>an affiliate</a:t>
            </a:r>
            <a:r>
              <a:rPr lang="en-US" sz="500" b="0" dirty="0" smtClean="0">
                <a:solidFill>
                  <a:prstClr val="white"/>
                </a:solidFill>
                <a:latin typeface="Arial" pitchFamily="34" charset="0"/>
              </a:rPr>
              <a:t>.</a:t>
            </a:r>
          </a:p>
          <a:p>
            <a:pPr fontAlgn="auto">
              <a:spcBef>
                <a:spcPts val="0"/>
              </a:spcBef>
              <a:spcAft>
                <a:spcPts val="0"/>
              </a:spcAft>
            </a:pPr>
            <a:r>
              <a:rPr lang="en-US" sz="500" b="0" dirty="0" smtClean="0">
                <a:solidFill>
                  <a:prstClr val="white"/>
                </a:solidFill>
                <a:latin typeface="Arial" pitchFamily="34" charset="0"/>
              </a:rPr>
              <a:t>All </a:t>
            </a:r>
            <a:r>
              <a:rPr lang="en-US" sz="5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fontAlgn="auto">
              <a:spcBef>
                <a:spcPts val="0"/>
              </a:spcBef>
              <a:spcAft>
                <a:spcPts val="0"/>
              </a:spcAft>
              <a:defRPr/>
            </a:pPr>
            <a:fld id="{00FCE2C6-CA10-4E14-99A2-BBEFA05F271F}" type="datetime1">
              <a:rPr lang="en-US" b="0"/>
              <a:pPr fontAlgn="auto">
                <a:spcBef>
                  <a:spcPts val="0"/>
                </a:spcBef>
                <a:spcAft>
                  <a:spcPts val="0"/>
                </a:spcAft>
                <a:defRPr/>
              </a:pPr>
              <a:t>3/11/2019</a:t>
            </a:fld>
            <a:endParaRPr lang="en-US" b="0" dirty="0"/>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spTree>
    <p:extLst>
      <p:ext uri="{BB962C8B-B14F-4D97-AF65-F5344CB8AC3E}">
        <p14:creationId xmlns:p14="http://schemas.microsoft.com/office/powerpoint/2010/main" val="36184303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K_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7"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a:solidFill>
                  <a:prstClr val="white"/>
                </a:solidFill>
                <a:latin typeface="Arial" pitchFamily="34" charset="0"/>
              </a:rPr>
              <a:pPr eaLnBrk="1" fontAlgn="auto" hangingPunct="1">
                <a:spcBef>
                  <a:spcPts val="0"/>
                </a:spcBef>
                <a:spcAft>
                  <a:spcPts val="0"/>
                </a:spcAft>
              </a:pPr>
              <a:t>‹#›</a:t>
            </a:fld>
            <a:endParaRPr lang="en-US" sz="120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1" y="228600"/>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9415673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KFS Two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1200" b="0">
                <a:solidFill>
                  <a:prstClr val="white"/>
                </a:solidFill>
                <a:latin typeface="Arial" pitchFamily="34" charset="0"/>
              </a:rPr>
              <a:pPr defTabSz="457200" eaLnBrk="1" hangingPunct="1"/>
              <a:t>‹#›</a:t>
            </a:fld>
            <a:endParaRPr lang="en-US" sz="1200" b="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101725"/>
            <a:ext cx="411480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Content Placeholder 10"/>
          <p:cNvSpPr>
            <a:spLocks noGrp="1"/>
          </p:cNvSpPr>
          <p:nvPr>
            <p:ph sz="quarter" idx="10"/>
          </p:nvPr>
        </p:nvSpPr>
        <p:spPr>
          <a:xfrm>
            <a:off x="4752975" y="1101725"/>
            <a:ext cx="4114800" cy="5120640"/>
          </a:xfrm>
          <a:prstGeom prst="rect">
            <a:avLst/>
          </a:prstGeom>
        </p:spPr>
        <p:txBody>
          <a:bodyPr/>
          <a:lstStyle>
            <a:lvl1pPr marL="342900" indent="-342900">
              <a:defRPr lang="en-US" sz="1800" b="0" kern="1200" dirty="0" smtClean="0">
                <a:solidFill>
                  <a:schemeClr val="tx1">
                    <a:lumMod val="75000"/>
                    <a:lumOff val="25000"/>
                  </a:schemeClr>
                </a:solidFill>
                <a:latin typeface="Arial" pitchFamily="34" charset="0"/>
                <a:ea typeface="ヒラギノ角ゴ Pro W3" charset="0"/>
                <a:cs typeface="Arial" pitchFamily="34" charset="0"/>
              </a:defRPr>
            </a:lvl1pPr>
            <a:lvl2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2pPr>
            <a:lvl3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3pPr>
            <a:lvl4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4pPr>
            <a:lvl5pPr algn="l" defTabSz="457200" rtl="0" eaLnBrk="0" fontAlgn="base" hangingPunct="0">
              <a:spcAft>
                <a:spcPts val="0"/>
              </a:spcAft>
              <a:buFont typeface="Arial" pitchFamily="34" charset="0"/>
              <a:defRPr lang="en-US" sz="1600" kern="1200" dirty="0">
                <a:solidFill>
                  <a:schemeClr val="tx1">
                    <a:lumMod val="75000"/>
                    <a:lumOff val="25000"/>
                  </a:schemeClr>
                </a:solidFill>
                <a:latin typeface="Arial" pitchFamily="34" charset="0"/>
                <a:ea typeface="ヒラギノ角ゴ Pro W3" charset="0"/>
                <a:cs typeface="Arial" pitchFamily="34" charset="0"/>
              </a:defRPr>
            </a:lvl5pPr>
          </a:lstStyle>
          <a:p>
            <a:pPr marL="342900" lvl="0" indent="-342900" algn="l" defTabSz="457200" rtl="0" eaLnBrk="0" fontAlgn="base" hangingPunct="0">
              <a:spcBef>
                <a:spcPts val="1200"/>
              </a:spcBef>
              <a:spcAft>
                <a:spcPts val="0"/>
              </a:spcAft>
              <a:buFont typeface="Wingdings"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65638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 y="152400"/>
            <a:ext cx="8869680" cy="822960"/>
          </a:xfrm>
          <a:prstGeom prst="rect">
            <a:avLst/>
          </a:prstGeom>
        </p:spPr>
        <p:txBody>
          <a:bodyPr>
            <a:noAutofit/>
          </a:bodyPr>
          <a:lstStyle/>
          <a:p>
            <a:r>
              <a:rPr lang="en-US" dirty="0" smtClean="0"/>
              <a:t>Click to edit Master title style</a:t>
            </a:r>
            <a:endParaRPr lang="en-US" dirty="0"/>
          </a:p>
        </p:txBody>
      </p:sp>
      <p:sp>
        <p:nvSpPr>
          <p:cNvPr id="3" name="Content Placeholder 2"/>
          <p:cNvSpPr>
            <a:spLocks noGrp="1"/>
          </p:cNvSpPr>
          <p:nvPr>
            <p:ph sz="half" idx="1"/>
          </p:nvPr>
        </p:nvSpPr>
        <p:spPr>
          <a:xfrm>
            <a:off x="137160" y="1216152"/>
            <a:ext cx="4297680" cy="5212080"/>
          </a:xfrm>
          <a:prstGeom prst="rect">
            <a:avLst/>
          </a:prstGeo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US" dirty="0"/>
          </a:p>
        </p:txBody>
      </p:sp>
      <p:sp>
        <p:nvSpPr>
          <p:cNvPr id="4" name="Content Placeholder 3"/>
          <p:cNvSpPr>
            <a:spLocks noGrp="1"/>
          </p:cNvSpPr>
          <p:nvPr>
            <p:ph sz="half" idx="2"/>
          </p:nvPr>
        </p:nvSpPr>
        <p:spPr>
          <a:xfrm>
            <a:off x="4709160" y="1216152"/>
            <a:ext cx="4297680" cy="5212080"/>
          </a:xfrm>
          <a:prstGeom prst="rect">
            <a:avLst/>
          </a:prstGeom>
        </p:spPr>
        <p:txBody>
          <a:bodyPr>
            <a:noAutofit/>
          </a:bodyPr>
          <a:lstStyle>
            <a:lvl1pPr marL="342900" indent="-342900">
              <a:buFont typeface="Wingdings" pitchFamily="2" charset="2"/>
              <a:buChar char="Ø"/>
              <a:defRPr sz="1800">
                <a:solidFill>
                  <a:schemeClr val="tx1">
                    <a:lumMod val="75000"/>
                    <a:lumOff val="25000"/>
                  </a:schemeClr>
                </a:solidFill>
              </a:defRPr>
            </a:lvl1pPr>
            <a:lvl2pPr>
              <a:defRPr sz="16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marL="2057400" indent="-228600">
              <a:buFont typeface="Arial" pitchFamily="34" charset="0"/>
              <a:buChar char="•"/>
              <a:defRPr lang="en-US" sz="1200" kern="1200" dirty="0">
                <a:solidFill>
                  <a:schemeClr val="tx1">
                    <a:lumMod val="75000"/>
                    <a:lumOff val="25000"/>
                  </a:schemeClr>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US" dirty="0"/>
          </a:p>
        </p:txBody>
      </p:sp>
      <p:sp>
        <p:nvSpPr>
          <p:cNvPr id="5" name="Date Placeholder 4"/>
          <p:cNvSpPr>
            <a:spLocks noGrp="1"/>
          </p:cNvSpPr>
          <p:nvPr>
            <p:ph type="dt" sz="half" idx="10"/>
          </p:nvPr>
        </p:nvSpPr>
        <p:spPr>
          <a:xfrm>
            <a:off x="3986344" y="6545368"/>
            <a:ext cx="1149531" cy="244475"/>
          </a:xfrm>
          <a:prstGeom prst="rect">
            <a:avLst/>
          </a:prstGeom>
        </p:spPr>
        <p:txBody>
          <a:bodyPr/>
          <a:lstStyle>
            <a:lvl1pPr algn="ctr">
              <a:defRPr/>
            </a:lvl1pPr>
          </a:lstStyle>
          <a:p>
            <a:pPr fontAlgn="auto">
              <a:spcBef>
                <a:spcPts val="0"/>
              </a:spcBef>
              <a:spcAft>
                <a:spcPts val="0"/>
              </a:spcAft>
            </a:pPr>
            <a:fld id="{4FE88BF9-80D2-4349-9A74-405D250921C6}" type="datetime1">
              <a:rPr lang="en-US" sz="1800" b="0" smtClean="0">
                <a:solidFill>
                  <a:srgbClr val="262626">
                    <a:lumMod val="75000"/>
                    <a:lumOff val="25000"/>
                  </a:srgbClr>
                </a:solidFill>
                <a:latin typeface="Calibri"/>
                <a:cs typeface="+mn-cs"/>
              </a:rPr>
              <a:pPr fontAlgn="auto">
                <a:spcBef>
                  <a:spcPts val="0"/>
                </a:spcBef>
                <a:spcAft>
                  <a:spcPts val="0"/>
                </a:spcAft>
              </a:pPr>
              <a:t>3/11/2019</a:t>
            </a:fld>
            <a:endParaRPr lang="en-US" sz="1800" b="0" dirty="0">
              <a:solidFill>
                <a:srgbClr val="262626">
                  <a:lumMod val="75000"/>
                  <a:lumOff val="25000"/>
                </a:srgbClr>
              </a:solidFill>
              <a:latin typeface="Calibri"/>
              <a:cs typeface="+mn-cs"/>
            </a:endParaRPr>
          </a:p>
        </p:txBody>
      </p:sp>
      <p:sp>
        <p:nvSpPr>
          <p:cNvPr id="7" name="Slide Number Placeholder 6"/>
          <p:cNvSpPr>
            <a:spLocks noGrp="1"/>
          </p:cNvSpPr>
          <p:nvPr>
            <p:ph type="sldNum" sz="quarter" idx="12"/>
          </p:nvPr>
        </p:nvSpPr>
        <p:spPr>
          <a:xfrm>
            <a:off x="8451791" y="6536822"/>
            <a:ext cx="565446" cy="244475"/>
          </a:xfrm>
          <a:prstGeom prst="rect">
            <a:avLst/>
          </a:prstGeom>
        </p:spPr>
        <p:txBody>
          <a:bodyPr/>
          <a:lstStyle/>
          <a:p>
            <a:pPr fontAlgn="auto">
              <a:spcBef>
                <a:spcPts val="0"/>
              </a:spcBef>
              <a:spcAft>
                <a:spcPts val="0"/>
              </a:spcAft>
            </a:pPr>
            <a:fld id="{C225D23D-03BE-49B5-BFE0-B316F5930BEF}" type="slidenum">
              <a:rPr lang="en-US" sz="1800" b="0" smtClean="0">
                <a:solidFill>
                  <a:srgbClr val="262626">
                    <a:lumMod val="75000"/>
                    <a:lumOff val="25000"/>
                  </a:srgbClr>
                </a:solidFill>
                <a:latin typeface="Calibri"/>
                <a:cs typeface="+mn-cs"/>
              </a:rPr>
              <a:pPr fontAlgn="auto">
                <a:spcBef>
                  <a:spcPts val="0"/>
                </a:spcBef>
                <a:spcAft>
                  <a:spcPts val="0"/>
                </a:spcAft>
              </a:pPr>
              <a:t>‹#›</a:t>
            </a:fld>
            <a:endParaRPr lang="en-US" sz="1800" b="0" dirty="0">
              <a:solidFill>
                <a:srgbClr val="262626">
                  <a:lumMod val="75000"/>
                  <a:lumOff val="25000"/>
                </a:srgbClr>
              </a:solidFill>
              <a:latin typeface="Calibri"/>
              <a:cs typeface="+mn-cs"/>
            </a:endParaRPr>
          </a:p>
        </p:txBody>
      </p:sp>
      <p:sp>
        <p:nvSpPr>
          <p:cNvPr id="8" name="Rectangle 7"/>
          <p:cNvSpPr/>
          <p:nvPr userDrawn="1"/>
        </p:nvSpPr>
        <p:spPr>
          <a:xfrm>
            <a:off x="137160" y="1058968"/>
            <a:ext cx="8869680" cy="274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9" name="Footer Placeholder 4"/>
          <p:cNvSpPr>
            <a:spLocks noGrp="1"/>
          </p:cNvSpPr>
          <p:nvPr>
            <p:ph type="ftr" sz="quarter" idx="3"/>
          </p:nvPr>
        </p:nvSpPr>
        <p:spPr>
          <a:xfrm>
            <a:off x="5358212" y="6536822"/>
            <a:ext cx="2871387" cy="244475"/>
          </a:xfrm>
          <a:prstGeom prst="rect">
            <a:avLst/>
          </a:prstGeom>
        </p:spPr>
        <p:txBody>
          <a:bodyPr vert="horz" lIns="91440" tIns="45720" rIns="91440" bIns="45720" rtlCol="0" anchor="ctr"/>
          <a:lstStyle>
            <a:lvl1pPr algn="r">
              <a:defRPr sz="700">
                <a:solidFill>
                  <a:schemeClr val="tx1">
                    <a:lumMod val="75000"/>
                    <a:lumOff val="25000"/>
                  </a:schemeClr>
                </a:solidFill>
                <a:latin typeface="Arial" pitchFamily="34" charset="0"/>
                <a:cs typeface="Arial" pitchFamily="34" charset="0"/>
              </a:defRPr>
            </a:lvl1pPr>
          </a:lstStyle>
          <a:p>
            <a:pPr fontAlgn="auto">
              <a:spcBef>
                <a:spcPts val="0"/>
              </a:spcBef>
              <a:spcAft>
                <a:spcPts val="0"/>
              </a:spcAft>
            </a:pPr>
            <a:r>
              <a:rPr lang="en-US" b="0" baseline="30000" dirty="0" smtClean="0">
                <a:solidFill>
                  <a:srgbClr val="262626">
                    <a:lumMod val="75000"/>
                    <a:lumOff val="25000"/>
                  </a:srgbClr>
                </a:solidFill>
                <a:latin typeface="Arial" charset="0"/>
              </a:rPr>
              <a:t>® TM SM</a:t>
            </a:r>
            <a:r>
              <a:rPr lang="en-US" b="0" dirty="0" smtClean="0">
                <a:solidFill>
                  <a:srgbClr val="262626">
                    <a:lumMod val="75000"/>
                    <a:lumOff val="25000"/>
                  </a:srgbClr>
                </a:solidFill>
                <a:latin typeface="Arial" charset="0"/>
              </a:rPr>
              <a:t> Trademark of Black Knight Financial Services or an affiliate.</a:t>
            </a:r>
            <a:br>
              <a:rPr lang="en-US" b="0" dirty="0" smtClean="0">
                <a:solidFill>
                  <a:srgbClr val="262626">
                    <a:lumMod val="75000"/>
                    <a:lumOff val="25000"/>
                  </a:srgbClr>
                </a:solidFill>
                <a:latin typeface="Arial" charset="0"/>
              </a:rPr>
            </a:br>
            <a:r>
              <a:rPr lang="en-US" sz="600" b="0" dirty="0" smtClean="0">
                <a:solidFill>
                  <a:srgbClr val="262626">
                    <a:lumMod val="75000"/>
                    <a:lumOff val="25000"/>
                  </a:srgbClr>
                </a:solidFill>
                <a:latin typeface="Arial" charset="0"/>
              </a:rPr>
              <a:t>© 2014 Black Knight Financial Services, Inc.  All Rights Reserved.</a:t>
            </a:r>
            <a:endParaRPr lang="en-US" sz="600" b="0" dirty="0">
              <a:solidFill>
                <a:srgbClr val="262626">
                  <a:lumMod val="75000"/>
                  <a:lumOff val="25000"/>
                </a:srgbClr>
              </a:solidFill>
              <a:latin typeface="Arial" charset="0"/>
            </a:endParaRPr>
          </a:p>
        </p:txBody>
      </p:sp>
    </p:spTree>
    <p:extLst>
      <p:ext uri="{BB962C8B-B14F-4D97-AF65-F5344CB8AC3E}">
        <p14:creationId xmlns:p14="http://schemas.microsoft.com/office/powerpoint/2010/main" val="138412888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0"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11"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58B8472-3E6A-4469-8A15-7CECBEE572BB}" type="slidenum">
              <a:rPr lang="en-US" sz="1200">
                <a:solidFill>
                  <a:prstClr val="white"/>
                </a:solidFill>
                <a:latin typeface="Arial" pitchFamily="34" charset="0"/>
              </a:rPr>
              <a:pPr eaLnBrk="1" fontAlgn="auto" hangingPunct="1">
                <a:spcBef>
                  <a:spcPts val="0"/>
                </a:spcBef>
                <a:spcAft>
                  <a:spcPts val="0"/>
                </a:spcAft>
              </a:pPr>
              <a:t>‹#›</a:t>
            </a:fld>
            <a:endParaRPr lang="en-US" sz="1200" dirty="0">
              <a:solidFill>
                <a:prstClr val="white"/>
              </a:solidFill>
              <a:latin typeface="Arial" pitchFamily="34" charset="0"/>
            </a:endParaRPr>
          </a:p>
        </p:txBody>
      </p:sp>
      <p:sp>
        <p:nvSpPr>
          <p:cNvPr id="12"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1" y="228600"/>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30" name="Text Placeholder 2"/>
          <p:cNvSpPr>
            <a:spLocks noGrp="1"/>
          </p:cNvSpPr>
          <p:nvPr>
            <p:ph type="body" idx="1"/>
          </p:nvPr>
        </p:nvSpPr>
        <p:spPr>
          <a:xfrm>
            <a:off x="352431" y="1157300"/>
            <a:ext cx="3887788" cy="639762"/>
          </a:xfrm>
          <a:prstGeom prst="rect">
            <a:avLst/>
          </a:prstGeom>
        </p:spPr>
        <p:txBody>
          <a:bodyPr anchor="ctr"/>
          <a:lstStyle>
            <a:lvl1pPr marL="0" indent="0">
              <a:buNone/>
              <a:defRPr sz="2000" b="1">
                <a:solidFill>
                  <a:srgbClr val="AA362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3"/>
          <p:cNvSpPr>
            <a:spLocks noGrp="1"/>
          </p:cNvSpPr>
          <p:nvPr>
            <p:ph sz="half" idx="2"/>
          </p:nvPr>
        </p:nvSpPr>
        <p:spPr>
          <a:xfrm>
            <a:off x="352431" y="1797061"/>
            <a:ext cx="3887788" cy="4256497"/>
          </a:xfrm>
          <a:prstGeom prst="rect">
            <a:avLst/>
          </a:prstGeom>
        </p:spPr>
        <p:txBody>
          <a:bodyPr/>
          <a:lstStyle>
            <a:lvl1pPr marL="342900" indent="-342900">
              <a:spcBef>
                <a:spcPts val="0"/>
              </a:spcBef>
              <a:spcAft>
                <a:spcPts val="1200"/>
              </a:spcAft>
              <a:buFont typeface="Wingdings" charset="2"/>
              <a:buChar char="§"/>
              <a:defRPr sz="1800">
                <a:solidFill>
                  <a:schemeClr val="tx1">
                    <a:lumMod val="65000"/>
                    <a:lumOff val="35000"/>
                  </a:schemeClr>
                </a:solidFill>
                <a:latin typeface="Arial" pitchFamily="34" charset="0"/>
                <a:cs typeface="Arial" pitchFamily="34" charset="0"/>
              </a:defRPr>
            </a:lvl1pPr>
            <a:lvl2pPr>
              <a:spcBef>
                <a:spcPts val="0"/>
              </a:spcBef>
              <a:spcAft>
                <a:spcPts val="1200"/>
              </a:spcAft>
              <a:defRPr sz="1800">
                <a:solidFill>
                  <a:schemeClr val="tx1">
                    <a:lumMod val="65000"/>
                    <a:lumOff val="35000"/>
                  </a:schemeClr>
                </a:solidFill>
                <a:latin typeface="Arial" pitchFamily="34" charset="0"/>
                <a:cs typeface="Arial" pitchFamily="34" charset="0"/>
              </a:defRPr>
            </a:lvl2pPr>
            <a:lvl3pPr>
              <a:spcBef>
                <a:spcPts val="0"/>
              </a:spcBef>
              <a:spcAft>
                <a:spcPts val="1200"/>
              </a:spcAft>
              <a:defRPr sz="1800">
                <a:solidFill>
                  <a:schemeClr val="tx1">
                    <a:lumMod val="65000"/>
                    <a:lumOff val="35000"/>
                  </a:schemeClr>
                </a:solidFill>
                <a:latin typeface="Arial" pitchFamily="34" charset="0"/>
                <a:cs typeface="Arial" pitchFamily="34" charset="0"/>
              </a:defRPr>
            </a:lvl3pPr>
            <a:lvl4pPr>
              <a:spcBef>
                <a:spcPts val="0"/>
              </a:spcBef>
              <a:spcAft>
                <a:spcPts val="1200"/>
              </a:spcAft>
              <a:defRPr sz="1800">
                <a:solidFill>
                  <a:schemeClr val="tx1">
                    <a:lumMod val="65000"/>
                    <a:lumOff val="35000"/>
                  </a:schemeClr>
                </a:solidFill>
                <a:latin typeface="Arial" pitchFamily="34" charset="0"/>
                <a:cs typeface="Arial" pitchFamily="34" charset="0"/>
              </a:defRPr>
            </a:lvl4pPr>
            <a:lvl5pPr>
              <a:spcBef>
                <a:spcPts val="0"/>
              </a:spcBef>
              <a:spcAft>
                <a:spcPts val="1200"/>
              </a:spcAft>
              <a:defRPr sz="1800">
                <a:solidFill>
                  <a:schemeClr val="tx1">
                    <a:lumMod val="65000"/>
                    <a:lumOff val="35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4"/>
          <p:cNvSpPr>
            <a:spLocks noGrp="1"/>
          </p:cNvSpPr>
          <p:nvPr>
            <p:ph type="body" sz="quarter" idx="3"/>
          </p:nvPr>
        </p:nvSpPr>
        <p:spPr>
          <a:xfrm>
            <a:off x="4540256" y="1157300"/>
            <a:ext cx="3889375" cy="639762"/>
          </a:xfrm>
          <a:prstGeom prst="rect">
            <a:avLst/>
          </a:prstGeom>
        </p:spPr>
        <p:txBody>
          <a:bodyPr anchor="ctr"/>
          <a:lstStyle>
            <a:lvl1pPr marL="0" indent="0">
              <a:buNone/>
              <a:defRPr sz="2000" b="1">
                <a:solidFill>
                  <a:srgbClr val="AA362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3" name="Content Placeholder 5"/>
          <p:cNvSpPr>
            <a:spLocks noGrp="1"/>
          </p:cNvSpPr>
          <p:nvPr>
            <p:ph sz="quarter" idx="4"/>
          </p:nvPr>
        </p:nvSpPr>
        <p:spPr>
          <a:xfrm>
            <a:off x="4543431" y="1797061"/>
            <a:ext cx="3886200" cy="4256497"/>
          </a:xfrm>
          <a:prstGeom prst="rect">
            <a:avLst/>
          </a:prstGeom>
        </p:spPr>
        <p:txBody>
          <a:bodyPr/>
          <a:lstStyle>
            <a:lvl1pPr marL="342900" indent="-342900">
              <a:spcBef>
                <a:spcPts val="0"/>
              </a:spcBef>
              <a:spcAft>
                <a:spcPts val="1200"/>
              </a:spcAft>
              <a:buFont typeface="Wingdings" charset="2"/>
              <a:buChar char="§"/>
              <a:defRPr sz="1800">
                <a:solidFill>
                  <a:srgbClr val="595959"/>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99316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7" name="TextBox 11"/>
          <p:cNvSpPr txBox="1">
            <a:spLocks noChangeArrowheads="1"/>
          </p:cNvSpPr>
          <p:nvPr userDrawn="1"/>
        </p:nvSpPr>
        <p:spPr bwMode="auto">
          <a:xfrm>
            <a:off x="436563" y="642461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200">
                <a:solidFill>
                  <a:prstClr val="white"/>
                </a:solidFill>
                <a:latin typeface="Arial" pitchFamily="34" charset="0"/>
              </a:rPr>
              <a:pPr eaLnBrk="1" fontAlgn="auto" hangingPunct="1">
                <a:spcBef>
                  <a:spcPts val="0"/>
                </a:spcBef>
                <a:spcAft>
                  <a:spcPts val="0"/>
                </a:spcAft>
              </a:pPr>
              <a:t>‹#›</a:t>
            </a:fld>
            <a:endParaRPr lang="en-US" sz="1200" dirty="0">
              <a:solidFill>
                <a:prstClr val="white"/>
              </a:solidFill>
              <a:latin typeface="Arial" pitchFamily="34" charset="0"/>
            </a:endParaRPr>
          </a:p>
        </p:txBody>
      </p:sp>
      <p:sp>
        <p:nvSpPr>
          <p:cNvPr id="9" name="Footer Placeholder 4"/>
          <p:cNvSpPr txBox="1">
            <a:spLocks/>
          </p:cNvSpPr>
          <p:nvPr userDrawn="1"/>
        </p:nvSpPr>
        <p:spPr bwMode="auto">
          <a:xfrm>
            <a:off x="6056314" y="6446838"/>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1" y="228600"/>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2" name="Picture Placeholder 5"/>
          <p:cNvSpPr>
            <a:spLocks noGrp="1"/>
          </p:cNvSpPr>
          <p:nvPr>
            <p:ph type="pic" sz="quarter" idx="12"/>
          </p:nvPr>
        </p:nvSpPr>
        <p:spPr>
          <a:xfrm>
            <a:off x="352431" y="1154113"/>
            <a:ext cx="8305800" cy="4899446"/>
          </a:xfrm>
          <a:prstGeom prst="rect">
            <a:avLst/>
          </a:prstGeom>
        </p:spPr>
        <p:txBody>
          <a:bodyPr/>
          <a:lstStyle>
            <a:lvl1pPr marL="342900" indent="-342900">
              <a:buFont typeface="Wingdings" charset="2"/>
              <a:buChar char="§"/>
              <a:defRPr sz="2000" b="1">
                <a:solidFill>
                  <a:srgbClr val="AA3621"/>
                </a:solidFill>
              </a:defRPr>
            </a:lvl1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36133469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271" y="183759"/>
            <a:ext cx="8916818" cy="656808"/>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4917" y="6492504"/>
            <a:ext cx="2895600" cy="365125"/>
          </a:xfrm>
          <a:prstGeom prst="rect">
            <a:avLst/>
          </a:prstGeom>
        </p:spPr>
        <p:txBody>
          <a:bodyPr/>
          <a:lstStyle/>
          <a:p>
            <a:pPr fontAlgn="auto">
              <a:spcBef>
                <a:spcPts val="0"/>
              </a:spcBef>
              <a:spcAft>
                <a:spcPts val="0"/>
              </a:spcAft>
            </a:pPr>
            <a:r>
              <a:rPr lang="en-US" sz="1800" b="0" dirty="0" smtClean="0">
                <a:solidFill>
                  <a:prstClr val="black"/>
                </a:solidFill>
                <a:latin typeface="Calibri"/>
                <a:cs typeface="+mn-cs"/>
              </a:rPr>
              <a:t>Confidential Information. © 2014 Black Knight Financial Services, LLC or an affiliate. All Rights Reserved.</a:t>
            </a:r>
            <a:endParaRPr lang="en-US" sz="1800" b="0" dirty="0">
              <a:solidFill>
                <a:prstClr val="black"/>
              </a:solidFill>
              <a:latin typeface="Calibri"/>
              <a:cs typeface="+mn-cs"/>
            </a:endParaRPr>
          </a:p>
        </p:txBody>
      </p:sp>
      <p:sp>
        <p:nvSpPr>
          <p:cNvPr id="5" name="Slide Number Placeholder 4"/>
          <p:cNvSpPr>
            <a:spLocks noGrp="1"/>
          </p:cNvSpPr>
          <p:nvPr>
            <p:ph type="sldNum" sz="quarter" idx="12"/>
          </p:nvPr>
        </p:nvSpPr>
        <p:spPr>
          <a:xfrm>
            <a:off x="8686801" y="6636775"/>
            <a:ext cx="449825" cy="206292"/>
          </a:xfrm>
          <a:prstGeom prst="rect">
            <a:avLst/>
          </a:prstGeom>
        </p:spPr>
        <p:txBody>
          <a:bodyPr/>
          <a:lstStyle/>
          <a:p>
            <a:pPr fontAlgn="auto">
              <a:spcBef>
                <a:spcPts val="0"/>
              </a:spcBef>
              <a:spcAft>
                <a:spcPts val="0"/>
              </a:spcAft>
            </a:pPr>
            <a:fld id="{6FCCE03A-B400-8C4E-9255-EB6F21F2D7EC}" type="slidenum">
              <a:rPr lang="en-US" sz="1800" b="0" smtClean="0">
                <a:solidFill>
                  <a:prstClr val="black"/>
                </a:solidFill>
                <a:latin typeface="Calibri"/>
                <a:cs typeface="+mn-cs"/>
              </a:rPr>
              <a:pPr fontAlgn="auto">
                <a:spcBef>
                  <a:spcPts val="0"/>
                </a:spcBef>
                <a:spcAft>
                  <a:spcPts val="0"/>
                </a:spcAft>
              </a:pPr>
              <a:t>‹#›</a:t>
            </a:fld>
            <a:endParaRPr lang="en-US" sz="1800" b="0" dirty="0">
              <a:solidFill>
                <a:prstClr val="black"/>
              </a:solidFill>
              <a:latin typeface="Calibri"/>
              <a:cs typeface="+mn-cs"/>
            </a:endParaRPr>
          </a:p>
        </p:txBody>
      </p:sp>
    </p:spTree>
    <p:extLst>
      <p:ext uri="{BB962C8B-B14F-4D97-AF65-F5344CB8AC3E}">
        <p14:creationId xmlns:p14="http://schemas.microsoft.com/office/powerpoint/2010/main" val="218791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blurRad="92075"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396038"/>
            <a:ext cx="3125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a:xfrm>
            <a:off x="6265863" y="6534150"/>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r>
              <a:rPr lang="en-US" sz="500" b="0">
                <a:solidFill>
                  <a:prstClr val="white"/>
                </a:solidFill>
                <a:latin typeface="Arial" panose="020B0604020202020204" pitchFamily="34" charset="0"/>
              </a:rPr>
              <a:t>TM SM ® Trademark(s) of Black Knight IP Holding Company, LLC, or an affiliate. © 2014 BKIS, LLC.  All Rights Reserved.</a:t>
            </a:r>
          </a:p>
        </p:txBody>
      </p:sp>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872163" y="412750"/>
            <a:ext cx="27146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1"/>
            <a:ext cx="6863529" cy="847018"/>
          </a:xfrm>
          <a:prstGeom prst="rect">
            <a:avLst/>
          </a:prstGeom>
        </p:spPr>
        <p:txBody>
          <a:bodyP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436563" y="4821238"/>
            <a:ext cx="2733675" cy="771525"/>
          </a:xfrm>
          <a:prstGeom prst="rect">
            <a:avLst/>
          </a:prstGeom>
        </p:spPr>
        <p:txBody>
          <a:bodyPr vert="horz" wrap="square" lIns="91440" tIns="45720" rIns="91440" bIns="45720" numCol="1" anchor="t" anchorCtr="0" compatLnSpc="1">
            <a:prstTxWarp prst="textNoShape">
              <a:avLst/>
            </a:prstTxWarp>
          </a:bodyPr>
          <a:lstStyle>
            <a:lvl1pPr>
              <a:defRPr>
                <a:solidFill>
                  <a:srgbClr val="595959"/>
                </a:solidFill>
                <a:latin typeface="Arial" panose="020B0604020202020204" pitchFamily="34" charset="0"/>
                <a:cs typeface="Arial" panose="020B0604020202020204" pitchFamily="34" charset="0"/>
              </a:defRPr>
            </a:lvl1pPr>
          </a:lstStyle>
          <a:p>
            <a:pPr fontAlgn="auto">
              <a:spcBef>
                <a:spcPts val="0"/>
              </a:spcBef>
              <a:spcAft>
                <a:spcPts val="0"/>
              </a:spcAft>
            </a:pPr>
            <a:fld id="{FDB0D944-E854-4BB2-8D0B-1B2D36A0B663}" type="datetime1">
              <a:rPr lang="en-US" sz="1800" b="0"/>
              <a:pPr fontAlgn="auto">
                <a:spcBef>
                  <a:spcPts val="0"/>
                </a:spcBef>
                <a:spcAft>
                  <a:spcPts val="0"/>
                </a:spcAft>
              </a:pPr>
              <a:t>3/11/2019</a:t>
            </a:fld>
            <a:endParaRPr lang="en-US" sz="1800" b="0"/>
          </a:p>
        </p:txBody>
      </p:sp>
    </p:spTree>
    <p:extLst>
      <p:ext uri="{BB962C8B-B14F-4D97-AF65-F5344CB8AC3E}">
        <p14:creationId xmlns:p14="http://schemas.microsoft.com/office/powerpoint/2010/main" val="26535576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6" name="TextBox 5"/>
          <p:cNvSpPr txBox="1">
            <a:spLocks noChangeArrowheads="1"/>
          </p:cNvSpPr>
          <p:nvPr userDrawn="1"/>
        </p:nvSpPr>
        <p:spPr bwMode="auto">
          <a:xfrm>
            <a:off x="8461375" y="6215063"/>
            <a:ext cx="5635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fld id="{67207CF1-0B38-4292-B6D2-C3A969A51F18}" type="slidenum">
              <a:rPr lang="en-US" sz="1200">
                <a:solidFill>
                  <a:prstClr val="white"/>
                </a:solidFill>
                <a:latin typeface="Arial" panose="020B0604020202020204" pitchFamily="34" charset="0"/>
              </a:rPr>
              <a:pPr eaLnBrk="1" fontAlgn="auto" hangingPunct="1">
                <a:spcBef>
                  <a:spcPts val="0"/>
                </a:spcBef>
                <a:spcAft>
                  <a:spcPts val="0"/>
                </a:spcAft>
              </a:pPr>
              <a:t>‹#›</a:t>
            </a:fld>
            <a:endParaRPr lang="en-US" sz="1200">
              <a:solidFill>
                <a:prstClr val="white"/>
              </a:solidFill>
              <a:latin typeface="Arial" panose="020B0604020202020204" pitchFamily="34" charset="0"/>
            </a:endParaRPr>
          </a:p>
        </p:txBody>
      </p:sp>
      <p:sp>
        <p:nvSpPr>
          <p:cNvPr id="7" name="TextBox 11"/>
          <p:cNvSpPr txBox="1">
            <a:spLocks noChangeArrowheads="1"/>
          </p:cNvSpPr>
          <p:nvPr userDrawn="1"/>
        </p:nvSpPr>
        <p:spPr bwMode="auto">
          <a:xfrm>
            <a:off x="436563" y="6396038"/>
            <a:ext cx="3125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Footer Placeholder 4"/>
          <p:cNvSpPr txBox="1">
            <a:spLocks/>
          </p:cNvSpPr>
          <p:nvPr userDrawn="1"/>
        </p:nvSpPr>
        <p:spPr>
          <a:xfrm>
            <a:off x="6265863" y="6534150"/>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r>
              <a:rPr lang="en-US" sz="500" b="0">
                <a:solidFill>
                  <a:prstClr val="white"/>
                </a:solidFill>
                <a:latin typeface="Arial" panose="020B0604020202020204" pitchFamily="34" charset="0"/>
              </a:rPr>
              <a:t>TM SM ® Trademark(s) of Black Knight IP Holding Company, LLC, or an affiliate. © 2014 BKIS, LLC.  All Rights Reserved.</a:t>
            </a:r>
          </a:p>
        </p:txBody>
      </p:sp>
      <p:sp>
        <p:nvSpPr>
          <p:cNvPr id="15" name="Title 1"/>
          <p:cNvSpPr>
            <a:spLocks noGrp="1"/>
          </p:cNvSpPr>
          <p:nvPr>
            <p:ph type="ctrTitle"/>
          </p:nvPr>
        </p:nvSpPr>
        <p:spPr>
          <a:xfrm>
            <a:off x="352431" y="370074"/>
            <a:ext cx="6863529" cy="742408"/>
          </a:xfrm>
          <a:prstGeom prst="rect">
            <a:avLst/>
          </a:prstGeom>
        </p:spPr>
        <p:txBody>
          <a:bodyP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1505244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KFS 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5867400" y="6400800"/>
            <a:ext cx="297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a:solidFill>
                  <a:prstClr val="white"/>
                </a:solidFill>
                <a:latin typeface="Arial" pitchFamily="34" charset="0"/>
              </a:rPr>
              <a:t>Confidential, Proprietary and/or Trade Secret</a:t>
            </a:r>
          </a:p>
          <a:p>
            <a:pPr fontAlgn="auto">
              <a:spcBef>
                <a:spcPts val="0"/>
              </a:spcBef>
              <a:spcAft>
                <a:spcPts val="0"/>
              </a:spcAft>
            </a:pPr>
            <a:r>
              <a:rPr lang="en-US" sz="600" b="0" dirty="0">
                <a:solidFill>
                  <a:prstClr val="white"/>
                </a:solidFill>
                <a:latin typeface="Arial" pitchFamily="34" charset="0"/>
              </a:rPr>
              <a:t>TM SM ® Trademark(s) of Black Knight IP Holding Company, LLC, </a:t>
            </a:r>
            <a:r>
              <a:rPr lang="en-US" sz="600" b="0" dirty="0" smtClean="0">
                <a:solidFill>
                  <a:prstClr val="white"/>
                </a:solidFill>
                <a:latin typeface="Arial" pitchFamily="34" charset="0"/>
              </a:rPr>
              <a:t/>
            </a:r>
            <a:br>
              <a:rPr lang="en-US" sz="600" b="0" dirty="0" smtClean="0">
                <a:solidFill>
                  <a:prstClr val="white"/>
                </a:solidFill>
                <a:latin typeface="Arial" pitchFamily="34" charset="0"/>
              </a:rPr>
            </a:br>
            <a:r>
              <a:rPr lang="en-US" sz="600" b="0" dirty="0" smtClean="0">
                <a:solidFill>
                  <a:prstClr val="white"/>
                </a:solidFill>
                <a:latin typeface="Arial" pitchFamily="34" charset="0"/>
              </a:rPr>
              <a:t>ServiceLink IP Holding Company, LLC, and/or </a:t>
            </a:r>
            <a:r>
              <a:rPr lang="en-US" sz="600" b="0" dirty="0">
                <a:solidFill>
                  <a:prstClr val="white"/>
                </a:solidFill>
                <a:latin typeface="Arial" pitchFamily="34" charset="0"/>
              </a:rPr>
              <a:t>an affiliate</a:t>
            </a:r>
            <a:r>
              <a:rPr lang="en-US" sz="600" b="0" dirty="0" smtClean="0">
                <a:solidFill>
                  <a:prstClr val="white"/>
                </a:solidFill>
                <a:latin typeface="Arial" pitchFamily="34" charset="0"/>
              </a:rPr>
              <a:t>.</a:t>
            </a:r>
          </a:p>
          <a:p>
            <a:pPr fontAlgn="auto">
              <a:spcBef>
                <a:spcPts val="0"/>
              </a:spcBef>
              <a:spcAft>
                <a:spcPts val="0"/>
              </a:spcAft>
            </a:pPr>
            <a:r>
              <a:rPr lang="en-US" sz="600" b="0" dirty="0" smtClean="0">
                <a:solidFill>
                  <a:prstClr val="white"/>
                </a:solidFill>
                <a:latin typeface="Arial" pitchFamily="34" charset="0"/>
              </a:rPr>
              <a:t>All </a:t>
            </a:r>
            <a:r>
              <a:rPr lang="en-US" sz="6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fontAlgn="auto">
              <a:spcBef>
                <a:spcPts val="0"/>
              </a:spcBef>
              <a:spcAft>
                <a:spcPts val="0"/>
              </a:spcAft>
              <a:defRPr/>
            </a:pPr>
            <a:fld id="{00FCE2C6-CA10-4E14-99A2-BBEFA05F271F}" type="datetime1">
              <a:rPr lang="en-US" b="0"/>
              <a:pPr fontAlgn="auto">
                <a:spcBef>
                  <a:spcPts val="0"/>
                </a:spcBef>
                <a:spcAft>
                  <a:spcPts val="0"/>
                </a:spcAft>
                <a:defRPr/>
              </a:pPr>
              <a:t>3/11/2019</a:t>
            </a:fld>
            <a:endParaRPr lang="en-US" b="0" dirty="0"/>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pic>
        <p:nvPicPr>
          <p:cNvPr id="11"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6127200" y="501452"/>
            <a:ext cx="2500085" cy="7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271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72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9"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B72BA299-38B4-400B-A76B-96D99A2CBA0B}"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5"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Tree>
    <p:extLst>
      <p:ext uri="{BB962C8B-B14F-4D97-AF65-F5344CB8AC3E}">
        <p14:creationId xmlns:p14="http://schemas.microsoft.com/office/powerpoint/2010/main" val="15783400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KFS Divider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5867400" y="6400800"/>
            <a:ext cx="297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a:solidFill>
                  <a:prstClr val="white"/>
                </a:solidFill>
                <a:latin typeface="Arial" pitchFamily="34" charset="0"/>
              </a:rPr>
              <a:t>Confidential, Proprietary and/or Trade Secret</a:t>
            </a:r>
          </a:p>
          <a:p>
            <a:pPr fontAlgn="auto">
              <a:spcBef>
                <a:spcPts val="0"/>
              </a:spcBef>
              <a:spcAft>
                <a:spcPts val="0"/>
              </a:spcAft>
            </a:pPr>
            <a:r>
              <a:rPr lang="en-US" sz="600" b="0" dirty="0">
                <a:solidFill>
                  <a:prstClr val="white"/>
                </a:solidFill>
                <a:latin typeface="Arial" pitchFamily="34" charset="0"/>
              </a:rPr>
              <a:t>TM SM ® Trademark(s) of Black Knight IP Holding Company, LLC, </a:t>
            </a:r>
            <a:r>
              <a:rPr lang="en-US" sz="600" b="0" dirty="0" smtClean="0">
                <a:solidFill>
                  <a:prstClr val="white"/>
                </a:solidFill>
                <a:latin typeface="Arial" pitchFamily="34" charset="0"/>
              </a:rPr>
              <a:t/>
            </a:r>
            <a:br>
              <a:rPr lang="en-US" sz="600" b="0" dirty="0" smtClean="0">
                <a:solidFill>
                  <a:prstClr val="white"/>
                </a:solidFill>
                <a:latin typeface="Arial" pitchFamily="34" charset="0"/>
              </a:rPr>
            </a:br>
            <a:r>
              <a:rPr lang="en-US" sz="600" b="0" dirty="0" smtClean="0">
                <a:solidFill>
                  <a:prstClr val="white"/>
                </a:solidFill>
                <a:latin typeface="Arial" pitchFamily="34" charset="0"/>
              </a:rPr>
              <a:t>ServiceLink IP Holding Company, LLC, and/or </a:t>
            </a:r>
            <a:r>
              <a:rPr lang="en-US" sz="600" b="0" dirty="0">
                <a:solidFill>
                  <a:prstClr val="white"/>
                </a:solidFill>
                <a:latin typeface="Arial" pitchFamily="34" charset="0"/>
              </a:rPr>
              <a:t>an affiliate</a:t>
            </a:r>
            <a:r>
              <a:rPr lang="en-US" sz="600" b="0" dirty="0" smtClean="0">
                <a:solidFill>
                  <a:prstClr val="white"/>
                </a:solidFill>
                <a:latin typeface="Arial" pitchFamily="34" charset="0"/>
              </a:rPr>
              <a:t>.</a:t>
            </a:r>
          </a:p>
          <a:p>
            <a:pPr fontAlgn="auto">
              <a:spcBef>
                <a:spcPts val="0"/>
              </a:spcBef>
              <a:spcAft>
                <a:spcPts val="0"/>
              </a:spcAft>
            </a:pPr>
            <a:r>
              <a:rPr lang="en-US" sz="600" b="0" dirty="0" smtClean="0">
                <a:solidFill>
                  <a:prstClr val="white"/>
                </a:solidFill>
                <a:latin typeface="Arial" pitchFamily="34" charset="0"/>
              </a:rPr>
              <a:t>All </a:t>
            </a:r>
            <a:r>
              <a:rPr lang="en-US" sz="600" b="0" dirty="0">
                <a:solidFill>
                  <a:prstClr val="white"/>
                </a:solidFill>
                <a:latin typeface="Arial" pitchFamily="34" charset="0"/>
              </a:rPr>
              <a:t>Rights Reserved.</a:t>
            </a:r>
          </a:p>
        </p:txBody>
      </p:sp>
      <p:pic>
        <p:nvPicPr>
          <p:cNvPr id="12"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737360"/>
          </a:xfrm>
          <a:prstGeom prst="rect">
            <a:avLst/>
          </a:prstGeom>
        </p:spPr>
        <p:txBody>
          <a:bodyPr anchor="ctr"/>
          <a:lstStyle>
            <a:lvl1pPr algn="l">
              <a:defRPr sz="3200" b="1" i="0">
                <a:solidFill>
                  <a:schemeClr val="bg1"/>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63" y="3962400"/>
            <a:ext cx="6797614" cy="639663"/>
          </a:xfrm>
          <a:prstGeom prst="rect">
            <a:avLst/>
          </a:prstGeom>
        </p:spPr>
        <p:txBody>
          <a:bodyPr/>
          <a:lstStyle>
            <a:lvl1pPr marL="342900" indent="-342900">
              <a:buNone/>
              <a:defRPr lang="en-US" sz="2400" b="0" i="0" dirty="0" smtClean="0">
                <a:solidFill>
                  <a:schemeClr val="tx1">
                    <a:lumMod val="75000"/>
                    <a:lumOff val="25000"/>
                  </a:schemeClr>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pic>
        <p:nvPicPr>
          <p:cNvPr id="11"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6127200" y="501452"/>
            <a:ext cx="2500085" cy="7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4669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75A45E6-1D62-41DA-9358-556AEB4E4C65}"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10908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KFS Two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75A45E6-1D62-41DA-9358-556AEB4E4C65}"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101725"/>
            <a:ext cx="411480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Content Placeholder 10"/>
          <p:cNvSpPr>
            <a:spLocks noGrp="1"/>
          </p:cNvSpPr>
          <p:nvPr>
            <p:ph sz="quarter" idx="10"/>
          </p:nvPr>
        </p:nvSpPr>
        <p:spPr>
          <a:xfrm>
            <a:off x="4752975" y="1101725"/>
            <a:ext cx="4114800" cy="5120640"/>
          </a:xfrm>
          <a:prstGeom prst="rect">
            <a:avLst/>
          </a:prstGeom>
        </p:spPr>
        <p:txBody>
          <a:bodyPr/>
          <a:lstStyle>
            <a:lvl1pPr marL="342900" indent="-342900">
              <a:defRPr lang="en-US" sz="1800" b="0" kern="1200" dirty="0" smtClean="0">
                <a:solidFill>
                  <a:schemeClr val="tx1">
                    <a:lumMod val="75000"/>
                    <a:lumOff val="25000"/>
                  </a:schemeClr>
                </a:solidFill>
                <a:latin typeface="Arial" pitchFamily="34" charset="0"/>
                <a:ea typeface="ヒラギノ角ゴ Pro W3" charset="0"/>
                <a:cs typeface="Arial" pitchFamily="34" charset="0"/>
              </a:defRPr>
            </a:lvl1pPr>
            <a:lvl2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2pPr>
            <a:lvl3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3pPr>
            <a:lvl4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4pPr>
            <a:lvl5pPr algn="l" defTabSz="457200" rtl="0" eaLnBrk="0" fontAlgn="base" hangingPunct="0">
              <a:spcAft>
                <a:spcPts val="0"/>
              </a:spcAft>
              <a:buFont typeface="Arial" pitchFamily="34" charset="0"/>
              <a:defRPr lang="en-US" sz="1600" kern="1200" dirty="0">
                <a:solidFill>
                  <a:schemeClr val="tx1">
                    <a:lumMod val="75000"/>
                    <a:lumOff val="25000"/>
                  </a:schemeClr>
                </a:solidFill>
                <a:latin typeface="Arial" pitchFamily="34" charset="0"/>
                <a:ea typeface="ヒラギノ角ゴ Pro W3" charset="0"/>
                <a:cs typeface="Arial" pitchFamily="34" charset="0"/>
              </a:defRPr>
            </a:lvl5pPr>
          </a:lstStyle>
          <a:p>
            <a:pPr marL="342900" lvl="0" indent="-342900" algn="l" defTabSz="457200" rtl="0" eaLnBrk="0" fontAlgn="base" hangingPunct="0">
              <a:spcBef>
                <a:spcPts val="1200"/>
              </a:spcBef>
              <a:spcAft>
                <a:spcPts val="0"/>
              </a:spcAft>
              <a:buFont typeface="Wingdings"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29468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KFS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1" name="Straight Connector 10"/>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6657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KFS No Titl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Tree>
    <p:extLst>
      <p:ext uri="{BB962C8B-B14F-4D97-AF65-F5344CB8AC3E}">
        <p14:creationId xmlns:p14="http://schemas.microsoft.com/office/powerpoint/2010/main" val="14096155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blurRad="92075"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5" y="6396042"/>
            <a:ext cx="3125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a:xfrm>
            <a:off x="6265865" y="6534154"/>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r>
              <a:rPr lang="en-US" sz="500" b="0">
                <a:solidFill>
                  <a:prstClr val="white"/>
                </a:solidFill>
                <a:latin typeface="Arial" panose="020B0604020202020204" pitchFamily="34" charset="0"/>
              </a:rPr>
              <a:t>TM SM ® Trademark(s) of Black Knight IP Holding Company, LLC, or an affiliate. © 2014 BKIS, LLC.  All Rights Reserved.</a:t>
            </a:r>
          </a:p>
        </p:txBody>
      </p:sp>
      <p:pic>
        <p:nvPicPr>
          <p:cNvPr id="7" name="Picture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872163" y="412754"/>
            <a:ext cx="27146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5" y="2206121"/>
            <a:ext cx="6863529" cy="847018"/>
          </a:xfrm>
          <a:prstGeom prst="rect">
            <a:avLst/>
          </a:prstGeom>
        </p:spPr>
        <p:txBody>
          <a:bodyP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436565" y="4821242"/>
            <a:ext cx="2733675" cy="771525"/>
          </a:xfrm>
          <a:prstGeom prst="rect">
            <a:avLst/>
          </a:prstGeom>
        </p:spPr>
        <p:txBody>
          <a:bodyPr vert="horz" wrap="square" lIns="91440" tIns="45720" rIns="91440" bIns="45720" numCol="1" anchor="t" anchorCtr="0" compatLnSpc="1">
            <a:prstTxWarp prst="textNoShape">
              <a:avLst/>
            </a:prstTxWarp>
          </a:bodyPr>
          <a:lstStyle>
            <a:lvl1pPr>
              <a:defRPr>
                <a:solidFill>
                  <a:srgbClr val="595959"/>
                </a:solidFill>
                <a:latin typeface="Arial" panose="020B0604020202020204" pitchFamily="34" charset="0"/>
                <a:cs typeface="Arial" panose="020B0604020202020204" pitchFamily="34" charset="0"/>
              </a:defRPr>
            </a:lvl1pPr>
          </a:lstStyle>
          <a:p>
            <a:pPr fontAlgn="auto">
              <a:spcBef>
                <a:spcPts val="0"/>
              </a:spcBef>
              <a:spcAft>
                <a:spcPts val="0"/>
              </a:spcAft>
            </a:pPr>
            <a:fld id="{FDB0D944-E854-4BB2-8D0B-1B2D36A0B663}" type="datetime1">
              <a:rPr lang="en-US" sz="1800" b="0"/>
              <a:pPr fontAlgn="auto">
                <a:spcBef>
                  <a:spcPts val="0"/>
                </a:spcBef>
                <a:spcAft>
                  <a:spcPts val="0"/>
                </a:spcAft>
              </a:pPr>
              <a:t>3/11/2019</a:t>
            </a:fld>
            <a:endParaRPr lang="en-US" sz="1800" b="0"/>
          </a:p>
        </p:txBody>
      </p:sp>
    </p:spTree>
    <p:extLst>
      <p:ext uri="{BB962C8B-B14F-4D97-AF65-F5344CB8AC3E}">
        <p14:creationId xmlns:p14="http://schemas.microsoft.com/office/powerpoint/2010/main" val="37098792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352425"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8" name="TextBox 11"/>
          <p:cNvSpPr txBox="1">
            <a:spLocks noChangeArrowheads="1"/>
          </p:cNvSpPr>
          <p:nvPr userDrawn="1"/>
        </p:nvSpPr>
        <p:spPr bwMode="auto">
          <a:xfrm>
            <a:off x="436563" y="6424613"/>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9" name="TextBox 5"/>
          <p:cNvSpPr txBox="1">
            <a:spLocks noChangeArrowheads="1"/>
          </p:cNvSpPr>
          <p:nvPr userDrawn="1"/>
        </p:nvSpPr>
        <p:spPr bwMode="auto">
          <a:xfrm>
            <a:off x="8461383" y="6489705"/>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1BEDD73-C17C-4AA1-8234-FBCFF97D7F46}" type="slidenum">
              <a:rPr lang="en-US" sz="1200">
                <a:solidFill>
                  <a:prstClr val="white"/>
                </a:solidFill>
                <a:latin typeface="Arial" pitchFamily="34" charset="0"/>
              </a:rPr>
              <a:pPr eaLnBrk="1" fontAlgn="auto" hangingPunct="1">
                <a:spcBef>
                  <a:spcPts val="0"/>
                </a:spcBef>
                <a:spcAft>
                  <a:spcPts val="0"/>
                </a:spcAft>
              </a:pPr>
              <a:t>‹#›</a:t>
            </a:fld>
            <a:endParaRPr lang="en-US" sz="1200">
              <a:solidFill>
                <a:prstClr val="white"/>
              </a:solidFill>
              <a:latin typeface="Arial" pitchFamily="34" charset="0"/>
            </a:endParaRPr>
          </a:p>
        </p:txBody>
      </p:sp>
      <p:sp>
        <p:nvSpPr>
          <p:cNvPr id="10" name="Footer Placeholder 4"/>
          <p:cNvSpPr txBox="1">
            <a:spLocks/>
          </p:cNvSpPr>
          <p:nvPr userDrawn="1"/>
        </p:nvSpPr>
        <p:spPr bwMode="auto">
          <a:xfrm>
            <a:off x="6056314" y="6446839"/>
            <a:ext cx="21701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500" b="0" dirty="0" smtClean="0">
                <a:solidFill>
                  <a:prstClr val="white"/>
                </a:solidFill>
                <a:latin typeface="Arial" pitchFamily="34" charset="0"/>
              </a:rPr>
              <a:t>Confidential, Proprietary and/or Trade Secret</a:t>
            </a:r>
          </a:p>
          <a:p>
            <a:pPr fontAlgn="auto">
              <a:spcBef>
                <a:spcPts val="0"/>
              </a:spcBef>
              <a:spcAft>
                <a:spcPts val="0"/>
              </a:spcAft>
            </a:pPr>
            <a:r>
              <a:rPr lang="en-US" sz="5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352435" y="228606"/>
            <a:ext cx="7292969"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352424" y="1162436"/>
            <a:ext cx="4191354" cy="4891129"/>
          </a:xfrm>
          <a:prstGeom prst="rect">
            <a:avLst/>
          </a:prstGeom>
        </p:spPr>
        <p:txBody>
          <a:bodyPr/>
          <a:lstStyle>
            <a:lvl1pPr marL="342900" indent="-342900">
              <a:spcBef>
                <a:spcPts val="0"/>
              </a:spcBef>
              <a:spcAft>
                <a:spcPts val="1200"/>
              </a:spcAft>
              <a:buFont typeface="Wingdings" charset="2"/>
              <a:buChar char="§"/>
              <a:defRPr sz="2000" b="1">
                <a:solidFill>
                  <a:schemeClr val="accent6"/>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12"/>
          </p:nvPr>
        </p:nvSpPr>
        <p:spPr>
          <a:xfrm>
            <a:off x="4641850" y="1162436"/>
            <a:ext cx="4177594" cy="4891129"/>
          </a:xfrm>
          <a:prstGeom prst="rect">
            <a:avLst/>
          </a:prstGeom>
        </p:spPr>
        <p:txBody>
          <a:bodyPr/>
          <a:lstStyle>
            <a:lvl1pPr marL="342900" indent="-342900">
              <a:spcBef>
                <a:spcPts val="0"/>
              </a:spcBef>
              <a:spcAft>
                <a:spcPts val="1200"/>
              </a:spcAft>
              <a:buFont typeface="Wingdings" charset="2"/>
              <a:buChar char="§"/>
              <a:defRPr sz="2000" b="1">
                <a:solidFill>
                  <a:schemeClr val="accent6"/>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86670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KFS 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3" y="6443663"/>
            <a:ext cx="3125787" cy="231775"/>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5867400" y="6400800"/>
            <a:ext cx="297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a:solidFill>
                  <a:prstClr val="white"/>
                </a:solidFill>
                <a:latin typeface="Arial" pitchFamily="34" charset="0"/>
              </a:rPr>
              <a:t>Confidential, Proprietary and/or Trade Secret</a:t>
            </a:r>
          </a:p>
          <a:p>
            <a:pPr fontAlgn="auto">
              <a:spcBef>
                <a:spcPts val="0"/>
              </a:spcBef>
              <a:spcAft>
                <a:spcPts val="0"/>
              </a:spcAft>
            </a:pPr>
            <a:r>
              <a:rPr lang="en-US" sz="600" b="0" dirty="0">
                <a:solidFill>
                  <a:prstClr val="white"/>
                </a:solidFill>
                <a:latin typeface="Arial" pitchFamily="34" charset="0"/>
              </a:rPr>
              <a:t>TM SM ® Trademark(s) of Black Knight IP Holding Company, LLC, </a:t>
            </a:r>
            <a:r>
              <a:rPr lang="en-US" sz="600" b="0" dirty="0" smtClean="0">
                <a:solidFill>
                  <a:prstClr val="white"/>
                </a:solidFill>
                <a:latin typeface="Arial" pitchFamily="34" charset="0"/>
              </a:rPr>
              <a:t/>
            </a:r>
            <a:br>
              <a:rPr lang="en-US" sz="600" b="0" dirty="0" smtClean="0">
                <a:solidFill>
                  <a:prstClr val="white"/>
                </a:solidFill>
                <a:latin typeface="Arial" pitchFamily="34" charset="0"/>
              </a:rPr>
            </a:br>
            <a:r>
              <a:rPr lang="en-US" sz="600" b="0" dirty="0" smtClean="0">
                <a:solidFill>
                  <a:prstClr val="white"/>
                </a:solidFill>
                <a:latin typeface="Arial" pitchFamily="34" charset="0"/>
              </a:rPr>
              <a:t>ServiceLink IP Holding Company, LLC, and/or </a:t>
            </a:r>
            <a:r>
              <a:rPr lang="en-US" sz="600" b="0" dirty="0">
                <a:solidFill>
                  <a:prstClr val="white"/>
                </a:solidFill>
                <a:latin typeface="Arial" pitchFamily="34" charset="0"/>
              </a:rPr>
              <a:t>an affiliate</a:t>
            </a:r>
            <a:r>
              <a:rPr lang="en-US" sz="600" b="0" dirty="0" smtClean="0">
                <a:solidFill>
                  <a:prstClr val="white"/>
                </a:solidFill>
                <a:latin typeface="Arial" pitchFamily="34" charset="0"/>
              </a:rPr>
              <a:t>.</a:t>
            </a:r>
          </a:p>
          <a:p>
            <a:pPr fontAlgn="auto">
              <a:spcBef>
                <a:spcPts val="0"/>
              </a:spcBef>
              <a:spcAft>
                <a:spcPts val="0"/>
              </a:spcAft>
            </a:pPr>
            <a:r>
              <a:rPr lang="en-US" sz="600" b="0" dirty="0" smtClean="0">
                <a:solidFill>
                  <a:prstClr val="white"/>
                </a:solidFill>
                <a:latin typeface="Arial" pitchFamily="34" charset="0"/>
              </a:rPr>
              <a:t>All </a:t>
            </a:r>
            <a:r>
              <a:rPr lang="en-US" sz="600" b="0" dirty="0">
                <a:solidFill>
                  <a:prstClr val="white"/>
                </a:solidFill>
                <a:latin typeface="Arial" pitchFamily="34" charset="0"/>
              </a:rPr>
              <a:t>Rights Reserved.</a:t>
            </a:r>
          </a:p>
        </p:txBody>
      </p:sp>
      <p:sp>
        <p:nvSpPr>
          <p:cNvPr id="2" name="Title 1"/>
          <p:cNvSpPr>
            <a:spLocks noGrp="1"/>
          </p:cNvSpPr>
          <p:nvPr>
            <p:ph type="ctrTitle"/>
          </p:nvPr>
        </p:nvSpPr>
        <p:spPr>
          <a:xfrm>
            <a:off x="436533" y="2206120"/>
            <a:ext cx="6797644" cy="1286379"/>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3" y="5556250"/>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fontAlgn="auto">
              <a:spcBef>
                <a:spcPts val="0"/>
              </a:spcBef>
              <a:spcAft>
                <a:spcPts val="0"/>
              </a:spcAft>
              <a:defRPr/>
            </a:pPr>
            <a:fld id="{00FCE2C6-CA10-4E14-99A2-BBEFA05F271F}" type="datetime1">
              <a:rPr lang="en-US" b="0"/>
              <a:pPr fontAlgn="auto">
                <a:spcBef>
                  <a:spcPts val="0"/>
                </a:spcBef>
                <a:spcAft>
                  <a:spcPts val="0"/>
                </a:spcAft>
                <a:defRPr/>
              </a:pPr>
              <a:t>3/11/2019</a:t>
            </a:fld>
            <a:endParaRPr lang="en-US" b="0" dirty="0"/>
          </a:p>
        </p:txBody>
      </p:sp>
      <p:sp>
        <p:nvSpPr>
          <p:cNvPr id="10" name="Text Placeholder 9"/>
          <p:cNvSpPr>
            <a:spLocks noGrp="1"/>
          </p:cNvSpPr>
          <p:nvPr>
            <p:ph type="body" sz="quarter" idx="12"/>
          </p:nvPr>
        </p:nvSpPr>
        <p:spPr>
          <a:xfrm>
            <a:off x="436563" y="3492499"/>
            <a:ext cx="6797614" cy="639663"/>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pic>
        <p:nvPicPr>
          <p:cNvPr id="11"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6127200" y="501452"/>
            <a:ext cx="2500085" cy="7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1826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KFS Divider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7" name="Footer Placeholder 4"/>
          <p:cNvSpPr txBox="1">
            <a:spLocks/>
          </p:cNvSpPr>
          <p:nvPr userDrawn="1"/>
        </p:nvSpPr>
        <p:spPr bwMode="auto">
          <a:xfrm>
            <a:off x="5867400" y="6400800"/>
            <a:ext cx="297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a:solidFill>
                  <a:prstClr val="white"/>
                </a:solidFill>
                <a:latin typeface="Arial" pitchFamily="34" charset="0"/>
              </a:rPr>
              <a:t>Confidential, Proprietary and/or Trade Secret</a:t>
            </a:r>
          </a:p>
          <a:p>
            <a:pPr fontAlgn="auto">
              <a:spcBef>
                <a:spcPts val="0"/>
              </a:spcBef>
              <a:spcAft>
                <a:spcPts val="0"/>
              </a:spcAft>
            </a:pPr>
            <a:r>
              <a:rPr lang="en-US" sz="600" b="0" dirty="0">
                <a:solidFill>
                  <a:prstClr val="white"/>
                </a:solidFill>
                <a:latin typeface="Arial" pitchFamily="34" charset="0"/>
              </a:rPr>
              <a:t>TM SM ® Trademark(s) of Black Knight IP Holding Company, LLC, </a:t>
            </a:r>
            <a:r>
              <a:rPr lang="en-US" sz="600" b="0" dirty="0" smtClean="0">
                <a:solidFill>
                  <a:prstClr val="white"/>
                </a:solidFill>
                <a:latin typeface="Arial" pitchFamily="34" charset="0"/>
              </a:rPr>
              <a:t/>
            </a:r>
            <a:br>
              <a:rPr lang="en-US" sz="600" b="0" dirty="0" smtClean="0">
                <a:solidFill>
                  <a:prstClr val="white"/>
                </a:solidFill>
                <a:latin typeface="Arial" pitchFamily="34" charset="0"/>
              </a:rPr>
            </a:br>
            <a:r>
              <a:rPr lang="en-US" sz="600" b="0" dirty="0" smtClean="0">
                <a:solidFill>
                  <a:prstClr val="white"/>
                </a:solidFill>
                <a:latin typeface="Arial" pitchFamily="34" charset="0"/>
              </a:rPr>
              <a:t>ServiceLink IP Holding Company, LLC, and/or </a:t>
            </a:r>
            <a:r>
              <a:rPr lang="en-US" sz="600" b="0" dirty="0">
                <a:solidFill>
                  <a:prstClr val="white"/>
                </a:solidFill>
                <a:latin typeface="Arial" pitchFamily="34" charset="0"/>
              </a:rPr>
              <a:t>an affiliate</a:t>
            </a:r>
            <a:r>
              <a:rPr lang="en-US" sz="600" b="0" dirty="0" smtClean="0">
                <a:solidFill>
                  <a:prstClr val="white"/>
                </a:solidFill>
                <a:latin typeface="Arial" pitchFamily="34" charset="0"/>
              </a:rPr>
              <a:t>.</a:t>
            </a:r>
          </a:p>
          <a:p>
            <a:pPr fontAlgn="auto">
              <a:spcBef>
                <a:spcPts val="0"/>
              </a:spcBef>
              <a:spcAft>
                <a:spcPts val="0"/>
              </a:spcAft>
            </a:pPr>
            <a:r>
              <a:rPr lang="en-US" sz="600" b="0" dirty="0" smtClean="0">
                <a:solidFill>
                  <a:prstClr val="white"/>
                </a:solidFill>
                <a:latin typeface="Arial" pitchFamily="34" charset="0"/>
              </a:rPr>
              <a:t>All </a:t>
            </a:r>
            <a:r>
              <a:rPr lang="en-US" sz="600" b="0" dirty="0">
                <a:solidFill>
                  <a:prstClr val="white"/>
                </a:solidFill>
                <a:latin typeface="Arial" pitchFamily="34" charset="0"/>
              </a:rPr>
              <a:t>Rights Reserved.</a:t>
            </a:r>
          </a:p>
        </p:txBody>
      </p:sp>
      <p:pic>
        <p:nvPicPr>
          <p:cNvPr id="12"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0" y="2168525"/>
            <a:ext cx="82946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3" y="2206120"/>
            <a:ext cx="6797644" cy="1737360"/>
          </a:xfrm>
          <a:prstGeom prst="rect">
            <a:avLst/>
          </a:prstGeom>
        </p:spPr>
        <p:txBody>
          <a:bodyPr anchor="ctr"/>
          <a:lstStyle>
            <a:lvl1pPr algn="l">
              <a:defRPr sz="3200" b="1" i="0">
                <a:solidFill>
                  <a:schemeClr val="bg1"/>
                </a:solidFill>
                <a:latin typeface="Arial"/>
                <a:cs typeface="Arial"/>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436563" y="3962400"/>
            <a:ext cx="6797614" cy="639663"/>
          </a:xfrm>
          <a:prstGeom prst="rect">
            <a:avLst/>
          </a:prstGeom>
        </p:spPr>
        <p:txBody>
          <a:bodyPr/>
          <a:lstStyle>
            <a:lvl1pPr marL="342900" indent="-342900">
              <a:buNone/>
              <a:defRPr lang="en-US" sz="2400" b="0" i="0" dirty="0" smtClean="0">
                <a:solidFill>
                  <a:schemeClr val="tx1">
                    <a:lumMod val="75000"/>
                    <a:lumOff val="25000"/>
                  </a:schemeClr>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dirty="0" smtClean="0"/>
              <a:t>Click to edit Master text styles</a:t>
            </a:r>
          </a:p>
        </p:txBody>
      </p:sp>
      <p:pic>
        <p:nvPicPr>
          <p:cNvPr id="11"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6127200" y="501452"/>
            <a:ext cx="2500085" cy="787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0887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75A45E6-1D62-41DA-9358-556AEB4E4C65}"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053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2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F27D5F53-6191-42EB-973F-F7A850FDC35B}"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8"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a:xfrm>
            <a:off x="45732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7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3" y="1435100"/>
            <a:ext cx="3008313" cy="4691063"/>
          </a:xfrm>
        </p:spPr>
        <p:txBody>
          <a:bodyPr/>
          <a:lstStyle>
            <a:lvl1pPr marL="0" indent="0">
              <a:buNone/>
              <a:defRPr sz="1400"/>
            </a:lvl1pPr>
            <a:lvl2pPr marL="451414" indent="0">
              <a:buNone/>
              <a:defRPr sz="1200"/>
            </a:lvl2pPr>
            <a:lvl3pPr marL="902842" indent="0">
              <a:buNone/>
              <a:defRPr sz="1000"/>
            </a:lvl3pPr>
            <a:lvl4pPr marL="1354263" indent="0">
              <a:buNone/>
              <a:defRPr sz="900"/>
            </a:lvl4pPr>
            <a:lvl5pPr marL="1805683" indent="0">
              <a:buNone/>
              <a:defRPr sz="900"/>
            </a:lvl5pPr>
            <a:lvl6pPr marL="2257105" indent="0">
              <a:buNone/>
              <a:defRPr sz="900"/>
            </a:lvl6pPr>
            <a:lvl7pPr marL="2708530" indent="0">
              <a:buNone/>
              <a:defRPr sz="900"/>
            </a:lvl7pPr>
            <a:lvl8pPr marL="3159950" indent="0">
              <a:buNone/>
              <a:defRPr sz="900"/>
            </a:lvl8pPr>
            <a:lvl9pPr marL="3611368" indent="0">
              <a:buNone/>
              <a:defRPr sz="900"/>
            </a:lvl9pPr>
          </a:lstStyle>
          <a:p>
            <a:pPr lvl="0"/>
            <a:r>
              <a:rPr lang="en-US" smtClean="0"/>
              <a:t>Click to edit Master text styles</a:t>
            </a:r>
          </a:p>
        </p:txBody>
      </p:sp>
    </p:spTree>
    <p:extLst>
      <p:ext uri="{BB962C8B-B14F-4D97-AF65-F5344CB8AC3E}">
        <p14:creationId xmlns:p14="http://schemas.microsoft.com/office/powerpoint/2010/main" val="26791281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KFS Two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F75A45E6-1D62-41DA-9358-556AEB4E4C65}"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101725"/>
            <a:ext cx="4114800" cy="5120640"/>
          </a:xfrm>
          <a:prstGeom prst="rect">
            <a:avLst/>
          </a:prstGeom>
        </p:spPr>
        <p:txBody>
          <a:bodyPr/>
          <a:lstStyle>
            <a:lvl1pPr marL="342900" indent="-342900">
              <a:spcBef>
                <a:spcPts val="1200"/>
              </a:spcBef>
              <a:spcAft>
                <a:spcPts val="0"/>
              </a:spcAft>
              <a:buFont typeface="Wingdings" charset="2"/>
              <a:buChar char="§"/>
              <a:defRPr sz="1800" b="0">
                <a:solidFill>
                  <a:schemeClr val="tx1">
                    <a:lumMod val="75000"/>
                    <a:lumOff val="25000"/>
                  </a:schemeClr>
                </a:solidFill>
                <a:latin typeface="Arial" pitchFamily="34" charset="0"/>
                <a:cs typeface="Arial" pitchFamily="34" charset="0"/>
              </a:defRPr>
            </a:lvl1pPr>
            <a:lvl2pPr>
              <a:spcBef>
                <a:spcPts val="800"/>
              </a:spcBef>
              <a:spcAft>
                <a:spcPts val="0"/>
              </a:spcAft>
              <a:defRPr sz="1600">
                <a:solidFill>
                  <a:schemeClr val="tx1">
                    <a:lumMod val="75000"/>
                    <a:lumOff val="25000"/>
                  </a:schemeClr>
                </a:solidFill>
                <a:latin typeface="Arial" pitchFamily="34" charset="0"/>
                <a:cs typeface="Arial" pitchFamily="34" charset="0"/>
              </a:defRPr>
            </a:lvl2pPr>
            <a:lvl3pPr>
              <a:spcBef>
                <a:spcPts val="600"/>
              </a:spcBef>
              <a:spcAft>
                <a:spcPts val="0"/>
              </a:spcAft>
              <a:defRPr sz="1600">
                <a:solidFill>
                  <a:schemeClr val="tx1">
                    <a:lumMod val="75000"/>
                    <a:lumOff val="25000"/>
                  </a:schemeClr>
                </a:solidFill>
                <a:latin typeface="Arial" pitchFamily="34" charset="0"/>
                <a:cs typeface="Arial" pitchFamily="34" charset="0"/>
              </a:defRPr>
            </a:lvl3pPr>
            <a:lvl4pPr>
              <a:spcBef>
                <a:spcPts val="600"/>
              </a:spcBef>
              <a:spcAft>
                <a:spcPts val="0"/>
              </a:spcAft>
              <a:defRPr sz="1600">
                <a:solidFill>
                  <a:schemeClr val="tx1">
                    <a:lumMod val="75000"/>
                    <a:lumOff val="25000"/>
                  </a:schemeClr>
                </a:solidFill>
                <a:latin typeface="Arial" pitchFamily="34" charset="0"/>
                <a:cs typeface="Arial" pitchFamily="34" charset="0"/>
              </a:defRPr>
            </a:lvl4pPr>
            <a:lvl5pPr>
              <a:spcBef>
                <a:spcPts val="600"/>
              </a:spcBef>
              <a:spcAft>
                <a:spcPts val="0"/>
              </a:spcAft>
              <a:defRPr sz="1600">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Content Placeholder 10"/>
          <p:cNvSpPr>
            <a:spLocks noGrp="1"/>
          </p:cNvSpPr>
          <p:nvPr>
            <p:ph sz="quarter" idx="10"/>
          </p:nvPr>
        </p:nvSpPr>
        <p:spPr>
          <a:xfrm>
            <a:off x="4752975" y="1101725"/>
            <a:ext cx="4114800" cy="5120640"/>
          </a:xfrm>
          <a:prstGeom prst="rect">
            <a:avLst/>
          </a:prstGeom>
        </p:spPr>
        <p:txBody>
          <a:bodyPr/>
          <a:lstStyle>
            <a:lvl1pPr marL="342900" indent="-342900">
              <a:defRPr lang="en-US" sz="1800" b="0" kern="1200" dirty="0" smtClean="0">
                <a:solidFill>
                  <a:schemeClr val="tx1">
                    <a:lumMod val="75000"/>
                    <a:lumOff val="25000"/>
                  </a:schemeClr>
                </a:solidFill>
                <a:latin typeface="Arial" pitchFamily="34" charset="0"/>
                <a:ea typeface="ヒラギノ角ゴ Pro W3" charset="0"/>
                <a:cs typeface="Arial" pitchFamily="34" charset="0"/>
              </a:defRPr>
            </a:lvl1pPr>
            <a:lvl2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2pPr>
            <a:lvl3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3pPr>
            <a:lvl4pPr algn="l" defTabSz="457200" rtl="0" eaLnBrk="0" fontAlgn="base" hangingPunct="0">
              <a:spcAft>
                <a:spcPts val="0"/>
              </a:spcAft>
              <a:buFont typeface="Arial" pitchFamily="34" charset="0"/>
              <a:defRPr lang="en-US" sz="1600" kern="1200" dirty="0" smtClean="0">
                <a:solidFill>
                  <a:schemeClr val="tx1">
                    <a:lumMod val="75000"/>
                    <a:lumOff val="25000"/>
                  </a:schemeClr>
                </a:solidFill>
                <a:latin typeface="Arial" pitchFamily="34" charset="0"/>
                <a:ea typeface="ヒラギノ角ゴ Pro W3" charset="0"/>
                <a:cs typeface="Arial" pitchFamily="34" charset="0"/>
              </a:defRPr>
            </a:lvl4pPr>
            <a:lvl5pPr algn="l" defTabSz="457200" rtl="0" eaLnBrk="0" fontAlgn="base" hangingPunct="0">
              <a:spcAft>
                <a:spcPts val="0"/>
              </a:spcAft>
              <a:buFont typeface="Arial" pitchFamily="34" charset="0"/>
              <a:defRPr lang="en-US" sz="1600" kern="1200" dirty="0">
                <a:solidFill>
                  <a:schemeClr val="tx1">
                    <a:lumMod val="75000"/>
                    <a:lumOff val="25000"/>
                  </a:schemeClr>
                </a:solidFill>
                <a:latin typeface="Arial" pitchFamily="34" charset="0"/>
                <a:ea typeface="ヒラギノ角ゴ Pro W3" charset="0"/>
                <a:cs typeface="Arial" pitchFamily="34" charset="0"/>
              </a:defRPr>
            </a:lvl5pPr>
          </a:lstStyle>
          <a:p>
            <a:pPr marL="342900" lvl="0" indent="-342900" algn="l" defTabSz="457200" rtl="0" eaLnBrk="0" fontAlgn="base" hangingPunct="0">
              <a:spcBef>
                <a:spcPts val="1200"/>
              </a:spcBef>
              <a:spcAft>
                <a:spcPts val="0"/>
              </a:spcAft>
              <a:buFont typeface="Wingdings"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93682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KFS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5"/>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1" name="Straight Connector 10"/>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59780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KFS No Titl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3"/>
            <a:ext cx="3474720"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5" y="6489700"/>
            <a:ext cx="563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C8F13AA0-6BCE-4F0B-B42C-CA059B0264E1}" type="slidenum">
              <a:rPr lang="en-US" sz="1100" b="0">
                <a:solidFill>
                  <a:prstClr val="white"/>
                </a:solidFill>
                <a:latin typeface="Arial" pitchFamily="34" charset="0"/>
              </a:rPr>
              <a:pPr eaLnBrk="1" fontAlgn="auto" hangingPunct="1">
                <a:spcBef>
                  <a:spcPts val="0"/>
                </a:spcBef>
                <a:spcAft>
                  <a:spcPts val="0"/>
                </a:spcAft>
              </a:pPr>
              <a:t>‹#›</a:t>
            </a:fld>
            <a:endParaRPr lang="en-US" sz="1100"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smtClean="0">
                <a:solidFill>
                  <a:prstClr val="white"/>
                </a:solidFill>
                <a:latin typeface="Arial" pitchFamily="34" charset="0"/>
              </a:rPr>
              <a:t>Confidential, Proprietary and/or Trade Secret</a:t>
            </a:r>
          </a:p>
          <a:p>
            <a:pPr fontAlgn="auto">
              <a:spcBef>
                <a:spcPts val="0"/>
              </a:spcBef>
              <a:spcAft>
                <a:spcPts val="0"/>
              </a:spcAft>
            </a:pPr>
            <a:r>
              <a:rPr lang="en-US" sz="600" b="0" dirty="0" smtClean="0">
                <a:solidFill>
                  <a:prstClr val="white"/>
                </a:solidFill>
                <a:latin typeface="Arial" pitchFamily="34" charset="0"/>
              </a:rPr>
              <a:t>TM SM ® Trademark(s) of Black Knight IP Holding Company, LLC, ServiceLink IP Holding Company, LLC, and/or an affiliate.</a:t>
            </a:r>
          </a:p>
          <a:p>
            <a:pPr fontAlgn="auto">
              <a:spcBef>
                <a:spcPts val="0"/>
              </a:spcBef>
              <a:spcAft>
                <a:spcPts val="0"/>
              </a:spcAft>
            </a:pPr>
            <a:r>
              <a:rPr lang="en-US" sz="600" b="0" dirty="0" smtClean="0">
                <a:solidFill>
                  <a:prstClr val="white"/>
                </a:solidFill>
                <a:latin typeface="Arial" pitchFamily="34" charset="0"/>
              </a:rPr>
              <a:t>All Rights Reserved.</a:t>
            </a:r>
            <a:endParaRPr lang="en-US" sz="600" b="0" dirty="0">
              <a:solidFill>
                <a:prstClr val="white"/>
              </a:solidFill>
              <a:latin typeface="Arial" pitchFamily="34" charset="0"/>
            </a:endParaRPr>
          </a:p>
        </p:txBody>
      </p:sp>
    </p:spTree>
    <p:extLst>
      <p:ext uri="{BB962C8B-B14F-4D97-AF65-F5344CB8AC3E}">
        <p14:creationId xmlns:p14="http://schemas.microsoft.com/office/powerpoint/2010/main" val="36126346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52427" y="866775"/>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6" name="TextBox 5"/>
          <p:cNvSpPr txBox="1">
            <a:spLocks noChangeArrowheads="1"/>
          </p:cNvSpPr>
          <p:nvPr userDrawn="1"/>
        </p:nvSpPr>
        <p:spPr bwMode="auto">
          <a:xfrm>
            <a:off x="8461377" y="6215063"/>
            <a:ext cx="5635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fld id="{67207CF1-0B38-4292-B6D2-C3A969A51F18}" type="slidenum">
              <a:rPr lang="en-US" sz="1200">
                <a:solidFill>
                  <a:prstClr val="white"/>
                </a:solidFill>
                <a:latin typeface="Arial" panose="020B0604020202020204" pitchFamily="34" charset="0"/>
              </a:rPr>
              <a:pPr eaLnBrk="1" fontAlgn="auto" hangingPunct="1">
                <a:spcBef>
                  <a:spcPts val="0"/>
                </a:spcBef>
                <a:spcAft>
                  <a:spcPts val="0"/>
                </a:spcAft>
              </a:pPr>
              <a:t>‹#›</a:t>
            </a:fld>
            <a:endParaRPr lang="en-US" sz="1200">
              <a:solidFill>
                <a:prstClr val="white"/>
              </a:solidFill>
              <a:latin typeface="Arial" panose="020B0604020202020204" pitchFamily="34" charset="0"/>
            </a:endParaRPr>
          </a:p>
        </p:txBody>
      </p:sp>
      <p:sp>
        <p:nvSpPr>
          <p:cNvPr id="7" name="TextBox 11"/>
          <p:cNvSpPr txBox="1">
            <a:spLocks noChangeArrowheads="1"/>
          </p:cNvSpPr>
          <p:nvPr userDrawn="1"/>
        </p:nvSpPr>
        <p:spPr bwMode="auto">
          <a:xfrm>
            <a:off x="436565" y="6396042"/>
            <a:ext cx="3125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8" name="Footer Placeholder 4"/>
          <p:cNvSpPr txBox="1">
            <a:spLocks/>
          </p:cNvSpPr>
          <p:nvPr userDrawn="1"/>
        </p:nvSpPr>
        <p:spPr>
          <a:xfrm>
            <a:off x="6265865" y="6534154"/>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r>
              <a:rPr lang="en-US" sz="500" b="0">
                <a:solidFill>
                  <a:prstClr val="white"/>
                </a:solidFill>
                <a:latin typeface="Arial" panose="020B0604020202020204" pitchFamily="34" charset="0"/>
              </a:rPr>
              <a:t>TM SM ® Trademark(s) of Black Knight IP Holding Company, LLC, or an affiliate. © 2014 BKIS, LLC.  All Rights Reserved.</a:t>
            </a:r>
          </a:p>
        </p:txBody>
      </p:sp>
      <p:sp>
        <p:nvSpPr>
          <p:cNvPr id="15" name="Title 1"/>
          <p:cNvSpPr>
            <a:spLocks noGrp="1"/>
          </p:cNvSpPr>
          <p:nvPr>
            <p:ph type="ctrTitle"/>
          </p:nvPr>
        </p:nvSpPr>
        <p:spPr>
          <a:xfrm>
            <a:off x="352433" y="370074"/>
            <a:ext cx="6863529" cy="742408"/>
          </a:xfrm>
          <a:prstGeom prst="rect">
            <a:avLst/>
          </a:prstGeom>
        </p:spPr>
        <p:txBody>
          <a:bodyP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1330208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blurRad="92075"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5" y="6396042"/>
            <a:ext cx="31257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a:xfrm>
            <a:off x="6265865" y="6534154"/>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eaLnBrk="1" fontAlgn="auto" hangingPunct="1">
              <a:spcBef>
                <a:spcPts val="0"/>
              </a:spcBef>
              <a:spcAft>
                <a:spcPts val="0"/>
              </a:spcAft>
            </a:pPr>
            <a:r>
              <a:rPr lang="en-US" sz="500" b="0">
                <a:solidFill>
                  <a:prstClr val="white"/>
                </a:solidFill>
                <a:latin typeface="Arial" panose="020B0604020202020204" pitchFamily="34" charset="0"/>
              </a:rPr>
              <a:t>TM SM ® Trademark(s) of Black Knight IP Holding Company, LLC, or an affiliate. © 2014 BKIS, LLC.  All Rights Reserved.</a:t>
            </a:r>
          </a:p>
        </p:txBody>
      </p:sp>
      <p:pic>
        <p:nvPicPr>
          <p:cNvPr id="7" name="Picture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872163" y="412754"/>
            <a:ext cx="27146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6535" y="2206121"/>
            <a:ext cx="6863529" cy="847018"/>
          </a:xfrm>
          <a:prstGeom prst="rect">
            <a:avLst/>
          </a:prstGeom>
        </p:spPr>
        <p:txBody>
          <a:bodyP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436565" y="4821242"/>
            <a:ext cx="2733675" cy="771525"/>
          </a:xfrm>
          <a:prstGeom prst="rect">
            <a:avLst/>
          </a:prstGeom>
        </p:spPr>
        <p:txBody>
          <a:bodyPr vert="horz" wrap="square" lIns="91440" tIns="45720" rIns="91440" bIns="45720" numCol="1" anchor="t" anchorCtr="0" compatLnSpc="1">
            <a:prstTxWarp prst="textNoShape">
              <a:avLst/>
            </a:prstTxWarp>
          </a:bodyPr>
          <a:lstStyle>
            <a:lvl1pPr>
              <a:defRPr>
                <a:solidFill>
                  <a:srgbClr val="595959"/>
                </a:solidFill>
                <a:latin typeface="Arial" panose="020B0604020202020204" pitchFamily="34" charset="0"/>
                <a:cs typeface="Arial" panose="020B0604020202020204" pitchFamily="34" charset="0"/>
              </a:defRPr>
            </a:lvl1pPr>
          </a:lstStyle>
          <a:p>
            <a:pPr fontAlgn="auto">
              <a:spcBef>
                <a:spcPts val="0"/>
              </a:spcBef>
              <a:spcAft>
                <a:spcPts val="0"/>
              </a:spcAft>
            </a:pPr>
            <a:fld id="{FDB0D944-E854-4BB2-8D0B-1B2D36A0B663}" type="datetime1">
              <a:rPr lang="en-US" sz="1800" b="0"/>
              <a:pPr fontAlgn="auto">
                <a:spcBef>
                  <a:spcPts val="0"/>
                </a:spcBef>
                <a:spcAft>
                  <a:spcPts val="0"/>
                </a:spcAft>
              </a:pPr>
              <a:t>3/11/2019</a:t>
            </a:fld>
            <a:endParaRPr lang="en-US" sz="1800" b="0"/>
          </a:p>
        </p:txBody>
      </p:sp>
    </p:spTree>
    <p:extLst>
      <p:ext uri="{BB962C8B-B14F-4D97-AF65-F5344CB8AC3E}">
        <p14:creationId xmlns:p14="http://schemas.microsoft.com/office/powerpoint/2010/main" val="10515209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1" y="2187575"/>
            <a:ext cx="8294688" cy="18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userDrawn="1"/>
        </p:nvSpPr>
        <p:spPr bwMode="auto">
          <a:xfrm>
            <a:off x="8461378" y="6489703"/>
            <a:ext cx="563563" cy="2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eaLnBrk="1" fontAlgn="auto" hangingPunct="1">
              <a:spcBef>
                <a:spcPts val="0"/>
              </a:spcBef>
              <a:spcAft>
                <a:spcPts val="0"/>
              </a:spcAft>
            </a:pPr>
            <a:fld id="{18984C62-9AB1-4144-9309-E2B038876B93}" type="slidenum">
              <a:rPr lang="en-US" sz="1200">
                <a:solidFill>
                  <a:prstClr val="white"/>
                </a:solidFill>
                <a:latin typeface="Arial" pitchFamily="34" charset="0"/>
              </a:rPr>
              <a:pPr eaLnBrk="1" fontAlgn="auto" hangingPunct="1">
                <a:spcBef>
                  <a:spcPts val="0"/>
                </a:spcBef>
                <a:spcAft>
                  <a:spcPts val="0"/>
                </a:spcAft>
              </a:pPr>
              <a:t>‹#›</a:t>
            </a:fld>
            <a:endParaRPr lang="en-US" sz="1200">
              <a:solidFill>
                <a:prstClr val="white"/>
              </a:solidFill>
              <a:latin typeface="Arial" pitchFamily="34" charset="0"/>
            </a:endParaRPr>
          </a:p>
        </p:txBody>
      </p:sp>
      <p:sp>
        <p:nvSpPr>
          <p:cNvPr id="15" name="Title 1"/>
          <p:cNvSpPr>
            <a:spLocks noGrp="1"/>
          </p:cNvSpPr>
          <p:nvPr>
            <p:ph type="ctrTitle"/>
          </p:nvPr>
        </p:nvSpPr>
        <p:spPr>
          <a:xfrm>
            <a:off x="436535" y="2641891"/>
            <a:ext cx="6863530" cy="1030109"/>
          </a:xfrm>
          <a:prstGeom prst="rect">
            <a:avLst/>
          </a:prstGeom>
        </p:spPr>
        <p:txBody>
          <a:bodyPr lIns="91436" tIns="45718" rIns="91436" bIns="45718" anchor="ctr"/>
          <a:lstStyle>
            <a:lvl1pPr algn="l">
              <a:defRPr sz="2400" b="1" i="0" baseline="0">
                <a:solidFill>
                  <a:schemeClr val="bg1"/>
                </a:solidFill>
                <a:latin typeface="Arial"/>
                <a:cs typeface="Arial"/>
              </a:defRPr>
            </a:lvl1pPr>
          </a:lstStyle>
          <a:p>
            <a:r>
              <a:rPr lang="en-US" smtClean="0"/>
              <a:t>Click to edit Master title style</a:t>
            </a:r>
            <a:endParaRPr lang="en-US" dirty="0"/>
          </a:p>
        </p:txBody>
      </p:sp>
      <p:sp>
        <p:nvSpPr>
          <p:cNvPr id="13" name="TextBox 11"/>
          <p:cNvSpPr txBox="1">
            <a:spLocks noChangeArrowheads="1"/>
          </p:cNvSpPr>
          <p:nvPr userDrawn="1"/>
        </p:nvSpPr>
        <p:spPr bwMode="auto">
          <a:xfrm>
            <a:off x="436565" y="6393562"/>
            <a:ext cx="3125788" cy="230828"/>
          </a:xfrm>
          <a:prstGeom prst="rect">
            <a:avLst/>
          </a:prstGeom>
          <a:noFill/>
          <a:ln>
            <a:noFill/>
          </a:ln>
          <a:extLst/>
        </p:spPr>
        <p:txBody>
          <a:bodyPr lIns="91436" tIns="45718" rIns="91436" bIns="45718">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fontAlgn="auto">
              <a:spcBef>
                <a:spcPts val="0"/>
              </a:spcBef>
              <a:spcAft>
                <a:spcPts val="0"/>
              </a:spcAft>
              <a:defRPr/>
            </a:pPr>
            <a:r>
              <a:rPr lang="en-US" sz="900" dirty="0" smtClean="0">
                <a:solidFill>
                  <a:srgbClr val="FFFFFF"/>
                </a:solidFill>
                <a:latin typeface="Arial" charset="0"/>
                <a:cs typeface="Arial" charset="0"/>
              </a:rPr>
              <a:t>Black Knight Financial Services</a:t>
            </a:r>
          </a:p>
        </p:txBody>
      </p:sp>
      <p:sp>
        <p:nvSpPr>
          <p:cNvPr id="11" name="Footer Placeholder 4"/>
          <p:cNvSpPr txBox="1">
            <a:spLocks/>
          </p:cNvSpPr>
          <p:nvPr userDrawn="1"/>
        </p:nvSpPr>
        <p:spPr bwMode="auto">
          <a:xfrm>
            <a:off x="5638800" y="6393561"/>
            <a:ext cx="298874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fontAlgn="auto">
              <a:spcBef>
                <a:spcPts val="0"/>
              </a:spcBef>
              <a:spcAft>
                <a:spcPts val="0"/>
              </a:spcAft>
            </a:pPr>
            <a:r>
              <a:rPr lang="en-US" sz="600" b="0" dirty="0">
                <a:solidFill>
                  <a:prstClr val="white"/>
                </a:solidFill>
                <a:latin typeface="Arial" pitchFamily="34" charset="0"/>
              </a:rPr>
              <a:t>Confidential, Proprietary and/or Trade Secret</a:t>
            </a:r>
          </a:p>
          <a:p>
            <a:pPr fontAlgn="auto">
              <a:spcBef>
                <a:spcPts val="0"/>
              </a:spcBef>
              <a:spcAft>
                <a:spcPts val="0"/>
              </a:spcAft>
            </a:pPr>
            <a:r>
              <a:rPr lang="en-US" sz="600" b="0" dirty="0">
                <a:solidFill>
                  <a:prstClr val="white"/>
                </a:solidFill>
                <a:latin typeface="Arial" pitchFamily="34" charset="0"/>
              </a:rPr>
              <a:t>TM </a:t>
            </a:r>
            <a:r>
              <a:rPr lang="en-US" sz="600" b="0" dirty="0" smtClean="0">
                <a:solidFill>
                  <a:prstClr val="white"/>
                </a:solidFill>
                <a:latin typeface="Arial" pitchFamily="34" charset="0"/>
              </a:rPr>
              <a:t>SM ® Trademark(s</a:t>
            </a:r>
            <a:r>
              <a:rPr lang="en-US" sz="600" b="0" dirty="0">
                <a:solidFill>
                  <a:prstClr val="white"/>
                </a:solidFill>
                <a:latin typeface="Arial" pitchFamily="34" charset="0"/>
              </a:rPr>
              <a:t>) of Black Knight IP Holding Company, LLC, </a:t>
            </a:r>
            <a:r>
              <a:rPr lang="en-US" sz="600" b="0" dirty="0" smtClean="0">
                <a:solidFill>
                  <a:prstClr val="white"/>
                </a:solidFill>
                <a:latin typeface="Arial" pitchFamily="34" charset="0"/>
              </a:rPr>
              <a:t>or an affiliate.</a:t>
            </a:r>
          </a:p>
          <a:p>
            <a:pPr fontAlgn="auto">
              <a:spcBef>
                <a:spcPts val="0"/>
              </a:spcBef>
              <a:spcAft>
                <a:spcPts val="0"/>
              </a:spcAft>
            </a:pPr>
            <a:r>
              <a:rPr lang="en-US" sz="600" b="0" dirty="0" smtClean="0">
                <a:solidFill>
                  <a:prstClr val="white"/>
                </a:solidFill>
                <a:latin typeface="Arial" pitchFamily="34" charset="0"/>
              </a:rPr>
              <a:t>© 2014 Black Knight Financial Technology Solutions, LLC. All </a:t>
            </a:r>
            <a:r>
              <a:rPr lang="en-US" sz="600" b="0" dirty="0">
                <a:solidFill>
                  <a:prstClr val="white"/>
                </a:solidFill>
                <a:latin typeface="Arial" pitchFamily="34" charset="0"/>
              </a:rPr>
              <a:t>Rights Reserved.</a:t>
            </a:r>
          </a:p>
        </p:txBody>
      </p:sp>
      <p:pic>
        <p:nvPicPr>
          <p:cNvPr id="9" name="Picture 8"/>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8090454" y="147570"/>
            <a:ext cx="722717" cy="102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13586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2" name="Title 1"/>
          <p:cNvSpPr>
            <a:spLocks noGrp="1"/>
          </p:cNvSpPr>
          <p:nvPr>
            <p:ph type="ctrTitle"/>
          </p:nvPr>
        </p:nvSpPr>
        <p:spPr>
          <a:xfrm>
            <a:off x="436533" y="2206121"/>
            <a:ext cx="6797644" cy="1286380"/>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5" y="5556251"/>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defTabSz="457200">
              <a:defRPr/>
            </a:pPr>
            <a:fld id="{00FCE2C6-CA10-4E14-99A2-BBEFA05F271F}" type="datetime1">
              <a:rPr lang="en-US" b="0" smtClean="0">
                <a:ea typeface="ヒラギノ角ゴ Pro W3" pitchFamily="122" charset="-128"/>
              </a:rPr>
              <a:pPr defTabSz="457200">
                <a:defRPr/>
              </a:pPr>
              <a:t>3/11/2019</a:t>
            </a:fld>
            <a:endParaRPr lang="en-US" b="0" dirty="0">
              <a:ea typeface="ヒラギノ角ゴ Pro W3" pitchFamily="122" charset="-128"/>
            </a:endParaRPr>
          </a:p>
        </p:txBody>
      </p:sp>
      <p:sp>
        <p:nvSpPr>
          <p:cNvPr id="10" name="Text Placeholder 9"/>
          <p:cNvSpPr>
            <a:spLocks noGrp="1"/>
          </p:cNvSpPr>
          <p:nvPr>
            <p:ph type="body" sz="quarter" idx="12"/>
          </p:nvPr>
        </p:nvSpPr>
        <p:spPr>
          <a:xfrm>
            <a:off x="436563" y="3492500"/>
            <a:ext cx="6797614" cy="639664"/>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pic>
        <p:nvPicPr>
          <p:cNvPr id="12" name="Picture 15"/>
          <p:cNvPicPr>
            <a:picLocks noChangeAspect="1"/>
          </p:cNvPicPr>
          <p:nvPr userDrawn="1"/>
        </p:nvPicPr>
        <p:blipFill>
          <a:blip r:embed="rId4"/>
          <a:srcRect/>
          <a:stretch>
            <a:fillRect/>
          </a:stretch>
        </p:blipFill>
        <p:spPr bwMode="auto">
          <a:xfrm>
            <a:off x="6189520" y="519888"/>
            <a:ext cx="2400300" cy="1152526"/>
          </a:xfrm>
          <a:prstGeom prst="rect">
            <a:avLst/>
          </a:prstGeom>
          <a:noFill/>
          <a:ln w="9525">
            <a:noFill/>
            <a:miter lim="800000"/>
            <a:headEnd/>
            <a:tailEnd/>
          </a:ln>
        </p:spPr>
      </p:pic>
      <p:sp>
        <p:nvSpPr>
          <p:cNvPr id="13"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dirty="0" smtClean="0">
                <a:solidFill>
                  <a:prstClr val="white"/>
                </a:solidFill>
                <a:latin typeface="Arial" pitchFamily="34" charset="0"/>
                <a:cs typeface="Arial" pitchFamily="34" charset="0"/>
              </a:rPr>
              <a:t>© 2015 Black Knight Origination Technologies, 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11919590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0" y="2187575"/>
            <a:ext cx="8294688" cy="18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18984C62-9AB1-4144-9309-E2B038876B93}"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436535" y="2641891"/>
            <a:ext cx="6863529" cy="1030109"/>
          </a:xfrm>
          <a:prstGeom prst="rect">
            <a:avLst/>
          </a:prstGeom>
        </p:spPr>
        <p:txBody>
          <a:bodyPr anchor="ctr"/>
          <a:lstStyle>
            <a:lvl1pPr algn="l">
              <a:defRPr sz="2400" b="1" i="0" baseline="0">
                <a:solidFill>
                  <a:schemeClr val="bg1"/>
                </a:solidFill>
                <a:latin typeface="Arial"/>
                <a:cs typeface="Arial"/>
              </a:defRPr>
            </a:lvl1pPr>
          </a:lstStyle>
          <a:p>
            <a:r>
              <a:rPr lang="en-US" smtClean="0"/>
              <a:t>Click to edit Master title style</a:t>
            </a:r>
            <a:endParaRPr lang="en-US" dirty="0"/>
          </a:p>
        </p:txBody>
      </p:sp>
      <p:sp>
        <p:nvSpPr>
          <p:cNvPr id="11"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pic>
        <p:nvPicPr>
          <p:cNvPr id="10" name="Picture 2" descr="logo_icon.png"/>
          <p:cNvPicPr>
            <a:picLocks/>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967663" y="187325"/>
            <a:ext cx="9144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smtClean="0">
                <a:solidFill>
                  <a:prstClr val="white"/>
                </a:solidFill>
                <a:latin typeface="Arial" pitchFamily="34" charset="0"/>
                <a:cs typeface="Arial" pitchFamily="34" charset="0"/>
              </a:rPr>
              <a:t>© 2015 </a:t>
            </a:r>
            <a:r>
              <a:rPr lang="en-US" sz="700" b="0" dirty="0" smtClean="0">
                <a:solidFill>
                  <a:prstClr val="white"/>
                </a:solidFill>
                <a:latin typeface="Arial" pitchFamily="34" charset="0"/>
                <a:cs typeface="Arial" pitchFamily="34" charset="0"/>
              </a:rPr>
              <a:t>Black Knight Origination Technologies, 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2007493369"/>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6" name="Straight Connector 5"/>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8"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1"/>
            <a:ext cx="7292969"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352431" y="1154113"/>
            <a:ext cx="8534400" cy="4899446"/>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7F7F7F"/>
                </a:solidFill>
                <a:latin typeface="Arial" pitchFamily="34" charset="0"/>
                <a:cs typeface="Arial" pitchFamily="34" charset="0"/>
              </a:defRPr>
            </a:lvl2pPr>
            <a:lvl3pPr>
              <a:spcBef>
                <a:spcPts val="0"/>
              </a:spcBef>
              <a:spcAft>
                <a:spcPts val="1200"/>
              </a:spcAft>
              <a:defRPr sz="1800">
                <a:solidFill>
                  <a:srgbClr val="7F7F7F"/>
                </a:solidFill>
                <a:latin typeface="Arial" pitchFamily="34" charset="0"/>
                <a:cs typeface="Arial" pitchFamily="34" charset="0"/>
              </a:defRPr>
            </a:lvl3pPr>
            <a:lvl4pPr>
              <a:spcBef>
                <a:spcPts val="0"/>
              </a:spcBef>
              <a:spcAft>
                <a:spcPts val="1200"/>
              </a:spcAft>
              <a:defRPr sz="1800">
                <a:solidFill>
                  <a:srgbClr val="7F7F7F"/>
                </a:solidFill>
                <a:latin typeface="Arial" pitchFamily="34" charset="0"/>
                <a:cs typeface="Arial" pitchFamily="34" charset="0"/>
              </a:defRPr>
            </a:lvl4pPr>
            <a:lvl5pPr>
              <a:spcBef>
                <a:spcPts val="0"/>
              </a:spcBef>
              <a:spcAft>
                <a:spcPts val="1200"/>
              </a:spcAft>
              <a:defRPr sz="180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499241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9" name="Straight Connector 8"/>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11"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58B8472-3E6A-4469-8A15-7CECBEE572BB}"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0"/>
            <a:ext cx="7292969" cy="638176"/>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30" name="Text Placeholder 2"/>
          <p:cNvSpPr>
            <a:spLocks noGrp="1"/>
          </p:cNvSpPr>
          <p:nvPr>
            <p:ph type="body" idx="1"/>
          </p:nvPr>
        </p:nvSpPr>
        <p:spPr>
          <a:xfrm>
            <a:off x="352431" y="1157301"/>
            <a:ext cx="3887788" cy="639762"/>
          </a:xfrm>
          <a:prstGeom prst="rect">
            <a:avLst/>
          </a:prstGeom>
        </p:spPr>
        <p:txBody>
          <a:bodyPr anchor="ctr"/>
          <a:lstStyle>
            <a:lvl1pPr marL="0" indent="0">
              <a:buNone/>
              <a:defRPr sz="2000" b="1">
                <a:solidFill>
                  <a:srgbClr val="00648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3"/>
          <p:cNvSpPr>
            <a:spLocks noGrp="1"/>
          </p:cNvSpPr>
          <p:nvPr>
            <p:ph sz="half" idx="2"/>
          </p:nvPr>
        </p:nvSpPr>
        <p:spPr>
          <a:xfrm>
            <a:off x="352431" y="1797062"/>
            <a:ext cx="3887788" cy="4256497"/>
          </a:xfrm>
          <a:prstGeom prst="rect">
            <a:avLst/>
          </a:prstGeom>
        </p:spPr>
        <p:txBody>
          <a:bodyPr/>
          <a:lstStyle>
            <a:lvl1pPr marL="342900" indent="-342900">
              <a:spcBef>
                <a:spcPts val="0"/>
              </a:spcBef>
              <a:spcAft>
                <a:spcPts val="1200"/>
              </a:spcAft>
              <a:buFont typeface="Wingdings" charset="2"/>
              <a:buChar char="§"/>
              <a:defRPr sz="1800">
                <a:solidFill>
                  <a:schemeClr val="tx1">
                    <a:lumMod val="65000"/>
                    <a:lumOff val="35000"/>
                  </a:schemeClr>
                </a:solidFill>
                <a:latin typeface="Arial" pitchFamily="34" charset="0"/>
                <a:cs typeface="Arial" pitchFamily="34" charset="0"/>
              </a:defRPr>
            </a:lvl1pPr>
            <a:lvl2pPr>
              <a:spcBef>
                <a:spcPts val="0"/>
              </a:spcBef>
              <a:spcAft>
                <a:spcPts val="1200"/>
              </a:spcAft>
              <a:defRPr sz="1800">
                <a:solidFill>
                  <a:schemeClr val="tx1">
                    <a:lumMod val="65000"/>
                    <a:lumOff val="35000"/>
                  </a:schemeClr>
                </a:solidFill>
                <a:latin typeface="Arial" pitchFamily="34" charset="0"/>
                <a:cs typeface="Arial" pitchFamily="34" charset="0"/>
              </a:defRPr>
            </a:lvl2pPr>
            <a:lvl3pPr>
              <a:spcBef>
                <a:spcPts val="0"/>
              </a:spcBef>
              <a:spcAft>
                <a:spcPts val="1200"/>
              </a:spcAft>
              <a:defRPr sz="1800">
                <a:solidFill>
                  <a:schemeClr val="tx1">
                    <a:lumMod val="65000"/>
                    <a:lumOff val="35000"/>
                  </a:schemeClr>
                </a:solidFill>
                <a:latin typeface="Arial" pitchFamily="34" charset="0"/>
                <a:cs typeface="Arial" pitchFamily="34" charset="0"/>
              </a:defRPr>
            </a:lvl3pPr>
            <a:lvl4pPr>
              <a:spcBef>
                <a:spcPts val="0"/>
              </a:spcBef>
              <a:spcAft>
                <a:spcPts val="1200"/>
              </a:spcAft>
              <a:defRPr sz="1800">
                <a:solidFill>
                  <a:schemeClr val="tx1">
                    <a:lumMod val="65000"/>
                    <a:lumOff val="35000"/>
                  </a:schemeClr>
                </a:solidFill>
                <a:latin typeface="Arial" pitchFamily="34" charset="0"/>
                <a:cs typeface="Arial" pitchFamily="34" charset="0"/>
              </a:defRPr>
            </a:lvl4pPr>
            <a:lvl5pPr>
              <a:spcBef>
                <a:spcPts val="0"/>
              </a:spcBef>
              <a:spcAft>
                <a:spcPts val="1200"/>
              </a:spcAft>
              <a:defRPr sz="1800">
                <a:solidFill>
                  <a:schemeClr val="tx1">
                    <a:lumMod val="65000"/>
                    <a:lumOff val="35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Text Placeholder 4"/>
          <p:cNvSpPr>
            <a:spLocks noGrp="1"/>
          </p:cNvSpPr>
          <p:nvPr>
            <p:ph type="body" sz="quarter" idx="3"/>
          </p:nvPr>
        </p:nvSpPr>
        <p:spPr>
          <a:xfrm>
            <a:off x="4540258" y="1157301"/>
            <a:ext cx="3889375" cy="639762"/>
          </a:xfrm>
          <a:prstGeom prst="rect">
            <a:avLst/>
          </a:prstGeom>
        </p:spPr>
        <p:txBody>
          <a:bodyPr anchor="ctr"/>
          <a:lstStyle>
            <a:lvl1pPr marL="0" indent="0">
              <a:buNone/>
              <a:defRPr sz="2000" b="1">
                <a:solidFill>
                  <a:srgbClr val="00648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3" name="Content Placeholder 5"/>
          <p:cNvSpPr>
            <a:spLocks noGrp="1"/>
          </p:cNvSpPr>
          <p:nvPr>
            <p:ph sz="quarter" idx="4"/>
          </p:nvPr>
        </p:nvSpPr>
        <p:spPr>
          <a:xfrm>
            <a:off x="4543431" y="1797062"/>
            <a:ext cx="3886200" cy="4256497"/>
          </a:xfrm>
          <a:prstGeom prst="rect">
            <a:avLst/>
          </a:prstGeom>
        </p:spPr>
        <p:txBody>
          <a:bodyPr/>
          <a:lstStyle>
            <a:lvl1pPr marL="342900" indent="-342900">
              <a:spcBef>
                <a:spcPts val="0"/>
              </a:spcBef>
              <a:spcAft>
                <a:spcPts val="1200"/>
              </a:spcAft>
              <a:buFont typeface="Wingdings" charset="2"/>
              <a:buChar char="§"/>
              <a:defRPr sz="1800">
                <a:solidFill>
                  <a:srgbClr val="595959"/>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72937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2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2" descr="C1_Core_G_rev_1807%3"/>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custDataLst>
              <p:tags r:id="rId4"/>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515480D8-4A19-4918-8B9F-53EAECCCFDE2}"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8" name="Text Box 6"/>
          <p:cNvSpPr txBox="1">
            <a:spLocks noChangeArrowheads="1"/>
          </p:cNvSpPr>
          <p:nvPr>
            <p:custDataLst>
              <p:tags r:id="rId5"/>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1414" indent="0">
              <a:buNone/>
              <a:defRPr sz="2800"/>
            </a:lvl2pPr>
            <a:lvl3pPr marL="902842" indent="0">
              <a:buNone/>
              <a:defRPr sz="2400"/>
            </a:lvl3pPr>
            <a:lvl4pPr marL="1354263" indent="0">
              <a:buNone/>
              <a:defRPr sz="2000"/>
            </a:lvl4pPr>
            <a:lvl5pPr marL="1805683" indent="0">
              <a:buNone/>
              <a:defRPr sz="2000"/>
            </a:lvl5pPr>
            <a:lvl6pPr marL="2257105" indent="0">
              <a:buNone/>
              <a:defRPr sz="2000"/>
            </a:lvl6pPr>
            <a:lvl7pPr marL="2708530" indent="0">
              <a:buNone/>
              <a:defRPr sz="2000"/>
            </a:lvl7pPr>
            <a:lvl8pPr marL="3159950" indent="0">
              <a:buNone/>
              <a:defRPr sz="2000"/>
            </a:lvl8pPr>
            <a:lvl9pPr marL="3611368" indent="0">
              <a:buNone/>
              <a:defRPr sz="2000"/>
            </a:lvl9pPr>
          </a:lstStyle>
          <a:p>
            <a:pPr lvl="0"/>
            <a:r>
              <a:rPr lang="en-US" noProof="0" dirty="0" smtClean="0">
                <a:sym typeface="Arial"/>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1414" indent="0">
              <a:buNone/>
              <a:defRPr sz="1200"/>
            </a:lvl2pPr>
            <a:lvl3pPr marL="902842" indent="0">
              <a:buNone/>
              <a:defRPr sz="1000"/>
            </a:lvl3pPr>
            <a:lvl4pPr marL="1354263" indent="0">
              <a:buNone/>
              <a:defRPr sz="900"/>
            </a:lvl4pPr>
            <a:lvl5pPr marL="1805683" indent="0">
              <a:buNone/>
              <a:defRPr sz="900"/>
            </a:lvl5pPr>
            <a:lvl6pPr marL="2257105" indent="0">
              <a:buNone/>
              <a:defRPr sz="900"/>
            </a:lvl6pPr>
            <a:lvl7pPr marL="2708530" indent="0">
              <a:buNone/>
              <a:defRPr sz="900"/>
            </a:lvl7pPr>
            <a:lvl8pPr marL="3159950" indent="0">
              <a:buNone/>
              <a:defRPr sz="900"/>
            </a:lvl8pPr>
            <a:lvl9pPr marL="3611368" indent="0">
              <a:buNone/>
              <a:defRPr sz="900"/>
            </a:lvl9pPr>
          </a:lstStyle>
          <a:p>
            <a:pPr lvl="0"/>
            <a:r>
              <a:rPr lang="en-US" smtClean="0"/>
              <a:t>Click to edit Master text styles</a:t>
            </a:r>
          </a:p>
        </p:txBody>
      </p:sp>
    </p:spTree>
    <p:extLst>
      <p:ext uri="{BB962C8B-B14F-4D97-AF65-F5344CB8AC3E}">
        <p14:creationId xmlns:p14="http://schemas.microsoft.com/office/powerpoint/2010/main" val="6206392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7" name="Straight Connector 6"/>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9"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1BEDD73-C17C-4AA1-8234-FBCFF97D7F46}"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0"/>
            <a:ext cx="7292969" cy="638176"/>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7" name="Content Placeholder 2"/>
          <p:cNvSpPr>
            <a:spLocks noGrp="1"/>
          </p:cNvSpPr>
          <p:nvPr>
            <p:ph sz="half" idx="11"/>
          </p:nvPr>
        </p:nvSpPr>
        <p:spPr>
          <a:xfrm>
            <a:off x="352424" y="1162431"/>
            <a:ext cx="4191354" cy="4891129"/>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half" idx="12"/>
          </p:nvPr>
        </p:nvSpPr>
        <p:spPr>
          <a:xfrm>
            <a:off x="4641850" y="1162431"/>
            <a:ext cx="4177594" cy="4891129"/>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595959"/>
                </a:solidFill>
                <a:latin typeface="Arial" pitchFamily="34" charset="0"/>
                <a:cs typeface="Arial" pitchFamily="34" charset="0"/>
              </a:defRPr>
            </a:lvl2pPr>
            <a:lvl3pPr>
              <a:spcBef>
                <a:spcPts val="0"/>
              </a:spcBef>
              <a:spcAft>
                <a:spcPts val="1200"/>
              </a:spcAft>
              <a:defRPr sz="1800">
                <a:solidFill>
                  <a:srgbClr val="595959"/>
                </a:solidFill>
                <a:latin typeface="Arial" pitchFamily="34" charset="0"/>
                <a:cs typeface="Arial" pitchFamily="34" charset="0"/>
              </a:defRPr>
            </a:lvl3pPr>
            <a:lvl4pPr>
              <a:spcBef>
                <a:spcPts val="0"/>
              </a:spcBef>
              <a:spcAft>
                <a:spcPts val="1200"/>
              </a:spcAft>
              <a:defRPr sz="1800">
                <a:solidFill>
                  <a:srgbClr val="595959"/>
                </a:solidFill>
                <a:latin typeface="Arial" pitchFamily="34" charset="0"/>
                <a:cs typeface="Arial" pitchFamily="34" charset="0"/>
              </a:defRPr>
            </a:lvl4pPr>
            <a:lvl5pPr>
              <a:spcBef>
                <a:spcPts val="0"/>
              </a:spcBef>
              <a:spcAft>
                <a:spcPts val="1200"/>
              </a:spcAft>
              <a:defRPr sz="1800">
                <a:solidFill>
                  <a:srgbClr val="595959"/>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408548"/>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6" name="Straight Connector 5"/>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8"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C8F13AA0-6BCE-4F0B-B42C-CA059B0264E1}"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0"/>
            <a:ext cx="7292969" cy="638176"/>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2" name="Picture Placeholder 5"/>
          <p:cNvSpPr>
            <a:spLocks noGrp="1"/>
          </p:cNvSpPr>
          <p:nvPr>
            <p:ph type="pic" sz="quarter" idx="12"/>
          </p:nvPr>
        </p:nvSpPr>
        <p:spPr>
          <a:xfrm>
            <a:off x="352431" y="1154113"/>
            <a:ext cx="8305800" cy="4899446"/>
          </a:xfrm>
          <a:prstGeom prst="rect">
            <a:avLst/>
          </a:prstGeom>
        </p:spPr>
        <p:txBody>
          <a:bodyPr/>
          <a:lstStyle>
            <a:lvl1pPr marL="342900" indent="-342900">
              <a:buFont typeface="Wingdings" charset="2"/>
              <a:buChar char="§"/>
              <a:defRPr sz="2000" b="1">
                <a:solidFill>
                  <a:srgbClr val="006482"/>
                </a:solidFill>
              </a:defRPr>
            </a:lvl1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127803937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30F900C6-B63D-40F2-8B2E-36EC73EA1BBD}"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8"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6"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dirty="0" smtClean="0">
                <a:solidFill>
                  <a:prstClr val="white"/>
                </a:solidFill>
                <a:latin typeface="Arial" pitchFamily="34" charset="0"/>
                <a:cs typeface="Arial" pitchFamily="34" charset="0"/>
              </a:rPr>
              <a:t>© 2014 Black Knight </a:t>
            </a:r>
            <a:r>
              <a:rPr lang="en-US" sz="700" b="0" smtClean="0">
                <a:solidFill>
                  <a:prstClr val="white"/>
                </a:solidFill>
                <a:latin typeface="Arial" pitchFamily="34" charset="0"/>
                <a:cs typeface="Arial" pitchFamily="34" charset="0"/>
              </a:rPr>
              <a:t>Origination Technologies, </a:t>
            </a:r>
            <a:r>
              <a:rPr lang="en-US" sz="700" b="0" dirty="0" smtClean="0">
                <a:solidFill>
                  <a:prstClr val="white"/>
                </a:solidFill>
                <a:latin typeface="Arial" pitchFamily="34" charset="0"/>
                <a:cs typeface="Arial" pitchFamily="34" charset="0"/>
              </a:rPr>
              <a:t>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331349894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defTabSz="457200"/>
            <a:endParaRPr lang="en-US" sz="2400" b="0">
              <a:solidFill>
                <a:prstClr val="white"/>
              </a:solidFill>
            </a:endParaRPr>
          </a:p>
        </p:txBody>
      </p:sp>
    </p:spTree>
    <p:extLst>
      <p:ext uri="{BB962C8B-B14F-4D97-AF65-F5344CB8AC3E}">
        <p14:creationId xmlns:p14="http://schemas.microsoft.com/office/powerpoint/2010/main" val="25954203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BKFS Title Only">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5"/>
            <a:ext cx="3474720" cy="207749"/>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75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7" y="6489700"/>
            <a:ext cx="5635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C8F13AA0-6BCE-4F0B-B42C-CA059B0264E1}" type="slidenum">
              <a:rPr lang="en-US" sz="917" b="0">
                <a:solidFill>
                  <a:prstClr val="white"/>
                </a:solidFill>
                <a:latin typeface="Arial" pitchFamily="34" charset="0"/>
              </a:rPr>
              <a:pPr defTabSz="457200" eaLnBrk="1" hangingPunct="1"/>
              <a:t>‹#›</a:t>
            </a:fld>
            <a:endParaRPr lang="en-US" sz="917"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66705" y="228600"/>
            <a:ext cx="7315200" cy="638176"/>
          </a:xfrm>
          <a:prstGeom prst="rect">
            <a:avLst/>
          </a:prstGeom>
        </p:spPr>
        <p:txBody>
          <a:bodyPr anchor="ctr"/>
          <a:lstStyle>
            <a:lvl1pPr algn="l">
              <a:defRPr sz="20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cxnSp>
        <p:nvCxnSpPr>
          <p:cNvPr id="11" name="Straight Connector 10"/>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55695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BKFS 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logo_icon.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1"/>
          <p:cNvSpPr txBox="1">
            <a:spLocks noChangeArrowheads="1"/>
          </p:cNvSpPr>
          <p:nvPr userDrawn="1"/>
        </p:nvSpPr>
        <p:spPr bwMode="auto">
          <a:xfrm>
            <a:off x="436562" y="6443665"/>
            <a:ext cx="3474720" cy="207749"/>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750" dirty="0" smtClean="0">
                <a:solidFill>
                  <a:srgbClr val="FFFFFF"/>
                </a:solidFill>
                <a:latin typeface="Arial" charset="0"/>
                <a:cs typeface="Arial" charset="0"/>
              </a:rPr>
              <a:t>Black Knight Financial Services</a:t>
            </a:r>
          </a:p>
        </p:txBody>
      </p:sp>
      <p:sp>
        <p:nvSpPr>
          <p:cNvPr id="8" name="TextBox 5"/>
          <p:cNvSpPr txBox="1">
            <a:spLocks noChangeArrowheads="1"/>
          </p:cNvSpPr>
          <p:nvPr userDrawn="1"/>
        </p:nvSpPr>
        <p:spPr bwMode="auto">
          <a:xfrm>
            <a:off x="8461377" y="6489700"/>
            <a:ext cx="5635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917" b="0">
                <a:solidFill>
                  <a:prstClr val="white"/>
                </a:solidFill>
                <a:latin typeface="Arial" pitchFamily="34" charset="0"/>
              </a:rPr>
              <a:pPr defTabSz="457200" eaLnBrk="1" hangingPunct="1"/>
              <a:t>‹#›</a:t>
            </a:fld>
            <a:endParaRPr lang="en-US" sz="917" b="0" dirty="0">
              <a:solidFill>
                <a:prstClr val="white"/>
              </a:solidFill>
              <a:latin typeface="Arial" pitchFamily="34" charset="0"/>
            </a:endParaRPr>
          </a:p>
        </p:txBody>
      </p:sp>
      <p:sp>
        <p:nvSpPr>
          <p:cNvPr id="9" name="Footer Placeholder 4"/>
          <p:cNvSpPr txBox="1">
            <a:spLocks/>
          </p:cNvSpPr>
          <p:nvPr userDrawn="1"/>
        </p:nvSpPr>
        <p:spPr bwMode="auto">
          <a:xfrm>
            <a:off x="5867400" y="6400800"/>
            <a:ext cx="24688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a:r>
              <a:rPr lang="en-US" sz="500" b="0" dirty="0" smtClean="0">
                <a:solidFill>
                  <a:prstClr val="white"/>
                </a:solidFill>
                <a:latin typeface="Arial" pitchFamily="34" charset="0"/>
              </a:rPr>
              <a:t>Confidential, Proprietary and/or Trade Secret</a:t>
            </a:r>
          </a:p>
          <a:p>
            <a:pPr defTabSz="457200"/>
            <a:r>
              <a:rPr lang="en-US" sz="500" b="0" dirty="0" smtClean="0">
                <a:solidFill>
                  <a:prstClr val="white"/>
                </a:solidFill>
                <a:latin typeface="Arial" pitchFamily="34" charset="0"/>
              </a:rPr>
              <a:t>TM SM ® Trademark(s) of Black Knight IP Holding Company, LLC, ServiceLink IP Holding Company, LLC, and/or an affiliate.</a:t>
            </a:r>
          </a:p>
          <a:p>
            <a:pPr defTabSz="457200"/>
            <a:r>
              <a:rPr lang="en-US" sz="500" b="0" dirty="0" smtClean="0">
                <a:solidFill>
                  <a:prstClr val="white"/>
                </a:solidFill>
                <a:latin typeface="Arial" pitchFamily="34" charset="0"/>
              </a:rPr>
              <a:t>All Rights Reserved.</a:t>
            </a:r>
            <a:endParaRPr lang="en-US" sz="500" b="0" dirty="0">
              <a:solidFill>
                <a:prstClr val="white"/>
              </a:solidFill>
              <a:latin typeface="Arial" pitchFamily="34" charset="0"/>
            </a:endParaRPr>
          </a:p>
        </p:txBody>
      </p:sp>
      <p:sp>
        <p:nvSpPr>
          <p:cNvPr id="15" name="Title 1"/>
          <p:cNvSpPr>
            <a:spLocks noGrp="1"/>
          </p:cNvSpPr>
          <p:nvPr>
            <p:ph type="ctrTitle"/>
          </p:nvPr>
        </p:nvSpPr>
        <p:spPr>
          <a:xfrm>
            <a:off x="274320" y="228601"/>
            <a:ext cx="7315200" cy="638174"/>
          </a:xfrm>
          <a:prstGeom prst="rect">
            <a:avLst/>
          </a:prstGeom>
        </p:spPr>
        <p:txBody>
          <a:bodyPr anchor="ctr"/>
          <a:lstStyle>
            <a:lvl1pPr algn="l">
              <a:defRPr sz="2000" b="1" i="0" baseline="0">
                <a:solidFill>
                  <a:schemeClr val="tx1">
                    <a:lumMod val="75000"/>
                    <a:lumOff val="25000"/>
                  </a:schemeClr>
                </a:solidFill>
                <a:latin typeface="Arial"/>
                <a:cs typeface="Arial"/>
              </a:defRPr>
            </a:lvl1pPr>
          </a:lstStyle>
          <a:p>
            <a:r>
              <a:rPr lang="en-US" dirty="0" smtClean="0"/>
              <a:t>Click to edit Master title style</a:t>
            </a:r>
            <a:endParaRPr lang="en-US" dirty="0"/>
          </a:p>
        </p:txBody>
      </p:sp>
      <p:sp>
        <p:nvSpPr>
          <p:cNvPr id="10" name="Content Placeholder 2"/>
          <p:cNvSpPr>
            <a:spLocks noGrp="1"/>
          </p:cNvSpPr>
          <p:nvPr>
            <p:ph idx="1"/>
          </p:nvPr>
        </p:nvSpPr>
        <p:spPr>
          <a:xfrm>
            <a:off x="274320" y="1096963"/>
            <a:ext cx="8595360" cy="5120640"/>
          </a:xfrm>
          <a:prstGeom prst="rect">
            <a:avLst/>
          </a:prstGeom>
        </p:spPr>
        <p:txBody>
          <a:bodyPr/>
          <a:lstStyle>
            <a:lvl1pPr marL="285739" indent="-285739">
              <a:spcBef>
                <a:spcPts val="1000"/>
              </a:spcBef>
              <a:spcAft>
                <a:spcPts val="0"/>
              </a:spcAft>
              <a:buFont typeface="Wingdings" charset="2"/>
              <a:buChar char="§"/>
              <a:defRPr sz="1500" b="0">
                <a:solidFill>
                  <a:schemeClr val="tx1">
                    <a:lumMod val="75000"/>
                    <a:lumOff val="25000"/>
                  </a:schemeClr>
                </a:solidFill>
                <a:latin typeface="Arial" pitchFamily="34" charset="0"/>
                <a:cs typeface="Arial" pitchFamily="34" charset="0"/>
              </a:defRPr>
            </a:lvl1pPr>
            <a:lvl2pPr>
              <a:spcBef>
                <a:spcPts val="667"/>
              </a:spcBef>
              <a:spcAft>
                <a:spcPts val="0"/>
              </a:spcAft>
              <a:defRPr sz="1333">
                <a:solidFill>
                  <a:schemeClr val="tx1">
                    <a:lumMod val="75000"/>
                    <a:lumOff val="25000"/>
                  </a:schemeClr>
                </a:solidFill>
                <a:latin typeface="Arial" pitchFamily="34" charset="0"/>
                <a:cs typeface="Arial" pitchFamily="34" charset="0"/>
              </a:defRPr>
            </a:lvl2pPr>
            <a:lvl3pPr>
              <a:spcBef>
                <a:spcPts val="500"/>
              </a:spcBef>
              <a:spcAft>
                <a:spcPts val="0"/>
              </a:spcAft>
              <a:defRPr sz="1333">
                <a:solidFill>
                  <a:schemeClr val="tx1">
                    <a:lumMod val="75000"/>
                    <a:lumOff val="25000"/>
                  </a:schemeClr>
                </a:solidFill>
                <a:latin typeface="Arial" pitchFamily="34" charset="0"/>
                <a:cs typeface="Arial" pitchFamily="34" charset="0"/>
              </a:defRPr>
            </a:lvl3pPr>
            <a:lvl4pPr>
              <a:spcBef>
                <a:spcPts val="500"/>
              </a:spcBef>
              <a:spcAft>
                <a:spcPts val="0"/>
              </a:spcAft>
              <a:defRPr sz="1333">
                <a:solidFill>
                  <a:schemeClr val="tx1">
                    <a:lumMod val="75000"/>
                    <a:lumOff val="25000"/>
                  </a:schemeClr>
                </a:solidFill>
                <a:latin typeface="Arial" pitchFamily="34" charset="0"/>
                <a:cs typeface="Arial" pitchFamily="34" charset="0"/>
              </a:defRPr>
            </a:lvl4pPr>
            <a:lvl5pPr>
              <a:spcBef>
                <a:spcPts val="500"/>
              </a:spcBef>
              <a:spcAft>
                <a:spcPts val="0"/>
              </a:spcAft>
              <a:defRPr sz="1333">
                <a:solidFill>
                  <a:schemeClr val="tx1">
                    <a:lumMod val="75000"/>
                    <a:lumOff val="2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266705" y="895350"/>
            <a:ext cx="7589520"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62212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ogo_icon.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67663" y="1873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52429"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6" name="TextBox 5"/>
          <p:cNvSpPr txBox="1">
            <a:spLocks noChangeArrowheads="1"/>
          </p:cNvSpPr>
          <p:nvPr userDrawn="1"/>
        </p:nvSpPr>
        <p:spPr bwMode="auto">
          <a:xfrm>
            <a:off x="8461379" y="6215065"/>
            <a:ext cx="563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defTabSz="457200" eaLnBrk="1" hangingPunct="1"/>
            <a:fld id="{67207CF1-0B38-4292-B6D2-C3A969A51F18}" type="slidenum">
              <a:rPr lang="en-US" sz="1000">
                <a:solidFill>
                  <a:prstClr val="white"/>
                </a:solidFill>
                <a:latin typeface="Arial" panose="020B0604020202020204" pitchFamily="34" charset="0"/>
              </a:rPr>
              <a:pPr defTabSz="457200" eaLnBrk="1" hangingPunct="1"/>
              <a:t>‹#›</a:t>
            </a:fld>
            <a:endParaRPr lang="en-US" sz="1000">
              <a:solidFill>
                <a:prstClr val="white"/>
              </a:solidFill>
              <a:latin typeface="Arial" panose="020B0604020202020204" pitchFamily="34" charset="0"/>
            </a:endParaRPr>
          </a:p>
        </p:txBody>
      </p:sp>
      <p:sp>
        <p:nvSpPr>
          <p:cNvPr id="7" name="TextBox 11"/>
          <p:cNvSpPr txBox="1">
            <a:spLocks noChangeArrowheads="1"/>
          </p:cNvSpPr>
          <p:nvPr userDrawn="1"/>
        </p:nvSpPr>
        <p:spPr bwMode="auto">
          <a:xfrm>
            <a:off x="436567" y="6396044"/>
            <a:ext cx="312578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750" dirty="0" smtClean="0">
                <a:solidFill>
                  <a:srgbClr val="FFFFFF"/>
                </a:solidFill>
                <a:latin typeface="Arial" charset="0"/>
                <a:cs typeface="Arial" charset="0"/>
              </a:rPr>
              <a:t>Black Knight Financial Services</a:t>
            </a:r>
          </a:p>
        </p:txBody>
      </p:sp>
      <p:sp>
        <p:nvSpPr>
          <p:cNvPr id="8" name="Footer Placeholder 4"/>
          <p:cNvSpPr txBox="1">
            <a:spLocks/>
          </p:cNvSpPr>
          <p:nvPr userDrawn="1"/>
        </p:nvSpPr>
        <p:spPr>
          <a:xfrm>
            <a:off x="6265867" y="6534155"/>
            <a:ext cx="2624137" cy="244475"/>
          </a:xfrm>
          <a:prstGeom prst="rect">
            <a:avLst/>
          </a:prstGeom>
        </p:spPr>
        <p:txBody>
          <a:bodyPr/>
          <a:lstStyle>
            <a:lvl1pPr eaLnBrk="0" hangingPunct="0">
              <a:defRPr sz="2400">
                <a:solidFill>
                  <a:schemeClr val="tx1"/>
                </a:solidFill>
                <a:latin typeface="Calibri" panose="020F0502020204030204" pitchFamily="34" charset="0"/>
                <a:ea typeface="ヒラギノ角ゴ Pro W3" pitchFamily="123" charset="-128"/>
              </a:defRPr>
            </a:lvl1pPr>
            <a:lvl2pPr marL="742950" indent="-285750" eaLnBrk="0" hangingPunct="0">
              <a:defRPr sz="2400">
                <a:solidFill>
                  <a:schemeClr val="tx1"/>
                </a:solidFill>
                <a:latin typeface="Calibri" panose="020F0502020204030204" pitchFamily="34" charset="0"/>
                <a:ea typeface="ヒラギノ角ゴ Pro W3" pitchFamily="123" charset="-128"/>
              </a:defRPr>
            </a:lvl2pPr>
            <a:lvl3pPr marL="1143000" indent="-228600" eaLnBrk="0" hangingPunct="0">
              <a:defRPr sz="2400">
                <a:solidFill>
                  <a:schemeClr val="tx1"/>
                </a:solidFill>
                <a:latin typeface="Calibri" panose="020F0502020204030204" pitchFamily="34" charset="0"/>
                <a:ea typeface="ヒラギノ角ゴ Pro W3" pitchFamily="123" charset="-128"/>
              </a:defRPr>
            </a:lvl3pPr>
            <a:lvl4pPr marL="1600200" indent="-228600" eaLnBrk="0" hangingPunct="0">
              <a:defRPr sz="2400">
                <a:solidFill>
                  <a:schemeClr val="tx1"/>
                </a:solidFill>
                <a:latin typeface="Calibri" panose="020F0502020204030204" pitchFamily="34" charset="0"/>
                <a:ea typeface="ヒラギノ角ゴ Pro W3" pitchFamily="123" charset="-128"/>
              </a:defRPr>
            </a:lvl4pPr>
            <a:lvl5pPr marL="2057400" indent="-228600" eaLnBrk="0" hangingPunct="0">
              <a:defRPr sz="2400">
                <a:solidFill>
                  <a:schemeClr val="tx1"/>
                </a:solidFill>
                <a:latin typeface="Calibri" panose="020F0502020204030204" pitchFamily="34" charset="0"/>
                <a:ea typeface="ヒラギノ角ゴ Pro W3" pitchFamily="123"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3" charset="-128"/>
              </a:defRPr>
            </a:lvl9pPr>
          </a:lstStyle>
          <a:p>
            <a:pPr defTabSz="457200" eaLnBrk="1" hangingPunct="1"/>
            <a:r>
              <a:rPr lang="en-US" sz="417" b="0">
                <a:solidFill>
                  <a:prstClr val="white"/>
                </a:solidFill>
                <a:latin typeface="Arial" panose="020B0604020202020204" pitchFamily="34" charset="0"/>
              </a:rPr>
              <a:t>TM SM ® Trademark(s) of Black Knight IP Holding Company, LLC, or an affiliate. © 2014 BKIS, LLC.  All Rights Reserved.</a:t>
            </a:r>
          </a:p>
        </p:txBody>
      </p:sp>
      <p:sp>
        <p:nvSpPr>
          <p:cNvPr id="15" name="Title 1"/>
          <p:cNvSpPr>
            <a:spLocks noGrp="1"/>
          </p:cNvSpPr>
          <p:nvPr>
            <p:ph type="ctrTitle"/>
          </p:nvPr>
        </p:nvSpPr>
        <p:spPr>
          <a:xfrm>
            <a:off x="352435" y="370074"/>
            <a:ext cx="6863529" cy="742408"/>
          </a:xfrm>
          <a:prstGeom prst="rect">
            <a:avLst/>
          </a:prstGeom>
        </p:spPr>
        <p:txBody>
          <a:bodyPr/>
          <a:lstStyle>
            <a:lvl1pPr algn="l">
              <a:defRPr sz="20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57529736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3">
            <a:extLst>
              <a:ext uri="{28A0092B-C50C-407E-A947-70E740481C1C}">
                <a14:useLocalDpi xmlns:a14="http://schemas.microsoft.com/office/drawing/2010/main" val="0"/>
              </a:ext>
            </a:extLst>
          </a:blip>
          <a:srcRect l="-2400" r="1462"/>
          <a:stretch>
            <a:fillRect/>
          </a:stretch>
        </p:blipFill>
        <p:spPr bwMode="auto">
          <a:xfrm>
            <a:off x="-193675" y="1747838"/>
            <a:ext cx="8134350" cy="2792412"/>
          </a:xfrm>
          <a:prstGeom prst="rect">
            <a:avLst/>
          </a:prstGeom>
          <a:noFill/>
          <a:ln>
            <a:noFill/>
          </a:ln>
          <a:effectLst>
            <a:outerShdw dist="38100" dir="2700000" algn="tl" rotWithShape="0">
              <a:srgbClr val="80808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sp>
        <p:nvSpPr>
          <p:cNvPr id="2" name="Title 1"/>
          <p:cNvSpPr>
            <a:spLocks noGrp="1"/>
          </p:cNvSpPr>
          <p:nvPr>
            <p:ph type="ctrTitle"/>
          </p:nvPr>
        </p:nvSpPr>
        <p:spPr>
          <a:xfrm>
            <a:off x="436533" y="2206121"/>
            <a:ext cx="6797644" cy="1286380"/>
          </a:xfrm>
          <a:prstGeom prst="rect">
            <a:avLst/>
          </a:prstGeom>
        </p:spPr>
        <p:txBody>
          <a:bodyPr anchor="ctr"/>
          <a:lstStyle>
            <a:lvl1pPr algn="l">
              <a:defRPr sz="3200" b="1" i="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9" name="Date Placeholder 3"/>
          <p:cNvSpPr>
            <a:spLocks noGrp="1"/>
          </p:cNvSpPr>
          <p:nvPr>
            <p:ph type="dt" sz="half" idx="10"/>
          </p:nvPr>
        </p:nvSpPr>
        <p:spPr>
          <a:xfrm>
            <a:off x="436565" y="5556251"/>
            <a:ext cx="1519237" cy="377825"/>
          </a:xfrm>
          <a:prstGeom prst="rect">
            <a:avLst/>
          </a:prstGeom>
        </p:spPr>
        <p:txBody>
          <a:bodyPr vert="horz" wrap="square" lIns="91440" tIns="45720" rIns="91440" bIns="45720" numCol="1" anchor="t" anchorCtr="0" compatLnSpc="1">
            <a:prstTxWarp prst="textNoShape">
              <a:avLst/>
            </a:prstTxWarp>
          </a:bodyPr>
          <a:lstStyle>
            <a:lvl1pPr>
              <a:defRPr sz="1800">
                <a:solidFill>
                  <a:srgbClr val="595959"/>
                </a:solidFill>
                <a:latin typeface="Arial" pitchFamily="34" charset="0"/>
                <a:cs typeface="Arial" pitchFamily="34" charset="0"/>
              </a:defRPr>
            </a:lvl1pPr>
          </a:lstStyle>
          <a:p>
            <a:pPr defTabSz="457200">
              <a:defRPr/>
            </a:pPr>
            <a:fld id="{00FCE2C6-CA10-4E14-99A2-BBEFA05F271F}" type="datetime1">
              <a:rPr lang="en-US" b="0" smtClean="0">
                <a:ea typeface="ヒラギノ角ゴ Pro W3" pitchFamily="122" charset="-128"/>
              </a:rPr>
              <a:pPr defTabSz="457200">
                <a:defRPr/>
              </a:pPr>
              <a:t>3/11/2019</a:t>
            </a:fld>
            <a:endParaRPr lang="en-US" b="0" dirty="0">
              <a:ea typeface="ヒラギノ角ゴ Pro W3" pitchFamily="122" charset="-128"/>
            </a:endParaRPr>
          </a:p>
        </p:txBody>
      </p:sp>
      <p:sp>
        <p:nvSpPr>
          <p:cNvPr id="10" name="Text Placeholder 9"/>
          <p:cNvSpPr>
            <a:spLocks noGrp="1"/>
          </p:cNvSpPr>
          <p:nvPr>
            <p:ph type="body" sz="quarter" idx="12"/>
          </p:nvPr>
        </p:nvSpPr>
        <p:spPr>
          <a:xfrm>
            <a:off x="436563" y="3492500"/>
            <a:ext cx="6797614" cy="639664"/>
          </a:xfrm>
          <a:prstGeom prst="rect">
            <a:avLst/>
          </a:prstGeom>
        </p:spPr>
        <p:txBody>
          <a:bodyPr/>
          <a:lstStyle>
            <a:lvl1pPr marL="342900" indent="-342900">
              <a:buNone/>
              <a:defRPr lang="en-US" sz="2400" b="0" i="0" dirty="0" smtClean="0">
                <a:solidFill>
                  <a:schemeClr val="bg1"/>
                </a:solidFill>
                <a:latin typeface="Arial"/>
                <a:cs typeface="Arial"/>
              </a:defRPr>
            </a:lvl1pPr>
            <a:lvl2pPr>
              <a:defRPr lang="en-US" sz="2400" b="0" i="0" dirty="0" smtClean="0">
                <a:solidFill>
                  <a:schemeClr val="bg1"/>
                </a:solidFill>
                <a:latin typeface="Arial"/>
                <a:cs typeface="Arial"/>
              </a:defRPr>
            </a:lvl2pPr>
            <a:lvl3pPr>
              <a:defRPr lang="en-US" b="0" i="0" dirty="0" smtClean="0">
                <a:solidFill>
                  <a:schemeClr val="bg1"/>
                </a:solidFill>
                <a:latin typeface="Arial"/>
                <a:cs typeface="Arial"/>
              </a:defRPr>
            </a:lvl3pPr>
            <a:lvl4pPr>
              <a:defRPr lang="en-US" sz="2400" b="0" i="0" dirty="0" smtClean="0">
                <a:solidFill>
                  <a:schemeClr val="bg1"/>
                </a:solidFill>
                <a:latin typeface="Arial"/>
                <a:cs typeface="Arial"/>
              </a:defRPr>
            </a:lvl4pPr>
            <a:lvl5pPr>
              <a:defRPr lang="en-US" sz="2400" b="0" i="0" dirty="0">
                <a:solidFill>
                  <a:schemeClr val="bg1"/>
                </a:solidFill>
                <a:latin typeface="Arial"/>
                <a:cs typeface="Arial"/>
              </a:defRPr>
            </a:lvl5pPr>
          </a:lstStyle>
          <a:p>
            <a:pPr marL="0" lvl="0" indent="0"/>
            <a:r>
              <a:rPr lang="en-US" smtClean="0"/>
              <a:t>Click to edit Master text styles</a:t>
            </a:r>
          </a:p>
        </p:txBody>
      </p:sp>
      <p:pic>
        <p:nvPicPr>
          <p:cNvPr id="12" name="Picture 15"/>
          <p:cNvPicPr>
            <a:picLocks noChangeAspect="1"/>
          </p:cNvPicPr>
          <p:nvPr userDrawn="1"/>
        </p:nvPicPr>
        <p:blipFill>
          <a:blip r:embed="rId4"/>
          <a:srcRect/>
          <a:stretch>
            <a:fillRect/>
          </a:stretch>
        </p:blipFill>
        <p:spPr bwMode="auto">
          <a:xfrm>
            <a:off x="6189520" y="519888"/>
            <a:ext cx="2400300" cy="1152526"/>
          </a:xfrm>
          <a:prstGeom prst="rect">
            <a:avLst/>
          </a:prstGeom>
          <a:noFill/>
          <a:ln w="9525">
            <a:noFill/>
            <a:miter lim="800000"/>
            <a:headEnd/>
            <a:tailEnd/>
          </a:ln>
        </p:spPr>
      </p:pic>
      <p:sp>
        <p:nvSpPr>
          <p:cNvPr id="13"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dirty="0" smtClean="0">
                <a:solidFill>
                  <a:prstClr val="white"/>
                </a:solidFill>
                <a:latin typeface="Arial" pitchFamily="34" charset="0"/>
                <a:cs typeface="Arial" pitchFamily="34" charset="0"/>
              </a:rPr>
              <a:t>© 2015 Black Knight Origination Technologies, 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81353263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l="9749"/>
          <a:stretch>
            <a:fillRect/>
          </a:stretch>
        </p:blipFill>
        <p:spPr bwMode="auto">
          <a:xfrm>
            <a:off x="0" y="2187575"/>
            <a:ext cx="8294688" cy="18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18984C62-9AB1-4144-9309-E2B038876B93}"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436535" y="2641891"/>
            <a:ext cx="6863529" cy="1030109"/>
          </a:xfrm>
          <a:prstGeom prst="rect">
            <a:avLst/>
          </a:prstGeom>
        </p:spPr>
        <p:txBody>
          <a:bodyPr anchor="ctr"/>
          <a:lstStyle>
            <a:lvl1pPr algn="l">
              <a:defRPr sz="2400" b="1" i="0" baseline="0">
                <a:solidFill>
                  <a:schemeClr val="bg1"/>
                </a:solidFill>
                <a:latin typeface="Arial"/>
                <a:cs typeface="Arial"/>
              </a:defRPr>
            </a:lvl1pPr>
          </a:lstStyle>
          <a:p>
            <a:r>
              <a:rPr lang="en-US" smtClean="0"/>
              <a:t>Click to edit Master title style</a:t>
            </a:r>
            <a:endParaRPr lang="en-US" dirty="0"/>
          </a:p>
        </p:txBody>
      </p:sp>
      <p:sp>
        <p:nvSpPr>
          <p:cNvPr id="11"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pic>
        <p:nvPicPr>
          <p:cNvPr id="10" name="Picture 2" descr="logo_icon.png"/>
          <p:cNvPicPr>
            <a:picLocks/>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967663" y="187325"/>
            <a:ext cx="9144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smtClean="0">
                <a:solidFill>
                  <a:prstClr val="white"/>
                </a:solidFill>
                <a:latin typeface="Arial" pitchFamily="34" charset="0"/>
                <a:cs typeface="Arial" pitchFamily="34" charset="0"/>
              </a:rPr>
              <a:t>© 2015 </a:t>
            </a:r>
            <a:r>
              <a:rPr lang="en-US" sz="700" b="0" dirty="0" smtClean="0">
                <a:solidFill>
                  <a:prstClr val="white"/>
                </a:solidFill>
                <a:latin typeface="Arial" pitchFamily="34" charset="0"/>
                <a:cs typeface="Arial" pitchFamily="34" charset="0"/>
              </a:rPr>
              <a:t>Black Knight Origination Technologies, 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1761439204"/>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6" name="Straight Connector 5"/>
          <p:cNvCxnSpPr/>
          <p:nvPr userDrawn="1"/>
        </p:nvCxnSpPr>
        <p:spPr>
          <a:xfrm>
            <a:off x="352427" y="866776"/>
            <a:ext cx="7292975" cy="0"/>
          </a:xfrm>
          <a:prstGeom prst="line">
            <a:avLst/>
          </a:prstGeom>
          <a:ln>
            <a:solidFill>
              <a:srgbClr val="C5981C"/>
            </a:solidFill>
          </a:ln>
        </p:spPr>
        <p:style>
          <a:lnRef idx="1">
            <a:schemeClr val="dk1"/>
          </a:lnRef>
          <a:fillRef idx="0">
            <a:schemeClr val="dk1"/>
          </a:fillRef>
          <a:effectRef idx="0">
            <a:schemeClr val="dk1"/>
          </a:effectRef>
          <a:fontRef idx="minor">
            <a:schemeClr val="tx1"/>
          </a:fontRef>
        </p:style>
      </p:cxnSp>
      <p:sp>
        <p:nvSpPr>
          <p:cNvPr id="8" name="TextBox 5"/>
          <p:cNvSpPr txBox="1">
            <a:spLocks noChangeArrowheads="1"/>
          </p:cNvSpPr>
          <p:nvPr userDrawn="1"/>
        </p:nvSpPr>
        <p:spPr bwMode="auto">
          <a:xfrm>
            <a:off x="8461377" y="6489701"/>
            <a:ext cx="563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ヒラギノ角ゴ Pro W3" pitchFamily="122" charset="-128"/>
              </a:defRPr>
            </a:lvl1pPr>
            <a:lvl2pPr marL="742950" indent="-285750" eaLnBrk="0" hangingPunct="0">
              <a:defRPr sz="2400">
                <a:solidFill>
                  <a:schemeClr val="tx1"/>
                </a:solidFill>
                <a:latin typeface="Calibri" pitchFamily="34" charset="0"/>
                <a:ea typeface="ヒラギノ角ゴ Pro W3" pitchFamily="122" charset="-128"/>
              </a:defRPr>
            </a:lvl2pPr>
            <a:lvl3pPr marL="1143000" indent="-228600" eaLnBrk="0" hangingPunct="0">
              <a:defRPr sz="2400">
                <a:solidFill>
                  <a:schemeClr val="tx1"/>
                </a:solidFill>
                <a:latin typeface="Calibri" pitchFamily="34" charset="0"/>
                <a:ea typeface="ヒラギノ角ゴ Pro W3" pitchFamily="122" charset="-128"/>
              </a:defRPr>
            </a:lvl3pPr>
            <a:lvl4pPr marL="1600200" indent="-228600" eaLnBrk="0" hangingPunct="0">
              <a:defRPr sz="2400">
                <a:solidFill>
                  <a:schemeClr val="tx1"/>
                </a:solidFill>
                <a:latin typeface="Calibri" pitchFamily="34" charset="0"/>
                <a:ea typeface="ヒラギノ角ゴ Pro W3" pitchFamily="122" charset="-128"/>
              </a:defRPr>
            </a:lvl4pPr>
            <a:lvl5pPr marL="2057400" indent="-228600" eaLnBrk="0" hangingPunct="0">
              <a:defRPr sz="2400">
                <a:solidFill>
                  <a:schemeClr val="tx1"/>
                </a:solidFill>
                <a:latin typeface="Calibri" pitchFamily="34" charset="0"/>
                <a:ea typeface="ヒラギノ角ゴ Pro W3" pitchFamily="122"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ヒラギノ角ゴ Pro W3" pitchFamily="122" charset="-128"/>
              </a:defRPr>
            </a:lvl9pPr>
          </a:lstStyle>
          <a:p>
            <a:pPr defTabSz="457200" eaLnBrk="1" hangingPunct="1"/>
            <a:fld id="{F75A45E6-1D62-41DA-9358-556AEB4E4C65}" type="slidenum">
              <a:rPr lang="en-US" sz="1200">
                <a:solidFill>
                  <a:prstClr val="white"/>
                </a:solidFill>
                <a:latin typeface="Arial" pitchFamily="34" charset="0"/>
              </a:rPr>
              <a:pPr defTabSz="457200" eaLnBrk="1" hangingPunct="1"/>
              <a:t>‹#›</a:t>
            </a:fld>
            <a:endParaRPr lang="en-US" sz="1200">
              <a:solidFill>
                <a:prstClr val="white"/>
              </a:solidFill>
              <a:latin typeface="Arial" pitchFamily="34" charset="0"/>
            </a:endParaRPr>
          </a:p>
        </p:txBody>
      </p:sp>
      <p:sp>
        <p:nvSpPr>
          <p:cNvPr id="15" name="Title 1"/>
          <p:cNvSpPr>
            <a:spLocks noGrp="1"/>
          </p:cNvSpPr>
          <p:nvPr>
            <p:ph type="ctrTitle"/>
          </p:nvPr>
        </p:nvSpPr>
        <p:spPr>
          <a:xfrm>
            <a:off x="352433" y="228601"/>
            <a:ext cx="7292969" cy="638174"/>
          </a:xfrm>
          <a:prstGeom prst="rect">
            <a:avLst/>
          </a:prstGeom>
        </p:spPr>
        <p:txBody>
          <a:bodyPr anchor="ctr"/>
          <a:lstStyle>
            <a:lvl1pPr algn="l">
              <a:defRPr sz="2400" b="1" i="0" baseline="0">
                <a:solidFill>
                  <a:schemeClr val="tx1">
                    <a:lumMod val="75000"/>
                    <a:lumOff val="25000"/>
                  </a:schemeClr>
                </a:solidFill>
                <a:latin typeface="Arial"/>
                <a:cs typeface="Arial"/>
              </a:defRPr>
            </a:lvl1pPr>
          </a:lstStyle>
          <a:p>
            <a:r>
              <a:rPr lang="en-US" smtClean="0"/>
              <a:t>Click to edit Master title style</a:t>
            </a:r>
            <a:endParaRPr lang="en-US" dirty="0"/>
          </a:p>
        </p:txBody>
      </p:sp>
      <p:sp>
        <p:nvSpPr>
          <p:cNvPr id="10" name="Content Placeholder 2"/>
          <p:cNvSpPr>
            <a:spLocks noGrp="1"/>
          </p:cNvSpPr>
          <p:nvPr>
            <p:ph idx="1"/>
          </p:nvPr>
        </p:nvSpPr>
        <p:spPr>
          <a:xfrm>
            <a:off x="352431" y="1154113"/>
            <a:ext cx="8534400" cy="4899446"/>
          </a:xfrm>
          <a:prstGeom prst="rect">
            <a:avLst/>
          </a:prstGeom>
        </p:spPr>
        <p:txBody>
          <a:bodyPr/>
          <a:lstStyle>
            <a:lvl1pPr marL="342900" indent="-342900">
              <a:spcBef>
                <a:spcPts val="0"/>
              </a:spcBef>
              <a:spcAft>
                <a:spcPts val="1200"/>
              </a:spcAft>
              <a:buFont typeface="Wingdings" charset="2"/>
              <a:buChar char="§"/>
              <a:defRPr sz="2000" b="1">
                <a:solidFill>
                  <a:srgbClr val="006482"/>
                </a:solidFill>
                <a:latin typeface="Arial" pitchFamily="34" charset="0"/>
                <a:cs typeface="Arial" pitchFamily="34" charset="0"/>
              </a:defRPr>
            </a:lvl1pPr>
            <a:lvl2pPr>
              <a:spcBef>
                <a:spcPts val="0"/>
              </a:spcBef>
              <a:spcAft>
                <a:spcPts val="1200"/>
              </a:spcAft>
              <a:defRPr sz="1800">
                <a:solidFill>
                  <a:srgbClr val="7F7F7F"/>
                </a:solidFill>
                <a:latin typeface="Arial" pitchFamily="34" charset="0"/>
                <a:cs typeface="Arial" pitchFamily="34" charset="0"/>
              </a:defRPr>
            </a:lvl2pPr>
            <a:lvl3pPr>
              <a:spcBef>
                <a:spcPts val="0"/>
              </a:spcBef>
              <a:spcAft>
                <a:spcPts val="1200"/>
              </a:spcAft>
              <a:defRPr sz="1800">
                <a:solidFill>
                  <a:srgbClr val="7F7F7F"/>
                </a:solidFill>
                <a:latin typeface="Arial" pitchFamily="34" charset="0"/>
                <a:cs typeface="Arial" pitchFamily="34" charset="0"/>
              </a:defRPr>
            </a:lvl3pPr>
            <a:lvl4pPr>
              <a:spcBef>
                <a:spcPts val="0"/>
              </a:spcBef>
              <a:spcAft>
                <a:spcPts val="1200"/>
              </a:spcAft>
              <a:defRPr sz="1800">
                <a:solidFill>
                  <a:srgbClr val="7F7F7F"/>
                </a:solidFill>
                <a:latin typeface="Arial" pitchFamily="34" charset="0"/>
                <a:cs typeface="Arial" pitchFamily="34" charset="0"/>
              </a:defRPr>
            </a:lvl4pPr>
            <a:lvl5pPr>
              <a:spcBef>
                <a:spcPts val="0"/>
              </a:spcBef>
              <a:spcAft>
                <a:spcPts val="1200"/>
              </a:spcAft>
              <a:defRPr sz="1800">
                <a:solidFill>
                  <a:srgbClr val="7F7F7F"/>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82483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image" Target="../media/image13.jpeg"/><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10.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13.jpeg"/><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1.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5.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2.xml"/><Relationship Id="rId7" Type="http://schemas.openxmlformats.org/officeDocument/2006/relationships/theme" Target="../theme/theme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5" Type="http://schemas.openxmlformats.org/officeDocument/2006/relationships/slideLayout" Target="../slideLayouts/slideLayout81.xml"/><Relationship Id="rId10" Type="http://schemas.openxmlformats.org/officeDocument/2006/relationships/theme" Target="../theme/theme9.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08" name="think-cell Slide" r:id="rId21" imgW="360" imgH="360" progId="">
                  <p:embed/>
                </p:oleObj>
              </mc:Choice>
              <mc:Fallback>
                <p:oleObj name="think-cell Slide" r:id="rId21" imgW="360" imgH="360" progId="">
                  <p:embed/>
                  <p:pic>
                    <p:nvPicPr>
                      <p:cNvPr id="0"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51" name="Picture 2" descr="C1_Core_G_rev_1807%3"/>
          <p:cNvPicPr>
            <a:picLocks noChangeAspect="1" noChangeArrowheads="1"/>
          </p:cNvPicPr>
          <p:nvPr>
            <p:custDataLst>
              <p:tags r:id="rId16"/>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307975" y="6370638"/>
            <a:ext cx="10096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3"/>
          <p:cNvSpPr>
            <a:spLocks noGrp="1" noChangeArrowheads="1"/>
          </p:cNvSpPr>
          <p:nvPr>
            <p:ph type="title"/>
            <p:custDataLst>
              <p:tags r:id="rId17"/>
            </p:custDataLst>
          </p:nvPr>
        </p:nvSpPr>
        <p:spPr bwMode="black">
          <a:xfrm>
            <a:off x="304800" y="76200"/>
            <a:ext cx="8534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288" tIns="45148" rIns="90288" bIns="45148" numCol="1" anchor="t" anchorCtr="0" compatLnSpc="1">
            <a:prstTxWarp prst="textNoShape">
              <a:avLst/>
            </a:prstTxWarp>
          </a:bodyPr>
          <a:lstStyle/>
          <a:p>
            <a:pPr lvl="0"/>
            <a:r>
              <a:rPr lang="en-US" altLang="en-US" smtClean="0">
                <a:sym typeface="Arial" pitchFamily="34" charset="0"/>
              </a:rPr>
              <a:t>Click to edit Master title style</a:t>
            </a:r>
          </a:p>
        </p:txBody>
      </p:sp>
      <p:sp>
        <p:nvSpPr>
          <p:cNvPr id="2053" name="Rectangle 4"/>
          <p:cNvSpPr>
            <a:spLocks noGrp="1" noChangeArrowheads="1"/>
          </p:cNvSpPr>
          <p:nvPr>
            <p:ph type="body" idx="1"/>
            <p:custDataLst>
              <p:tags r:id="rId18"/>
            </p:custDataLst>
          </p:nvPr>
        </p:nvSpPr>
        <p:spPr bwMode="black">
          <a:xfrm>
            <a:off x="304800" y="906463"/>
            <a:ext cx="8534400"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288" tIns="45148" rIns="90288" bIns="45148" numCol="1" anchor="t" anchorCtr="0" compatLnSpc="1">
            <a:prstTxWarp prst="textNoShape">
              <a:avLst/>
            </a:prstTxWarp>
          </a:bodyPr>
          <a:lstStyle/>
          <a:p>
            <a:pPr lvl="0"/>
            <a:r>
              <a:rPr lang="en-US" altLang="en-US" smtClean="0">
                <a:sym typeface="Arial" pitchFamily="34" charset="0"/>
              </a:rPr>
              <a:t>Click to edit Master text styles</a:t>
            </a:r>
          </a:p>
          <a:p>
            <a:pPr lvl="1"/>
            <a:r>
              <a:rPr lang="en-US" altLang="en-US" smtClean="0">
                <a:sym typeface="Arial" pitchFamily="34" charset="0"/>
              </a:rPr>
              <a:t>Second level</a:t>
            </a:r>
          </a:p>
          <a:p>
            <a:pPr lvl="2"/>
            <a:r>
              <a:rPr lang="en-US" altLang="en-US" smtClean="0">
                <a:sym typeface="Arial" pitchFamily="34" charset="0"/>
              </a:rPr>
              <a:t>Third level</a:t>
            </a:r>
          </a:p>
          <a:p>
            <a:pPr lvl="3"/>
            <a:r>
              <a:rPr lang="en-US" altLang="en-US" smtClean="0">
                <a:sym typeface="Arial" pitchFamily="34" charset="0"/>
              </a:rPr>
              <a:t>Fourth level</a:t>
            </a:r>
          </a:p>
          <a:p>
            <a:pPr lvl="4"/>
            <a:r>
              <a:rPr lang="en-US" altLang="en-US" smtClean="0">
                <a:sym typeface="Arial" pitchFamily="34" charset="0"/>
              </a:rPr>
              <a:t>Fifth level</a:t>
            </a:r>
          </a:p>
        </p:txBody>
      </p:sp>
      <p:sp>
        <p:nvSpPr>
          <p:cNvPr id="3" name="Text Box 5"/>
          <p:cNvSpPr txBox="1">
            <a:spLocks noChangeArrowheads="1"/>
          </p:cNvSpPr>
          <p:nvPr>
            <p:custDataLst>
              <p:tags r:id="rId19"/>
            </p:custDataLst>
          </p:nvPr>
        </p:nvSpPr>
        <p:spPr bwMode="auto">
          <a:xfrm>
            <a:off x="8515350" y="6484938"/>
            <a:ext cx="328613" cy="233362"/>
          </a:xfrm>
          <a:prstGeom prst="rect">
            <a:avLst/>
          </a:prstGeom>
          <a:noFill/>
          <a:ln>
            <a:noFill/>
          </a:ln>
          <a:extLst/>
        </p:spPr>
        <p:txBody>
          <a:bodyPr wrap="none"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gn="r">
              <a:lnSpc>
                <a:spcPct val="100000"/>
              </a:lnSpc>
              <a:spcBef>
                <a:spcPct val="0"/>
              </a:spcBef>
              <a:defRPr/>
            </a:pPr>
            <a:fld id="{CAC58E24-28D2-47D3-9787-A70DEC9A324D}" type="slidenum">
              <a:rPr lang="en-US" sz="900">
                <a:solidFill>
                  <a:srgbClr val="000000"/>
                </a:solidFill>
                <a:latin typeface="Arial"/>
                <a:sym typeface="Arial"/>
              </a:rPr>
              <a:pPr algn="r">
                <a:lnSpc>
                  <a:spcPct val="100000"/>
                </a:lnSpc>
                <a:spcBef>
                  <a:spcPct val="0"/>
                </a:spcBef>
                <a:defRPr/>
              </a:pPr>
              <a:t>‹#›</a:t>
            </a:fld>
            <a:endParaRPr lang="en-US" sz="900" dirty="0">
              <a:solidFill>
                <a:srgbClr val="000000"/>
              </a:solidFill>
              <a:latin typeface="Arial"/>
              <a:sym typeface="Arial"/>
            </a:endParaRPr>
          </a:p>
        </p:txBody>
      </p:sp>
      <p:sp>
        <p:nvSpPr>
          <p:cNvPr id="4" name="Text Box 6"/>
          <p:cNvSpPr txBox="1">
            <a:spLocks noChangeArrowheads="1"/>
          </p:cNvSpPr>
          <p:nvPr>
            <p:custDataLst>
              <p:tags r:id="rId20"/>
            </p:custDataLst>
          </p:nvPr>
        </p:nvSpPr>
        <p:spPr bwMode="auto">
          <a:xfrm>
            <a:off x="3590925" y="6437313"/>
            <a:ext cx="1933575" cy="249237"/>
          </a:xfrm>
          <a:prstGeom prst="rect">
            <a:avLst/>
          </a:prstGeom>
          <a:noFill/>
          <a:ln>
            <a:noFill/>
          </a:ln>
          <a:extLst/>
        </p:spPr>
        <p:txBody>
          <a:bodyPr lIns="90288" tIns="45148" rIns="90288" bIns="45148">
            <a:spAutoFit/>
          </a:bodyPr>
          <a:lstStyle>
            <a:lvl1pPr algn="ctr" eaLnBrk="0" hangingPunct="0">
              <a:lnSpc>
                <a:spcPct val="120000"/>
              </a:lnSpc>
              <a:spcBef>
                <a:spcPct val="20000"/>
              </a:spcBef>
              <a:defRPr sz="1400" b="1">
                <a:solidFill>
                  <a:schemeClr val="tx1"/>
                </a:solidFill>
                <a:latin typeface="Humnst777 BT" pitchFamily="34" charset="0"/>
              </a:defRPr>
            </a:lvl1pPr>
            <a:lvl2pPr marL="742950" indent="-285750" algn="ctr" eaLnBrk="0" hangingPunct="0">
              <a:lnSpc>
                <a:spcPct val="120000"/>
              </a:lnSpc>
              <a:spcBef>
                <a:spcPct val="20000"/>
              </a:spcBef>
              <a:defRPr sz="1400" b="1">
                <a:solidFill>
                  <a:schemeClr val="tx1"/>
                </a:solidFill>
                <a:latin typeface="Humnst777 BT" pitchFamily="34" charset="0"/>
              </a:defRPr>
            </a:lvl2pPr>
            <a:lvl3pPr marL="1143000" indent="-228600" algn="ctr" eaLnBrk="0" hangingPunct="0">
              <a:lnSpc>
                <a:spcPct val="120000"/>
              </a:lnSpc>
              <a:spcBef>
                <a:spcPct val="20000"/>
              </a:spcBef>
              <a:defRPr sz="1400" b="1">
                <a:solidFill>
                  <a:schemeClr val="tx1"/>
                </a:solidFill>
                <a:latin typeface="Humnst777 BT" pitchFamily="34" charset="0"/>
              </a:defRPr>
            </a:lvl3pPr>
            <a:lvl4pPr marL="1600200" indent="-228600" algn="ctr" eaLnBrk="0" hangingPunct="0">
              <a:lnSpc>
                <a:spcPct val="120000"/>
              </a:lnSpc>
              <a:spcBef>
                <a:spcPct val="20000"/>
              </a:spcBef>
              <a:defRPr sz="1400" b="1">
                <a:solidFill>
                  <a:schemeClr val="tx1"/>
                </a:solidFill>
                <a:latin typeface="Humnst777 BT" pitchFamily="34" charset="0"/>
              </a:defRPr>
            </a:lvl4pPr>
            <a:lvl5pPr marL="2057400" indent="-228600" algn="ctr" eaLnBrk="0" hangingPunct="0">
              <a:lnSpc>
                <a:spcPct val="120000"/>
              </a:lnSpc>
              <a:spcBef>
                <a:spcPct val="20000"/>
              </a:spcBef>
              <a:defRPr sz="1400" b="1">
                <a:solidFill>
                  <a:schemeClr val="tx1"/>
                </a:solidFill>
                <a:latin typeface="Humnst777 BT"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Humnst777 BT"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Humnst777 BT"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Humnst777 BT"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Humnst777 BT" pitchFamily="34" charset="0"/>
              </a:defRPr>
            </a:lvl9pPr>
          </a:lstStyle>
          <a:p>
            <a:pPr>
              <a:lnSpc>
                <a:spcPct val="100000"/>
              </a:lnSpc>
              <a:spcBef>
                <a:spcPct val="0"/>
              </a:spcBef>
              <a:defRPr/>
            </a:pPr>
            <a:r>
              <a:rPr lang="en-US" sz="1000" b="0" dirty="0">
                <a:solidFill>
                  <a:srgbClr val="000000"/>
                </a:solidFill>
                <a:latin typeface="Arial"/>
                <a:sym typeface="Arial"/>
              </a:rPr>
              <a:t>Confidential</a:t>
            </a:r>
          </a:p>
        </p:txBody>
      </p:sp>
      <p:sp>
        <p:nvSpPr>
          <p:cNvPr id="11" name="Footer Placeholder 10"/>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cSld>
  <p:clrMap bg1="lt1" tx1="dk1" bg2="lt2" tx2="dk2" accent1="accent1" accent2="accent2" accent3="accent3" accent4="accent4" accent5="accent5" accent6="accent6" hlink="hlink" folHlink="folHlink"/>
  <p:sldLayoutIdLst>
    <p:sldLayoutId id="2147496673" r:id="rId1"/>
    <p:sldLayoutId id="2147496674" r:id="rId2"/>
    <p:sldLayoutId id="2147496675" r:id="rId3"/>
    <p:sldLayoutId id="2147496676" r:id="rId4"/>
    <p:sldLayoutId id="2147496677" r:id="rId5"/>
    <p:sldLayoutId id="2147496678" r:id="rId6"/>
    <p:sldLayoutId id="2147496679" r:id="rId7"/>
    <p:sldLayoutId id="2147496680" r:id="rId8"/>
    <p:sldLayoutId id="2147496681" r:id="rId9"/>
    <p:sldLayoutId id="2147496682" r:id="rId10"/>
    <p:sldLayoutId id="2147496683" r:id="rId11"/>
    <p:sldLayoutId id="2147496684" r:id="rId12"/>
  </p:sldLayoutIdLst>
  <p:txStyles>
    <p:titleStyle>
      <a:lvl1pPr algn="l" defTabSz="925513" rtl="0" eaLnBrk="0" fontAlgn="base" hangingPunct="0">
        <a:spcBef>
          <a:spcPct val="0"/>
        </a:spcBef>
        <a:spcAft>
          <a:spcPct val="0"/>
        </a:spcAft>
        <a:defRPr sz="2000" b="1">
          <a:solidFill>
            <a:schemeClr val="tx1"/>
          </a:solidFill>
          <a:latin typeface="Arial"/>
          <a:ea typeface="+mj-ea"/>
          <a:cs typeface="+mj-cs"/>
          <a:sym typeface="Arial" pitchFamily="34" charset="0"/>
        </a:defRPr>
      </a:lvl1pPr>
      <a:lvl2pPr algn="l" defTabSz="925513" rtl="0" eaLnBrk="0" fontAlgn="base" hangingPunct="0">
        <a:spcBef>
          <a:spcPct val="0"/>
        </a:spcBef>
        <a:spcAft>
          <a:spcPct val="0"/>
        </a:spcAft>
        <a:defRPr sz="2000" b="1">
          <a:solidFill>
            <a:schemeClr val="tx1"/>
          </a:solidFill>
          <a:latin typeface="Arial" charset="0"/>
          <a:sym typeface="Arial" pitchFamily="34" charset="0"/>
        </a:defRPr>
      </a:lvl2pPr>
      <a:lvl3pPr algn="l" defTabSz="925513" rtl="0" eaLnBrk="0" fontAlgn="base" hangingPunct="0">
        <a:spcBef>
          <a:spcPct val="0"/>
        </a:spcBef>
        <a:spcAft>
          <a:spcPct val="0"/>
        </a:spcAft>
        <a:defRPr sz="2000" b="1">
          <a:solidFill>
            <a:schemeClr val="tx1"/>
          </a:solidFill>
          <a:latin typeface="Arial" charset="0"/>
          <a:sym typeface="Arial" pitchFamily="34" charset="0"/>
        </a:defRPr>
      </a:lvl3pPr>
      <a:lvl4pPr algn="l" defTabSz="925513" rtl="0" eaLnBrk="0" fontAlgn="base" hangingPunct="0">
        <a:spcBef>
          <a:spcPct val="0"/>
        </a:spcBef>
        <a:spcAft>
          <a:spcPct val="0"/>
        </a:spcAft>
        <a:defRPr sz="2000" b="1">
          <a:solidFill>
            <a:schemeClr val="tx1"/>
          </a:solidFill>
          <a:latin typeface="Arial" charset="0"/>
          <a:sym typeface="Arial" pitchFamily="34" charset="0"/>
        </a:defRPr>
      </a:lvl4pPr>
      <a:lvl5pPr algn="l" defTabSz="925513" rtl="0" eaLnBrk="0" fontAlgn="base" hangingPunct="0">
        <a:spcBef>
          <a:spcPct val="0"/>
        </a:spcBef>
        <a:spcAft>
          <a:spcPct val="0"/>
        </a:spcAft>
        <a:defRPr sz="2000" b="1">
          <a:solidFill>
            <a:schemeClr val="tx1"/>
          </a:solidFill>
          <a:latin typeface="Arial" charset="0"/>
          <a:sym typeface="Arial" pitchFamily="34" charset="0"/>
        </a:defRPr>
      </a:lvl5pPr>
      <a:lvl6pPr marL="451414" algn="l" defTabSz="926329" rtl="0" eaLnBrk="1" fontAlgn="base" hangingPunct="1">
        <a:spcBef>
          <a:spcPct val="0"/>
        </a:spcBef>
        <a:spcAft>
          <a:spcPct val="0"/>
        </a:spcAft>
        <a:defRPr sz="2000" b="1">
          <a:solidFill>
            <a:schemeClr val="tx1"/>
          </a:solidFill>
          <a:latin typeface="Humnst777 BT" pitchFamily="34" charset="0"/>
        </a:defRPr>
      </a:lvl6pPr>
      <a:lvl7pPr marL="902842" algn="l" defTabSz="926329" rtl="0" eaLnBrk="1" fontAlgn="base" hangingPunct="1">
        <a:spcBef>
          <a:spcPct val="0"/>
        </a:spcBef>
        <a:spcAft>
          <a:spcPct val="0"/>
        </a:spcAft>
        <a:defRPr sz="2000" b="1">
          <a:solidFill>
            <a:schemeClr val="tx1"/>
          </a:solidFill>
          <a:latin typeface="Humnst777 BT" pitchFamily="34" charset="0"/>
        </a:defRPr>
      </a:lvl7pPr>
      <a:lvl8pPr marL="1354263" algn="l" defTabSz="926329" rtl="0" eaLnBrk="1" fontAlgn="base" hangingPunct="1">
        <a:spcBef>
          <a:spcPct val="0"/>
        </a:spcBef>
        <a:spcAft>
          <a:spcPct val="0"/>
        </a:spcAft>
        <a:defRPr sz="2000" b="1">
          <a:solidFill>
            <a:schemeClr val="tx1"/>
          </a:solidFill>
          <a:latin typeface="Humnst777 BT" pitchFamily="34" charset="0"/>
        </a:defRPr>
      </a:lvl8pPr>
      <a:lvl9pPr marL="1805683" algn="l" defTabSz="926329" rtl="0" eaLnBrk="1" fontAlgn="base" hangingPunct="1">
        <a:spcBef>
          <a:spcPct val="0"/>
        </a:spcBef>
        <a:spcAft>
          <a:spcPct val="0"/>
        </a:spcAft>
        <a:defRPr sz="2000" b="1">
          <a:solidFill>
            <a:schemeClr val="tx1"/>
          </a:solidFill>
          <a:latin typeface="Humnst777 BT" pitchFamily="34" charset="0"/>
        </a:defRPr>
      </a:lvl9pPr>
    </p:titleStyle>
    <p:bodyStyle>
      <a:lvl1pPr marL="228600" indent="-228600" algn="l" defTabSz="925513" rtl="0" eaLnBrk="0" fontAlgn="base" hangingPunct="0">
        <a:lnSpc>
          <a:spcPct val="120000"/>
        </a:lnSpc>
        <a:spcBef>
          <a:spcPct val="20000"/>
        </a:spcBef>
        <a:spcAft>
          <a:spcPct val="0"/>
        </a:spcAft>
        <a:buChar char="•"/>
        <a:defRPr sz="3200" b="1">
          <a:solidFill>
            <a:schemeClr val="tx1"/>
          </a:solidFill>
          <a:latin typeface="Arial"/>
          <a:ea typeface="+mn-ea"/>
          <a:cs typeface="+mn-cs"/>
          <a:sym typeface="Arial" pitchFamily="34" charset="0"/>
        </a:defRPr>
      </a:lvl1pPr>
      <a:lvl2pPr marL="565150" indent="-223838" algn="l" defTabSz="925513" rtl="0" eaLnBrk="0" fontAlgn="base" hangingPunct="0">
        <a:lnSpc>
          <a:spcPct val="120000"/>
        </a:lnSpc>
        <a:spcBef>
          <a:spcPct val="20000"/>
        </a:spcBef>
        <a:spcAft>
          <a:spcPct val="0"/>
        </a:spcAft>
        <a:buFont typeface="Humnst777 BT" pitchFamily="34" charset="0"/>
        <a:buChar char="–"/>
        <a:defRPr sz="1600">
          <a:solidFill>
            <a:schemeClr val="tx1"/>
          </a:solidFill>
          <a:latin typeface="Arial"/>
          <a:sym typeface="Arial" pitchFamily="34" charset="0"/>
        </a:defRPr>
      </a:lvl2pPr>
      <a:lvl3pPr marL="901700" indent="-223838" algn="l" defTabSz="925513" rtl="0" eaLnBrk="0" fontAlgn="base" hangingPunct="0">
        <a:lnSpc>
          <a:spcPct val="120000"/>
        </a:lnSpc>
        <a:spcBef>
          <a:spcPct val="20000"/>
        </a:spcBef>
        <a:spcAft>
          <a:spcPct val="0"/>
        </a:spcAft>
        <a:buChar char="•"/>
        <a:defRPr sz="1400">
          <a:solidFill>
            <a:schemeClr val="tx1"/>
          </a:solidFill>
          <a:latin typeface="Arial"/>
          <a:sym typeface="Arial" pitchFamily="34" charset="0"/>
        </a:defRPr>
      </a:lvl3pPr>
      <a:lvl4pPr marL="1246188" indent="-231775" algn="l" defTabSz="925513" rtl="0" eaLnBrk="0" fontAlgn="base" hangingPunct="0">
        <a:lnSpc>
          <a:spcPct val="120000"/>
        </a:lnSpc>
        <a:spcBef>
          <a:spcPct val="20000"/>
        </a:spcBef>
        <a:spcAft>
          <a:spcPct val="0"/>
        </a:spcAft>
        <a:buChar char="–"/>
        <a:defRPr sz="1200">
          <a:solidFill>
            <a:schemeClr val="tx1"/>
          </a:solidFill>
          <a:latin typeface="Arial"/>
          <a:sym typeface="Arial" pitchFamily="34" charset="0"/>
        </a:defRPr>
      </a:lvl4pPr>
      <a:lvl5pPr marL="1574800" indent="-212725" algn="l" defTabSz="925513" rtl="0" eaLnBrk="0" fontAlgn="base" hangingPunct="0">
        <a:lnSpc>
          <a:spcPct val="120000"/>
        </a:lnSpc>
        <a:spcBef>
          <a:spcPct val="20000"/>
        </a:spcBef>
        <a:spcAft>
          <a:spcPct val="0"/>
        </a:spcAft>
        <a:buChar char="•"/>
        <a:defRPr sz="1000">
          <a:solidFill>
            <a:schemeClr val="tx1"/>
          </a:solidFill>
          <a:latin typeface="Arial"/>
          <a:sym typeface="Arial" pitchFamily="34" charset="0"/>
        </a:defRPr>
      </a:lvl5pPr>
      <a:lvl6pPr marL="2026696" indent="-213168" algn="l" defTabSz="926329" rtl="0" eaLnBrk="1" fontAlgn="base" hangingPunct="1">
        <a:lnSpc>
          <a:spcPct val="120000"/>
        </a:lnSpc>
        <a:spcBef>
          <a:spcPct val="20000"/>
        </a:spcBef>
        <a:spcAft>
          <a:spcPct val="0"/>
        </a:spcAft>
        <a:buChar char="•"/>
        <a:defRPr sz="1000">
          <a:solidFill>
            <a:schemeClr val="tx1"/>
          </a:solidFill>
          <a:latin typeface="Humnst777 Bd BT" charset="0"/>
        </a:defRPr>
      </a:lvl6pPr>
      <a:lvl7pPr marL="2478114" indent="-213168" algn="l" defTabSz="926329" rtl="0" eaLnBrk="1" fontAlgn="base" hangingPunct="1">
        <a:lnSpc>
          <a:spcPct val="120000"/>
        </a:lnSpc>
        <a:spcBef>
          <a:spcPct val="20000"/>
        </a:spcBef>
        <a:spcAft>
          <a:spcPct val="0"/>
        </a:spcAft>
        <a:buChar char="•"/>
        <a:defRPr sz="1000">
          <a:solidFill>
            <a:schemeClr val="tx1"/>
          </a:solidFill>
          <a:latin typeface="Humnst777 Bd BT" charset="0"/>
        </a:defRPr>
      </a:lvl7pPr>
      <a:lvl8pPr marL="2929534" indent="-213168" algn="l" defTabSz="926329" rtl="0" eaLnBrk="1" fontAlgn="base" hangingPunct="1">
        <a:lnSpc>
          <a:spcPct val="120000"/>
        </a:lnSpc>
        <a:spcBef>
          <a:spcPct val="20000"/>
        </a:spcBef>
        <a:spcAft>
          <a:spcPct val="0"/>
        </a:spcAft>
        <a:buChar char="•"/>
        <a:defRPr sz="1000">
          <a:solidFill>
            <a:schemeClr val="tx1"/>
          </a:solidFill>
          <a:latin typeface="Humnst777 Bd BT" charset="0"/>
        </a:defRPr>
      </a:lvl8pPr>
      <a:lvl9pPr marL="3380959" indent="-213168" algn="l" defTabSz="926329" rtl="0" eaLnBrk="1" fontAlgn="base" hangingPunct="1">
        <a:lnSpc>
          <a:spcPct val="120000"/>
        </a:lnSpc>
        <a:spcBef>
          <a:spcPct val="20000"/>
        </a:spcBef>
        <a:spcAft>
          <a:spcPct val="0"/>
        </a:spcAft>
        <a:buChar char="•"/>
        <a:defRPr sz="1000">
          <a:solidFill>
            <a:schemeClr val="tx1"/>
          </a:solidFill>
          <a:latin typeface="Humnst777 Bd BT" charset="0"/>
        </a:defRPr>
      </a:lvl9pPr>
    </p:bodyStyle>
    <p:otherStyle>
      <a:defPPr>
        <a:defRPr lang="en-US"/>
      </a:defPPr>
      <a:lvl1pPr marL="0" algn="l" defTabSz="902842" rtl="0" eaLnBrk="1" latinLnBrk="0" hangingPunct="1">
        <a:defRPr sz="1800" kern="1200">
          <a:solidFill>
            <a:schemeClr val="tx1"/>
          </a:solidFill>
          <a:latin typeface="+mn-lt"/>
          <a:ea typeface="+mn-ea"/>
          <a:cs typeface="+mn-cs"/>
        </a:defRPr>
      </a:lvl1pPr>
      <a:lvl2pPr marL="451414" algn="l" defTabSz="902842" rtl="0" eaLnBrk="1" latinLnBrk="0" hangingPunct="1">
        <a:defRPr sz="1800" kern="1200">
          <a:solidFill>
            <a:schemeClr val="tx1"/>
          </a:solidFill>
          <a:latin typeface="+mn-lt"/>
          <a:ea typeface="+mn-ea"/>
          <a:cs typeface="+mn-cs"/>
        </a:defRPr>
      </a:lvl2pPr>
      <a:lvl3pPr marL="902842" algn="l" defTabSz="902842" rtl="0" eaLnBrk="1" latinLnBrk="0" hangingPunct="1">
        <a:defRPr sz="1800" kern="1200">
          <a:solidFill>
            <a:schemeClr val="tx1"/>
          </a:solidFill>
          <a:latin typeface="+mn-lt"/>
          <a:ea typeface="+mn-ea"/>
          <a:cs typeface="+mn-cs"/>
        </a:defRPr>
      </a:lvl3pPr>
      <a:lvl4pPr marL="1354263" algn="l" defTabSz="902842" rtl="0" eaLnBrk="1" latinLnBrk="0" hangingPunct="1">
        <a:defRPr sz="1800" kern="1200">
          <a:solidFill>
            <a:schemeClr val="tx1"/>
          </a:solidFill>
          <a:latin typeface="+mn-lt"/>
          <a:ea typeface="+mn-ea"/>
          <a:cs typeface="+mn-cs"/>
        </a:defRPr>
      </a:lvl4pPr>
      <a:lvl5pPr marL="1805683" algn="l" defTabSz="902842" rtl="0" eaLnBrk="1" latinLnBrk="0" hangingPunct="1">
        <a:defRPr sz="1800" kern="1200">
          <a:solidFill>
            <a:schemeClr val="tx1"/>
          </a:solidFill>
          <a:latin typeface="+mn-lt"/>
          <a:ea typeface="+mn-ea"/>
          <a:cs typeface="+mn-cs"/>
        </a:defRPr>
      </a:lvl5pPr>
      <a:lvl6pPr marL="2257105" algn="l" defTabSz="902842" rtl="0" eaLnBrk="1" latinLnBrk="0" hangingPunct="1">
        <a:defRPr sz="1800" kern="1200">
          <a:solidFill>
            <a:schemeClr val="tx1"/>
          </a:solidFill>
          <a:latin typeface="+mn-lt"/>
          <a:ea typeface="+mn-ea"/>
          <a:cs typeface="+mn-cs"/>
        </a:defRPr>
      </a:lvl6pPr>
      <a:lvl7pPr marL="2708530" algn="l" defTabSz="902842" rtl="0" eaLnBrk="1" latinLnBrk="0" hangingPunct="1">
        <a:defRPr sz="1800" kern="1200">
          <a:solidFill>
            <a:schemeClr val="tx1"/>
          </a:solidFill>
          <a:latin typeface="+mn-lt"/>
          <a:ea typeface="+mn-ea"/>
          <a:cs typeface="+mn-cs"/>
        </a:defRPr>
      </a:lvl7pPr>
      <a:lvl8pPr marL="3159950" algn="l" defTabSz="902842" rtl="0" eaLnBrk="1" latinLnBrk="0" hangingPunct="1">
        <a:defRPr sz="1800" kern="1200">
          <a:solidFill>
            <a:schemeClr val="tx1"/>
          </a:solidFill>
          <a:latin typeface="+mn-lt"/>
          <a:ea typeface="+mn-ea"/>
          <a:cs typeface="+mn-cs"/>
        </a:defRPr>
      </a:lvl8pPr>
      <a:lvl9pPr marL="3611368" algn="l" defTabSz="9028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pic>
        <p:nvPicPr>
          <p:cNvPr id="5" name="Picture 2" descr="logo_icon.png"/>
          <p:cNvPicPr>
            <a:picLocks/>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67663" y="187325"/>
            <a:ext cx="9144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dirty="0" smtClean="0">
                <a:solidFill>
                  <a:prstClr val="white"/>
                </a:solidFill>
                <a:latin typeface="Arial" pitchFamily="34" charset="0"/>
                <a:cs typeface="Arial" pitchFamily="34" charset="0"/>
              </a:rPr>
              <a:t>© 2015 Black Knight Origination Technologies, 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2047411772"/>
      </p:ext>
    </p:extLst>
  </p:cSld>
  <p:clrMap bg1="lt1" tx1="dk1" bg2="lt2" tx2="dk2" accent1="accent1" accent2="accent2" accent3="accent3" accent4="accent4" accent5="accent5" accent6="accent6" hlink="hlink" folHlink="folHlink"/>
  <p:sldLayoutIdLst>
    <p:sldLayoutId id="2147496811" r:id="rId1"/>
    <p:sldLayoutId id="2147496812" r:id="rId2"/>
    <p:sldLayoutId id="2147496813" r:id="rId3"/>
    <p:sldLayoutId id="2147496814" r:id="rId4"/>
    <p:sldLayoutId id="2147496815" r:id="rId5"/>
    <p:sldLayoutId id="2147496816" r:id="rId6"/>
    <p:sldLayoutId id="2147496817" r:id="rId7"/>
    <p:sldLayoutId id="2147496818" r:id="rId8"/>
    <p:sldLayoutId id="2147496819" r:id="rId9"/>
    <p:sldLayoutId id="2147496820" r:id="rId10"/>
    <p:sldLayoutId id="2147496821" r:id="rId11"/>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1"/>
          <p:cNvSpPr txBox="1">
            <a:spLocks noChangeArrowheads="1"/>
          </p:cNvSpPr>
          <p:nvPr userDrawn="1"/>
        </p:nvSpPr>
        <p:spPr bwMode="auto">
          <a:xfrm>
            <a:off x="436565" y="6393561"/>
            <a:ext cx="3125787" cy="230832"/>
          </a:xfrm>
          <a:prstGeom prst="rect">
            <a:avLst/>
          </a:prstGeom>
          <a:noFill/>
          <a:ln>
            <a:noFill/>
          </a:ln>
          <a:extLst/>
        </p:spPr>
        <p:txBody>
          <a:bodyPr>
            <a:spAutoFit/>
          </a:bodyPr>
          <a:lstStyle>
            <a:lvl1pPr>
              <a:defRPr>
                <a:solidFill>
                  <a:schemeClr val="tx1"/>
                </a:solidFill>
                <a:latin typeface="Calibri" charset="0"/>
                <a:ea typeface="ヒラギノ角ゴ Pro W3" charset="0"/>
                <a:cs typeface="ヒラギノ角ゴ Pro W3" charset="0"/>
              </a:defRPr>
            </a:lvl1pPr>
            <a:lvl2pPr marL="742950" indent="-285750">
              <a:defRPr>
                <a:solidFill>
                  <a:schemeClr val="tx1"/>
                </a:solidFill>
                <a:latin typeface="Calibri" charset="0"/>
                <a:ea typeface="ヒラギノ角ゴ Pro W3" charset="0"/>
              </a:defRPr>
            </a:lvl2pPr>
            <a:lvl3pPr marL="1143000" indent="-228600">
              <a:defRPr>
                <a:solidFill>
                  <a:schemeClr val="tx1"/>
                </a:solidFill>
                <a:latin typeface="Calibri" charset="0"/>
                <a:ea typeface="ヒラギノ角ゴ Pro W3" charset="0"/>
              </a:defRPr>
            </a:lvl3pPr>
            <a:lvl4pPr marL="1600200" indent="-228600">
              <a:defRPr>
                <a:solidFill>
                  <a:schemeClr val="tx1"/>
                </a:solidFill>
                <a:latin typeface="Calibri" charset="0"/>
                <a:ea typeface="ヒラギノ角ゴ Pro W3" charset="0"/>
              </a:defRPr>
            </a:lvl4pPr>
            <a:lvl5pPr marL="2057400" indent="-228600">
              <a:defRPr>
                <a:solidFill>
                  <a:schemeClr val="tx1"/>
                </a:solidFill>
                <a:latin typeface="Calibri" charset="0"/>
                <a:ea typeface="ヒラギノ角ゴ Pro W3" charset="0"/>
              </a:defRPr>
            </a:lvl5pPr>
            <a:lvl6pPr marL="2514600" indent="-228600" fontAlgn="base">
              <a:spcBef>
                <a:spcPct val="0"/>
              </a:spcBef>
              <a:spcAft>
                <a:spcPct val="0"/>
              </a:spcAft>
              <a:defRPr>
                <a:solidFill>
                  <a:schemeClr val="tx1"/>
                </a:solidFill>
                <a:latin typeface="Calibri" charset="0"/>
                <a:ea typeface="ヒラギノ角ゴ Pro W3" charset="0"/>
              </a:defRPr>
            </a:lvl6pPr>
            <a:lvl7pPr marL="2971800" indent="-228600" fontAlgn="base">
              <a:spcBef>
                <a:spcPct val="0"/>
              </a:spcBef>
              <a:spcAft>
                <a:spcPct val="0"/>
              </a:spcAft>
              <a:defRPr>
                <a:solidFill>
                  <a:schemeClr val="tx1"/>
                </a:solidFill>
                <a:latin typeface="Calibri" charset="0"/>
                <a:ea typeface="ヒラギノ角ゴ Pro W3" charset="0"/>
              </a:defRPr>
            </a:lvl7pPr>
            <a:lvl8pPr marL="3429000" indent="-228600" fontAlgn="base">
              <a:spcBef>
                <a:spcPct val="0"/>
              </a:spcBef>
              <a:spcAft>
                <a:spcPct val="0"/>
              </a:spcAft>
              <a:defRPr>
                <a:solidFill>
                  <a:schemeClr val="tx1"/>
                </a:solidFill>
                <a:latin typeface="Calibri" charset="0"/>
                <a:ea typeface="ヒラギノ角ゴ Pro W3" charset="0"/>
              </a:defRPr>
            </a:lvl8pPr>
            <a:lvl9pPr marL="3886200" indent="-228600" fontAlgn="base">
              <a:spcBef>
                <a:spcPct val="0"/>
              </a:spcBef>
              <a:spcAft>
                <a:spcPct val="0"/>
              </a:spcAft>
              <a:defRPr>
                <a:solidFill>
                  <a:schemeClr val="tx1"/>
                </a:solidFill>
                <a:latin typeface="Calibri" charset="0"/>
                <a:ea typeface="ヒラギノ角ゴ Pro W3" charset="0"/>
              </a:defRPr>
            </a:lvl9pPr>
          </a:lstStyle>
          <a:p>
            <a:pPr defTabSz="457200">
              <a:defRPr/>
            </a:pPr>
            <a:r>
              <a:rPr lang="en-US" sz="900" dirty="0" smtClean="0">
                <a:solidFill>
                  <a:srgbClr val="FFFFFF"/>
                </a:solidFill>
                <a:latin typeface="Arial" charset="0"/>
                <a:cs typeface="Arial" charset="0"/>
              </a:rPr>
              <a:t>Black Knight Financial Services</a:t>
            </a:r>
          </a:p>
        </p:txBody>
      </p:sp>
      <p:pic>
        <p:nvPicPr>
          <p:cNvPr id="5" name="Picture 2" descr="logo_icon.png"/>
          <p:cNvPicPr>
            <a:picLocks/>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67663" y="187325"/>
            <a:ext cx="9144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txBox="1">
            <a:spLocks/>
          </p:cNvSpPr>
          <p:nvPr userDrawn="1"/>
        </p:nvSpPr>
        <p:spPr bwMode="auto">
          <a:xfrm>
            <a:off x="5105198" y="6372918"/>
            <a:ext cx="3707592"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ヒラギノ角ゴ Pro W3" pitchFamily="122" charset="-128"/>
                <a:cs typeface="+mn-cs"/>
              </a:defRPr>
            </a:lvl5pPr>
            <a:lvl6pPr marL="2286000" algn="l" defTabSz="914400" rtl="0" eaLnBrk="1" latinLnBrk="0" hangingPunct="1">
              <a:defRPr sz="2400" kern="1200">
                <a:solidFill>
                  <a:schemeClr val="tx1"/>
                </a:solidFill>
                <a:latin typeface="Calibri" pitchFamily="34" charset="0"/>
                <a:ea typeface="ヒラギノ角ゴ Pro W3" pitchFamily="122" charset="-128"/>
                <a:cs typeface="+mn-cs"/>
              </a:defRPr>
            </a:lvl6pPr>
            <a:lvl7pPr marL="2743200" algn="l" defTabSz="914400" rtl="0" eaLnBrk="1" latinLnBrk="0" hangingPunct="1">
              <a:defRPr sz="2400" kern="1200">
                <a:solidFill>
                  <a:schemeClr val="tx1"/>
                </a:solidFill>
                <a:latin typeface="Calibri" pitchFamily="34" charset="0"/>
                <a:ea typeface="ヒラギノ角ゴ Pro W3" pitchFamily="122" charset="-128"/>
                <a:cs typeface="+mn-cs"/>
              </a:defRPr>
            </a:lvl7pPr>
            <a:lvl8pPr marL="3200400" algn="l" defTabSz="914400" rtl="0" eaLnBrk="1" latinLnBrk="0" hangingPunct="1">
              <a:defRPr sz="2400" kern="1200">
                <a:solidFill>
                  <a:schemeClr val="tx1"/>
                </a:solidFill>
                <a:latin typeface="Calibri" pitchFamily="34" charset="0"/>
                <a:ea typeface="ヒラギノ角ゴ Pro W3" pitchFamily="122" charset="-128"/>
                <a:cs typeface="+mn-cs"/>
              </a:defRPr>
            </a:lvl8pPr>
            <a:lvl9pPr marL="3657600" algn="l" defTabSz="914400" rtl="0" eaLnBrk="1" latinLnBrk="0" hangingPunct="1">
              <a:defRPr sz="2400" kern="1200">
                <a:solidFill>
                  <a:schemeClr val="tx1"/>
                </a:solidFill>
                <a:latin typeface="Calibri" pitchFamily="34" charset="0"/>
                <a:ea typeface="ヒラギノ角ゴ Pro W3" pitchFamily="122" charset="-128"/>
                <a:cs typeface="+mn-cs"/>
              </a:defRPr>
            </a:lvl9pPr>
          </a:lstStyle>
          <a:p>
            <a:r>
              <a:rPr lang="en-US" sz="700" b="0" dirty="0">
                <a:solidFill>
                  <a:prstClr val="white"/>
                </a:solidFill>
                <a:latin typeface="Arial" pitchFamily="34" charset="0"/>
                <a:cs typeface="Arial" pitchFamily="34" charset="0"/>
              </a:rPr>
              <a:t>Confidential, Proprietary and/or Trade Secret</a:t>
            </a:r>
          </a:p>
          <a:p>
            <a:r>
              <a:rPr lang="en-US" sz="700" b="0" dirty="0">
                <a:solidFill>
                  <a:prstClr val="white"/>
                </a:solidFill>
                <a:latin typeface="Arial" pitchFamily="34" charset="0"/>
                <a:cs typeface="Arial" pitchFamily="34" charset="0"/>
              </a:rPr>
              <a:t>TM </a:t>
            </a:r>
            <a:r>
              <a:rPr lang="en-US" sz="700" b="0" dirty="0" smtClean="0">
                <a:solidFill>
                  <a:prstClr val="white"/>
                </a:solidFill>
                <a:latin typeface="Arial" pitchFamily="34" charset="0"/>
                <a:cs typeface="Arial" pitchFamily="34" charset="0"/>
              </a:rPr>
              <a:t>SM ® Trademark(s</a:t>
            </a:r>
            <a:r>
              <a:rPr lang="en-US" sz="700" b="0" dirty="0">
                <a:solidFill>
                  <a:prstClr val="white"/>
                </a:solidFill>
                <a:latin typeface="Arial" pitchFamily="34" charset="0"/>
                <a:cs typeface="Arial" pitchFamily="34" charset="0"/>
              </a:rPr>
              <a:t>) of Black Knight IP Holding Company, LLC, </a:t>
            </a:r>
            <a:r>
              <a:rPr lang="en-US" sz="700" b="0" dirty="0" smtClean="0">
                <a:solidFill>
                  <a:prstClr val="white"/>
                </a:solidFill>
                <a:latin typeface="Arial" pitchFamily="34" charset="0"/>
                <a:cs typeface="Arial" pitchFamily="34" charset="0"/>
              </a:rPr>
              <a:t>or an affiliate.</a:t>
            </a:r>
          </a:p>
          <a:p>
            <a:r>
              <a:rPr lang="en-US" sz="700" b="0" dirty="0" smtClean="0">
                <a:solidFill>
                  <a:prstClr val="white"/>
                </a:solidFill>
                <a:latin typeface="Arial" pitchFamily="34" charset="0"/>
                <a:cs typeface="Arial" pitchFamily="34" charset="0"/>
              </a:rPr>
              <a:t>© 2015 Black Knight Origination Technologies, LLC. All </a:t>
            </a:r>
            <a:r>
              <a:rPr lang="en-US" sz="700" b="0" dirty="0">
                <a:solidFill>
                  <a:prstClr val="white"/>
                </a:solidFill>
                <a:latin typeface="Arial" pitchFamily="34" charset="0"/>
                <a:cs typeface="Arial" pitchFamily="34" charset="0"/>
              </a:rPr>
              <a:t>Rights Reserved.</a:t>
            </a:r>
          </a:p>
        </p:txBody>
      </p:sp>
    </p:spTree>
    <p:extLst>
      <p:ext uri="{BB962C8B-B14F-4D97-AF65-F5344CB8AC3E}">
        <p14:creationId xmlns:p14="http://schemas.microsoft.com/office/powerpoint/2010/main" val="2217649111"/>
      </p:ext>
    </p:extLst>
  </p:cSld>
  <p:clrMap bg1="lt1" tx1="dk1" bg2="lt2" tx2="dk2" accent1="accent1" accent2="accent2" accent3="accent3" accent4="accent4" accent5="accent5" accent6="accent6" hlink="hlink" folHlink="folHlink"/>
  <p:sldLayoutIdLst>
    <p:sldLayoutId id="2147496823" r:id="rId1"/>
    <p:sldLayoutId id="2147496824" r:id="rId2"/>
    <p:sldLayoutId id="2147496825" r:id="rId3"/>
    <p:sldLayoutId id="2147496826" r:id="rId4"/>
    <p:sldLayoutId id="2147496827" r:id="rId5"/>
    <p:sldLayoutId id="2147496828" r:id="rId6"/>
    <p:sldLayoutId id="2147496829" r:id="rId7"/>
    <p:sldLayoutId id="2147496830" r:id="rId8"/>
    <p:sldLayoutId id="2147496831" r:id="rId9"/>
    <p:sldLayoutId id="2147496832" r:id="rId10"/>
    <p:sldLayoutId id="2147496833" r:id="rId11"/>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77000"/>
            <a:ext cx="9144000" cy="381000"/>
          </a:xfrm>
          <a:prstGeom prst="rect">
            <a:avLst/>
          </a:prstGeom>
          <a:solidFill>
            <a:srgbClr val="C6AF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dirty="0">
              <a:solidFill>
                <a:prstClr val="white"/>
              </a:solidFill>
            </a:endParaRPr>
          </a:p>
        </p:txBody>
      </p:sp>
      <p:sp>
        <p:nvSpPr>
          <p:cNvPr id="3075" name="Title Placeholder 1"/>
          <p:cNvSpPr>
            <a:spLocks noGrp="1"/>
          </p:cNvSpPr>
          <p:nvPr>
            <p:ph type="title"/>
          </p:nvPr>
        </p:nvSpPr>
        <p:spPr bwMode="auto">
          <a:xfrm>
            <a:off x="136525" y="152400"/>
            <a:ext cx="887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Text Placeholder 2"/>
          <p:cNvSpPr>
            <a:spLocks noGrp="1"/>
          </p:cNvSpPr>
          <p:nvPr>
            <p:ph type="body" idx="1"/>
          </p:nvPr>
        </p:nvSpPr>
        <p:spPr bwMode="auto">
          <a:xfrm>
            <a:off x="136525" y="1219200"/>
            <a:ext cx="887095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127500" y="6545263"/>
            <a:ext cx="871538" cy="244475"/>
          </a:xfrm>
          <a:prstGeom prst="rect">
            <a:avLst/>
          </a:prstGeom>
        </p:spPr>
        <p:txBody>
          <a:bodyPr vert="horz" lIns="91440" tIns="45720" rIns="91440" bIns="45720" rtlCol="0" anchor="ctr"/>
          <a:lstStyle>
            <a:lvl1pPr algn="ctr" fontAlgn="auto">
              <a:lnSpc>
                <a:spcPct val="100000"/>
              </a:lnSpc>
              <a:spcBef>
                <a:spcPts val="0"/>
              </a:spcBef>
              <a:spcAft>
                <a:spcPts val="0"/>
              </a:spcAft>
              <a:defRPr sz="900" b="0">
                <a:solidFill>
                  <a:srgbClr val="262626">
                    <a:lumMod val="75000"/>
                    <a:lumOff val="25000"/>
                  </a:srgbClr>
                </a:solidFill>
                <a:latin typeface="Arial" pitchFamily="34" charset="0"/>
                <a:cs typeface="Arial" pitchFamily="34" charset="0"/>
              </a:defRPr>
            </a:lvl1pPr>
          </a:lstStyle>
          <a:p>
            <a:pPr>
              <a:defRPr/>
            </a:pPr>
            <a:fld id="{AA9F244F-70EF-4553-B2ED-DF18FFAB1656}" type="datetime1">
              <a:rPr lang="en-US"/>
              <a:pPr>
                <a:defRPr/>
              </a:pPr>
              <a:t>3/11/2019</a:t>
            </a:fld>
            <a:r>
              <a:rPr lang="en-US" dirty="0"/>
              <a:t> </a:t>
            </a:r>
          </a:p>
        </p:txBody>
      </p:sp>
      <p:sp>
        <p:nvSpPr>
          <p:cNvPr id="6" name="Slide Number Placeholder 5"/>
          <p:cNvSpPr>
            <a:spLocks noGrp="1"/>
          </p:cNvSpPr>
          <p:nvPr>
            <p:ph type="sldNum" sz="quarter" idx="4"/>
          </p:nvPr>
        </p:nvSpPr>
        <p:spPr>
          <a:xfrm>
            <a:off x="8451850" y="6537325"/>
            <a:ext cx="565150" cy="244475"/>
          </a:xfrm>
          <a:prstGeom prst="rect">
            <a:avLst/>
          </a:prstGeom>
        </p:spPr>
        <p:txBody>
          <a:bodyPr vert="horz" lIns="91440" tIns="45720" rIns="91440" bIns="45720" rtlCol="0" anchor="ctr"/>
          <a:lstStyle>
            <a:lvl1pPr algn="r" fontAlgn="auto">
              <a:lnSpc>
                <a:spcPct val="100000"/>
              </a:lnSpc>
              <a:spcBef>
                <a:spcPts val="0"/>
              </a:spcBef>
              <a:spcAft>
                <a:spcPts val="0"/>
              </a:spcAft>
              <a:defRPr sz="900" b="0">
                <a:solidFill>
                  <a:srgbClr val="262626">
                    <a:lumMod val="75000"/>
                    <a:lumOff val="25000"/>
                  </a:srgbClr>
                </a:solidFill>
                <a:latin typeface="Arial" pitchFamily="34" charset="0"/>
                <a:cs typeface="Arial" pitchFamily="34" charset="0"/>
              </a:defRPr>
            </a:lvl1pPr>
          </a:lstStyle>
          <a:p>
            <a:pPr>
              <a:defRPr/>
            </a:pPr>
            <a:fld id="{197610B4-4A38-480E-A312-5F971DC67314}" type="slidenum">
              <a:rPr lang="en-US"/>
              <a:pPr>
                <a:defRPr/>
              </a:pPr>
              <a:t>‹#›</a:t>
            </a:fld>
            <a:endParaRPr lang="en-US" dirty="0"/>
          </a:p>
        </p:txBody>
      </p:sp>
      <p:sp>
        <p:nvSpPr>
          <p:cNvPr id="10247" name="TextBox 8"/>
          <p:cNvSpPr txBox="1">
            <a:spLocks noChangeArrowheads="1"/>
          </p:cNvSpPr>
          <p:nvPr/>
        </p:nvSpPr>
        <p:spPr bwMode="auto">
          <a:xfrm>
            <a:off x="139700" y="6484938"/>
            <a:ext cx="3125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algn="ctr" eaLnBrk="0" fontAlgn="base" hangingPunct="0">
              <a:lnSpc>
                <a:spcPct val="120000"/>
              </a:lnSpc>
              <a:spcBef>
                <a:spcPct val="20000"/>
              </a:spcBef>
              <a:spcAft>
                <a:spcPct val="0"/>
              </a:spcAft>
              <a:defRPr sz="1400" b="1">
                <a:solidFill>
                  <a:schemeClr val="tx1"/>
                </a:solidFill>
                <a:latin typeface="Arial" pitchFamily="34" charset="0"/>
              </a:defRPr>
            </a:lvl6pPr>
            <a:lvl7pPr marL="2971800" indent="-228600" algn="ctr" eaLnBrk="0" fontAlgn="base" hangingPunct="0">
              <a:lnSpc>
                <a:spcPct val="120000"/>
              </a:lnSpc>
              <a:spcBef>
                <a:spcPct val="20000"/>
              </a:spcBef>
              <a:spcAft>
                <a:spcPct val="0"/>
              </a:spcAft>
              <a:defRPr sz="1400" b="1">
                <a:solidFill>
                  <a:schemeClr val="tx1"/>
                </a:solidFill>
                <a:latin typeface="Arial" pitchFamily="34" charset="0"/>
              </a:defRPr>
            </a:lvl7pPr>
            <a:lvl8pPr marL="3429000" indent="-228600" algn="ctr" eaLnBrk="0" fontAlgn="base" hangingPunct="0">
              <a:lnSpc>
                <a:spcPct val="120000"/>
              </a:lnSpc>
              <a:spcBef>
                <a:spcPct val="20000"/>
              </a:spcBef>
              <a:spcAft>
                <a:spcPct val="0"/>
              </a:spcAft>
              <a:defRPr sz="1400" b="1">
                <a:solidFill>
                  <a:schemeClr val="tx1"/>
                </a:solidFill>
                <a:latin typeface="Arial" pitchFamily="34" charset="0"/>
              </a:defRPr>
            </a:lvl8pPr>
            <a:lvl9pPr marL="3886200" indent="-228600" algn="ctr" eaLnBrk="0" fontAlgn="base" hangingPunct="0">
              <a:lnSpc>
                <a:spcPct val="120000"/>
              </a:lnSpc>
              <a:spcBef>
                <a:spcPct val="20000"/>
              </a:spcBef>
              <a:spcAft>
                <a:spcPct val="0"/>
              </a:spcAft>
              <a:defRPr sz="1400" b="1">
                <a:solidFill>
                  <a:schemeClr val="tx1"/>
                </a:solidFill>
                <a:latin typeface="Arial" pitchFamily="34" charset="0"/>
              </a:defRPr>
            </a:lvl9pPr>
          </a:lstStyle>
          <a:p>
            <a:pPr eaLnBrk="1" hangingPunct="1">
              <a:lnSpc>
                <a:spcPct val="110000"/>
              </a:lnSpc>
              <a:defRPr/>
            </a:pPr>
            <a:r>
              <a:rPr lang="en-US" altLang="en-US" sz="900" b="0" smtClean="0">
                <a:solidFill>
                  <a:srgbClr val="3F3F3F"/>
                </a:solidFill>
                <a:latin typeface="Georgia" pitchFamily="18" charset="0"/>
                <a:cs typeface="+mn-cs"/>
              </a:rPr>
              <a:t>Black Knight Financial Services</a:t>
            </a:r>
          </a:p>
          <a:p>
            <a:pPr eaLnBrk="1" hangingPunct="1">
              <a:lnSpc>
                <a:spcPct val="110000"/>
              </a:lnSpc>
              <a:defRPr/>
            </a:pPr>
            <a:r>
              <a:rPr lang="en-US" altLang="en-US" sz="900" b="0" smtClean="0">
                <a:solidFill>
                  <a:srgbClr val="3F3F3F"/>
                </a:solidFill>
                <a:latin typeface="Georgia" pitchFamily="18" charset="0"/>
                <a:cs typeface="+mn-cs"/>
              </a:rPr>
              <a:t>Confidential for Client’s Internal Use Only</a:t>
            </a:r>
          </a:p>
        </p:txBody>
      </p:sp>
      <p:pic>
        <p:nvPicPr>
          <p:cNvPr id="3080" name="Picture 10"/>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91513" y="6505575"/>
            <a:ext cx="28098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1"/>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cSld>
  <p:clrMap bg1="lt1" tx1="dk1" bg2="lt2" tx2="dk2" accent1="accent1" accent2="accent2" accent3="accent3" accent4="accent4" accent5="accent5" accent6="accent6" hlink="hlink" folHlink="folHlink"/>
  <p:sldLayoutIdLst>
    <p:sldLayoutId id="2147496685" r:id="rId1"/>
    <p:sldLayoutId id="2147496686" r:id="rId2"/>
    <p:sldLayoutId id="2147496687" r:id="rId3"/>
    <p:sldLayoutId id="2147496688" r:id="rId4"/>
    <p:sldLayoutId id="2147496689" r:id="rId5"/>
    <p:sldLayoutId id="2147496690" r:id="rId6"/>
    <p:sldLayoutId id="2147496691" r:id="rId7"/>
    <p:sldLayoutId id="2147496692" r:id="rId8"/>
    <p:sldLayoutId id="2147496693" r:id="rId9"/>
  </p:sldLayoutIdLst>
  <p:timing>
    <p:tnLst>
      <p:par>
        <p:cTn id="1" dur="indefinite" restart="never" nodeType="tmRoot"/>
      </p:par>
    </p:tnLst>
  </p:timing>
  <p:hf hdr="0" dt="0"/>
  <p:txStyles>
    <p:titleStyle>
      <a:lvl1pPr algn="ctr" rtl="0" eaLnBrk="0" fontAlgn="base" hangingPunct="0">
        <a:spcBef>
          <a:spcPct val="0"/>
        </a:spcBef>
        <a:spcAft>
          <a:spcPct val="0"/>
        </a:spcAft>
        <a:defRPr sz="2800" b="1" kern="1200">
          <a:solidFill>
            <a:srgbClr val="000000"/>
          </a:solidFill>
          <a:latin typeface="Georgia" pitchFamily="18" charset="0"/>
          <a:ea typeface="+mj-ea"/>
          <a:cs typeface="Times New Roman" pitchFamily="18" charset="0"/>
        </a:defRPr>
      </a:lvl1pPr>
      <a:lvl2pPr algn="ctr" rtl="0" eaLnBrk="0" fontAlgn="base" hangingPunct="0">
        <a:spcBef>
          <a:spcPct val="0"/>
        </a:spcBef>
        <a:spcAft>
          <a:spcPct val="0"/>
        </a:spcAft>
        <a:defRPr sz="2800" b="1">
          <a:solidFill>
            <a:srgbClr val="000000"/>
          </a:solidFill>
          <a:latin typeface="Georgia" pitchFamily="18" charset="0"/>
          <a:cs typeface="Times New Roman" pitchFamily="18" charset="0"/>
        </a:defRPr>
      </a:lvl2pPr>
      <a:lvl3pPr algn="ctr" rtl="0" eaLnBrk="0" fontAlgn="base" hangingPunct="0">
        <a:spcBef>
          <a:spcPct val="0"/>
        </a:spcBef>
        <a:spcAft>
          <a:spcPct val="0"/>
        </a:spcAft>
        <a:defRPr sz="2800" b="1">
          <a:solidFill>
            <a:srgbClr val="000000"/>
          </a:solidFill>
          <a:latin typeface="Georgia" pitchFamily="18" charset="0"/>
          <a:cs typeface="Times New Roman" pitchFamily="18" charset="0"/>
        </a:defRPr>
      </a:lvl3pPr>
      <a:lvl4pPr algn="ctr" rtl="0" eaLnBrk="0" fontAlgn="base" hangingPunct="0">
        <a:spcBef>
          <a:spcPct val="0"/>
        </a:spcBef>
        <a:spcAft>
          <a:spcPct val="0"/>
        </a:spcAft>
        <a:defRPr sz="2800" b="1">
          <a:solidFill>
            <a:srgbClr val="000000"/>
          </a:solidFill>
          <a:latin typeface="Georgia" pitchFamily="18" charset="0"/>
          <a:cs typeface="Times New Roman" pitchFamily="18" charset="0"/>
        </a:defRPr>
      </a:lvl4pPr>
      <a:lvl5pPr algn="ctr" rtl="0" eaLnBrk="0" fontAlgn="base" hangingPunct="0">
        <a:spcBef>
          <a:spcPct val="0"/>
        </a:spcBef>
        <a:spcAft>
          <a:spcPct val="0"/>
        </a:spcAft>
        <a:defRPr sz="2800" b="1">
          <a:solidFill>
            <a:srgbClr val="000000"/>
          </a:solidFill>
          <a:latin typeface="Georgia" pitchFamily="18" charset="0"/>
          <a:cs typeface="Times New Roman" pitchFamily="18" charset="0"/>
        </a:defRPr>
      </a:lvl5pPr>
      <a:lvl6pPr marL="457200" algn="ctr" rtl="0" fontAlgn="base">
        <a:spcBef>
          <a:spcPct val="0"/>
        </a:spcBef>
        <a:spcAft>
          <a:spcPct val="0"/>
        </a:spcAft>
        <a:defRPr sz="2800" b="1">
          <a:solidFill>
            <a:srgbClr val="000000"/>
          </a:solidFill>
          <a:latin typeface="Georgia" pitchFamily="18" charset="0"/>
          <a:cs typeface="Times New Roman" pitchFamily="18" charset="0"/>
        </a:defRPr>
      </a:lvl6pPr>
      <a:lvl7pPr marL="914400" algn="ctr" rtl="0" fontAlgn="base">
        <a:spcBef>
          <a:spcPct val="0"/>
        </a:spcBef>
        <a:spcAft>
          <a:spcPct val="0"/>
        </a:spcAft>
        <a:defRPr sz="2800" b="1">
          <a:solidFill>
            <a:srgbClr val="000000"/>
          </a:solidFill>
          <a:latin typeface="Georgia" pitchFamily="18" charset="0"/>
          <a:cs typeface="Times New Roman" pitchFamily="18" charset="0"/>
        </a:defRPr>
      </a:lvl7pPr>
      <a:lvl8pPr marL="1371600" algn="ctr" rtl="0" fontAlgn="base">
        <a:spcBef>
          <a:spcPct val="0"/>
        </a:spcBef>
        <a:spcAft>
          <a:spcPct val="0"/>
        </a:spcAft>
        <a:defRPr sz="2800" b="1">
          <a:solidFill>
            <a:srgbClr val="000000"/>
          </a:solidFill>
          <a:latin typeface="Georgia" pitchFamily="18" charset="0"/>
          <a:cs typeface="Times New Roman" pitchFamily="18" charset="0"/>
        </a:defRPr>
      </a:lvl8pPr>
      <a:lvl9pPr marL="1828800" algn="ctr" rtl="0" fontAlgn="base">
        <a:spcBef>
          <a:spcPct val="0"/>
        </a:spcBef>
        <a:spcAft>
          <a:spcPct val="0"/>
        </a:spcAft>
        <a:defRPr sz="2800" b="1">
          <a:solidFill>
            <a:srgbClr val="000000"/>
          </a:solidFill>
          <a:latin typeface="Georgia" pitchFamily="18" charset="0"/>
          <a:cs typeface="Times New Roman" pitchFamily="18" charset="0"/>
        </a:defRPr>
      </a:lvl9pPr>
    </p:titleStyle>
    <p:bodyStyle>
      <a:lvl1pPr marL="339725" indent="-339725" algn="l" rtl="0" eaLnBrk="0" fontAlgn="base" hangingPunct="0">
        <a:spcBef>
          <a:spcPts val="1000"/>
        </a:spcBef>
        <a:spcAft>
          <a:spcPct val="0"/>
        </a:spcAft>
        <a:buFont typeface="Wingdings" pitchFamily="2" charset="2"/>
        <a:buChar char="Ø"/>
        <a:defRPr kern="1200">
          <a:solidFill>
            <a:srgbClr val="5C5C5C"/>
          </a:solidFill>
          <a:latin typeface="Arial" pitchFamily="34" charset="0"/>
          <a:ea typeface="+mn-ea"/>
          <a:cs typeface="Arial" pitchFamily="34" charset="0"/>
        </a:defRPr>
      </a:lvl1pPr>
      <a:lvl2pPr marL="685800" indent="-282575" algn="l" rtl="0" eaLnBrk="0" fontAlgn="base" hangingPunct="0">
        <a:spcBef>
          <a:spcPts val="400"/>
        </a:spcBef>
        <a:spcAft>
          <a:spcPct val="0"/>
        </a:spcAft>
        <a:buFont typeface="Arial" pitchFamily="34" charset="0"/>
        <a:buChar char="–"/>
        <a:defRPr sz="1600" kern="1200">
          <a:solidFill>
            <a:srgbClr val="5C5C5C"/>
          </a:solidFill>
          <a:latin typeface="Arial" pitchFamily="34" charset="0"/>
          <a:ea typeface="+mn-ea"/>
          <a:cs typeface="Arial" pitchFamily="34" charset="0"/>
        </a:defRPr>
      </a:lvl2pPr>
      <a:lvl3pPr marL="1143000" indent="-228600" algn="l" rtl="0" eaLnBrk="0" fontAlgn="base" hangingPunct="0">
        <a:spcBef>
          <a:spcPts val="300"/>
        </a:spcBef>
        <a:spcAft>
          <a:spcPct val="0"/>
        </a:spcAft>
        <a:buFont typeface="Arial" pitchFamily="34" charset="0"/>
        <a:buChar char="•"/>
        <a:defRPr sz="1400" kern="1200">
          <a:solidFill>
            <a:srgbClr val="5C5C5C"/>
          </a:solidFill>
          <a:latin typeface="Arial" pitchFamily="34" charset="0"/>
          <a:ea typeface="+mn-ea"/>
          <a:cs typeface="Arial" pitchFamily="34" charset="0"/>
        </a:defRPr>
      </a:lvl3pPr>
      <a:lvl4pPr marL="1600200" indent="-228600" algn="l" rtl="0" eaLnBrk="0" fontAlgn="base" hangingPunct="0">
        <a:spcBef>
          <a:spcPts val="200"/>
        </a:spcBef>
        <a:spcAft>
          <a:spcPct val="0"/>
        </a:spcAft>
        <a:buFont typeface="Arial" pitchFamily="34" charset="0"/>
        <a:buChar char="–"/>
        <a:defRPr sz="1200" kern="1200">
          <a:solidFill>
            <a:srgbClr val="5C5C5C"/>
          </a:solidFill>
          <a:latin typeface="Arial" pitchFamily="34" charset="0"/>
          <a:ea typeface="+mn-ea"/>
          <a:cs typeface="Arial" pitchFamily="34" charset="0"/>
        </a:defRPr>
      </a:lvl4pPr>
      <a:lvl5pPr marL="2057400" indent="-228600" algn="l" rtl="0" eaLnBrk="0" fontAlgn="base" hangingPunct="0">
        <a:spcBef>
          <a:spcPts val="200"/>
        </a:spcBef>
        <a:spcAft>
          <a:spcPct val="0"/>
        </a:spcAft>
        <a:buFont typeface="Arial" pitchFamily="34" charset="0"/>
        <a:buChar char="»"/>
        <a:defRPr sz="1200" kern="1200">
          <a:solidFill>
            <a:srgbClr val="5C5C5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8"/>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cSld>
  <p:clrMap bg1="lt1" tx1="dk1" bg2="lt2" tx2="dk2" accent1="accent1" accent2="accent2" accent3="accent3" accent4="accent4" accent5="accent5" accent6="accent6" hlink="hlink" folHlink="folHlink"/>
  <p:sldLayoutIdLst>
    <p:sldLayoutId id="2147496699" r:id="rId1"/>
    <p:sldLayoutId id="2147496700" r:id="rId2"/>
    <p:sldLayoutId id="2147496701" r:id="rId3"/>
    <p:sldLayoutId id="2147496702" r:id="rId4"/>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ヒラギノ角ゴ Pro W3"/>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8"/>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cSld>
  <p:clrMap bg1="lt1" tx1="dk1" bg2="lt2" tx2="dk2" accent1="accent1" accent2="accent2" accent3="accent3" accent4="accent4" accent5="accent5" accent6="accent6" hlink="hlink" folHlink="folHlink"/>
  <p:sldLayoutIdLst>
    <p:sldLayoutId id="2147496703" r:id="rId1"/>
    <p:sldLayoutId id="2147496704" r:id="rId2"/>
    <p:sldLayoutId id="2147496705" r:id="rId3"/>
    <p:sldLayoutId id="2147496706" r:id="rId4"/>
    <p:sldLayoutId id="2147496707" r:id="rId5"/>
    <p:sldLayoutId id="2147496708" r:id="rId6"/>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ヒラギノ角ゴ Pro W3"/>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ヒラギノ角ゴ Pro W3"/>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extLst>
      <p:ext uri="{BB962C8B-B14F-4D97-AF65-F5344CB8AC3E}">
        <p14:creationId xmlns:p14="http://schemas.microsoft.com/office/powerpoint/2010/main" val="2859218452"/>
      </p:ext>
    </p:extLst>
  </p:cSld>
  <p:clrMap bg1="lt1" tx1="dk1" bg2="lt2" tx2="dk2" accent1="accent1" accent2="accent2" accent3="accent3" accent4="accent4" accent5="accent5" accent6="accent6" hlink="hlink" folHlink="folHlink"/>
  <p:sldLayoutIdLst>
    <p:sldLayoutId id="2147496710" r:id="rId1"/>
    <p:sldLayoutId id="2147496711" r:id="rId2"/>
    <p:sldLayoutId id="2147496712" r:id="rId3"/>
    <p:sldLayoutId id="2147496713" r:id="rId4"/>
    <p:sldLayoutId id="2147496714" r:id="rId5"/>
    <p:sldLayoutId id="2147496715" r:id="rId6"/>
    <p:sldLayoutId id="2147496716" r:id="rId7"/>
    <p:sldLayoutId id="2147496717" r:id="rId8"/>
    <p:sldLayoutId id="2147496718" r:id="rId9"/>
    <p:sldLayoutId id="2147496720" r:id="rId10"/>
    <p:sldLayoutId id="2147496721" r:id="rId11"/>
    <p:sldLayoutId id="2147496722" r:id="rId12"/>
    <p:sldLayoutId id="2147496723" r:id="rId13"/>
    <p:sldLayoutId id="2147496726" r:id="rId14"/>
    <p:sldLayoutId id="2147496735" r:id="rId15"/>
    <p:sldLayoutId id="2147496745" r:id="rId16"/>
    <p:sldLayoutId id="2147496763" r:id="rId17"/>
    <p:sldLayoutId id="2147496764" r:id="rId18"/>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extLst>
      <p:ext uri="{BB962C8B-B14F-4D97-AF65-F5344CB8AC3E}">
        <p14:creationId xmlns:p14="http://schemas.microsoft.com/office/powerpoint/2010/main" val="1336460034"/>
      </p:ext>
    </p:extLst>
  </p:cSld>
  <p:clrMap bg1="lt1" tx1="dk1" bg2="lt2" tx2="dk2" accent1="accent1" accent2="accent2" accent3="accent3" accent4="accent4" accent5="accent5" accent6="accent6" hlink="hlink" folHlink="folHlink"/>
  <p:sldLayoutIdLst>
    <p:sldLayoutId id="2147496728" r:id="rId1"/>
    <p:sldLayoutId id="2147496729" r:id="rId2"/>
    <p:sldLayoutId id="2147496730" r:id="rId3"/>
    <p:sldLayoutId id="2147496731" r:id="rId4"/>
    <p:sldLayoutId id="2147496732" r:id="rId5"/>
    <p:sldLayoutId id="2147496733" r:id="rId6"/>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646485"/>
      </p:ext>
    </p:extLst>
  </p:cSld>
  <p:clrMap bg1="lt1" tx1="dk1" bg2="lt2" tx2="dk2" accent1="accent1" accent2="accent2" accent3="accent3" accent4="accent4" accent5="accent5" accent6="accent6" hlink="hlink" folHlink="folHlink"/>
  <p:sldLayoutIdLst>
    <p:sldLayoutId id="2147496747" r:id="rId1"/>
    <p:sldLayoutId id="2147496748" r:id="rId2"/>
    <p:sldLayoutId id="2147496749" r:id="rId3"/>
    <p:sldLayoutId id="2147496750" r:id="rId4"/>
    <p:sldLayoutId id="2147496751" r:id="rId5"/>
    <p:sldLayoutId id="2147496752" r:id="rId6"/>
    <p:sldLayoutId id="2147496753" r:id="rId7"/>
    <p:sldLayoutId id="2147496754" r:id="rId8"/>
    <p:sldLayoutId id="2147496755" r:id="rId9"/>
    <p:sldLayoutId id="2147496756" r:id="rId10"/>
    <p:sldLayoutId id="2147496757" r:id="rId11"/>
    <p:sldLayoutId id="2147496758" r:id="rId12"/>
    <p:sldLayoutId id="2147496762" r:id="rId13"/>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564678"/>
      </p:ext>
    </p:extLst>
  </p:cSld>
  <p:clrMap bg1="lt1" tx1="dk1" bg2="lt2" tx2="dk2" accent1="accent1" accent2="accent2" accent3="accent3" accent4="accent4" accent5="accent5" accent6="accent6" hlink="hlink" folHlink="folHlink"/>
  <p:sldLayoutIdLst>
    <p:sldLayoutId id="2147496787" r:id="rId1"/>
    <p:sldLayoutId id="2147496788" r:id="rId2"/>
    <p:sldLayoutId id="2147496789" r:id="rId3"/>
    <p:sldLayoutId id="2147496790" r:id="rId4"/>
    <p:sldLayoutId id="2147496791" r:id="rId5"/>
    <p:sldLayoutId id="2147496792" r:id="rId6"/>
    <p:sldLayoutId id="2147496794" r:id="rId7"/>
    <p:sldLayoutId id="2147496795" r:id="rId8"/>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115959"/>
      </p:ext>
    </p:extLst>
  </p:cSld>
  <p:clrMap bg1="lt1" tx1="dk1" bg2="lt2" tx2="dk2" accent1="accent1" accent2="accent2" accent3="accent3" accent4="accent4" accent5="accent5" accent6="accent6" hlink="hlink" folHlink="folHlink"/>
  <p:sldLayoutIdLst>
    <p:sldLayoutId id="2147496801" r:id="rId1"/>
    <p:sldLayoutId id="2147496802" r:id="rId2"/>
    <p:sldLayoutId id="2147496803" r:id="rId3"/>
    <p:sldLayoutId id="2147496804" r:id="rId4"/>
    <p:sldLayoutId id="2147496805" r:id="rId5"/>
    <p:sldLayoutId id="2147496806" r:id="rId6"/>
    <p:sldLayoutId id="2147496807" r:id="rId7"/>
    <p:sldLayoutId id="2147496808" r:id="rId8"/>
    <p:sldLayoutId id="2147496809" r:id="rId9"/>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88.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8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9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9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9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1.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slideLayout" Target="../slideLayouts/slideLayout99.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slideLayout" Target="../slideLayouts/slideLayout99.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3.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emf"/><Relationship Id="rId1" Type="http://schemas.openxmlformats.org/officeDocument/2006/relationships/slideLayout" Target="../slideLayouts/slideLayout99.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9.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9.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Wells Fargo: Data Hub Overview </a:t>
            </a:r>
            <a:endParaRPr lang="en-US" sz="2800" dirty="0"/>
          </a:p>
        </p:txBody>
      </p:sp>
      <p:sp>
        <p:nvSpPr>
          <p:cNvPr id="3" name="Subtitle 2"/>
          <p:cNvSpPr>
            <a:spLocks noGrp="1"/>
          </p:cNvSpPr>
          <p:nvPr>
            <p:ph type="body" sz="quarter" idx="12"/>
          </p:nvPr>
        </p:nvSpPr>
        <p:spPr/>
        <p:txBody>
          <a:bodyPr/>
          <a:lstStyle/>
          <a:p>
            <a:r>
              <a:rPr lang="en-US" sz="1800" dirty="0" smtClean="0"/>
              <a:t>February 1, 2016</a:t>
            </a:r>
            <a:endParaRPr lang="en-US" sz="1800" dirty="0"/>
          </a:p>
        </p:txBody>
      </p:sp>
    </p:spTree>
    <p:extLst>
      <p:ext uri="{BB962C8B-B14F-4D97-AF65-F5344CB8AC3E}">
        <p14:creationId xmlns:p14="http://schemas.microsoft.com/office/powerpoint/2010/main" val="2432168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Platform Encryption Summary</a:t>
            </a:r>
            <a:endParaRPr lang="en-US" dirty="0"/>
          </a:p>
        </p:txBody>
      </p:sp>
      <p:sp>
        <p:nvSpPr>
          <p:cNvPr id="5" name="Content Placeholder 2"/>
          <p:cNvSpPr txBox="1">
            <a:spLocks/>
          </p:cNvSpPr>
          <p:nvPr/>
        </p:nvSpPr>
        <p:spPr>
          <a:xfrm>
            <a:off x="352432" y="1154113"/>
            <a:ext cx="8534400" cy="4899446"/>
          </a:xfrm>
          <a:prstGeom prst="rect">
            <a:avLst/>
          </a:prstGeom>
        </p:spPr>
        <p:txBody>
          <a:bodyPr>
            <a:normAutofit fontScale="77500" lnSpcReduction="20000"/>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en-US" sz="2400" b="1" dirty="0">
                <a:solidFill>
                  <a:schemeClr val="accent3"/>
                </a:solidFill>
                <a:latin typeface="Arial" pitchFamily="34" charset="0"/>
                <a:cs typeface="Arial" pitchFamily="34" charset="0"/>
              </a:rPr>
              <a:t>Data </a:t>
            </a:r>
            <a:r>
              <a:rPr lang="en-US" sz="2400" b="1" dirty="0" smtClean="0">
                <a:solidFill>
                  <a:schemeClr val="accent3"/>
                </a:solidFill>
                <a:latin typeface="Arial" pitchFamily="34" charset="0"/>
                <a:cs typeface="Arial" pitchFamily="34" charset="0"/>
              </a:rPr>
              <a:t>Hub - combination of native TDE and Protegrity</a:t>
            </a:r>
          </a:p>
          <a:p>
            <a:pPr marL="457200" lvl="1" indent="0">
              <a:buNone/>
            </a:pPr>
            <a:r>
              <a:rPr lang="en-US" sz="2100" b="0" dirty="0">
                <a:solidFill>
                  <a:schemeClr val="tx2"/>
                </a:solidFill>
                <a:latin typeface="Arial" panose="020B0604020202020204" pitchFamily="34" charset="0"/>
                <a:cs typeface="Arial" panose="020B0604020202020204" pitchFamily="34" charset="0"/>
              </a:rPr>
              <a:t>Protegrity - staging area for source files, prior to being ingested</a:t>
            </a:r>
            <a:endParaRPr lang="en-US" sz="2000" b="0" dirty="0">
              <a:solidFill>
                <a:schemeClr val="tx2"/>
              </a:solidFill>
              <a:latin typeface="Arial" panose="020B0604020202020204" pitchFamily="34" charset="0"/>
              <a:cs typeface="Arial" panose="020B0604020202020204" pitchFamily="34" charset="0"/>
            </a:endParaRPr>
          </a:p>
          <a:p>
            <a:pPr lvl="1"/>
            <a:r>
              <a:rPr lang="en-US" sz="1600" b="0" dirty="0">
                <a:solidFill>
                  <a:schemeClr val="tx2"/>
                </a:solidFill>
                <a:latin typeface="Arial" panose="020B0604020202020204" pitchFamily="34" charset="0"/>
                <a:cs typeface="Arial" panose="020B0604020202020204" pitchFamily="34" charset="0"/>
              </a:rPr>
              <a:t>AES256 bit encryption</a:t>
            </a:r>
          </a:p>
          <a:p>
            <a:pPr lvl="1"/>
            <a:r>
              <a:rPr lang="en-US" sz="1600" b="0" dirty="0">
                <a:solidFill>
                  <a:schemeClr val="tx2"/>
                </a:solidFill>
                <a:latin typeface="Arial" panose="020B0604020202020204" pitchFamily="34" charset="0"/>
                <a:cs typeface="Arial" panose="020B0604020202020204" pitchFamily="34" charset="0"/>
              </a:rPr>
              <a:t>Administered by Encryption &amp; Key Management </a:t>
            </a:r>
            <a:r>
              <a:rPr lang="en-US" sz="1600" b="0" dirty="0" smtClean="0">
                <a:solidFill>
                  <a:schemeClr val="tx2"/>
                </a:solidFill>
                <a:latin typeface="Arial" panose="020B0604020202020204" pitchFamily="34" charset="0"/>
                <a:cs typeface="Arial" panose="020B0604020202020204" pitchFamily="34" charset="0"/>
              </a:rPr>
              <a:t>team</a:t>
            </a:r>
            <a:br>
              <a:rPr lang="en-US" sz="1600" b="0" dirty="0" smtClean="0">
                <a:solidFill>
                  <a:schemeClr val="tx2"/>
                </a:solidFill>
                <a:latin typeface="Arial" panose="020B0604020202020204" pitchFamily="34" charset="0"/>
                <a:cs typeface="Arial" panose="020B0604020202020204" pitchFamily="34" charset="0"/>
              </a:rPr>
            </a:br>
            <a:endParaRPr lang="en-US" sz="800" b="0" dirty="0">
              <a:solidFill>
                <a:schemeClr val="tx2"/>
              </a:solidFill>
              <a:latin typeface="Arial" panose="020B0604020202020204" pitchFamily="34" charset="0"/>
              <a:cs typeface="Arial" panose="020B0604020202020204" pitchFamily="34" charset="0"/>
            </a:endParaRPr>
          </a:p>
          <a:p>
            <a:pPr marL="457200" lvl="1" indent="0">
              <a:buNone/>
            </a:pPr>
            <a:r>
              <a:rPr lang="en-US" sz="2100" b="0" dirty="0">
                <a:solidFill>
                  <a:schemeClr val="tx2"/>
                </a:solidFill>
                <a:latin typeface="Arial" panose="020B0604020202020204" pitchFamily="34" charset="0"/>
                <a:cs typeface="Arial" panose="020B0604020202020204" pitchFamily="34" charset="0"/>
              </a:rPr>
              <a:t>Native TDE - protects HDFS, Hive, and </a:t>
            </a:r>
            <a:r>
              <a:rPr lang="en-US" sz="2100" b="0" dirty="0" err="1">
                <a:solidFill>
                  <a:schemeClr val="tx2"/>
                </a:solidFill>
                <a:latin typeface="Arial" panose="020B0604020202020204" pitchFamily="34" charset="0"/>
                <a:cs typeface="Arial" panose="020B0604020202020204" pitchFamily="34" charset="0"/>
              </a:rPr>
              <a:t>HBase</a:t>
            </a:r>
            <a:r>
              <a:rPr lang="en-US" sz="2100" b="0" dirty="0">
                <a:solidFill>
                  <a:schemeClr val="tx2"/>
                </a:solidFill>
                <a:latin typeface="Arial" panose="020B0604020202020204" pitchFamily="34" charset="0"/>
                <a:cs typeface="Arial" panose="020B0604020202020204" pitchFamily="34" charset="0"/>
              </a:rPr>
              <a:t> </a:t>
            </a:r>
          </a:p>
          <a:p>
            <a:pPr lvl="1"/>
            <a:r>
              <a:rPr lang="en-US" sz="1600" b="0" dirty="0">
                <a:solidFill>
                  <a:schemeClr val="tx2"/>
                </a:solidFill>
                <a:latin typeface="Arial" panose="020B0604020202020204" pitchFamily="34" charset="0"/>
                <a:cs typeface="Arial" panose="020B0604020202020204" pitchFamily="34" charset="0"/>
              </a:rPr>
              <a:t>AES256 bit encryption</a:t>
            </a:r>
          </a:p>
          <a:p>
            <a:pPr lvl="1"/>
            <a:r>
              <a:rPr lang="en-US" sz="1600" b="0" dirty="0">
                <a:solidFill>
                  <a:schemeClr val="tx2"/>
                </a:solidFill>
                <a:latin typeface="Arial" panose="020B0604020202020204" pitchFamily="34" charset="0"/>
                <a:cs typeface="Arial" panose="020B0604020202020204" pitchFamily="34" charset="0"/>
              </a:rPr>
              <a:t>HDFS directories are protected using TDE Encryption Zones</a:t>
            </a:r>
          </a:p>
          <a:p>
            <a:pPr lvl="1"/>
            <a:r>
              <a:rPr lang="en-US" sz="1600" b="0" dirty="0">
                <a:solidFill>
                  <a:schemeClr val="tx2"/>
                </a:solidFill>
                <a:latin typeface="Arial" panose="020B0604020202020204" pitchFamily="34" charset="0"/>
                <a:cs typeface="Arial" panose="020B0604020202020204" pitchFamily="34" charset="0"/>
              </a:rPr>
              <a:t>Key and policy management handled by Ranger Key Management Service (KMS)</a:t>
            </a:r>
          </a:p>
          <a:p>
            <a:pPr lvl="1"/>
            <a:r>
              <a:rPr lang="en-US" sz="1600" b="0" dirty="0">
                <a:solidFill>
                  <a:schemeClr val="tx2"/>
                </a:solidFill>
                <a:latin typeface="Arial" panose="020B0604020202020204" pitchFamily="34" charset="0"/>
                <a:cs typeface="Arial" panose="020B0604020202020204" pitchFamily="34" charset="0"/>
              </a:rPr>
              <a:t>Administered by Encryption &amp; Key Management </a:t>
            </a:r>
            <a:r>
              <a:rPr lang="en-US" sz="1600" b="0" dirty="0" smtClean="0">
                <a:solidFill>
                  <a:schemeClr val="tx2"/>
                </a:solidFill>
                <a:latin typeface="Arial" panose="020B0604020202020204" pitchFamily="34" charset="0"/>
                <a:cs typeface="Arial" panose="020B0604020202020204" pitchFamily="34" charset="0"/>
              </a:rPr>
              <a:t>team</a:t>
            </a:r>
          </a:p>
          <a:p>
            <a:pPr lvl="1"/>
            <a:endParaRPr lang="en-US" sz="1600" b="0" dirty="0">
              <a:solidFill>
                <a:schemeClr val="tx2"/>
              </a:solidFill>
              <a:latin typeface="Arial" panose="020B0604020202020204" pitchFamily="34" charset="0"/>
              <a:cs typeface="Arial" panose="020B0604020202020204" pitchFamily="34" charset="0"/>
            </a:endParaRPr>
          </a:p>
          <a:p>
            <a:pPr lvl="1"/>
            <a:endParaRPr lang="en-US" sz="800" dirty="0">
              <a:solidFill>
                <a:schemeClr val="tx2"/>
              </a:solidFill>
              <a:latin typeface="Arial" panose="020B0604020202020204" pitchFamily="34" charset="0"/>
              <a:cs typeface="Arial" panose="020B0604020202020204" pitchFamily="34" charset="0"/>
            </a:endParaRPr>
          </a:p>
          <a:p>
            <a:pPr marL="0" indent="0">
              <a:spcBef>
                <a:spcPts val="0"/>
              </a:spcBef>
              <a:spcAft>
                <a:spcPts val="1200"/>
              </a:spcAft>
              <a:buNone/>
            </a:pPr>
            <a:r>
              <a:rPr lang="en-US" sz="2400" b="1" dirty="0" smtClean="0">
                <a:solidFill>
                  <a:schemeClr val="accent3"/>
                </a:solidFill>
                <a:latin typeface="Arial" pitchFamily="34" charset="0"/>
                <a:cs typeface="Arial" pitchFamily="34" charset="0"/>
              </a:rPr>
              <a:t>Hub Explorer – combination of native WebFocus encryption and Protegrity</a:t>
            </a:r>
          </a:p>
          <a:p>
            <a:pPr marL="457200" lvl="1" indent="0">
              <a:buNone/>
            </a:pPr>
            <a:r>
              <a:rPr lang="en-US" sz="2100" b="0" dirty="0">
                <a:solidFill>
                  <a:schemeClr val="tx2"/>
                </a:solidFill>
                <a:latin typeface="Arial" panose="020B0604020202020204" pitchFamily="34" charset="0"/>
                <a:cs typeface="Arial" panose="020B0604020202020204" pitchFamily="34" charset="0"/>
              </a:rPr>
              <a:t>WebFocus temp work area, session cache, and Lucene indexes</a:t>
            </a:r>
          </a:p>
          <a:p>
            <a:pPr lvl="1"/>
            <a:r>
              <a:rPr lang="en-US" sz="1600" b="0" dirty="0">
                <a:solidFill>
                  <a:schemeClr val="tx2"/>
                </a:solidFill>
                <a:latin typeface="Arial" panose="020B0604020202020204" pitchFamily="34" charset="0"/>
                <a:cs typeface="Arial" panose="020B0604020202020204" pitchFamily="34" charset="0"/>
              </a:rPr>
              <a:t>AES256 bit encryption</a:t>
            </a:r>
          </a:p>
          <a:p>
            <a:pPr lvl="1"/>
            <a:r>
              <a:rPr lang="en-US" sz="1600" b="0" dirty="0">
                <a:solidFill>
                  <a:schemeClr val="tx2"/>
                </a:solidFill>
                <a:latin typeface="Arial" panose="020B0604020202020204" pitchFamily="34" charset="0"/>
                <a:cs typeface="Arial" panose="020B0604020202020204" pitchFamily="34" charset="0"/>
              </a:rPr>
              <a:t>Administered by Encryption &amp; Key Management team</a:t>
            </a:r>
          </a:p>
          <a:p>
            <a:pPr marL="457200" lvl="1" indent="0">
              <a:buNone/>
            </a:pPr>
            <a:endParaRPr lang="en-US" sz="1000" b="0" dirty="0" smtClean="0">
              <a:solidFill>
                <a:schemeClr val="tx2"/>
              </a:solidFill>
              <a:latin typeface="Arial" panose="020B0604020202020204" pitchFamily="34" charset="0"/>
              <a:cs typeface="Arial" panose="020B0604020202020204" pitchFamily="34" charset="0"/>
            </a:endParaRPr>
          </a:p>
          <a:p>
            <a:pPr marL="457200" lvl="1" indent="0">
              <a:buNone/>
            </a:pPr>
            <a:r>
              <a:rPr lang="en-US" sz="2100" b="0" dirty="0" smtClean="0">
                <a:solidFill>
                  <a:schemeClr val="tx2"/>
                </a:solidFill>
                <a:latin typeface="Arial" panose="020B0604020202020204" pitchFamily="34" charset="0"/>
                <a:cs typeface="Arial" panose="020B0604020202020204" pitchFamily="34" charset="0"/>
              </a:rPr>
              <a:t>Internal </a:t>
            </a:r>
            <a:r>
              <a:rPr lang="en-US" sz="2100" b="0" dirty="0">
                <a:solidFill>
                  <a:schemeClr val="tx2"/>
                </a:solidFill>
                <a:latin typeface="Arial" panose="020B0604020202020204" pitchFamily="34" charset="0"/>
                <a:cs typeface="Arial" panose="020B0604020202020204" pitchFamily="34" charset="0"/>
              </a:rPr>
              <a:t>WebFocus Client to WebFocus Reporting Server Communications</a:t>
            </a:r>
          </a:p>
          <a:p>
            <a:pPr lvl="1"/>
            <a:r>
              <a:rPr lang="en-US" sz="1600" b="0" dirty="0" smtClean="0">
                <a:solidFill>
                  <a:schemeClr val="tx2"/>
                </a:solidFill>
                <a:latin typeface="Arial" panose="020B0604020202020204" pitchFamily="34" charset="0"/>
                <a:cs typeface="Arial" panose="020B0604020202020204" pitchFamily="34" charset="0"/>
              </a:rPr>
              <a:t>AES256 </a:t>
            </a:r>
            <a:r>
              <a:rPr lang="en-US" sz="1600" b="0" dirty="0">
                <a:solidFill>
                  <a:schemeClr val="tx2"/>
                </a:solidFill>
                <a:latin typeface="Arial" panose="020B0604020202020204" pitchFamily="34" charset="0"/>
                <a:cs typeface="Arial" panose="020B0604020202020204" pitchFamily="34" charset="0"/>
              </a:rPr>
              <a:t>bit </a:t>
            </a:r>
            <a:r>
              <a:rPr lang="en-US" sz="1600" b="0" dirty="0" smtClean="0">
                <a:solidFill>
                  <a:schemeClr val="tx2"/>
                </a:solidFill>
                <a:latin typeface="Arial" panose="020B0604020202020204" pitchFamily="34" charset="0"/>
                <a:cs typeface="Arial" panose="020B0604020202020204" pitchFamily="34" charset="0"/>
              </a:rPr>
              <a:t>native WebFocus encryption</a:t>
            </a:r>
            <a:endParaRPr lang="en-US" sz="1600" b="0" dirty="0">
              <a:solidFill>
                <a:schemeClr val="tx2"/>
              </a:solidFill>
              <a:latin typeface="Arial" panose="020B0604020202020204" pitchFamily="34" charset="0"/>
              <a:cs typeface="Arial" panose="020B0604020202020204" pitchFamily="34" charset="0"/>
            </a:endParaRPr>
          </a:p>
          <a:p>
            <a:pPr marL="457200" lvl="1" indent="0">
              <a:buNone/>
            </a:pPr>
            <a:endParaRPr lang="en-US" sz="1000" b="0" dirty="0" smtClean="0">
              <a:solidFill>
                <a:schemeClr val="tx2"/>
              </a:solidFill>
              <a:latin typeface="Arial" panose="020B0604020202020204" pitchFamily="34" charset="0"/>
              <a:cs typeface="Arial" panose="020B0604020202020204" pitchFamily="34" charset="0"/>
            </a:endParaRPr>
          </a:p>
          <a:p>
            <a:pPr marL="457200" lvl="1" indent="0">
              <a:buNone/>
            </a:pPr>
            <a:r>
              <a:rPr lang="en-US" sz="2100" b="0" dirty="0" smtClean="0">
                <a:solidFill>
                  <a:schemeClr val="tx2"/>
                </a:solidFill>
                <a:latin typeface="Arial" panose="020B0604020202020204" pitchFamily="34" charset="0"/>
                <a:cs typeface="Arial" panose="020B0604020202020204" pitchFamily="34" charset="0"/>
              </a:rPr>
              <a:t>Client </a:t>
            </a:r>
            <a:r>
              <a:rPr lang="en-US" sz="2100" b="0" dirty="0">
                <a:solidFill>
                  <a:schemeClr val="tx2"/>
                </a:solidFill>
                <a:latin typeface="Arial" panose="020B0604020202020204" pitchFamily="34" charset="0"/>
                <a:cs typeface="Arial" panose="020B0604020202020204" pitchFamily="34" charset="0"/>
              </a:rPr>
              <a:t>communication to WebFocus Client</a:t>
            </a:r>
          </a:p>
          <a:p>
            <a:pPr lvl="1"/>
            <a:r>
              <a:rPr lang="en-US" sz="1600" b="0" dirty="0" smtClean="0">
                <a:solidFill>
                  <a:schemeClr val="tx2"/>
                </a:solidFill>
                <a:latin typeface="Arial" panose="020B0604020202020204" pitchFamily="34" charset="0"/>
                <a:cs typeface="Arial" panose="020B0604020202020204" pitchFamily="34" charset="0"/>
              </a:rPr>
              <a:t>HTTPS</a:t>
            </a:r>
            <a:endParaRPr lang="en-US" sz="1600" b="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877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and Metadata</a:t>
            </a:r>
            <a:endParaRPr lang="en-US" dirty="0"/>
          </a:p>
        </p:txBody>
      </p:sp>
    </p:spTree>
    <p:extLst>
      <p:ext uri="{BB962C8B-B14F-4D97-AF65-F5344CB8AC3E}">
        <p14:creationId xmlns:p14="http://schemas.microsoft.com/office/powerpoint/2010/main" val="377399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smtClean="0"/>
              <a:t>Data Catalog - Objectives</a:t>
            </a:r>
            <a:endParaRPr lang="en-US" dirty="0"/>
          </a:p>
        </p:txBody>
      </p:sp>
      <p:sp>
        <p:nvSpPr>
          <p:cNvPr id="60" name="Content Placeholder 2"/>
          <p:cNvSpPr txBox="1">
            <a:spLocks/>
          </p:cNvSpPr>
          <p:nvPr/>
        </p:nvSpPr>
        <p:spPr>
          <a:xfrm>
            <a:off x="352432" y="1154113"/>
            <a:ext cx="8534400" cy="4899446"/>
          </a:xfrm>
          <a:prstGeom prst="rect">
            <a:avLst/>
          </a:prstGeom>
        </p:spPr>
        <p:txBody>
          <a:bodyPr>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sz="2400" dirty="0" smtClean="0">
                <a:solidFill>
                  <a:srgbClr val="AA3621"/>
                </a:solidFill>
                <a:latin typeface="Arial" pitchFamily="34" charset="0"/>
                <a:cs typeface="Arial" pitchFamily="34" charset="0"/>
              </a:rPr>
              <a:t>Establish </a:t>
            </a:r>
            <a:r>
              <a:rPr lang="en-US" sz="2400" dirty="0">
                <a:solidFill>
                  <a:srgbClr val="AA3621"/>
                </a:solidFill>
                <a:latin typeface="Arial" pitchFamily="34" charset="0"/>
                <a:cs typeface="Arial" pitchFamily="34" charset="0"/>
              </a:rPr>
              <a:t>a data dictionary describing all data in the Hub, searchable using the Hub Explorer</a:t>
            </a:r>
          </a:p>
          <a:p>
            <a:pPr marL="342900" lvl="1" indent="-342900">
              <a:spcBef>
                <a:spcPts val="0"/>
              </a:spcBef>
              <a:spcAft>
                <a:spcPts val="1200"/>
              </a:spcAft>
              <a:buFont typeface="Arial" panose="020B0604020202020204" pitchFamily="34" charset="0"/>
              <a:buChar char="•"/>
            </a:pPr>
            <a:r>
              <a:rPr lang="en-US" sz="2400" dirty="0" smtClean="0">
                <a:solidFill>
                  <a:srgbClr val="AA3621"/>
                </a:solidFill>
                <a:latin typeface="Arial" pitchFamily="34" charset="0"/>
                <a:cs typeface="Arial" pitchFamily="34" charset="0"/>
              </a:rPr>
              <a:t>A </a:t>
            </a:r>
            <a:r>
              <a:rPr lang="en-US" sz="2400" dirty="0">
                <a:solidFill>
                  <a:srgbClr val="AA3621"/>
                </a:solidFill>
                <a:latin typeface="Arial" pitchFamily="34" charset="0"/>
                <a:cs typeface="Arial" pitchFamily="34" charset="0"/>
              </a:rPr>
              <a:t>common set of metadata that describes each data elements (name, data type, description) with data lineage back to system of record</a:t>
            </a:r>
          </a:p>
          <a:p>
            <a:pPr marL="342900" lvl="1" indent="-342900">
              <a:spcBef>
                <a:spcPts val="0"/>
              </a:spcBef>
              <a:spcAft>
                <a:spcPts val="1200"/>
              </a:spcAft>
              <a:buFont typeface="Arial" panose="020B0604020202020204" pitchFamily="34" charset="0"/>
              <a:buChar char="•"/>
            </a:pPr>
            <a:r>
              <a:rPr lang="en-US" sz="2400" dirty="0" smtClean="0">
                <a:solidFill>
                  <a:srgbClr val="AA3621"/>
                </a:solidFill>
                <a:latin typeface="Arial" pitchFamily="34" charset="0"/>
                <a:cs typeface="Arial" pitchFamily="34" charset="0"/>
              </a:rPr>
              <a:t>Define </a:t>
            </a:r>
            <a:r>
              <a:rPr lang="en-US" sz="2400" dirty="0">
                <a:solidFill>
                  <a:srgbClr val="AA3621"/>
                </a:solidFill>
                <a:latin typeface="Arial" pitchFamily="34" charset="0"/>
                <a:cs typeface="Arial" pitchFamily="34" charset="0"/>
              </a:rPr>
              <a:t>a common semantic layer </a:t>
            </a:r>
            <a:r>
              <a:rPr lang="en-US" sz="2400" dirty="0" smtClean="0">
                <a:solidFill>
                  <a:srgbClr val="AA3621"/>
                </a:solidFill>
                <a:latin typeface="Arial" pitchFamily="34" charset="0"/>
                <a:cs typeface="Arial" pitchFamily="34" charset="0"/>
              </a:rPr>
              <a:t>representing a Unified </a:t>
            </a:r>
            <a:r>
              <a:rPr lang="en-US" sz="2400" dirty="0">
                <a:solidFill>
                  <a:srgbClr val="AA3621"/>
                </a:solidFill>
                <a:latin typeface="Arial" pitchFamily="34" charset="0"/>
                <a:cs typeface="Arial" pitchFamily="34" charset="0"/>
              </a:rPr>
              <a:t>D</a:t>
            </a:r>
            <a:r>
              <a:rPr lang="en-US" sz="2400" dirty="0" smtClean="0">
                <a:solidFill>
                  <a:srgbClr val="AA3621"/>
                </a:solidFill>
                <a:latin typeface="Arial" pitchFamily="34" charset="0"/>
                <a:cs typeface="Arial" pitchFamily="34" charset="0"/>
              </a:rPr>
              <a:t>ata </a:t>
            </a:r>
            <a:r>
              <a:rPr lang="en-US" sz="2400" dirty="0">
                <a:solidFill>
                  <a:srgbClr val="AA3621"/>
                </a:solidFill>
                <a:latin typeface="Arial" pitchFamily="34" charset="0"/>
                <a:cs typeface="Arial" pitchFamily="34" charset="0"/>
              </a:rPr>
              <a:t>V</a:t>
            </a:r>
            <a:r>
              <a:rPr lang="en-US" sz="2400" dirty="0" smtClean="0">
                <a:solidFill>
                  <a:srgbClr val="AA3621"/>
                </a:solidFill>
                <a:latin typeface="Arial" pitchFamily="34" charset="0"/>
                <a:cs typeface="Arial" pitchFamily="34" charset="0"/>
              </a:rPr>
              <a:t>iew (i.e. “Single Version </a:t>
            </a:r>
            <a:r>
              <a:rPr lang="en-US" sz="2400" dirty="0">
                <a:solidFill>
                  <a:srgbClr val="AA3621"/>
                </a:solidFill>
                <a:latin typeface="Arial" pitchFamily="34" charset="0"/>
                <a:cs typeface="Arial" pitchFamily="34" charset="0"/>
              </a:rPr>
              <a:t>of </a:t>
            </a:r>
            <a:r>
              <a:rPr lang="en-US" sz="2400" dirty="0" smtClean="0">
                <a:solidFill>
                  <a:srgbClr val="AA3621"/>
                </a:solidFill>
                <a:latin typeface="Arial" pitchFamily="34" charset="0"/>
                <a:cs typeface="Arial" pitchFamily="34" charset="0"/>
              </a:rPr>
              <a:t>Truth”), based on a </a:t>
            </a:r>
            <a:r>
              <a:rPr lang="en-US" sz="2400" dirty="0">
                <a:solidFill>
                  <a:srgbClr val="AA3621"/>
                </a:solidFill>
                <a:latin typeface="Arial" pitchFamily="34" charset="0"/>
                <a:cs typeface="Arial" pitchFamily="34" charset="0"/>
              </a:rPr>
              <a:t>MISMO-influenced reference model</a:t>
            </a:r>
          </a:p>
          <a:p>
            <a:pPr marL="342900" lvl="1" indent="-342900">
              <a:spcBef>
                <a:spcPts val="0"/>
              </a:spcBef>
              <a:spcAft>
                <a:spcPts val="1200"/>
              </a:spcAft>
              <a:buFont typeface="Arial" panose="020B0604020202020204" pitchFamily="34" charset="0"/>
              <a:buChar char="•"/>
            </a:pPr>
            <a:r>
              <a:rPr lang="en-US" sz="2400" dirty="0" smtClean="0">
                <a:solidFill>
                  <a:srgbClr val="AA3621"/>
                </a:solidFill>
                <a:latin typeface="Arial" pitchFamily="34" charset="0"/>
                <a:cs typeface="Arial" pitchFamily="34" charset="0"/>
              </a:rPr>
              <a:t>The Unified Data View will focus on “standardizing” data elements that exist in multiple source applications, not all data elements in the Hub</a:t>
            </a:r>
            <a:endParaRPr lang="en-US" sz="2400" dirty="0">
              <a:solidFill>
                <a:srgbClr val="AA3621"/>
              </a:solidFill>
              <a:latin typeface="Arial" pitchFamily="34" charset="0"/>
              <a:cs typeface="Arial" pitchFamily="34" charset="0"/>
            </a:endParaRPr>
          </a:p>
        </p:txBody>
      </p:sp>
    </p:spTree>
    <p:extLst>
      <p:ext uri="{BB962C8B-B14F-4D97-AF65-F5344CB8AC3E}">
        <p14:creationId xmlns:p14="http://schemas.microsoft.com/office/powerpoint/2010/main" val="667994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smtClean="0"/>
              <a:t>Data Catalog - Timeline</a:t>
            </a:r>
            <a:endParaRPr lang="en-US" dirty="0"/>
          </a:p>
        </p:txBody>
      </p:sp>
      <p:sp>
        <p:nvSpPr>
          <p:cNvPr id="50" name="TextBox 49"/>
          <p:cNvSpPr txBox="1"/>
          <p:nvPr/>
        </p:nvSpPr>
        <p:spPr>
          <a:xfrm>
            <a:off x="6242822" y="3755474"/>
            <a:ext cx="2748696" cy="2340525"/>
          </a:xfrm>
          <a:prstGeom prst="rect">
            <a:avLst/>
          </a:prstGeom>
          <a:noFill/>
        </p:spPr>
        <p:txBody>
          <a:bodyPr wrap="square" rtlCol="0">
            <a:noAutofit/>
          </a:bodyPr>
          <a:lstStyle/>
          <a:p>
            <a:pPr marL="344488" lvl="2" indent="-285750" fontAlgn="auto">
              <a:spcBef>
                <a:spcPts val="0"/>
              </a:spcBef>
              <a:spcAft>
                <a:spcPts val="0"/>
              </a:spcAft>
              <a:buFont typeface="Arial" panose="020B0604020202020204" pitchFamily="34" charset="0"/>
              <a:buChar char="•"/>
            </a:pPr>
            <a:r>
              <a:rPr lang="en-US" b="0" dirty="0">
                <a:solidFill>
                  <a:srgbClr val="636463"/>
                </a:solidFill>
              </a:rPr>
              <a:t>Build Unified Data View for MSP and Empower</a:t>
            </a:r>
          </a:p>
          <a:p>
            <a:pPr marL="58738" lvl="2" fontAlgn="auto">
              <a:spcBef>
                <a:spcPts val="0"/>
              </a:spcBef>
              <a:spcAft>
                <a:spcPts val="0"/>
              </a:spcAft>
            </a:pPr>
            <a:endParaRPr lang="en-US" b="0" dirty="0" smtClean="0">
              <a:solidFill>
                <a:srgbClr val="636463"/>
              </a:solidFill>
            </a:endParaRPr>
          </a:p>
          <a:p>
            <a:pPr marL="344488" lvl="2" indent="-285750" fontAlgn="auto">
              <a:spcBef>
                <a:spcPts val="0"/>
              </a:spcBef>
              <a:spcAft>
                <a:spcPts val="0"/>
              </a:spcAft>
              <a:buFont typeface="Arial" panose="020B0604020202020204" pitchFamily="34" charset="0"/>
              <a:buChar char="•"/>
            </a:pPr>
            <a:r>
              <a:rPr lang="en-US" b="0" dirty="0" smtClean="0">
                <a:solidFill>
                  <a:srgbClr val="636463"/>
                </a:solidFill>
              </a:rPr>
              <a:t>Begin </a:t>
            </a:r>
            <a:r>
              <a:rPr lang="en-US" b="0" dirty="0">
                <a:solidFill>
                  <a:srgbClr val="636463"/>
                </a:solidFill>
              </a:rPr>
              <a:t>defining common semantic vocabulary for Empower and Lending Space</a:t>
            </a:r>
          </a:p>
        </p:txBody>
      </p:sp>
      <p:cxnSp>
        <p:nvCxnSpPr>
          <p:cNvPr id="51" name="Straight Connector 50"/>
          <p:cNvCxnSpPr/>
          <p:nvPr/>
        </p:nvCxnSpPr>
        <p:spPr>
          <a:xfrm>
            <a:off x="141292" y="1320084"/>
            <a:ext cx="8674216"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150360" y="973160"/>
            <a:ext cx="784677" cy="307777"/>
          </a:xfrm>
          <a:prstGeom prst="rect">
            <a:avLst/>
          </a:prstGeom>
          <a:noFill/>
        </p:spPr>
        <p:txBody>
          <a:bodyPr wrap="square" rtlCol="0">
            <a:spAutoFit/>
          </a:bodyPr>
          <a:lstStyle/>
          <a:p>
            <a:pPr fontAlgn="auto">
              <a:spcBef>
                <a:spcPts val="0"/>
              </a:spcBef>
              <a:spcAft>
                <a:spcPts val="0"/>
              </a:spcAft>
            </a:pPr>
            <a:r>
              <a:rPr lang="en-US" dirty="0">
                <a:solidFill>
                  <a:prstClr val="black">
                    <a:lumMod val="75000"/>
                    <a:lumOff val="25000"/>
                  </a:prstClr>
                </a:solidFill>
                <a:latin typeface="Arial"/>
                <a:ea typeface="ヒラギノ角ゴ Pro W3" charset="0"/>
                <a:cs typeface="Arial"/>
              </a:rPr>
              <a:t>1Q16</a:t>
            </a:r>
          </a:p>
        </p:txBody>
      </p:sp>
      <p:sp>
        <p:nvSpPr>
          <p:cNvPr id="53" name="TextBox 52"/>
          <p:cNvSpPr txBox="1"/>
          <p:nvPr/>
        </p:nvSpPr>
        <p:spPr>
          <a:xfrm>
            <a:off x="4267595" y="980966"/>
            <a:ext cx="692722" cy="307777"/>
          </a:xfrm>
          <a:prstGeom prst="rect">
            <a:avLst/>
          </a:prstGeom>
          <a:noFill/>
        </p:spPr>
        <p:txBody>
          <a:bodyPr wrap="square" rtlCol="0">
            <a:spAutoFit/>
          </a:bodyPr>
          <a:lstStyle/>
          <a:p>
            <a:pPr fontAlgn="auto">
              <a:spcBef>
                <a:spcPts val="0"/>
              </a:spcBef>
              <a:spcAft>
                <a:spcPts val="0"/>
              </a:spcAft>
            </a:pPr>
            <a:r>
              <a:rPr lang="en-US" dirty="0">
                <a:solidFill>
                  <a:prstClr val="black">
                    <a:lumMod val="75000"/>
                    <a:lumOff val="25000"/>
                  </a:prstClr>
                </a:solidFill>
                <a:latin typeface="Arial"/>
                <a:ea typeface="ヒラギノ角ゴ Pro W3" charset="0"/>
                <a:cs typeface="Arial"/>
              </a:rPr>
              <a:t>2Q16</a:t>
            </a:r>
          </a:p>
        </p:txBody>
      </p:sp>
      <p:sp>
        <p:nvSpPr>
          <p:cNvPr id="54" name="TextBox 53"/>
          <p:cNvSpPr txBox="1"/>
          <p:nvPr/>
        </p:nvSpPr>
        <p:spPr>
          <a:xfrm>
            <a:off x="7301321" y="973160"/>
            <a:ext cx="631697" cy="307777"/>
          </a:xfrm>
          <a:prstGeom prst="rect">
            <a:avLst/>
          </a:prstGeom>
          <a:noFill/>
        </p:spPr>
        <p:txBody>
          <a:bodyPr wrap="square" rtlCol="0">
            <a:spAutoFit/>
          </a:bodyPr>
          <a:lstStyle/>
          <a:p>
            <a:pPr fontAlgn="auto">
              <a:spcBef>
                <a:spcPts val="0"/>
              </a:spcBef>
              <a:spcAft>
                <a:spcPts val="0"/>
              </a:spcAft>
            </a:pPr>
            <a:r>
              <a:rPr lang="en-US" dirty="0" smtClean="0">
                <a:solidFill>
                  <a:prstClr val="black">
                    <a:lumMod val="75000"/>
                    <a:lumOff val="25000"/>
                  </a:prstClr>
                </a:solidFill>
                <a:latin typeface="Arial"/>
                <a:ea typeface="ヒラギノ角ゴ Pro W3" charset="0"/>
                <a:cs typeface="Arial"/>
              </a:rPr>
              <a:t>2H16</a:t>
            </a:r>
            <a:endParaRPr lang="en-US" dirty="0">
              <a:solidFill>
                <a:prstClr val="black">
                  <a:lumMod val="75000"/>
                  <a:lumOff val="25000"/>
                </a:prstClr>
              </a:solidFill>
              <a:latin typeface="Arial"/>
              <a:ea typeface="ヒラギノ角ゴ Pro W3" charset="0"/>
              <a:cs typeface="Arial"/>
            </a:endParaRPr>
          </a:p>
        </p:txBody>
      </p:sp>
      <p:graphicFrame>
        <p:nvGraphicFramePr>
          <p:cNvPr id="55" name="Diagram 54"/>
          <p:cNvGraphicFramePr/>
          <p:nvPr>
            <p:extLst>
              <p:ext uri="{D42A27DB-BD31-4B8C-83A1-F6EECF244321}">
                <p14:modId xmlns:p14="http://schemas.microsoft.com/office/powerpoint/2010/main" val="987233129"/>
              </p:ext>
            </p:extLst>
          </p:nvPr>
        </p:nvGraphicFramePr>
        <p:xfrm>
          <a:off x="359850" y="1466166"/>
          <a:ext cx="2365695" cy="2295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6" name="Diagram 55"/>
          <p:cNvGraphicFramePr/>
          <p:nvPr>
            <p:extLst>
              <p:ext uri="{D42A27DB-BD31-4B8C-83A1-F6EECF244321}">
                <p14:modId xmlns:p14="http://schemas.microsoft.com/office/powerpoint/2010/main" val="2908695472"/>
              </p:ext>
            </p:extLst>
          </p:nvPr>
        </p:nvGraphicFramePr>
        <p:xfrm>
          <a:off x="3300390" y="1504641"/>
          <a:ext cx="2365695" cy="20606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7" name="TextBox 56"/>
          <p:cNvSpPr txBox="1"/>
          <p:nvPr/>
        </p:nvSpPr>
        <p:spPr>
          <a:xfrm>
            <a:off x="115695" y="3755473"/>
            <a:ext cx="2854008" cy="2340527"/>
          </a:xfrm>
          <a:prstGeom prst="rect">
            <a:avLst/>
          </a:prstGeom>
          <a:noFill/>
        </p:spPr>
        <p:txBody>
          <a:bodyPr wrap="square" rtlCol="0">
            <a:normAutofit fontScale="92500" lnSpcReduction="10000"/>
          </a:bodyPr>
          <a:lstStyle/>
          <a:p>
            <a:pPr marL="344488" lvl="2" indent="-285750" fontAlgn="auto">
              <a:spcBef>
                <a:spcPts val="0"/>
              </a:spcBef>
              <a:spcAft>
                <a:spcPts val="0"/>
              </a:spcAft>
              <a:buFont typeface="Arial" panose="020B0604020202020204" pitchFamily="34" charset="0"/>
              <a:buChar char="•"/>
            </a:pPr>
            <a:r>
              <a:rPr lang="en-US" b="0" dirty="0">
                <a:solidFill>
                  <a:srgbClr val="636463"/>
                </a:solidFill>
              </a:rPr>
              <a:t>Metadata tagged to every data element; searchable using Hub Explorer</a:t>
            </a:r>
          </a:p>
          <a:p>
            <a:pPr marL="344488" lvl="2" indent="-285750" fontAlgn="auto">
              <a:spcBef>
                <a:spcPts val="0"/>
              </a:spcBef>
              <a:spcAft>
                <a:spcPts val="0"/>
              </a:spcAft>
              <a:buFont typeface="Arial" panose="020B0604020202020204" pitchFamily="34" charset="0"/>
              <a:buChar char="•"/>
            </a:pPr>
            <a:endParaRPr lang="en-US" b="0" dirty="0" smtClean="0">
              <a:solidFill>
                <a:srgbClr val="636463"/>
              </a:solidFill>
            </a:endParaRPr>
          </a:p>
          <a:p>
            <a:pPr marL="344488" lvl="2" indent="-285750" fontAlgn="auto">
              <a:spcBef>
                <a:spcPts val="0"/>
              </a:spcBef>
              <a:spcAft>
                <a:spcPts val="0"/>
              </a:spcAft>
              <a:buFont typeface="Arial" panose="020B0604020202020204" pitchFamily="34" charset="0"/>
              <a:buChar char="•"/>
            </a:pPr>
            <a:r>
              <a:rPr lang="en-US" b="0" dirty="0" smtClean="0">
                <a:solidFill>
                  <a:srgbClr val="636463"/>
                </a:solidFill>
              </a:rPr>
              <a:t>Unified </a:t>
            </a:r>
            <a:r>
              <a:rPr lang="en-US" b="0" dirty="0">
                <a:solidFill>
                  <a:srgbClr val="636463"/>
                </a:solidFill>
              </a:rPr>
              <a:t>Data View design – scope, lineage, transformations/normalization techniques, etc.</a:t>
            </a:r>
          </a:p>
          <a:p>
            <a:pPr marL="344488" lvl="2" indent="-285750" fontAlgn="auto">
              <a:spcBef>
                <a:spcPts val="0"/>
              </a:spcBef>
              <a:spcAft>
                <a:spcPts val="0"/>
              </a:spcAft>
              <a:buFont typeface="Arial" panose="020B0604020202020204" pitchFamily="34" charset="0"/>
              <a:buChar char="•"/>
            </a:pPr>
            <a:endParaRPr lang="en-US" b="0" dirty="0" smtClean="0">
              <a:solidFill>
                <a:srgbClr val="636463"/>
              </a:solidFill>
            </a:endParaRPr>
          </a:p>
          <a:p>
            <a:pPr marL="344488" lvl="2" indent="-285750" fontAlgn="auto">
              <a:spcBef>
                <a:spcPts val="0"/>
              </a:spcBef>
              <a:spcAft>
                <a:spcPts val="0"/>
              </a:spcAft>
              <a:buFont typeface="Arial" panose="020B0604020202020204" pitchFamily="34" charset="0"/>
              <a:buChar char="•"/>
            </a:pPr>
            <a:r>
              <a:rPr lang="en-US" b="0" dirty="0" smtClean="0">
                <a:solidFill>
                  <a:srgbClr val="636463"/>
                </a:solidFill>
              </a:rPr>
              <a:t>Begin </a:t>
            </a:r>
            <a:r>
              <a:rPr lang="en-US" b="0" dirty="0">
                <a:solidFill>
                  <a:srgbClr val="636463"/>
                </a:solidFill>
              </a:rPr>
              <a:t>defining common semantic vocabulary for MPS and Public Records</a:t>
            </a:r>
          </a:p>
        </p:txBody>
      </p:sp>
      <p:sp>
        <p:nvSpPr>
          <p:cNvPr id="58" name="TextBox 57"/>
          <p:cNvSpPr txBox="1"/>
          <p:nvPr/>
        </p:nvSpPr>
        <p:spPr>
          <a:xfrm>
            <a:off x="3186952" y="3755473"/>
            <a:ext cx="2854008" cy="2340526"/>
          </a:xfrm>
          <a:prstGeom prst="rect">
            <a:avLst/>
          </a:prstGeom>
          <a:noFill/>
        </p:spPr>
        <p:txBody>
          <a:bodyPr wrap="square" rtlCol="0">
            <a:normAutofit/>
          </a:bodyPr>
          <a:lstStyle/>
          <a:p>
            <a:pPr marL="344488" lvl="2" indent="-285750" fontAlgn="auto">
              <a:spcBef>
                <a:spcPts val="0"/>
              </a:spcBef>
              <a:spcAft>
                <a:spcPts val="0"/>
              </a:spcAft>
              <a:buFont typeface="Arial" panose="020B0604020202020204" pitchFamily="34" charset="0"/>
              <a:buChar char="•"/>
            </a:pPr>
            <a:r>
              <a:rPr lang="en-US" b="0" dirty="0">
                <a:solidFill>
                  <a:srgbClr val="636463"/>
                </a:solidFill>
              </a:rPr>
              <a:t>Document lineage to source system</a:t>
            </a:r>
          </a:p>
          <a:p>
            <a:pPr marL="58738" lvl="2" fontAlgn="auto">
              <a:spcBef>
                <a:spcPts val="0"/>
              </a:spcBef>
              <a:spcAft>
                <a:spcPts val="0"/>
              </a:spcAft>
            </a:pPr>
            <a:endParaRPr lang="en-US" b="0" dirty="0">
              <a:solidFill>
                <a:srgbClr val="636463"/>
              </a:solidFill>
            </a:endParaRPr>
          </a:p>
          <a:p>
            <a:pPr marL="344488" lvl="2" indent="-285750" fontAlgn="auto">
              <a:spcBef>
                <a:spcPts val="0"/>
              </a:spcBef>
              <a:spcAft>
                <a:spcPts val="0"/>
              </a:spcAft>
              <a:buFont typeface="Arial" panose="020B0604020202020204" pitchFamily="34" charset="0"/>
              <a:buChar char="•"/>
            </a:pPr>
            <a:r>
              <a:rPr lang="en-US" b="0" dirty="0">
                <a:solidFill>
                  <a:srgbClr val="636463"/>
                </a:solidFill>
              </a:rPr>
              <a:t>Identify SVOT for data elements that exists in multiple source applications</a:t>
            </a:r>
          </a:p>
          <a:p>
            <a:pPr marL="58738" lvl="2" fontAlgn="auto">
              <a:spcBef>
                <a:spcPts val="0"/>
              </a:spcBef>
              <a:spcAft>
                <a:spcPts val="0"/>
              </a:spcAft>
            </a:pPr>
            <a:endParaRPr lang="en-US" b="0" dirty="0">
              <a:solidFill>
                <a:srgbClr val="636463"/>
              </a:solidFill>
            </a:endParaRPr>
          </a:p>
          <a:p>
            <a:pPr marL="344488" lvl="2" indent="-285750" fontAlgn="auto">
              <a:spcBef>
                <a:spcPts val="0"/>
              </a:spcBef>
              <a:spcAft>
                <a:spcPts val="0"/>
              </a:spcAft>
              <a:buFont typeface="Arial" panose="020B0604020202020204" pitchFamily="34" charset="0"/>
              <a:buChar char="•"/>
            </a:pPr>
            <a:r>
              <a:rPr lang="en-US" b="0" dirty="0">
                <a:solidFill>
                  <a:srgbClr val="636463"/>
                </a:solidFill>
              </a:rPr>
              <a:t>Begin defining common semantic vocabulary for MPS and Empower</a:t>
            </a:r>
          </a:p>
        </p:txBody>
      </p:sp>
      <p:graphicFrame>
        <p:nvGraphicFramePr>
          <p:cNvPr id="59" name="Diagram 58"/>
          <p:cNvGraphicFramePr/>
          <p:nvPr>
            <p:extLst>
              <p:ext uri="{D42A27DB-BD31-4B8C-83A1-F6EECF244321}">
                <p14:modId xmlns:p14="http://schemas.microsoft.com/office/powerpoint/2010/main" val="2277794177"/>
              </p:ext>
            </p:extLst>
          </p:nvPr>
        </p:nvGraphicFramePr>
        <p:xfrm>
          <a:off x="6434321" y="1459898"/>
          <a:ext cx="2365695" cy="22955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078479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smtClean="0"/>
              <a:t>Data Ingest – Flat Files</a:t>
            </a:r>
            <a:endParaRPr lang="en-US" dirty="0"/>
          </a:p>
        </p:txBody>
      </p:sp>
      <p:sp>
        <p:nvSpPr>
          <p:cNvPr id="49" name="Content Placeholder 2"/>
          <p:cNvSpPr txBox="1">
            <a:spLocks/>
          </p:cNvSpPr>
          <p:nvPr/>
        </p:nvSpPr>
        <p:spPr>
          <a:xfrm>
            <a:off x="352432" y="1154113"/>
            <a:ext cx="8534400" cy="4899446"/>
          </a:xfrm>
          <a:prstGeom prst="rect">
            <a:avLst/>
          </a:prstGeom>
        </p:spPr>
        <p:txBody>
          <a:bodyPr>
            <a:noAutofit/>
          </a:bodyPr>
          <a:lstStyle>
            <a:lvl1pPr marL="342887" indent="-342887" algn="l" defTabSz="457182" rtl="0" eaLnBrk="1" fontAlgn="base" hangingPunct="1">
              <a:spcBef>
                <a:spcPts val="0"/>
              </a:spcBef>
              <a:spcAft>
                <a:spcPts val="1200"/>
              </a:spcAft>
              <a:buFont typeface="Wingdings" charset="2"/>
              <a:buChar char="§"/>
              <a:defRPr sz="2000" b="1" kern="1200">
                <a:solidFill>
                  <a:srgbClr val="006482"/>
                </a:solidFill>
                <a:latin typeface="Arial" pitchFamily="34" charset="0"/>
                <a:ea typeface="ヒラギノ角ゴ Pro W3" charset="0"/>
                <a:cs typeface="Arial" pitchFamily="34" charset="0"/>
              </a:defRPr>
            </a:lvl1pPr>
            <a:lvl2pPr marL="742920" indent="-285738"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2pPr>
            <a:lvl3pPr marL="1142954" indent="-228590"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3pPr>
            <a:lvl4pPr marL="1600136" indent="-228590"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4pPr>
            <a:lvl5pPr marL="2057317" indent="-228590"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smtClean="0">
                <a:solidFill>
                  <a:srgbClr val="AA3621"/>
                </a:solidFill>
              </a:rPr>
              <a:t>BKFS Java-based application</a:t>
            </a:r>
          </a:p>
          <a:p>
            <a:pPr marL="0" marR="0" lvl="0" indent="0" algn="l" defTabSz="457200" rtl="0" eaLnBrk="0" fontAlgn="base" latinLnBrk="0" hangingPunct="0">
              <a:lnSpc>
                <a:spcPct val="100000"/>
              </a:lnSpc>
              <a:spcBef>
                <a:spcPct val="20000"/>
              </a:spcBef>
              <a:spcAft>
                <a:spcPct val="0"/>
              </a:spcAft>
              <a:buClrTx/>
              <a:buSzTx/>
              <a:buNone/>
              <a:tabLst/>
              <a:defRPr/>
            </a:pPr>
            <a:endParaRPr kumimoji="0" lang="en-US" sz="1000" b="1" i="0" u="none" strike="noStrike" kern="1200" cap="none" spc="0" normalizeH="0" baseline="0" noProof="0" dirty="0" smtClean="0">
              <a:ln>
                <a:noFill/>
              </a:ln>
              <a:solidFill>
                <a:srgbClr val="AA3621"/>
              </a:solidFill>
              <a:effectLst/>
              <a:uLnTx/>
              <a:uFillTx/>
              <a:latin typeface="Arial" pitchFamily="34" charset="0"/>
              <a:cs typeface="Arial" pitchFamily="34" charset="0"/>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rgbClr val="AA3621"/>
                </a:solidFill>
                <a:effectLst/>
                <a:uLnTx/>
                <a:uFillTx/>
                <a:latin typeface="Arial" pitchFamily="34" charset="0"/>
                <a:cs typeface="Arial" pitchFamily="34" charset="0"/>
              </a:rPr>
              <a:t>Supports delimited and sequential</a:t>
            </a:r>
            <a:r>
              <a:rPr kumimoji="0" lang="en-US" sz="2400" b="1" i="0" u="none" strike="noStrike" kern="1200" cap="none" spc="0" normalizeH="0" noProof="0" dirty="0" smtClean="0">
                <a:ln>
                  <a:noFill/>
                </a:ln>
                <a:solidFill>
                  <a:srgbClr val="AA3621"/>
                </a:solidFill>
                <a:effectLst/>
                <a:uLnTx/>
                <a:uFillTx/>
                <a:latin typeface="Arial" pitchFamily="34" charset="0"/>
                <a:cs typeface="Arial" pitchFamily="34" charset="0"/>
              </a:rPr>
              <a:t> file types</a:t>
            </a:r>
          </a:p>
          <a:p>
            <a:pPr marL="0" marR="0" lvl="0" indent="0" algn="l" defTabSz="457200" rtl="0" eaLnBrk="0" fontAlgn="base" latinLnBrk="0" hangingPunct="0">
              <a:lnSpc>
                <a:spcPct val="100000"/>
              </a:lnSpc>
              <a:spcBef>
                <a:spcPct val="20000"/>
              </a:spcBef>
              <a:spcAft>
                <a:spcPct val="0"/>
              </a:spcAft>
              <a:buClrTx/>
              <a:buSzTx/>
              <a:buNone/>
              <a:tabLst/>
              <a:defRPr/>
            </a:pPr>
            <a:endParaRPr lang="en-US" sz="1000" noProof="0" dirty="0" smtClean="0">
              <a:solidFill>
                <a:srgbClr val="AA3621"/>
              </a:solidFill>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noProof="0" dirty="0" smtClean="0">
                <a:solidFill>
                  <a:srgbClr val="AA3621"/>
                </a:solidFill>
              </a:rPr>
              <a:t>Metadata driven – file schema (layout) is required</a:t>
            </a:r>
          </a:p>
          <a:p>
            <a:pPr marL="0" marR="0" lvl="0" indent="0" algn="l" defTabSz="457200" rtl="0" eaLnBrk="0" fontAlgn="base" latinLnBrk="0" hangingPunct="0">
              <a:lnSpc>
                <a:spcPct val="100000"/>
              </a:lnSpc>
              <a:spcBef>
                <a:spcPct val="20000"/>
              </a:spcBef>
              <a:spcAft>
                <a:spcPct val="0"/>
              </a:spcAft>
              <a:buClrTx/>
              <a:buSzTx/>
              <a:buNone/>
              <a:tabLst/>
              <a:defRPr/>
            </a:pPr>
            <a:endParaRPr kumimoji="0" lang="en-US" sz="1000" b="1" i="0" u="none" strike="noStrike" kern="1200" cap="none" spc="0" normalizeH="0" dirty="0" smtClean="0">
              <a:ln>
                <a:noFill/>
              </a:ln>
              <a:solidFill>
                <a:srgbClr val="AA3621"/>
              </a:solidFill>
              <a:effectLst/>
              <a:uLnTx/>
              <a:uFillTx/>
              <a:latin typeface="Arial" pitchFamily="34" charset="0"/>
              <a:cs typeface="Arial" pitchFamily="34" charset="0"/>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400" b="1" i="0" u="none" strike="noStrike" kern="1200" cap="none" spc="0" normalizeH="0" dirty="0" smtClean="0">
                <a:ln>
                  <a:noFill/>
                </a:ln>
                <a:solidFill>
                  <a:srgbClr val="AA3621"/>
                </a:solidFill>
                <a:effectLst/>
                <a:uLnTx/>
                <a:uFillTx/>
                <a:latin typeface="Arial" pitchFamily="34" charset="0"/>
                <a:cs typeface="Arial" pitchFamily="34" charset="0"/>
              </a:rPr>
              <a:t>Schema versioning supported</a:t>
            </a:r>
          </a:p>
          <a:p>
            <a:pPr marL="0" marR="0" lvl="0" indent="0" algn="l" defTabSz="457200" rtl="0" eaLnBrk="0" fontAlgn="base" latinLnBrk="0" hangingPunct="0">
              <a:lnSpc>
                <a:spcPct val="100000"/>
              </a:lnSpc>
              <a:spcBef>
                <a:spcPct val="20000"/>
              </a:spcBef>
              <a:spcAft>
                <a:spcPct val="0"/>
              </a:spcAft>
              <a:buClrTx/>
              <a:buSzTx/>
              <a:buNone/>
              <a:tabLst/>
              <a:defRPr/>
            </a:pPr>
            <a:endParaRPr lang="en-US" sz="1000" dirty="0" smtClean="0">
              <a:solidFill>
                <a:srgbClr val="AA3621"/>
              </a:solidFill>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smtClean="0">
                <a:solidFill>
                  <a:srgbClr val="AA3621"/>
                </a:solidFill>
              </a:rPr>
              <a:t>Used for internal or external files</a:t>
            </a:r>
            <a:endParaRPr lang="en-US" sz="700" dirty="0">
              <a:solidFill>
                <a:srgbClr val="AA3621"/>
              </a:solidFill>
            </a:endParaRPr>
          </a:p>
          <a:p>
            <a:pPr marL="0" marR="0" lvl="0" indent="0" algn="l" defTabSz="457200" rtl="0" eaLnBrk="0" fontAlgn="base" latinLnBrk="0" hangingPunct="0">
              <a:lnSpc>
                <a:spcPct val="100000"/>
              </a:lnSpc>
              <a:spcBef>
                <a:spcPct val="20000"/>
              </a:spcBef>
              <a:spcAft>
                <a:spcPct val="0"/>
              </a:spcAft>
              <a:buClrTx/>
              <a:buSzTx/>
              <a:buNone/>
              <a:tabLst/>
              <a:defRPr/>
            </a:pPr>
            <a:endParaRPr lang="en-US" sz="1000" dirty="0" smtClean="0">
              <a:solidFill>
                <a:srgbClr val="AA3621"/>
              </a:solidFill>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400" dirty="0" smtClean="0">
                <a:solidFill>
                  <a:srgbClr val="AA3621"/>
                </a:solidFill>
              </a:rPr>
              <a:t>Scalable to allow for LOB specific ingest processes</a:t>
            </a:r>
          </a:p>
        </p:txBody>
      </p:sp>
    </p:spTree>
    <p:extLst>
      <p:ext uri="{BB962C8B-B14F-4D97-AF65-F5344CB8AC3E}">
        <p14:creationId xmlns:p14="http://schemas.microsoft.com/office/powerpoint/2010/main" val="4140224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smtClean="0"/>
              <a:t>Data Ingest – RDBMS-based Data</a:t>
            </a:r>
            <a:endParaRPr lang="en-US" dirty="0"/>
          </a:p>
        </p:txBody>
      </p:sp>
      <p:sp>
        <p:nvSpPr>
          <p:cNvPr id="10" name="Flowchart: Magnetic Disk 9"/>
          <p:cNvSpPr/>
          <p:nvPr/>
        </p:nvSpPr>
        <p:spPr>
          <a:xfrm>
            <a:off x="4055884" y="1455088"/>
            <a:ext cx="880533" cy="74479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RDBMS</a:t>
            </a:r>
            <a:endParaRPr lang="en-US" sz="1200" dirty="0"/>
          </a:p>
        </p:txBody>
      </p:sp>
      <p:sp>
        <p:nvSpPr>
          <p:cNvPr id="11" name="Rounded Rectangle 10"/>
          <p:cNvSpPr/>
          <p:nvPr/>
        </p:nvSpPr>
        <p:spPr>
          <a:xfrm>
            <a:off x="6645108" y="1623229"/>
            <a:ext cx="791861"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MySQL</a:t>
            </a:r>
            <a:endParaRPr lang="en-US" sz="1000" dirty="0"/>
          </a:p>
        </p:txBody>
      </p:sp>
      <p:sp>
        <p:nvSpPr>
          <p:cNvPr id="12" name="Rounded Rectangle 11"/>
          <p:cNvSpPr/>
          <p:nvPr/>
        </p:nvSpPr>
        <p:spPr>
          <a:xfrm>
            <a:off x="6645108" y="2046565"/>
            <a:ext cx="791862"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Oracle</a:t>
            </a:r>
            <a:endParaRPr lang="en-US" sz="1000" dirty="0"/>
          </a:p>
        </p:txBody>
      </p:sp>
      <p:sp>
        <p:nvSpPr>
          <p:cNvPr id="13" name="Rounded Rectangle 12"/>
          <p:cNvSpPr/>
          <p:nvPr/>
        </p:nvSpPr>
        <p:spPr>
          <a:xfrm>
            <a:off x="7544214" y="1623229"/>
            <a:ext cx="811708"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SQL Server</a:t>
            </a:r>
            <a:endParaRPr lang="en-US" sz="1000" dirty="0"/>
          </a:p>
        </p:txBody>
      </p:sp>
      <p:sp>
        <p:nvSpPr>
          <p:cNvPr id="14" name="Rounded Rectangle 13"/>
          <p:cNvSpPr/>
          <p:nvPr/>
        </p:nvSpPr>
        <p:spPr>
          <a:xfrm>
            <a:off x="7544214" y="2046565"/>
            <a:ext cx="811708"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smtClean="0"/>
              <a:t>PostgreSQL</a:t>
            </a:r>
            <a:endParaRPr lang="en-US" sz="1000" dirty="0"/>
          </a:p>
        </p:txBody>
      </p:sp>
      <p:sp>
        <p:nvSpPr>
          <p:cNvPr id="15" name="Rounded Rectangle 14"/>
          <p:cNvSpPr/>
          <p:nvPr/>
        </p:nvSpPr>
        <p:spPr>
          <a:xfrm>
            <a:off x="6645108" y="2469901"/>
            <a:ext cx="791862"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DB2</a:t>
            </a:r>
            <a:endParaRPr lang="en-US" sz="1000" dirty="0"/>
          </a:p>
        </p:txBody>
      </p:sp>
      <p:sp>
        <p:nvSpPr>
          <p:cNvPr id="16" name="Rounded Rectangle 15"/>
          <p:cNvSpPr/>
          <p:nvPr/>
        </p:nvSpPr>
        <p:spPr>
          <a:xfrm>
            <a:off x="6445242" y="1281225"/>
            <a:ext cx="2017709" cy="1664181"/>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00" dirty="0" smtClean="0">
                <a:solidFill>
                  <a:schemeClr val="tx1"/>
                </a:solidFill>
              </a:rPr>
              <a:t>Data Sources</a:t>
            </a:r>
            <a:endParaRPr lang="en-US" sz="1000" dirty="0">
              <a:solidFill>
                <a:schemeClr val="tx1"/>
              </a:solidFill>
            </a:endParaRPr>
          </a:p>
        </p:txBody>
      </p:sp>
      <p:cxnSp>
        <p:nvCxnSpPr>
          <p:cNvPr id="17" name="Straight Connector 16"/>
          <p:cNvCxnSpPr>
            <a:stCxn id="10" idx="4"/>
          </p:cNvCxnSpPr>
          <p:nvPr/>
        </p:nvCxnSpPr>
        <p:spPr>
          <a:xfrm flipV="1">
            <a:off x="4936417" y="1323557"/>
            <a:ext cx="1638554" cy="503928"/>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4"/>
          </p:cNvCxnSpPr>
          <p:nvPr/>
        </p:nvCxnSpPr>
        <p:spPr>
          <a:xfrm>
            <a:off x="4936417" y="1827485"/>
            <a:ext cx="1607107" cy="1053895"/>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402725" y="3431598"/>
            <a:ext cx="602411" cy="40558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dirty="0" smtClean="0"/>
              <a:t>Map (Sqoop)</a:t>
            </a:r>
            <a:endParaRPr lang="en-US" sz="1000" dirty="0"/>
          </a:p>
        </p:txBody>
      </p:sp>
      <p:sp>
        <p:nvSpPr>
          <p:cNvPr id="20" name="Rectangle 19"/>
          <p:cNvSpPr/>
          <p:nvPr/>
        </p:nvSpPr>
        <p:spPr>
          <a:xfrm>
            <a:off x="4227792" y="3431597"/>
            <a:ext cx="586334" cy="40558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dirty="0" smtClean="0"/>
              <a:t>Map (Sqoop)</a:t>
            </a:r>
            <a:endParaRPr lang="en-US" sz="1000" dirty="0"/>
          </a:p>
        </p:txBody>
      </p:sp>
      <p:sp>
        <p:nvSpPr>
          <p:cNvPr id="21" name="Rectangle 20"/>
          <p:cNvSpPr/>
          <p:nvPr/>
        </p:nvSpPr>
        <p:spPr>
          <a:xfrm>
            <a:off x="5036780" y="3431598"/>
            <a:ext cx="640887" cy="40558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dirty="0" smtClean="0"/>
              <a:t>Map (Sqoop)</a:t>
            </a:r>
            <a:endParaRPr lang="en-US" sz="1000" dirty="0"/>
          </a:p>
        </p:txBody>
      </p:sp>
      <p:sp>
        <p:nvSpPr>
          <p:cNvPr id="22" name="Flowchart: Alternate Process 21"/>
          <p:cNvSpPr/>
          <p:nvPr/>
        </p:nvSpPr>
        <p:spPr>
          <a:xfrm>
            <a:off x="1287249" y="2538695"/>
            <a:ext cx="995516" cy="286133"/>
          </a:xfrm>
          <a:prstGeom prst="flowChartAlternateProcess">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smtClean="0"/>
              <a:t>Sqoop</a:t>
            </a:r>
            <a:endParaRPr lang="en-US" sz="1200" dirty="0"/>
          </a:p>
        </p:txBody>
      </p:sp>
      <p:cxnSp>
        <p:nvCxnSpPr>
          <p:cNvPr id="23" name="Straight Connector 22"/>
          <p:cNvCxnSpPr>
            <a:stCxn id="22" idx="3"/>
            <a:endCxn id="10" idx="2"/>
          </p:cNvCxnSpPr>
          <p:nvPr/>
        </p:nvCxnSpPr>
        <p:spPr>
          <a:xfrm flipV="1">
            <a:off x="2282765" y="1827485"/>
            <a:ext cx="1773119" cy="854277"/>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Flowchart: Alternate Process 23"/>
          <p:cNvSpPr/>
          <p:nvPr/>
        </p:nvSpPr>
        <p:spPr>
          <a:xfrm>
            <a:off x="1287249" y="1645793"/>
            <a:ext cx="995516" cy="286133"/>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Client</a:t>
            </a:r>
            <a:endParaRPr lang="en-US" sz="1200" dirty="0"/>
          </a:p>
        </p:txBody>
      </p:sp>
      <p:cxnSp>
        <p:nvCxnSpPr>
          <p:cNvPr id="25" name="Straight Connector 24"/>
          <p:cNvCxnSpPr>
            <a:stCxn id="24" idx="2"/>
            <a:endCxn id="22" idx="0"/>
          </p:cNvCxnSpPr>
          <p:nvPr/>
        </p:nvCxnSpPr>
        <p:spPr>
          <a:xfrm>
            <a:off x="1785007" y="1931926"/>
            <a:ext cx="0" cy="606769"/>
          </a:xfrm>
          <a:prstGeom prst="line">
            <a:avLst/>
          </a:prstGeom>
          <a:ln w="635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6" name="Flowchart: Alternate Process 25"/>
          <p:cNvSpPr/>
          <p:nvPr/>
        </p:nvSpPr>
        <p:spPr>
          <a:xfrm>
            <a:off x="1287249" y="3431597"/>
            <a:ext cx="995516" cy="40558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Map Reduce</a:t>
            </a:r>
            <a:endParaRPr lang="en-US" sz="1200" dirty="0"/>
          </a:p>
        </p:txBody>
      </p:sp>
      <p:cxnSp>
        <p:nvCxnSpPr>
          <p:cNvPr id="27" name="Straight Connector 26"/>
          <p:cNvCxnSpPr>
            <a:stCxn id="22" idx="2"/>
            <a:endCxn id="26" idx="0"/>
          </p:cNvCxnSpPr>
          <p:nvPr/>
        </p:nvCxnSpPr>
        <p:spPr>
          <a:xfrm>
            <a:off x="1785007" y="2824828"/>
            <a:ext cx="0" cy="606769"/>
          </a:xfrm>
          <a:prstGeom prst="line">
            <a:avLst/>
          </a:prstGeom>
          <a:ln w="635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6" idx="3"/>
            <a:endCxn id="19" idx="1"/>
          </p:cNvCxnSpPr>
          <p:nvPr/>
        </p:nvCxnSpPr>
        <p:spPr>
          <a:xfrm>
            <a:off x="2282765" y="3634388"/>
            <a:ext cx="1119960" cy="1"/>
          </a:xfrm>
          <a:prstGeom prst="line">
            <a:avLst/>
          </a:prstGeom>
          <a:ln w="635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9" idx="0"/>
          </p:cNvCxnSpPr>
          <p:nvPr/>
        </p:nvCxnSpPr>
        <p:spPr>
          <a:xfrm flipV="1">
            <a:off x="3703931" y="2250822"/>
            <a:ext cx="423497" cy="1180776"/>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0" idx="0"/>
          </p:cNvCxnSpPr>
          <p:nvPr/>
        </p:nvCxnSpPr>
        <p:spPr>
          <a:xfrm flipV="1">
            <a:off x="4520959" y="2250821"/>
            <a:ext cx="2635" cy="1180776"/>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1" idx="0"/>
          </p:cNvCxnSpPr>
          <p:nvPr/>
        </p:nvCxnSpPr>
        <p:spPr>
          <a:xfrm flipH="1" flipV="1">
            <a:off x="4814126" y="2250822"/>
            <a:ext cx="543098" cy="1180776"/>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360996" y="4430664"/>
            <a:ext cx="673121" cy="4055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Hadoop</a:t>
            </a:r>
            <a:endParaRPr lang="en-US" sz="1000" dirty="0"/>
          </a:p>
        </p:txBody>
      </p:sp>
      <p:sp>
        <p:nvSpPr>
          <p:cNvPr id="33" name="Rectangle 32"/>
          <p:cNvSpPr/>
          <p:nvPr/>
        </p:nvSpPr>
        <p:spPr>
          <a:xfrm>
            <a:off x="4167042" y="4430663"/>
            <a:ext cx="691836" cy="4055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Hadoop</a:t>
            </a:r>
            <a:endParaRPr lang="en-US" sz="1000" dirty="0"/>
          </a:p>
        </p:txBody>
      </p:sp>
      <p:sp>
        <p:nvSpPr>
          <p:cNvPr id="34" name="Rectangle 33"/>
          <p:cNvSpPr/>
          <p:nvPr/>
        </p:nvSpPr>
        <p:spPr>
          <a:xfrm>
            <a:off x="5013069" y="4430663"/>
            <a:ext cx="685864" cy="4055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Hadoop</a:t>
            </a:r>
            <a:endParaRPr lang="en-US" sz="1000" dirty="0"/>
          </a:p>
        </p:txBody>
      </p:sp>
      <p:sp>
        <p:nvSpPr>
          <p:cNvPr id="35" name="Rounded Rectangle 34"/>
          <p:cNvSpPr/>
          <p:nvPr/>
        </p:nvSpPr>
        <p:spPr>
          <a:xfrm>
            <a:off x="3231048" y="5637091"/>
            <a:ext cx="791861"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HDFS</a:t>
            </a:r>
            <a:endParaRPr lang="en-US" sz="1000" dirty="0"/>
          </a:p>
        </p:txBody>
      </p:sp>
      <p:sp>
        <p:nvSpPr>
          <p:cNvPr id="36" name="Rounded Rectangle 35"/>
          <p:cNvSpPr/>
          <p:nvPr/>
        </p:nvSpPr>
        <p:spPr>
          <a:xfrm>
            <a:off x="4130154" y="5637091"/>
            <a:ext cx="811708"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HIVE</a:t>
            </a:r>
            <a:endParaRPr lang="en-US" sz="1000" dirty="0"/>
          </a:p>
        </p:txBody>
      </p:sp>
      <p:sp>
        <p:nvSpPr>
          <p:cNvPr id="37" name="Rounded Rectangle 36"/>
          <p:cNvSpPr/>
          <p:nvPr/>
        </p:nvSpPr>
        <p:spPr>
          <a:xfrm>
            <a:off x="5044962" y="5637091"/>
            <a:ext cx="811708" cy="32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t>HBase</a:t>
            </a:r>
            <a:endParaRPr lang="en-US" sz="1000" dirty="0"/>
          </a:p>
        </p:txBody>
      </p:sp>
      <p:sp>
        <p:nvSpPr>
          <p:cNvPr id="38" name="Rounded Rectangle 37"/>
          <p:cNvSpPr/>
          <p:nvPr/>
        </p:nvSpPr>
        <p:spPr>
          <a:xfrm>
            <a:off x="2941996" y="5322437"/>
            <a:ext cx="3228622" cy="773563"/>
          </a:xfrm>
          <a:prstGeom prst="roundRect">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00" dirty="0" smtClean="0">
                <a:solidFill>
                  <a:schemeClr val="tx1"/>
                </a:solidFill>
              </a:rPr>
              <a:t>Hadoop</a:t>
            </a:r>
            <a:endParaRPr lang="en-US" sz="1000" dirty="0">
              <a:solidFill>
                <a:schemeClr val="tx1"/>
              </a:solidFill>
            </a:endParaRPr>
          </a:p>
        </p:txBody>
      </p:sp>
      <p:cxnSp>
        <p:nvCxnSpPr>
          <p:cNvPr id="39" name="Straight Connector 38"/>
          <p:cNvCxnSpPr>
            <a:stCxn id="33" idx="2"/>
          </p:cNvCxnSpPr>
          <p:nvPr/>
        </p:nvCxnSpPr>
        <p:spPr>
          <a:xfrm flipH="1">
            <a:off x="3032963" y="4836244"/>
            <a:ext cx="1479997" cy="486192"/>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3" idx="2"/>
          </p:cNvCxnSpPr>
          <p:nvPr/>
        </p:nvCxnSpPr>
        <p:spPr>
          <a:xfrm>
            <a:off x="4512960" y="4836244"/>
            <a:ext cx="1522847" cy="486192"/>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9" idx="2"/>
            <a:endCxn id="32" idx="0"/>
          </p:cNvCxnSpPr>
          <p:nvPr/>
        </p:nvCxnSpPr>
        <p:spPr>
          <a:xfrm flipH="1">
            <a:off x="3697557" y="3837179"/>
            <a:ext cx="6374" cy="593485"/>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0" idx="2"/>
            <a:endCxn id="33" idx="0"/>
          </p:cNvCxnSpPr>
          <p:nvPr/>
        </p:nvCxnSpPr>
        <p:spPr>
          <a:xfrm flipH="1">
            <a:off x="4512960" y="3837178"/>
            <a:ext cx="7999" cy="593485"/>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1" idx="2"/>
            <a:endCxn id="34" idx="0"/>
          </p:cNvCxnSpPr>
          <p:nvPr/>
        </p:nvCxnSpPr>
        <p:spPr>
          <a:xfrm flipH="1">
            <a:off x="5356001" y="3837179"/>
            <a:ext cx="1223" cy="593484"/>
          </a:xfrm>
          <a:prstGeom prst="line">
            <a:avLst/>
          </a:prstGeom>
          <a:ln w="6350">
            <a:solidFill>
              <a:schemeClr val="tx1"/>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55181" y="2098694"/>
            <a:ext cx="1245923" cy="276999"/>
          </a:xfrm>
          <a:prstGeom prst="rect">
            <a:avLst/>
          </a:prstGeom>
          <a:noFill/>
        </p:spPr>
        <p:txBody>
          <a:bodyPr wrap="square" rtlCol="0">
            <a:spAutoFit/>
          </a:bodyPr>
          <a:lstStyle/>
          <a:p>
            <a:pPr marL="166688" indent="-166688">
              <a:buFont typeface="+mj-lt"/>
              <a:buAutoNum type="arabicPeriod"/>
            </a:pPr>
            <a:r>
              <a:rPr lang="en-US" sz="1200" b="1" dirty="0" smtClean="0"/>
              <a:t> Run Import</a:t>
            </a:r>
            <a:endParaRPr lang="en-US" sz="1200" b="1" dirty="0"/>
          </a:p>
        </p:txBody>
      </p:sp>
      <p:sp>
        <p:nvSpPr>
          <p:cNvPr id="45" name="TextBox 44"/>
          <p:cNvSpPr txBox="1"/>
          <p:nvPr/>
        </p:nvSpPr>
        <p:spPr>
          <a:xfrm>
            <a:off x="2542618" y="1668112"/>
            <a:ext cx="1194419" cy="461665"/>
          </a:xfrm>
          <a:prstGeom prst="rect">
            <a:avLst/>
          </a:prstGeom>
          <a:noFill/>
        </p:spPr>
        <p:txBody>
          <a:bodyPr wrap="square" rtlCol="0">
            <a:spAutoFit/>
          </a:bodyPr>
          <a:lstStyle/>
          <a:p>
            <a:pPr marL="228600" indent="-228600">
              <a:buFont typeface="+mj-lt"/>
              <a:buAutoNum type="arabicPeriod" startAt="2"/>
            </a:pPr>
            <a:r>
              <a:rPr lang="en-US" sz="1200" b="1" dirty="0" smtClean="0"/>
              <a:t> Pull Metadata</a:t>
            </a:r>
            <a:endParaRPr lang="en-US" sz="1200" b="1" dirty="0"/>
          </a:p>
        </p:txBody>
      </p:sp>
      <p:sp>
        <p:nvSpPr>
          <p:cNvPr id="46" name="TextBox 45"/>
          <p:cNvSpPr txBox="1"/>
          <p:nvPr/>
        </p:nvSpPr>
        <p:spPr>
          <a:xfrm>
            <a:off x="255181" y="2956260"/>
            <a:ext cx="1574966" cy="461665"/>
          </a:xfrm>
          <a:prstGeom prst="rect">
            <a:avLst/>
          </a:prstGeom>
          <a:noFill/>
        </p:spPr>
        <p:txBody>
          <a:bodyPr wrap="square" rtlCol="0">
            <a:spAutoFit/>
          </a:bodyPr>
          <a:lstStyle/>
          <a:p>
            <a:pPr marL="228600" indent="-228600">
              <a:buFont typeface="+mj-lt"/>
              <a:buAutoNum type="arabicPeriod" startAt="3"/>
            </a:pPr>
            <a:r>
              <a:rPr lang="en-US" sz="1200" b="1" dirty="0" smtClean="0"/>
              <a:t>Launch MapReduce Job</a:t>
            </a:r>
            <a:endParaRPr lang="en-US" sz="1200" b="1" dirty="0"/>
          </a:p>
        </p:txBody>
      </p:sp>
      <p:sp>
        <p:nvSpPr>
          <p:cNvPr id="47" name="TextBox 46"/>
          <p:cNvSpPr txBox="1"/>
          <p:nvPr/>
        </p:nvSpPr>
        <p:spPr>
          <a:xfrm>
            <a:off x="6112098" y="3403554"/>
            <a:ext cx="1324872" cy="461665"/>
          </a:xfrm>
          <a:prstGeom prst="rect">
            <a:avLst/>
          </a:prstGeom>
          <a:noFill/>
        </p:spPr>
        <p:txBody>
          <a:bodyPr wrap="square" rtlCol="0">
            <a:spAutoFit/>
          </a:bodyPr>
          <a:lstStyle/>
          <a:p>
            <a:pPr marL="228600" indent="-228600">
              <a:buFont typeface="+mj-lt"/>
              <a:buAutoNum type="arabicPeriod" startAt="4"/>
            </a:pPr>
            <a:r>
              <a:rPr lang="en-US" sz="1200" b="1" dirty="0" smtClean="0"/>
              <a:t>Pull Data from Database</a:t>
            </a:r>
            <a:endParaRPr lang="en-US" sz="1200" b="1" dirty="0"/>
          </a:p>
        </p:txBody>
      </p:sp>
      <p:sp>
        <p:nvSpPr>
          <p:cNvPr id="48" name="TextBox 47"/>
          <p:cNvSpPr txBox="1"/>
          <p:nvPr/>
        </p:nvSpPr>
        <p:spPr>
          <a:xfrm>
            <a:off x="6112097" y="4470276"/>
            <a:ext cx="1522079" cy="276999"/>
          </a:xfrm>
          <a:prstGeom prst="rect">
            <a:avLst/>
          </a:prstGeom>
          <a:noFill/>
        </p:spPr>
        <p:txBody>
          <a:bodyPr wrap="square" rtlCol="0">
            <a:spAutoFit/>
          </a:bodyPr>
          <a:lstStyle/>
          <a:p>
            <a:pPr marL="228600" indent="-228600">
              <a:buFont typeface="+mj-lt"/>
              <a:buAutoNum type="arabicPeriod" startAt="5"/>
            </a:pPr>
            <a:r>
              <a:rPr lang="en-US" sz="1200" b="1" dirty="0" smtClean="0"/>
              <a:t>Write to Hadoop</a:t>
            </a:r>
            <a:endParaRPr lang="en-US" sz="1200" b="1" dirty="0"/>
          </a:p>
        </p:txBody>
      </p:sp>
    </p:spTree>
    <p:extLst>
      <p:ext uri="{BB962C8B-B14F-4D97-AF65-F5344CB8AC3E}">
        <p14:creationId xmlns:p14="http://schemas.microsoft.com/office/powerpoint/2010/main" val="3244034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smtClean="0"/>
              <a:t>Data Hub Web Services</a:t>
            </a:r>
            <a:endParaRPr lang="en-US" dirty="0"/>
          </a:p>
        </p:txBody>
      </p:sp>
      <p:sp>
        <p:nvSpPr>
          <p:cNvPr id="9" name="Content Placeholder 2"/>
          <p:cNvSpPr txBox="1">
            <a:spLocks/>
          </p:cNvSpPr>
          <p:nvPr/>
        </p:nvSpPr>
        <p:spPr>
          <a:xfrm>
            <a:off x="352432" y="1154113"/>
            <a:ext cx="8534400" cy="4899446"/>
          </a:xfrm>
          <a:prstGeom prst="rect">
            <a:avLst/>
          </a:prstGeom>
        </p:spPr>
        <p:txBody>
          <a:bodyPr>
            <a:noAutofit/>
          </a:bodyPr>
          <a:lstStyle>
            <a:lvl1pPr marL="342887" indent="-342887" algn="l" defTabSz="457182" rtl="0" eaLnBrk="1" fontAlgn="base" hangingPunct="1">
              <a:spcBef>
                <a:spcPts val="0"/>
              </a:spcBef>
              <a:spcAft>
                <a:spcPts val="1200"/>
              </a:spcAft>
              <a:buFont typeface="Wingdings" charset="2"/>
              <a:buChar char="§"/>
              <a:defRPr sz="2000" b="1" kern="1200">
                <a:solidFill>
                  <a:srgbClr val="006482"/>
                </a:solidFill>
                <a:latin typeface="Arial" pitchFamily="34" charset="0"/>
                <a:ea typeface="ヒラギノ角ゴ Pro W3" charset="0"/>
                <a:cs typeface="Arial" pitchFamily="34" charset="0"/>
              </a:defRPr>
            </a:lvl1pPr>
            <a:lvl2pPr marL="742920" indent="-285738"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2pPr>
            <a:lvl3pPr marL="1142954" indent="-228590"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3pPr>
            <a:lvl4pPr marL="1600136" indent="-228590"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4pPr>
            <a:lvl5pPr marL="2057317" indent="-228590" algn="l" defTabSz="457182" rtl="0" eaLnBrk="1" fontAlgn="base" hangingPunct="1">
              <a:spcBef>
                <a:spcPts val="0"/>
              </a:spcBef>
              <a:spcAft>
                <a:spcPts val="1200"/>
              </a:spcAft>
              <a:buFont typeface="Arial" pitchFamily="34" charset="0"/>
              <a:buChar char="»"/>
              <a:defRPr sz="1800" kern="1200">
                <a:solidFill>
                  <a:srgbClr val="7F7F7F"/>
                </a:solidFill>
                <a:latin typeface="Arial" pitchFamily="34" charset="0"/>
                <a:ea typeface="ヒラギノ角ゴ Pro W3" charset="0"/>
                <a:cs typeface="Arial" pitchFamily="34" charset="0"/>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spcBef>
                <a:spcPct val="20000"/>
              </a:spcBef>
              <a:spcAft>
                <a:spcPct val="0"/>
              </a:spcAft>
              <a:buClrTx/>
              <a:buSzTx/>
              <a:buFont typeface="Arial" panose="020B0604020202020204" pitchFamily="34" charset="0"/>
              <a:buChar char="•"/>
              <a:tabLst/>
              <a:defRPr/>
            </a:pPr>
            <a:r>
              <a:rPr lang="en-US" sz="2400" dirty="0" smtClean="0">
                <a:solidFill>
                  <a:srgbClr val="AA3621"/>
                </a:solidFill>
              </a:rPr>
              <a:t>A way to retrieve data from the Data Hub</a:t>
            </a:r>
          </a:p>
          <a:p>
            <a:pPr marL="342900" marR="0" lvl="0" indent="-342900" algn="l" defTabSz="457200" rtl="0" eaLnBrk="0" fontAlgn="base" latinLnBrk="0" hangingPunct="0">
              <a:spcBef>
                <a:spcPct val="20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solidFill>
                  <a:srgbClr val="AA3621"/>
                </a:solidFill>
                <a:effectLst/>
                <a:uLnTx/>
                <a:uFillTx/>
                <a:latin typeface="Arial" pitchFamily="34" charset="0"/>
                <a:cs typeface="Arial" pitchFamily="34" charset="0"/>
              </a:rPr>
              <a:t>Provides access to multiple views of the data</a:t>
            </a:r>
          </a:p>
          <a:p>
            <a:pPr marL="742933" lvl="1" indent="-342900" defTabSz="457200" eaLnBrk="0" hangingPunct="0">
              <a:spcBef>
                <a:spcPct val="20000"/>
              </a:spcBef>
              <a:spcAft>
                <a:spcPct val="0"/>
              </a:spcAft>
              <a:buFont typeface="Arial" panose="020B0604020202020204" pitchFamily="34" charset="0"/>
              <a:buChar char="•"/>
              <a:defRPr/>
            </a:pPr>
            <a:r>
              <a:rPr lang="en-US" sz="2000" dirty="0" smtClean="0">
                <a:solidFill>
                  <a:schemeClr val="tx2"/>
                </a:solidFill>
              </a:rPr>
              <a:t>Logical</a:t>
            </a:r>
          </a:p>
          <a:p>
            <a:pPr marL="742933" lvl="1" indent="-342900" defTabSz="457200" eaLnBrk="0" hangingPunct="0">
              <a:spcBef>
                <a:spcPct val="20000"/>
              </a:spcBef>
              <a:spcAft>
                <a:spcPct val="0"/>
              </a:spcAft>
              <a:buFont typeface="Arial" panose="020B0604020202020204" pitchFamily="34" charset="0"/>
              <a:buChar char="•"/>
              <a:defRPr/>
            </a:pPr>
            <a:r>
              <a:rPr kumimoji="0" lang="en-US" sz="2000" b="1" i="0" u="none" strike="noStrike" kern="1200" cap="none" spc="0" normalizeH="0" noProof="0" dirty="0" smtClean="0">
                <a:ln>
                  <a:noFill/>
                </a:ln>
                <a:solidFill>
                  <a:schemeClr val="tx2"/>
                </a:solidFill>
                <a:effectLst/>
                <a:uLnTx/>
                <a:uFillTx/>
              </a:rPr>
              <a:t>Aggregated</a:t>
            </a:r>
          </a:p>
          <a:p>
            <a:pPr marL="742933" lvl="1" indent="-342900" defTabSz="457200" eaLnBrk="0" hangingPunct="0">
              <a:spcBef>
                <a:spcPct val="20000"/>
              </a:spcBef>
              <a:spcAft>
                <a:spcPct val="0"/>
              </a:spcAft>
              <a:buFont typeface="Arial" panose="020B0604020202020204" pitchFamily="34" charset="0"/>
              <a:buChar char="•"/>
              <a:defRPr/>
            </a:pPr>
            <a:r>
              <a:rPr kumimoji="0" lang="en-US" sz="2000" b="1" i="0" u="none" strike="noStrike" kern="1200" cap="none" spc="0" normalizeH="0" noProof="0" dirty="0" smtClean="0">
                <a:ln>
                  <a:noFill/>
                </a:ln>
                <a:solidFill>
                  <a:schemeClr val="tx2"/>
                </a:solidFill>
                <a:effectLst/>
                <a:uLnTx/>
                <a:uFillTx/>
              </a:rPr>
              <a:t>Key Performance Indicators</a:t>
            </a:r>
          </a:p>
          <a:p>
            <a:pPr marL="742933" lvl="1" indent="-342900" defTabSz="457200" eaLnBrk="0" hangingPunct="0">
              <a:spcBef>
                <a:spcPct val="20000"/>
              </a:spcBef>
              <a:spcAft>
                <a:spcPct val="0"/>
              </a:spcAft>
              <a:buFont typeface="Arial" panose="020B0604020202020204" pitchFamily="34" charset="0"/>
              <a:buChar char="•"/>
              <a:defRPr/>
            </a:pPr>
            <a:r>
              <a:rPr kumimoji="0" lang="en-US" sz="2000" b="1" i="0" u="none" strike="noStrike" kern="1200" cap="none" spc="0" normalizeH="0" noProof="0" dirty="0" smtClean="0">
                <a:ln>
                  <a:noFill/>
                </a:ln>
                <a:solidFill>
                  <a:schemeClr val="tx2"/>
                </a:solidFill>
                <a:effectLst/>
                <a:uLnTx/>
                <a:uFillTx/>
              </a:rPr>
              <a:t>Analytics</a:t>
            </a:r>
          </a:p>
          <a:p>
            <a:pPr marL="342900" marR="0" lvl="0" indent="-342900" algn="l" defTabSz="457200" rtl="0" eaLnBrk="0" fontAlgn="base" latinLnBrk="0" hangingPunct="0">
              <a:spcBef>
                <a:spcPct val="20000"/>
              </a:spcBef>
              <a:spcAft>
                <a:spcPct val="0"/>
              </a:spcAft>
              <a:buClrTx/>
              <a:buSzTx/>
              <a:buFont typeface="Arial" panose="020B0604020202020204" pitchFamily="34" charset="0"/>
              <a:buChar char="•"/>
              <a:tabLst/>
              <a:defRPr/>
            </a:pPr>
            <a:r>
              <a:rPr lang="en-US" sz="2400" noProof="0" dirty="0" smtClean="0">
                <a:solidFill>
                  <a:srgbClr val="AA3621"/>
                </a:solidFill>
              </a:rPr>
              <a:t>To be used internally or by the client</a:t>
            </a:r>
          </a:p>
          <a:p>
            <a:pPr marL="342900" marR="0" lvl="0" indent="-342900" algn="l" defTabSz="457200" rtl="0" eaLnBrk="0" fontAlgn="base" latinLnBrk="0" hangingPunct="0">
              <a:spcBef>
                <a:spcPct val="20000"/>
              </a:spcBef>
              <a:spcAft>
                <a:spcPct val="0"/>
              </a:spcAft>
              <a:buClrTx/>
              <a:buSzTx/>
              <a:buFont typeface="Arial" panose="020B0604020202020204" pitchFamily="34" charset="0"/>
              <a:buChar char="•"/>
              <a:tabLst/>
              <a:defRPr/>
            </a:pPr>
            <a:r>
              <a:rPr lang="en-US" sz="2400" dirty="0" smtClean="0">
                <a:solidFill>
                  <a:srgbClr val="AA3621"/>
                </a:solidFill>
              </a:rPr>
              <a:t>Current Use Cases</a:t>
            </a:r>
          </a:p>
          <a:p>
            <a:pPr marL="742933" lvl="1" indent="-342900" defTabSz="457200" eaLnBrk="0" hangingPunct="0">
              <a:spcBef>
                <a:spcPct val="20000"/>
              </a:spcBef>
              <a:spcAft>
                <a:spcPct val="0"/>
              </a:spcAft>
              <a:buFont typeface="Arial" panose="020B0604020202020204" pitchFamily="34" charset="0"/>
              <a:buChar char="•"/>
              <a:defRPr/>
            </a:pPr>
            <a:r>
              <a:rPr lang="en-US" sz="2000" dirty="0" smtClean="0">
                <a:solidFill>
                  <a:schemeClr val="tx2"/>
                </a:solidFill>
              </a:rPr>
              <a:t>Supports Active Insights</a:t>
            </a:r>
          </a:p>
          <a:p>
            <a:pPr marL="742933" lvl="1" indent="-342900" defTabSz="457200" eaLnBrk="0" hangingPunct="0">
              <a:spcBef>
                <a:spcPct val="20000"/>
              </a:spcBef>
              <a:spcAft>
                <a:spcPct val="0"/>
              </a:spcAft>
              <a:buFont typeface="Arial" panose="020B0604020202020204" pitchFamily="34" charset="0"/>
              <a:buChar char="•"/>
              <a:defRPr/>
            </a:pPr>
            <a:r>
              <a:rPr lang="en-US" sz="2000" dirty="0" smtClean="0">
                <a:solidFill>
                  <a:schemeClr val="tx2"/>
                </a:solidFill>
              </a:rPr>
              <a:t>Supports Operational Insights</a:t>
            </a:r>
          </a:p>
          <a:p>
            <a:pPr marL="742933" lvl="1" indent="-342900" defTabSz="457200" eaLnBrk="0" hangingPunct="0">
              <a:spcBef>
                <a:spcPct val="20000"/>
              </a:spcBef>
              <a:spcAft>
                <a:spcPct val="0"/>
              </a:spcAft>
              <a:buFont typeface="Arial" panose="020B0604020202020204" pitchFamily="34" charset="0"/>
              <a:buChar char="•"/>
              <a:defRPr/>
            </a:pPr>
            <a:r>
              <a:rPr lang="en-US" sz="2000" dirty="0" smtClean="0">
                <a:solidFill>
                  <a:schemeClr val="tx2"/>
                </a:solidFill>
              </a:rPr>
              <a:t>Supports Hub Explorer</a:t>
            </a:r>
          </a:p>
        </p:txBody>
      </p:sp>
    </p:spTree>
    <p:extLst>
      <p:ext uri="{BB962C8B-B14F-4D97-AF65-F5344CB8AC3E}">
        <p14:creationId xmlns:p14="http://schemas.microsoft.com/office/powerpoint/2010/main" val="2901807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smtClean="0"/>
              <a:t>Data – Retention and Refresh Frequency</a:t>
            </a:r>
            <a:endParaRPr lang="en-US" dirty="0"/>
          </a:p>
        </p:txBody>
      </p:sp>
      <p:sp>
        <p:nvSpPr>
          <p:cNvPr id="7" name="TextBox 6"/>
          <p:cNvSpPr txBox="1"/>
          <p:nvPr/>
        </p:nvSpPr>
        <p:spPr>
          <a:xfrm>
            <a:off x="352433" y="1066800"/>
            <a:ext cx="8439228" cy="2015936"/>
          </a:xfrm>
          <a:prstGeom prst="rect">
            <a:avLst/>
          </a:prstGeom>
          <a:noFill/>
        </p:spPr>
        <p:txBody>
          <a:bodyPr wrap="square" rtlCol="0">
            <a:spAutoFit/>
          </a:bodyPr>
          <a:lstStyle/>
          <a:p>
            <a:pPr defTabSz="548640">
              <a:spcBef>
                <a:spcPts val="0"/>
              </a:spcBef>
              <a:spcAft>
                <a:spcPts val="600"/>
              </a:spcAft>
            </a:pPr>
            <a:r>
              <a:rPr lang="en-US" sz="1800" dirty="0" smtClean="0">
                <a:solidFill>
                  <a:schemeClr val="accent6"/>
                </a:solidFill>
              </a:rPr>
              <a:t>Black Knight Application Data (e.g. MSP, Empower, LoanSphere BK/FC) </a:t>
            </a:r>
            <a:endParaRPr lang="en-US" sz="1800" dirty="0">
              <a:solidFill>
                <a:schemeClr val="accent6"/>
              </a:solidFill>
            </a:endParaRPr>
          </a:p>
          <a:p>
            <a:pPr marL="434340" indent="-342900" defTabSz="548640">
              <a:spcBef>
                <a:spcPts val="0"/>
              </a:spcBef>
              <a:spcAft>
                <a:spcPts val="600"/>
              </a:spcAft>
              <a:buFont typeface="Arial" pitchFamily="34" charset="0"/>
              <a:buChar char="–"/>
            </a:pPr>
            <a:r>
              <a:rPr lang="en-US" sz="1600" b="0" dirty="0" smtClean="0">
                <a:solidFill>
                  <a:schemeClr val="tx2"/>
                </a:solidFill>
              </a:rPr>
              <a:t>3 months of daily activity</a:t>
            </a:r>
          </a:p>
          <a:p>
            <a:pPr marL="434340" indent="-342900" defTabSz="548640">
              <a:spcBef>
                <a:spcPts val="0"/>
              </a:spcBef>
              <a:spcAft>
                <a:spcPts val="600"/>
              </a:spcAft>
              <a:buFont typeface="Arial" pitchFamily="34" charset="0"/>
              <a:buChar char="–"/>
            </a:pPr>
            <a:r>
              <a:rPr lang="en-US" sz="1600" b="0" dirty="0" smtClean="0">
                <a:solidFill>
                  <a:schemeClr val="tx2"/>
                </a:solidFill>
              </a:rPr>
              <a:t>5 years of month-end snapshots</a:t>
            </a:r>
          </a:p>
          <a:p>
            <a:pPr marL="434340" indent="-342900" defTabSz="548640">
              <a:spcBef>
                <a:spcPts val="0"/>
              </a:spcBef>
              <a:spcAft>
                <a:spcPts val="600"/>
              </a:spcAft>
              <a:buFont typeface="Arial" pitchFamily="34" charset="0"/>
              <a:buChar char="–"/>
            </a:pPr>
            <a:r>
              <a:rPr lang="en-US" sz="1600" b="0" dirty="0" smtClean="0">
                <a:solidFill>
                  <a:schemeClr val="tx2"/>
                </a:solidFill>
              </a:rPr>
              <a:t>Unlimited year-end snapshots (Dec. snapshot)</a:t>
            </a:r>
          </a:p>
          <a:p>
            <a:pPr marL="91440" defTabSz="548640">
              <a:spcBef>
                <a:spcPts val="0"/>
              </a:spcBef>
              <a:spcAft>
                <a:spcPts val="600"/>
              </a:spcAft>
            </a:pPr>
            <a:endParaRPr lang="en-US" sz="1600" b="0" dirty="0" smtClean="0">
              <a:solidFill>
                <a:srgbClr val="595959"/>
              </a:solidFill>
              <a:ea typeface="ヒラギノ角ゴ Pro W3" charset="0"/>
            </a:endParaRPr>
          </a:p>
          <a:p>
            <a:pPr fontAlgn="auto">
              <a:spcBef>
                <a:spcPts val="0"/>
              </a:spcBef>
              <a:spcAft>
                <a:spcPts val="0"/>
              </a:spcAft>
            </a:pPr>
            <a:r>
              <a:rPr lang="en-US" sz="1800" dirty="0">
                <a:solidFill>
                  <a:schemeClr val="accent6"/>
                </a:solidFill>
              </a:rPr>
              <a:t>Black Knight </a:t>
            </a:r>
            <a:r>
              <a:rPr lang="en-US" sz="1800" dirty="0" smtClean="0">
                <a:solidFill>
                  <a:schemeClr val="accent6"/>
                </a:solidFill>
              </a:rPr>
              <a:t>Public Records Data</a:t>
            </a:r>
            <a:endParaRPr lang="en-US" sz="1800" dirty="0">
              <a:solidFill>
                <a:schemeClr val="accent6"/>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142366499"/>
              </p:ext>
            </p:extLst>
          </p:nvPr>
        </p:nvGraphicFramePr>
        <p:xfrm>
          <a:off x="457200" y="3198675"/>
          <a:ext cx="8016708" cy="2697830"/>
        </p:xfrm>
        <a:graphic>
          <a:graphicData uri="http://schemas.openxmlformats.org/drawingml/2006/table">
            <a:tbl>
              <a:tblPr firstRow="1" firstCol="1" bandRow="1">
                <a:tableStyleId>{5C22544A-7EE6-4342-B048-85BDC9FD1C3A}</a:tableStyleId>
              </a:tblPr>
              <a:tblGrid>
                <a:gridCol w="1917157"/>
                <a:gridCol w="1979160"/>
                <a:gridCol w="4120391"/>
              </a:tblGrid>
              <a:tr h="269783">
                <a:tc>
                  <a:txBody>
                    <a:bodyPr/>
                    <a:lstStyle/>
                    <a:p>
                      <a:pPr marL="0" marR="0" algn="ctr">
                        <a:spcBef>
                          <a:spcPts val="0"/>
                        </a:spcBef>
                        <a:spcAft>
                          <a:spcPts val="0"/>
                        </a:spcAft>
                      </a:pPr>
                      <a:r>
                        <a:rPr lang="en-US" sz="1400" dirty="0">
                          <a:effectLst/>
                          <a:latin typeface="Arial" panose="020B0604020202020204" pitchFamily="34" charset="0"/>
                          <a:cs typeface="Arial" panose="020B0604020202020204" pitchFamily="34" charset="0"/>
                        </a:rPr>
                        <a:t>Data Set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solidFill>
                      <a:schemeClr val="accent1"/>
                    </a:solidFill>
                  </a:tcPr>
                </a:tc>
                <a:tc>
                  <a:txBody>
                    <a:bodyPr/>
                    <a:lstStyle/>
                    <a:p>
                      <a:pPr marL="0" marR="0" algn="ctr">
                        <a:spcBef>
                          <a:spcPts val="0"/>
                        </a:spcBef>
                        <a:spcAft>
                          <a:spcPts val="0"/>
                        </a:spcAft>
                      </a:pPr>
                      <a:r>
                        <a:rPr lang="en-US" sz="1400" dirty="0">
                          <a:effectLst/>
                          <a:latin typeface="Arial" panose="020B0604020202020204" pitchFamily="34" charset="0"/>
                          <a:cs typeface="Arial" panose="020B0604020202020204" pitchFamily="34" charset="0"/>
                        </a:rPr>
                        <a:t>Refresh Frequency</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solidFill>
                      <a:schemeClr val="accent1"/>
                    </a:solidFill>
                  </a:tcPr>
                </a:tc>
                <a:tc>
                  <a:txBody>
                    <a:bodyPr/>
                    <a:lstStyle/>
                    <a:p>
                      <a:pPr marL="0" marR="0" algn="ctr">
                        <a:spcBef>
                          <a:spcPts val="0"/>
                        </a:spcBef>
                        <a:spcAft>
                          <a:spcPts val="0"/>
                        </a:spcAft>
                      </a:pPr>
                      <a:r>
                        <a:rPr lang="en-US" sz="1400" dirty="0">
                          <a:effectLst/>
                          <a:latin typeface="Arial" panose="020B0604020202020204" pitchFamily="34" charset="0"/>
                          <a:cs typeface="Arial" panose="020B0604020202020204" pitchFamily="34" charset="0"/>
                        </a:rPr>
                        <a:t>Data Retention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solidFill>
                      <a:schemeClr val="accent1"/>
                    </a:solidFill>
                  </a:tcPr>
                </a:tc>
              </a:tr>
              <a:tr h="269783">
                <a:tc>
                  <a:txBody>
                    <a:bodyPr/>
                    <a:lstStyle/>
                    <a:p>
                      <a:pPr marL="0" marR="0">
                        <a:spcBef>
                          <a:spcPts val="0"/>
                        </a:spcBef>
                        <a:spcAft>
                          <a:spcPts val="0"/>
                        </a:spcAft>
                      </a:pPr>
                      <a:r>
                        <a:rPr lang="en-US" sz="1200" dirty="0" smtClean="0">
                          <a:effectLst/>
                          <a:latin typeface="Arial" panose="020B0604020202020204" pitchFamily="34" charset="0"/>
                          <a:cs typeface="Arial" panose="020B0604020202020204" pitchFamily="34" charset="0"/>
                        </a:rPr>
                        <a:t>Assessment,</a:t>
                      </a:r>
                      <a:r>
                        <a:rPr lang="en-US" sz="1200" baseline="0" dirty="0" smtClean="0">
                          <a:effectLst/>
                          <a:latin typeface="Arial" panose="020B0604020202020204" pitchFamily="34" charset="0"/>
                          <a:cs typeface="Arial" panose="020B0604020202020204" pitchFamily="34" charset="0"/>
                        </a:rPr>
                        <a:t> Deed, SAM</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Weekly (Sunday)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a:effectLst/>
                          <a:latin typeface="Arial" panose="020B0604020202020204" pitchFamily="34" charset="0"/>
                          <a:cs typeface="Arial" panose="020B0604020202020204" pitchFamily="34" charset="0"/>
                        </a:rPr>
                        <a:t>NOD</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Weekly (Sunday)</a:t>
                      </a:r>
                    </a:p>
                  </a:txBody>
                  <a:tcPr marL="66213" marR="66213" marT="0" marB="0"/>
                </a:tc>
                <a:tc>
                  <a:txBody>
                    <a:bodyPr/>
                    <a:lstStyle/>
                    <a:p>
                      <a:pPr marL="0" marR="0">
                        <a:spcBef>
                          <a:spcPts val="0"/>
                        </a:spcBef>
                        <a:spcAft>
                          <a:spcPts val="0"/>
                        </a:spcAft>
                      </a:pPr>
                      <a:r>
                        <a:rPr lang="en-US" sz="1200" kern="120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err="1">
                          <a:effectLst/>
                          <a:latin typeface="Arial" panose="020B0604020202020204" pitchFamily="34" charset="0"/>
                          <a:cs typeface="Arial" panose="020B0604020202020204" pitchFamily="34" charset="0"/>
                        </a:rPr>
                        <a:t>SIData</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Weekly (Sunday)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smtClean="0">
                          <a:effectLst/>
                          <a:latin typeface="Arial" panose="020B0604020202020204" pitchFamily="34" charset="0"/>
                          <a:cs typeface="Arial" panose="020B0604020202020204" pitchFamily="34" charset="0"/>
                        </a:rPr>
                        <a:t>Assignments/Releases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a:solidFill>
                            <a:srgbClr val="595959"/>
                          </a:solidFill>
                          <a:latin typeface="Arial" pitchFamily="34" charset="0"/>
                          <a:ea typeface="+mn-ea"/>
                          <a:cs typeface="Arial" pitchFamily="34" charset="0"/>
                        </a:rPr>
                        <a:t>Weekly (Sunday)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err="1" smtClean="0">
                          <a:effectLst/>
                          <a:latin typeface="Arial" panose="020B0604020202020204" pitchFamily="34" charset="0"/>
                          <a:cs typeface="Arial" panose="020B0604020202020204" pitchFamily="34" charset="0"/>
                        </a:rPr>
                        <a:t>xValue</a:t>
                      </a:r>
                      <a:r>
                        <a:rPr lang="en-US" sz="1200" dirty="0" smtClean="0">
                          <a:effectLst/>
                          <a:latin typeface="Arial" panose="020B0604020202020204" pitchFamily="34" charset="0"/>
                          <a:cs typeface="Arial" panose="020B0604020202020204" pitchFamily="34" charset="0"/>
                        </a:rPr>
                        <a:t> (AVM)</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Weekly (Sunday)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a:effectLst/>
                          <a:latin typeface="Arial" panose="020B0604020202020204" pitchFamily="34" charset="0"/>
                          <a:cs typeface="Arial" panose="020B0604020202020204" pitchFamily="34" charset="0"/>
                        </a:rPr>
                        <a:t>MLS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a:solidFill>
                            <a:srgbClr val="595959"/>
                          </a:solidFill>
                          <a:latin typeface="Arial" pitchFamily="34" charset="0"/>
                          <a:ea typeface="+mn-ea"/>
                          <a:cs typeface="Arial" pitchFamily="34" charset="0"/>
                        </a:rPr>
                        <a:t>Weekly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err="1">
                          <a:effectLst/>
                          <a:latin typeface="Arial" panose="020B0604020202020204" pitchFamily="34" charset="0"/>
                          <a:cs typeface="Arial" panose="020B0604020202020204" pitchFamily="34" charset="0"/>
                        </a:rPr>
                        <a:t>McDash</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a:solidFill>
                            <a:srgbClr val="595959"/>
                          </a:solidFill>
                          <a:latin typeface="Arial" pitchFamily="34" charset="0"/>
                          <a:ea typeface="+mn-ea"/>
                          <a:cs typeface="Arial" pitchFamily="34" charset="0"/>
                        </a:rPr>
                        <a:t>Monthly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Drop-n-replace (no history)</a:t>
                      </a:r>
                    </a:p>
                  </a:txBody>
                  <a:tcPr marL="66213" marR="66213" marT="0" marB="0"/>
                </a:tc>
              </a:tr>
              <a:tr h="269783">
                <a:tc>
                  <a:txBody>
                    <a:bodyPr/>
                    <a:lstStyle/>
                    <a:p>
                      <a:pPr marL="0" marR="0">
                        <a:spcBef>
                          <a:spcPts val="0"/>
                        </a:spcBef>
                        <a:spcAft>
                          <a:spcPts val="0"/>
                        </a:spcAft>
                      </a:pPr>
                      <a:r>
                        <a:rPr lang="en-US" sz="1200" dirty="0" err="1">
                          <a:effectLst/>
                          <a:latin typeface="Arial" panose="020B0604020202020204" pitchFamily="34" charset="0"/>
                          <a:cs typeface="Arial" panose="020B0604020202020204" pitchFamily="34" charset="0"/>
                        </a:rPr>
                        <a:t>MLOnline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a:solidFill>
                            <a:srgbClr val="595959"/>
                          </a:solidFill>
                          <a:latin typeface="Arial" pitchFamily="34" charset="0"/>
                          <a:ea typeface="+mn-ea"/>
                          <a:cs typeface="Arial" pitchFamily="34" charset="0"/>
                        </a:rPr>
                        <a:t>Weekly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Rolling 3 months (12 weeks)</a:t>
                      </a:r>
                    </a:p>
                  </a:txBody>
                  <a:tcPr marL="66213" marR="66213" marT="0" marB="0"/>
                </a:tc>
              </a:tr>
              <a:tr h="269783">
                <a:tc>
                  <a:txBody>
                    <a:bodyPr/>
                    <a:lstStyle/>
                    <a:p>
                      <a:pPr marL="0" marR="0">
                        <a:spcBef>
                          <a:spcPts val="0"/>
                        </a:spcBef>
                        <a:spcAft>
                          <a:spcPts val="0"/>
                        </a:spcAft>
                      </a:pPr>
                      <a:r>
                        <a:rPr lang="en-US" sz="1200" dirty="0">
                          <a:effectLst/>
                          <a:latin typeface="Arial" panose="020B0604020202020204" pitchFamily="34" charset="0"/>
                          <a:cs typeface="Arial" panose="020B0604020202020204" pitchFamily="34" charset="0"/>
                        </a:rPr>
                        <a:t>HPI</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6213" marR="66213" marT="0" marB="0" anchor="ctr"/>
                </a:tc>
                <a:tc>
                  <a:txBody>
                    <a:bodyPr/>
                    <a:lstStyle/>
                    <a:p>
                      <a:pPr marL="0" marR="0">
                        <a:spcBef>
                          <a:spcPts val="0"/>
                        </a:spcBef>
                        <a:spcAft>
                          <a:spcPts val="0"/>
                        </a:spcAft>
                      </a:pPr>
                      <a:r>
                        <a:rPr lang="en-US" sz="1200" kern="1200">
                          <a:solidFill>
                            <a:srgbClr val="595959"/>
                          </a:solidFill>
                          <a:latin typeface="Arial" pitchFamily="34" charset="0"/>
                          <a:ea typeface="+mn-ea"/>
                          <a:cs typeface="Arial" pitchFamily="34" charset="0"/>
                        </a:rPr>
                        <a:t>Bi weekly</a:t>
                      </a:r>
                    </a:p>
                  </a:txBody>
                  <a:tcPr marL="66213" marR="66213" marT="0" marB="0"/>
                </a:tc>
                <a:tc>
                  <a:txBody>
                    <a:bodyPr/>
                    <a:lstStyle/>
                    <a:p>
                      <a:pPr marL="0" marR="0">
                        <a:spcBef>
                          <a:spcPts val="0"/>
                        </a:spcBef>
                        <a:spcAft>
                          <a:spcPts val="0"/>
                        </a:spcAft>
                      </a:pPr>
                      <a:r>
                        <a:rPr lang="en-US" sz="1200" kern="1200" dirty="0">
                          <a:solidFill>
                            <a:srgbClr val="595959"/>
                          </a:solidFill>
                          <a:latin typeface="Arial" pitchFamily="34" charset="0"/>
                          <a:ea typeface="+mn-ea"/>
                          <a:cs typeface="Arial" pitchFamily="34" charset="0"/>
                        </a:rPr>
                        <a:t>Drop-n-replace (no history)</a:t>
                      </a:r>
                    </a:p>
                  </a:txBody>
                  <a:tcPr marL="66213" marR="66213" marT="0" marB="0"/>
                </a:tc>
              </a:tr>
            </a:tbl>
          </a:graphicData>
        </a:graphic>
      </p:graphicFrame>
    </p:spTree>
    <p:extLst>
      <p:ext uri="{BB962C8B-B14F-4D97-AF65-F5344CB8AC3E}">
        <p14:creationId xmlns:p14="http://schemas.microsoft.com/office/powerpoint/2010/main" val="428886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idx="1"/>
            <p:extLst>
              <p:ext uri="{D42A27DB-BD31-4B8C-83A1-F6EECF244321}">
                <p14:modId xmlns:p14="http://schemas.microsoft.com/office/powerpoint/2010/main" val="2346866487"/>
              </p:ext>
            </p:extLst>
          </p:nvPr>
        </p:nvGraphicFramePr>
        <p:xfrm>
          <a:off x="352433" y="1295400"/>
          <a:ext cx="8410567" cy="5029196"/>
        </p:xfrm>
        <a:graphic>
          <a:graphicData uri="http://schemas.openxmlformats.org/drawingml/2006/table">
            <a:tbl>
              <a:tblPr firstRow="1" bandRow="1">
                <a:tableStyleId>{5C22544A-7EE6-4342-B048-85BDC9FD1C3A}</a:tableStyleId>
              </a:tblPr>
              <a:tblGrid>
                <a:gridCol w="1401964"/>
                <a:gridCol w="2890153"/>
                <a:gridCol w="1360073"/>
                <a:gridCol w="1324653"/>
                <a:gridCol w="1433724"/>
              </a:tblGrid>
              <a:tr h="378544">
                <a:tc>
                  <a:txBody>
                    <a:bodyPr/>
                    <a:lstStyle/>
                    <a:p>
                      <a:pPr marL="0" algn="l" defTabSz="457182" rtl="0" eaLnBrk="1" latinLnBrk="0" hangingPunct="1"/>
                      <a:r>
                        <a:rPr lang="en-US" sz="1600" b="1" i="0" kern="1200" dirty="0" smtClean="0">
                          <a:solidFill>
                            <a:schemeClr val="lt1"/>
                          </a:solidFill>
                          <a:latin typeface="+mn-lt"/>
                          <a:ea typeface="Segoe UI" panose="020B0502040204020203" pitchFamily="34" charset="0"/>
                          <a:cs typeface="Segoe UI" panose="020B0502040204020203" pitchFamily="34" charset="0"/>
                        </a:rPr>
                        <a:t>Category</a:t>
                      </a:r>
                      <a:endParaRPr lang="en-US" sz="1600" b="1" i="0" kern="1200" dirty="0">
                        <a:solidFill>
                          <a:schemeClr val="lt1"/>
                        </a:solidFill>
                        <a:latin typeface="+mn-lt"/>
                        <a:ea typeface="Segoe UI" panose="020B0502040204020203" pitchFamily="34" charset="0"/>
                        <a:cs typeface="Segoe UI" panose="020B0502040204020203" pitchFamily="34" charset="0"/>
                      </a:endParaRPr>
                    </a:p>
                  </a:txBody>
                  <a:tcPr marT="38100" marB="38100" anchor="ctr"/>
                </a:tc>
                <a:tc>
                  <a:txBody>
                    <a:bodyPr/>
                    <a:lstStyle/>
                    <a:p>
                      <a:r>
                        <a:rPr lang="en-US" sz="1600" i="0" dirty="0" smtClean="0">
                          <a:latin typeface="+mn-lt"/>
                          <a:ea typeface="Segoe UI" panose="020B0502040204020203" pitchFamily="34" charset="0"/>
                          <a:cs typeface="Segoe UI" panose="020B0502040204020203" pitchFamily="34" charset="0"/>
                        </a:rPr>
                        <a:t>Feature</a:t>
                      </a:r>
                      <a:endParaRPr lang="en-US" sz="900" i="0" dirty="0">
                        <a:latin typeface="+mn-lt"/>
                        <a:ea typeface="Segoe UI" panose="020B0502040204020203" pitchFamily="34" charset="0"/>
                        <a:cs typeface="Segoe UI" panose="020B0502040204020203" pitchFamily="34" charset="0"/>
                      </a:endParaRPr>
                    </a:p>
                  </a:txBody>
                  <a:tcPr marT="38100" marB="381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i="1" dirty="0" smtClean="0">
                          <a:latin typeface="+mn-lt"/>
                          <a:ea typeface="Segoe UI" panose="020B0502040204020203" pitchFamily="34" charset="0"/>
                          <a:cs typeface="Segoe UI" panose="020B0502040204020203" pitchFamily="34" charset="0"/>
                        </a:rPr>
                        <a:t>Tier I</a:t>
                      </a:r>
                      <a:endParaRPr lang="en-US" sz="1050" i="1" dirty="0">
                        <a:latin typeface="+mn-lt"/>
                        <a:ea typeface="Segoe UI" panose="020B0502040204020203" pitchFamily="34" charset="0"/>
                        <a:cs typeface="Segoe UI" panose="020B0502040204020203" pitchFamily="34" charset="0"/>
                      </a:endParaRPr>
                    </a:p>
                  </a:txBody>
                  <a:tcPr marT="38100" marB="381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i="1" dirty="0" smtClean="0">
                          <a:latin typeface="+mn-lt"/>
                          <a:ea typeface="Segoe UI" panose="020B0502040204020203" pitchFamily="34" charset="0"/>
                          <a:cs typeface="Segoe UI" panose="020B0502040204020203" pitchFamily="34" charset="0"/>
                        </a:rPr>
                        <a:t>Tier II</a:t>
                      </a:r>
                      <a:endParaRPr lang="en-US" sz="1050" i="1" dirty="0">
                        <a:latin typeface="+mn-lt"/>
                        <a:ea typeface="Segoe UI" panose="020B0502040204020203" pitchFamily="34" charset="0"/>
                        <a:cs typeface="Segoe UI" panose="020B0502040204020203" pitchFamily="34" charset="0"/>
                      </a:endParaRPr>
                    </a:p>
                  </a:txBody>
                  <a:tcPr marT="38100" marB="381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i="1" dirty="0" smtClean="0">
                          <a:latin typeface="+mn-lt"/>
                          <a:ea typeface="Segoe UI" panose="020B0502040204020203" pitchFamily="34" charset="0"/>
                          <a:cs typeface="Segoe UI" panose="020B0502040204020203" pitchFamily="34" charset="0"/>
                        </a:rPr>
                        <a:t>Tier III</a:t>
                      </a:r>
                      <a:endParaRPr lang="en-US" sz="1050" i="1" dirty="0">
                        <a:latin typeface="+mn-lt"/>
                        <a:ea typeface="Segoe UI" panose="020B0502040204020203" pitchFamily="34" charset="0"/>
                        <a:cs typeface="Segoe UI" panose="020B0502040204020203" pitchFamily="34" charset="0"/>
                      </a:endParaRPr>
                    </a:p>
                  </a:txBody>
                  <a:tcPr marT="38100" marB="38100" anchor="ctr"/>
                </a:tc>
              </a:tr>
              <a:tr h="290274">
                <a:tc rowSpan="4">
                  <a:txBody>
                    <a:bodyPr/>
                    <a:lstStyle/>
                    <a:p>
                      <a:pPr marL="45720" algn="l" rtl="0" fontAlgn="ctr"/>
                      <a:r>
                        <a:rPr lang="en-US" sz="900" b="1" i="0" u="none" strike="noStrike" dirty="0" smtClean="0">
                          <a:solidFill>
                            <a:srgbClr val="000000"/>
                          </a:solidFill>
                          <a:effectLst/>
                          <a:latin typeface="Arial" panose="020B0604020202020204" pitchFamily="34" charset="0"/>
                        </a:rPr>
                        <a:t>Environment</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Client Dedicated</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rgbClr val="008A00"/>
                          </a:solidFill>
                          <a:latin typeface="Georgia" panose="02040502050405020303" pitchFamily="18" charset="0"/>
                          <a:ea typeface="+mn-ea"/>
                          <a:cs typeface="+mn-cs"/>
                          <a:sym typeface="Wingdings" panose="05000000000000000000" pitchFamily="2" charset="2"/>
                        </a:rPr>
                        <a:t></a:t>
                      </a:r>
                      <a:endParaRPr lang="en-US" sz="900" b="1" kern="1200" dirty="0" smtClean="0">
                        <a:solidFill>
                          <a:srgbClr val="008A00"/>
                        </a:solidFill>
                        <a:latin typeface="Georgia" panose="02040502050405020303" pitchFamily="18" charset="0"/>
                        <a:ea typeface="+mn-ea"/>
                        <a:cs typeface="+mn-cs"/>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290274">
                <a:tc vMerge="1">
                  <a:txBody>
                    <a:bodyPr/>
                    <a:lstStyle/>
                    <a:p>
                      <a:pPr marL="45720" algn="l" rtl="0" fontAlgn="ctr"/>
                      <a:endParaRPr lang="en-US" sz="10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Multi-Tenant</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290274">
                <a:tc vMerge="1">
                  <a:txBody>
                    <a:bodyPr/>
                    <a:lstStyle/>
                    <a:p>
                      <a:pPr marL="45720" algn="l" rtl="0" fontAlgn="ctr"/>
                      <a:endParaRPr lang="en-US" sz="10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Expandable</a:t>
                      </a:r>
                      <a:r>
                        <a:rPr lang="en-US" sz="900" b="1" i="0" u="none" strike="noStrike" baseline="0" dirty="0" smtClean="0">
                          <a:solidFill>
                            <a:srgbClr val="000000"/>
                          </a:solidFill>
                          <a:effectLst/>
                          <a:latin typeface="Arial" panose="020B0604020202020204" pitchFamily="34" charset="0"/>
                        </a:rPr>
                        <a:t> Storage / Compute</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rgbClr val="008A00"/>
                          </a:solidFill>
                          <a:latin typeface="Georgia" panose="02040502050405020303" pitchFamily="18" charset="0"/>
                          <a:ea typeface="+mn-ea"/>
                          <a:cs typeface="+mn-cs"/>
                          <a:sym typeface="Wingdings" panose="05000000000000000000" pitchFamily="2" charset="2"/>
                        </a:rPr>
                        <a:t></a:t>
                      </a:r>
                      <a:endParaRPr lang="en-US" sz="900" b="1" kern="1200" dirty="0" smtClean="0">
                        <a:solidFill>
                          <a:srgbClr val="008A00"/>
                        </a:solidFill>
                        <a:latin typeface="Georgia" panose="02040502050405020303" pitchFamily="18" charset="0"/>
                        <a:ea typeface="+mn-ea"/>
                        <a:cs typeface="+mn-cs"/>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481331">
                <a:tc vMerge="1">
                  <a:txBody>
                    <a:bodyPr/>
                    <a:lstStyle/>
                    <a:p>
                      <a:pPr marL="45720" algn="l" defTabSz="457182" rtl="0" eaLnBrk="1" fontAlgn="ctr" latinLnBrk="0" hangingPunct="1"/>
                      <a:endParaRPr lang="en-US" sz="10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Data Refresh</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Daily / Weekly</a:t>
                      </a: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Daily / Weekly</a:t>
                      </a: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Daily / </a:t>
                      </a:r>
                      <a:r>
                        <a:rPr lang="en-US" sz="800" b="1" i="1" baseline="0" dirty="0" smtClean="0">
                          <a:solidFill>
                            <a:srgbClr val="008A00"/>
                          </a:solidFill>
                          <a:latin typeface="+mn-lt"/>
                        </a:rPr>
                        <a:t>Weekly</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b="1" i="1" baseline="0" dirty="0" smtClean="0">
                          <a:solidFill>
                            <a:srgbClr val="008A00"/>
                          </a:solidFill>
                          <a:latin typeface="+mn-lt"/>
                        </a:rPr>
                        <a:t>(roadmap intraday where application supported)</a:t>
                      </a:r>
                      <a:endParaRPr lang="en-US" sz="800" b="1" i="1" dirty="0" smtClean="0">
                        <a:solidFill>
                          <a:srgbClr val="008A00"/>
                        </a:solidFill>
                        <a:latin typeface="+mn-lt"/>
                      </a:endParaRPr>
                    </a:p>
                  </a:txBody>
                  <a:tcPr marT="38100" marB="38100" anchor="ctr">
                    <a:solidFill>
                      <a:srgbClr val="EADDCC"/>
                    </a:solidFill>
                  </a:tcPr>
                </a:tc>
              </a:tr>
              <a:tr h="290274">
                <a:tc rowSpan="4">
                  <a:txBody>
                    <a:bodyPr/>
                    <a:lstStyle/>
                    <a:p>
                      <a:pPr marL="45720" algn="l" defTabSz="457182" rtl="0" eaLnBrk="1" fontAlgn="ctr" latinLnBrk="0" hangingPunct="1"/>
                      <a:r>
                        <a:rPr lang="en-US" sz="900" b="1" i="0" u="none" strike="noStrike" kern="1200" dirty="0" smtClean="0">
                          <a:solidFill>
                            <a:srgbClr val="000000"/>
                          </a:solidFill>
                          <a:effectLst/>
                          <a:latin typeface="Arial" panose="020B0604020202020204" pitchFamily="34" charset="0"/>
                          <a:ea typeface="+mn-ea"/>
                          <a:cs typeface="+mn-cs"/>
                        </a:rPr>
                        <a:t>Data Menu</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Linked Data Sets</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r>
              <a:tr h="290274">
                <a:tc vMerge="1">
                  <a:txBody>
                    <a:bodyPr/>
                    <a:lstStyle/>
                    <a:p>
                      <a:pPr marL="45720" algn="l" defTabSz="457182" rtl="0" eaLnBrk="1" fontAlgn="ctr" latinLnBrk="0" hangingPunct="1"/>
                      <a:endParaRPr lang="en-US" sz="7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Client Portfolio Data </a:t>
                      </a:r>
                      <a:r>
                        <a:rPr lang="en-US" sz="900" b="0" i="0" u="none" strike="noStrike" dirty="0" smtClean="0">
                          <a:solidFill>
                            <a:srgbClr val="000000"/>
                          </a:solidFill>
                          <a:effectLst/>
                          <a:latin typeface="Arial" panose="020B0604020202020204" pitchFamily="34" charset="0"/>
                        </a:rPr>
                        <a:t>(Servicing, Origination, Default, Invoicing)</a:t>
                      </a:r>
                      <a:endParaRPr lang="en-US" sz="900" b="0"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r>
              <a:tr h="290274">
                <a:tc vMerge="1">
                  <a:txBody>
                    <a:bodyPr/>
                    <a:lstStyle/>
                    <a:p>
                      <a:pPr marL="45720" algn="l" defTabSz="457182" rtl="0" eaLnBrk="1" fontAlgn="ctr" latinLnBrk="0" hangingPunct="1"/>
                      <a:endParaRPr lang="en-US" sz="7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BKFS Enhanced Data </a:t>
                      </a:r>
                      <a:r>
                        <a:rPr lang="en-US" sz="900" b="0" i="0" u="none" strike="noStrike" dirty="0" smtClean="0">
                          <a:solidFill>
                            <a:srgbClr val="000000"/>
                          </a:solidFill>
                          <a:effectLst/>
                          <a:latin typeface="Arial" panose="020B0604020202020204" pitchFamily="34" charset="0"/>
                        </a:rPr>
                        <a:t>(Public Records, MLS, AVM, HPI)</a:t>
                      </a:r>
                      <a:endParaRPr lang="en-US" sz="900" b="0"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r>
              <a:tr h="290274">
                <a:tc vMerge="1">
                  <a:txBody>
                    <a:bodyPr/>
                    <a:lstStyle/>
                    <a:p>
                      <a:pPr marL="45720" algn="l" defTabSz="457182" rtl="0" eaLnBrk="1" fontAlgn="ctr" latinLnBrk="0" hangingPunct="1"/>
                      <a:endParaRPr lang="en-US" sz="7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algn="l" rtl="0" fontAlgn="ctr"/>
                      <a:r>
                        <a:rPr lang="en-US" sz="900" b="1" i="0" u="none" strike="noStrike" kern="1200" dirty="0" smtClean="0">
                          <a:solidFill>
                            <a:srgbClr val="000000"/>
                          </a:solidFill>
                          <a:effectLst/>
                          <a:latin typeface="Arial" panose="020B0604020202020204" pitchFamily="34" charset="0"/>
                          <a:ea typeface="+mn-ea"/>
                          <a:cs typeface="+mn-cs"/>
                        </a:rPr>
                        <a:t>3rd party data</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r>
              <a:tr h="290274">
                <a:tc>
                  <a:txBody>
                    <a:bodyPr/>
                    <a:lstStyle/>
                    <a:p>
                      <a:pPr marL="45720" algn="l" rtl="0" fontAlgn="ctr"/>
                      <a:r>
                        <a:rPr lang="en-US" sz="900" b="1" i="0" u="none" strike="noStrike" kern="1200" dirty="0" smtClean="0">
                          <a:solidFill>
                            <a:srgbClr val="000000"/>
                          </a:solidFill>
                          <a:effectLst/>
                          <a:latin typeface="Arial" panose="020B0604020202020204" pitchFamily="34" charset="0"/>
                          <a:ea typeface="+mn-ea"/>
                          <a:cs typeface="+mn-cs"/>
                        </a:rPr>
                        <a:t>Retention</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EADDCC"/>
                    </a:solidFill>
                  </a:tcPr>
                </a:tc>
                <a:tc>
                  <a:txBody>
                    <a:bodyPr/>
                    <a:lstStyle/>
                    <a:p>
                      <a:pPr marL="45720" indent="0" algn="l" rtl="0" fontAlgn="ctr">
                        <a:spcBef>
                          <a:spcPts val="100"/>
                        </a:spcBef>
                        <a:spcAft>
                          <a:spcPts val="100"/>
                        </a:spcAft>
                        <a:buFont typeface="Arial" panose="020B0604020202020204" pitchFamily="34" charset="0"/>
                        <a:buNone/>
                      </a:pPr>
                      <a:r>
                        <a:rPr lang="en-US" sz="900" b="1" i="0" u="none" strike="noStrike" dirty="0" smtClean="0">
                          <a:solidFill>
                            <a:srgbClr val="000000"/>
                          </a:solidFill>
                          <a:effectLst/>
                          <a:latin typeface="Arial" panose="020B0604020202020204" pitchFamily="34" charset="0"/>
                        </a:rPr>
                        <a:t>90</a:t>
                      </a:r>
                      <a:r>
                        <a:rPr lang="en-US" sz="900" b="1" i="0" u="none" strike="noStrike" baseline="0" dirty="0" smtClean="0">
                          <a:solidFill>
                            <a:srgbClr val="000000"/>
                          </a:solidFill>
                          <a:effectLst/>
                          <a:latin typeface="Arial" panose="020B0604020202020204" pitchFamily="34" charset="0"/>
                        </a:rPr>
                        <a:t> Day, 13 Month-Month End, Year End </a:t>
                      </a:r>
                      <a:r>
                        <a:rPr lang="en-US" sz="900" b="0" i="0" u="none" strike="noStrike" baseline="0" dirty="0" smtClean="0">
                          <a:solidFill>
                            <a:srgbClr val="000000"/>
                          </a:solidFill>
                          <a:effectLst/>
                          <a:latin typeface="Arial" panose="020B0604020202020204" pitchFamily="34" charset="0"/>
                        </a:rPr>
                        <a:t>(5 </a:t>
                      </a:r>
                      <a:r>
                        <a:rPr lang="en-US" sz="900" b="0" i="0" u="none" strike="noStrike" baseline="0" dirty="0" err="1" smtClean="0">
                          <a:solidFill>
                            <a:srgbClr val="000000"/>
                          </a:solidFill>
                          <a:effectLst/>
                          <a:latin typeface="Arial" panose="020B0604020202020204" pitchFamily="34" charset="0"/>
                        </a:rPr>
                        <a:t>yrs</a:t>
                      </a:r>
                      <a:r>
                        <a:rPr lang="en-US" sz="900" b="0" i="0" u="none" strike="noStrike" baseline="0" dirty="0" smtClean="0">
                          <a:solidFill>
                            <a:srgbClr val="000000"/>
                          </a:solidFill>
                          <a:effectLst/>
                          <a:latin typeface="Arial" panose="020B0604020202020204" pitchFamily="34" charset="0"/>
                        </a:rPr>
                        <a:t>)</a:t>
                      </a:r>
                      <a:endParaRPr lang="en-US" sz="900" b="0" i="0" u="none" strike="noStrike" dirty="0">
                        <a:solidFill>
                          <a:srgbClr val="000000"/>
                        </a:solidFill>
                        <a:effectLst/>
                        <a:latin typeface="Arial" panose="020B0604020202020204" pitchFamily="34" charset="0"/>
                      </a:endParaRPr>
                    </a:p>
                  </a:txBody>
                  <a:tcPr marL="9525" marR="9525" marT="27432" marB="27432"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sym typeface="Wingdings" panose="05000000000000000000" pitchFamily="2" charset="2"/>
                        </a:rPr>
                        <a:t>Client</a:t>
                      </a:r>
                      <a:r>
                        <a:rPr lang="en-US" sz="800" b="1" i="1" baseline="0" dirty="0" smtClean="0">
                          <a:solidFill>
                            <a:srgbClr val="008A00"/>
                          </a:solidFill>
                          <a:latin typeface="+mn-lt"/>
                          <a:sym typeface="Wingdings" panose="05000000000000000000" pitchFamily="2" charset="2"/>
                        </a:rPr>
                        <a:t> Defined</a:t>
                      </a:r>
                      <a:endParaRPr lang="en-US" sz="800" b="1" i="1" dirty="0" smtClean="0">
                        <a:solidFill>
                          <a:srgbClr val="008A00"/>
                        </a:solidFill>
                        <a:latin typeface="+mn-lt"/>
                      </a:endParaRPr>
                    </a:p>
                  </a:txBody>
                  <a:tcPr marT="38100" marB="38100" anchor="ctr">
                    <a:solidFill>
                      <a:srgbClr val="EADDCC"/>
                    </a:solidFill>
                  </a:tcPr>
                </a:tc>
              </a:tr>
              <a:tr h="306063">
                <a:tc>
                  <a:txBody>
                    <a:bodyPr/>
                    <a:lstStyle/>
                    <a:p>
                      <a:pPr marL="45720" algn="l" rtl="0" fontAlgn="ctr"/>
                      <a:r>
                        <a:rPr lang="en-US" sz="900" b="1" i="0" u="none" strike="noStrike" kern="1200" dirty="0" smtClean="0">
                          <a:solidFill>
                            <a:srgbClr val="000000"/>
                          </a:solidFill>
                          <a:effectLst/>
                          <a:latin typeface="Arial" panose="020B0604020202020204" pitchFamily="34" charset="0"/>
                          <a:ea typeface="+mn-ea"/>
                          <a:cs typeface="+mn-cs"/>
                        </a:rPr>
                        <a:t>Available 3rd Party Components</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indent="0" algn="l" defTabSz="457182" rtl="0" eaLnBrk="1" fontAlgn="ctr" latinLnBrk="0" hangingPunct="1">
                        <a:spcBef>
                          <a:spcPts val="100"/>
                        </a:spcBef>
                        <a:spcAft>
                          <a:spcPts val="100"/>
                        </a:spcAft>
                        <a:buFont typeface="Arial" panose="020B0604020202020204" pitchFamily="34" charset="0"/>
                        <a:buNone/>
                      </a:pPr>
                      <a:r>
                        <a:rPr lang="en-US" sz="900" b="1" i="0" u="none" strike="noStrike" kern="1200" dirty="0" smtClean="0">
                          <a:solidFill>
                            <a:srgbClr val="000000"/>
                          </a:solidFill>
                          <a:effectLst/>
                          <a:latin typeface="Arial" panose="020B0604020202020204" pitchFamily="34" charset="0"/>
                          <a:ea typeface="+mn-ea"/>
                          <a:cs typeface="+mn-cs"/>
                        </a:rPr>
                        <a:t>Apache Hadoop</a:t>
                      </a:r>
                      <a:r>
                        <a:rPr lang="en-US" sz="900" b="1" i="0" u="none" strike="noStrike" kern="1200" baseline="0" dirty="0" smtClean="0">
                          <a:solidFill>
                            <a:srgbClr val="000000"/>
                          </a:solidFill>
                          <a:effectLst/>
                          <a:latin typeface="Arial" panose="020B0604020202020204" pitchFamily="34" charset="0"/>
                          <a:ea typeface="+mn-ea"/>
                          <a:cs typeface="+mn-cs"/>
                        </a:rPr>
                        <a:t> Stack </a:t>
                      </a:r>
                      <a:r>
                        <a:rPr lang="en-US" sz="900" b="0" i="0" u="none" strike="noStrike" kern="1200" baseline="0" dirty="0" smtClean="0">
                          <a:solidFill>
                            <a:srgbClr val="000000"/>
                          </a:solidFill>
                          <a:effectLst/>
                          <a:latin typeface="Arial" panose="020B0604020202020204" pitchFamily="34" charset="0"/>
                          <a:ea typeface="+mn-ea"/>
                          <a:cs typeface="+mn-cs"/>
                        </a:rPr>
                        <a:t>(client access)</a:t>
                      </a:r>
                      <a:endParaRPr lang="en-US" sz="900" b="0" i="0" u="none" strike="noStrike" kern="1200" dirty="0">
                        <a:solidFill>
                          <a:srgbClr val="000000"/>
                        </a:solidFill>
                        <a:effectLst/>
                        <a:latin typeface="Arial" panose="020B0604020202020204" pitchFamily="34" charset="0"/>
                        <a:ea typeface="+mn-ea"/>
                        <a:cs typeface="+mn-cs"/>
                      </a:endParaRPr>
                    </a:p>
                  </a:txBody>
                  <a:tcPr marL="9525" marR="9525" marT="27432" marB="27432"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F5EFE7"/>
                    </a:solidFill>
                  </a:tcPr>
                </a:tc>
              </a:tr>
              <a:tr h="290274">
                <a:tc rowSpan="5">
                  <a:txBody>
                    <a:bodyPr/>
                    <a:lstStyle/>
                    <a:p>
                      <a:pPr marL="45720" algn="l" rtl="0" fontAlgn="ctr"/>
                      <a:r>
                        <a:rPr lang="en-US" sz="900" b="1" i="0" u="none" strike="noStrike" kern="1200" dirty="0" smtClean="0">
                          <a:solidFill>
                            <a:srgbClr val="000000"/>
                          </a:solidFill>
                          <a:effectLst/>
                          <a:latin typeface="Arial" panose="020B0604020202020204" pitchFamily="34" charset="0"/>
                          <a:ea typeface="+mn-ea"/>
                          <a:cs typeface="+mn-cs"/>
                        </a:rPr>
                        <a:t>Available Black Knight Components</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EADDCC"/>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Hub Explorer &amp; Guided Ad Hoc</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290274">
                <a:tc vMerge="1">
                  <a:txBody>
                    <a:bodyPr/>
                    <a:lstStyle/>
                    <a:p>
                      <a:pPr marL="45720" algn="l" rtl="0" fontAlgn="ctr"/>
                      <a:endParaRPr lang="en-US" sz="700" b="0"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Data Hub Web Services</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290274">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Active Insight</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290274">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Data Extract </a:t>
                      </a:r>
                      <a:r>
                        <a:rPr lang="en-US" sz="900" b="0" i="0" u="none" strike="noStrike" dirty="0" smtClean="0">
                          <a:solidFill>
                            <a:srgbClr val="000000"/>
                          </a:solidFill>
                          <a:effectLst/>
                          <a:latin typeface="Arial" panose="020B0604020202020204" pitchFamily="34" charset="0"/>
                        </a:rPr>
                        <a:t>(Bulk)</a:t>
                      </a:r>
                      <a:endParaRPr lang="en-US" sz="900" b="0"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endParaRPr lang="en-US" sz="900" b="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endParaRPr lang="en-US" sz="900" b="1" i="1" dirty="0" smtClean="0">
                        <a:solidFill>
                          <a:srgbClr val="008A00"/>
                        </a:solidFill>
                        <a:latin typeface="Georgia" panose="02040502050405020303" pitchFamily="18" charset="0"/>
                      </a:endParaRPr>
                    </a:p>
                  </a:txBody>
                  <a:tcPr marT="38100" marB="38100" anchor="ctr">
                    <a:solidFill>
                      <a:srgbClr val="EADDCC"/>
                    </a:solidFill>
                  </a:tcPr>
                </a:tc>
                <a:tc>
                  <a:txBody>
                    <a:bodyPr/>
                    <a:lstStyle/>
                    <a:p>
                      <a:pPr marL="0" marR="0" indent="0" algn="ctr" defTabSz="457182" rtl="0" eaLnBrk="1" fontAlgn="auto" latinLnBrk="0" hangingPunct="1">
                        <a:lnSpc>
                          <a:spcPct val="100000"/>
                        </a:lnSpc>
                        <a:spcBef>
                          <a:spcPts val="0"/>
                        </a:spcBef>
                        <a:spcAft>
                          <a:spcPts val="0"/>
                        </a:spcAft>
                        <a:buClrTx/>
                        <a:buSzTx/>
                        <a:buFontTx/>
                        <a:buNone/>
                        <a:tabLst/>
                        <a:defRPr/>
                      </a:pPr>
                      <a:r>
                        <a:rPr lang="en-US" sz="900" b="1" dirty="0" smtClean="0">
                          <a:solidFill>
                            <a:srgbClr val="008A00"/>
                          </a:solidFill>
                          <a:latin typeface="Georgia" panose="02040502050405020303" pitchFamily="18" charset="0"/>
                          <a:sym typeface="Wingdings" panose="05000000000000000000" pitchFamily="2" charset="2"/>
                        </a:rPr>
                        <a:t></a:t>
                      </a:r>
                      <a:endParaRPr lang="en-US" sz="900" b="1" dirty="0" smtClean="0">
                        <a:solidFill>
                          <a:srgbClr val="008A00"/>
                        </a:solidFill>
                        <a:latin typeface="Georgia" panose="02040502050405020303" pitchFamily="18" charset="0"/>
                      </a:endParaRPr>
                    </a:p>
                  </a:txBody>
                  <a:tcPr marT="38100" marB="38100" anchor="ctr">
                    <a:solidFill>
                      <a:srgbClr val="EADDCC"/>
                    </a:solidFill>
                  </a:tcPr>
                </a:tc>
              </a:tr>
              <a:tr h="379970">
                <a:tc vMerge="1">
                  <a:txBody>
                    <a:bodyPr/>
                    <a:lstStyle/>
                    <a:p>
                      <a:pPr marL="45720" marR="0" indent="0" algn="l" defTabSz="457182" rtl="0" eaLnBrk="1" fontAlgn="ctr" latinLnBrk="0" hangingPunct="1">
                        <a:lnSpc>
                          <a:spcPct val="100000"/>
                        </a:lnSpc>
                        <a:spcBef>
                          <a:spcPts val="0"/>
                        </a:spcBef>
                        <a:spcAft>
                          <a:spcPts val="0"/>
                        </a:spcAft>
                        <a:buClrTx/>
                        <a:buSzTx/>
                        <a:buFontTx/>
                        <a:buNone/>
                        <a:tabLst/>
                        <a:defRPr/>
                      </a:pPr>
                      <a:endParaRPr lang="en-US" sz="700" b="0" i="0" u="none" strike="noStrike" dirty="0" smtClean="0">
                        <a:solidFill>
                          <a:srgbClr val="000000"/>
                        </a:solidFill>
                        <a:effectLst/>
                        <a:latin typeface="Arial" panose="020B0604020202020204" pitchFamily="34" charset="0"/>
                      </a:endParaRPr>
                    </a:p>
                  </a:txBody>
                  <a:tcPr marL="9525" marR="9525" marT="9525" marB="0" anchor="ctr"/>
                </a:tc>
                <a:tc>
                  <a:txBody>
                    <a:bodyPr/>
                    <a:lstStyle/>
                    <a:p>
                      <a:pPr marL="45720" marR="0" indent="0" algn="l" defTabSz="457182" rtl="0" eaLnBrk="1" fontAlgn="ctr"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rPr>
                        <a:t>Intelligent Insight</a:t>
                      </a:r>
                      <a:r>
                        <a:rPr lang="en-US" sz="900" b="1" i="0" u="none" strike="noStrike" baseline="0" dirty="0" smtClean="0">
                          <a:solidFill>
                            <a:srgbClr val="000000"/>
                          </a:solidFill>
                          <a:effectLst/>
                          <a:latin typeface="Arial" panose="020B0604020202020204" pitchFamily="34" charset="0"/>
                        </a:rPr>
                        <a:t> Toolkit</a:t>
                      </a:r>
                      <a:endParaRPr lang="en-US" sz="900" b="1" i="0" u="none" strike="noStrike" dirty="0" smtClean="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BKFS Developed</a:t>
                      </a:r>
                      <a:r>
                        <a:rPr lang="en-US" sz="800" b="1" i="1" baseline="0" dirty="0" smtClean="0">
                          <a:solidFill>
                            <a:srgbClr val="008A00"/>
                          </a:solidFill>
                          <a:latin typeface="+mn-lt"/>
                        </a:rPr>
                        <a:t> &amp; Published</a:t>
                      </a:r>
                      <a:endParaRPr lang="en-US" sz="800" b="1" i="1" dirty="0" smtClean="0">
                        <a:solidFill>
                          <a:srgbClr val="008A00"/>
                        </a:solidFill>
                        <a:latin typeface="+mn-lt"/>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BKFS Developed</a:t>
                      </a:r>
                      <a:r>
                        <a:rPr lang="en-US" sz="800" b="1" i="1" baseline="0" dirty="0" smtClean="0">
                          <a:solidFill>
                            <a:srgbClr val="008A00"/>
                          </a:solidFill>
                          <a:latin typeface="+mn-lt"/>
                        </a:rPr>
                        <a:t> &amp; Published</a:t>
                      </a:r>
                      <a:endParaRPr lang="en-US" sz="800" b="1" i="1" dirty="0" smtClean="0">
                        <a:solidFill>
                          <a:srgbClr val="008A00"/>
                        </a:solidFill>
                        <a:latin typeface="+mn-lt"/>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Client Developed /</a:t>
                      </a:r>
                    </a:p>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BKFS Developed &amp;  Published</a:t>
                      </a:r>
                    </a:p>
                  </a:txBody>
                  <a:tcPr marL="8021" marR="8021" marT="8021" marB="0" anchor="ctr">
                    <a:solidFill>
                      <a:srgbClr val="EADDCC"/>
                    </a:solidFill>
                  </a:tcPr>
                </a:tc>
              </a:tr>
            </a:tbl>
          </a:graphicData>
        </a:graphic>
      </p:graphicFrame>
      <p:sp>
        <p:nvSpPr>
          <p:cNvPr id="5" name="Title 1"/>
          <p:cNvSpPr txBox="1">
            <a:spLocks/>
          </p:cNvSpPr>
          <p:nvPr/>
        </p:nvSpPr>
        <p:spPr>
          <a:xfrm>
            <a:off x="352433" y="370074"/>
            <a:ext cx="6863529"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a:t>Commercial </a:t>
            </a:r>
            <a:r>
              <a:rPr lang="en-US" dirty="0" smtClean="0"/>
              <a:t>Offerings – Feature Comparison</a:t>
            </a:r>
            <a:endParaRPr lang="en-US" dirty="0"/>
          </a:p>
        </p:txBody>
      </p:sp>
    </p:spTree>
    <p:extLst>
      <p:ext uri="{BB962C8B-B14F-4D97-AF65-F5344CB8AC3E}">
        <p14:creationId xmlns:p14="http://schemas.microsoft.com/office/powerpoint/2010/main" val="835872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idx="1"/>
            <p:extLst>
              <p:ext uri="{D42A27DB-BD31-4B8C-83A1-F6EECF244321}">
                <p14:modId xmlns:p14="http://schemas.microsoft.com/office/powerpoint/2010/main" val="2539547626"/>
              </p:ext>
            </p:extLst>
          </p:nvPr>
        </p:nvGraphicFramePr>
        <p:xfrm>
          <a:off x="352433" y="1282999"/>
          <a:ext cx="8410568" cy="5041600"/>
        </p:xfrm>
        <a:graphic>
          <a:graphicData uri="http://schemas.openxmlformats.org/drawingml/2006/table">
            <a:tbl>
              <a:tblPr firstRow="1" bandRow="1">
                <a:tableStyleId>{5C22544A-7EE6-4342-B048-85BDC9FD1C3A}</a:tableStyleId>
              </a:tblPr>
              <a:tblGrid>
                <a:gridCol w="1338211"/>
                <a:gridCol w="3237256"/>
                <a:gridCol w="1282151"/>
                <a:gridCol w="1218397"/>
                <a:gridCol w="1334553"/>
              </a:tblGrid>
              <a:tr h="509912">
                <a:tc>
                  <a:txBody>
                    <a:bodyPr/>
                    <a:lstStyle/>
                    <a:p>
                      <a:pPr marL="0" algn="l" defTabSz="457182" rtl="0" eaLnBrk="1" latinLnBrk="0" hangingPunct="1"/>
                      <a:r>
                        <a:rPr lang="en-US" sz="1600" b="1" i="0" kern="1200" dirty="0" smtClean="0">
                          <a:solidFill>
                            <a:schemeClr val="lt1"/>
                          </a:solidFill>
                          <a:latin typeface="+mn-lt"/>
                          <a:ea typeface="Segoe UI" panose="020B0502040204020203" pitchFamily="34" charset="0"/>
                          <a:cs typeface="Segoe UI" panose="020B0502040204020203" pitchFamily="34" charset="0"/>
                        </a:rPr>
                        <a:t>Category</a:t>
                      </a:r>
                      <a:endParaRPr lang="en-US" sz="1600" b="1" i="0" kern="1200" dirty="0">
                        <a:solidFill>
                          <a:schemeClr val="lt1"/>
                        </a:solidFill>
                        <a:latin typeface="+mn-lt"/>
                        <a:ea typeface="Segoe UI" panose="020B0502040204020203" pitchFamily="34" charset="0"/>
                        <a:cs typeface="Segoe UI" panose="020B0502040204020203" pitchFamily="34" charset="0"/>
                      </a:endParaRPr>
                    </a:p>
                  </a:txBody>
                  <a:tcPr marT="38100" marB="38100" anchor="ctr"/>
                </a:tc>
                <a:tc>
                  <a:txBody>
                    <a:bodyPr/>
                    <a:lstStyle/>
                    <a:p>
                      <a:r>
                        <a:rPr lang="en-US" sz="1600" i="0" dirty="0" smtClean="0">
                          <a:latin typeface="+mn-lt"/>
                          <a:ea typeface="Segoe UI" panose="020B0502040204020203" pitchFamily="34" charset="0"/>
                          <a:cs typeface="Segoe UI" panose="020B0502040204020203" pitchFamily="34" charset="0"/>
                        </a:rPr>
                        <a:t>Feature</a:t>
                      </a:r>
                      <a:endParaRPr lang="en-US" sz="900" i="0" dirty="0">
                        <a:latin typeface="+mn-lt"/>
                        <a:ea typeface="Segoe UI" panose="020B0502040204020203" pitchFamily="34" charset="0"/>
                        <a:cs typeface="Segoe UI" panose="020B0502040204020203" pitchFamily="34" charset="0"/>
                      </a:endParaRPr>
                    </a:p>
                  </a:txBody>
                  <a:tcPr marT="38100" marB="381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i="1" dirty="0" smtClean="0">
                          <a:latin typeface="+mn-lt"/>
                          <a:ea typeface="Segoe UI" panose="020B0502040204020203" pitchFamily="34" charset="0"/>
                          <a:cs typeface="Segoe UI" panose="020B0502040204020203" pitchFamily="34" charset="0"/>
                        </a:rPr>
                        <a:t>Tier I</a:t>
                      </a:r>
                      <a:endParaRPr lang="en-US" sz="1050" i="1" dirty="0">
                        <a:latin typeface="+mn-lt"/>
                        <a:ea typeface="Segoe UI" panose="020B0502040204020203" pitchFamily="34" charset="0"/>
                        <a:cs typeface="Segoe UI" panose="020B0502040204020203" pitchFamily="34" charset="0"/>
                      </a:endParaRPr>
                    </a:p>
                  </a:txBody>
                  <a:tcPr marT="38100" marB="381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i="1" dirty="0" smtClean="0">
                          <a:latin typeface="+mn-lt"/>
                          <a:ea typeface="Segoe UI" panose="020B0502040204020203" pitchFamily="34" charset="0"/>
                          <a:cs typeface="Segoe UI" panose="020B0502040204020203" pitchFamily="34" charset="0"/>
                        </a:rPr>
                        <a:t>Tier II</a:t>
                      </a:r>
                      <a:endParaRPr lang="en-US" sz="1050" i="1" dirty="0">
                        <a:latin typeface="+mn-lt"/>
                        <a:ea typeface="Segoe UI" panose="020B0502040204020203" pitchFamily="34" charset="0"/>
                        <a:cs typeface="Segoe UI" panose="020B0502040204020203" pitchFamily="34" charset="0"/>
                      </a:endParaRPr>
                    </a:p>
                  </a:txBody>
                  <a:tcPr marT="38100" marB="3810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i="1" dirty="0" smtClean="0">
                          <a:latin typeface="+mn-lt"/>
                          <a:ea typeface="Segoe UI" panose="020B0502040204020203" pitchFamily="34" charset="0"/>
                          <a:cs typeface="Segoe UI" panose="020B0502040204020203" pitchFamily="34" charset="0"/>
                        </a:rPr>
                        <a:t>Tier III</a:t>
                      </a:r>
                      <a:endParaRPr lang="en-US" sz="1050" i="1" dirty="0">
                        <a:latin typeface="+mn-lt"/>
                        <a:ea typeface="Segoe UI" panose="020B0502040204020203" pitchFamily="34" charset="0"/>
                        <a:cs typeface="Segoe UI" panose="020B0502040204020203" pitchFamily="34" charset="0"/>
                      </a:endParaRPr>
                    </a:p>
                  </a:txBody>
                  <a:tcPr marT="38100" marB="38100" anchor="ctr"/>
                </a:tc>
              </a:tr>
              <a:tr h="670778">
                <a:tc>
                  <a:txBody>
                    <a:bodyPr/>
                    <a:lstStyle/>
                    <a:p>
                      <a:pPr marL="45720" algn="l" defTabSz="457182" rtl="0" eaLnBrk="1" fontAlgn="ctr" latinLnBrk="0" hangingPunct="1"/>
                      <a:r>
                        <a:rPr lang="en-US" sz="900" b="1" i="0" u="none" strike="noStrike" kern="1200" dirty="0" smtClean="0">
                          <a:solidFill>
                            <a:srgbClr val="000000"/>
                          </a:solidFill>
                          <a:effectLst/>
                          <a:latin typeface="Arial" panose="020B0604020202020204" pitchFamily="34" charset="0"/>
                          <a:ea typeface="+mn-ea"/>
                          <a:cs typeface="+mn-cs"/>
                        </a:rPr>
                        <a:t>Optional 3rd Party Supported Components</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tc>
                <a:tc>
                  <a:txBody>
                    <a:bodyPr/>
                    <a:lstStyle/>
                    <a:p>
                      <a:pPr marL="45720" indent="0" algn="l" defTabSz="457182" rtl="0" eaLnBrk="1" fontAlgn="ctr" latinLnBrk="0" hangingPunct="1">
                        <a:spcBef>
                          <a:spcPts val="100"/>
                        </a:spcBef>
                        <a:spcAft>
                          <a:spcPts val="100"/>
                        </a:spcAft>
                        <a:buFont typeface="Arial" panose="020B0604020202020204" pitchFamily="34" charset="0"/>
                        <a:buNone/>
                      </a:pPr>
                      <a:r>
                        <a:rPr lang="en-US" sz="900" b="1" i="0" u="none" strike="noStrike" kern="1200" dirty="0" smtClean="0">
                          <a:solidFill>
                            <a:srgbClr val="000000"/>
                          </a:solidFill>
                          <a:effectLst/>
                          <a:latin typeface="Arial" panose="020B0604020202020204" pitchFamily="34" charset="0"/>
                          <a:ea typeface="+mn-ea"/>
                          <a:cs typeface="+mn-cs"/>
                        </a:rPr>
                        <a:t>Hadoop Data Science, Spark, 3rd Party Data Science, Visualization,</a:t>
                      </a:r>
                      <a:r>
                        <a:rPr lang="en-US" sz="900" b="1" i="0" u="none" strike="noStrike" kern="1200" baseline="0" dirty="0" smtClean="0">
                          <a:solidFill>
                            <a:srgbClr val="000000"/>
                          </a:solidFill>
                          <a:effectLst/>
                          <a:latin typeface="Arial" panose="020B0604020202020204" pitchFamily="34" charset="0"/>
                          <a:ea typeface="+mn-ea"/>
                          <a:cs typeface="+mn-cs"/>
                        </a:rPr>
                        <a:t> M</a:t>
                      </a:r>
                      <a:r>
                        <a:rPr lang="en-US" sz="900" b="1" i="0" u="none" strike="noStrike" kern="1200" dirty="0" smtClean="0">
                          <a:solidFill>
                            <a:srgbClr val="000000"/>
                          </a:solidFill>
                          <a:effectLst/>
                          <a:latin typeface="Arial" panose="020B0604020202020204" pitchFamily="34" charset="0"/>
                          <a:ea typeface="+mn-ea"/>
                          <a:cs typeface="+mn-cs"/>
                        </a:rPr>
                        <a:t>achine learning, A</a:t>
                      </a:r>
                      <a:r>
                        <a:rPr lang="en-US" sz="900" b="1" i="0" u="none" strike="noStrike" kern="1200" baseline="0" dirty="0" smtClean="0">
                          <a:solidFill>
                            <a:srgbClr val="000000"/>
                          </a:solidFill>
                          <a:effectLst/>
                          <a:latin typeface="Arial" panose="020B0604020202020204" pitchFamily="34" charset="0"/>
                          <a:ea typeface="+mn-ea"/>
                          <a:cs typeface="+mn-cs"/>
                        </a:rPr>
                        <a:t>lgorithms</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27432" marB="27432" anchor="ctr"/>
                </a:tc>
                <a:tc>
                  <a:txBody>
                    <a:bodyPr/>
                    <a:lstStyle/>
                    <a:p>
                      <a:pPr algn="ctr" fontAlgn="b"/>
                      <a:endParaRPr lang="en-US" sz="800" b="0" i="0" u="none" strike="noStrike" dirty="0">
                        <a:solidFill>
                          <a:srgbClr val="000000"/>
                        </a:solidFill>
                        <a:effectLst/>
                        <a:latin typeface="Calibri"/>
                      </a:endParaRPr>
                    </a:p>
                  </a:txBody>
                  <a:tcPr marL="8021" marR="8021" marT="8021" marB="0" anchor="ct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endParaRPr lang="en-US" sz="800" b="1" dirty="0" smtClean="0">
                        <a:solidFill>
                          <a:srgbClr val="008A00"/>
                        </a:solidFill>
                        <a:latin typeface="Georgia" panose="02040502050405020303" pitchFamily="18" charset="0"/>
                      </a:endParaRPr>
                    </a:p>
                  </a:txBody>
                  <a:tcPr marL="8021" marR="8021" marT="8021" marB="0" anchor="ct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tc>
              </a:tr>
              <a:tr h="318232">
                <a:tc rowSpan="6">
                  <a:txBody>
                    <a:bodyPr/>
                    <a:lstStyle/>
                    <a:p>
                      <a:pPr marL="45720" algn="l" defTabSz="457182" rtl="0" eaLnBrk="1" fontAlgn="ctr" latinLnBrk="0" hangingPunct="1"/>
                      <a:r>
                        <a:rPr lang="en-US" sz="900" b="1" i="0" u="none" strike="noStrike" kern="1200" dirty="0" smtClean="0">
                          <a:solidFill>
                            <a:srgbClr val="000000"/>
                          </a:solidFill>
                          <a:effectLst/>
                          <a:latin typeface="Arial" panose="020B0604020202020204" pitchFamily="34" charset="0"/>
                          <a:ea typeface="+mn-ea"/>
                          <a:cs typeface="+mn-cs"/>
                        </a:rPr>
                        <a:t>Support</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F5EFE7"/>
                    </a:solidFill>
                  </a:tcPr>
                </a:tc>
                <a:tc>
                  <a:txBody>
                    <a:bodyPr/>
                    <a:lstStyle/>
                    <a:p>
                      <a:pPr marL="45720" algn="l" rtl="0" fontAlgn="ctr"/>
                      <a:r>
                        <a:rPr lang="en-US" sz="900" b="1" i="0" u="none" strike="noStrike" dirty="0" err="1" smtClean="0">
                          <a:solidFill>
                            <a:srgbClr val="000000"/>
                          </a:solidFill>
                          <a:effectLst/>
                          <a:latin typeface="Arial" panose="020B0604020202020204" pitchFamily="34" charset="0"/>
                        </a:rPr>
                        <a:t>PowerCell</a:t>
                      </a:r>
                      <a:r>
                        <a:rPr lang="en-US" sz="900" b="1" i="0" u="none" strike="noStrike" dirty="0" smtClean="0">
                          <a:solidFill>
                            <a:srgbClr val="000000"/>
                          </a:solidFill>
                          <a:effectLst/>
                          <a:latin typeface="Arial" panose="020B0604020202020204" pitchFamily="34" charset="0"/>
                        </a:rPr>
                        <a:t> </a:t>
                      </a:r>
                      <a:r>
                        <a:rPr lang="en-US" sz="900" b="0" i="0" u="none" strike="noStrike" dirty="0" smtClean="0">
                          <a:solidFill>
                            <a:srgbClr val="000000"/>
                          </a:solidFill>
                          <a:effectLst/>
                          <a:latin typeface="Arial" panose="020B0604020202020204" pitchFamily="34" charset="0"/>
                        </a:rPr>
                        <a:t>(M-F 8am ET – 8pm</a:t>
                      </a:r>
                      <a:r>
                        <a:rPr lang="en-US" sz="900" b="0" i="0" u="none" strike="noStrike" baseline="0" dirty="0" smtClean="0">
                          <a:solidFill>
                            <a:srgbClr val="000000"/>
                          </a:solidFill>
                          <a:effectLst/>
                          <a:latin typeface="Arial" panose="020B0604020202020204" pitchFamily="34" charset="0"/>
                        </a:rPr>
                        <a:t> ET)</a:t>
                      </a:r>
                      <a:endParaRPr lang="en-US" sz="900" b="0"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T="38100" marB="38100" anchor="ctr">
                    <a:solidFill>
                      <a:srgbClr val="F5EFE7"/>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Advisory Services</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T="38100" marB="38100" anchor="ctr">
                    <a:solidFill>
                      <a:srgbClr val="F5EFE7"/>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T="38100" marB="38100" anchor="ctr">
                    <a:solidFill>
                      <a:srgbClr val="F5EFE7"/>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Documentation</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kern="1200" dirty="0" smtClean="0">
                          <a:solidFill>
                            <a:srgbClr val="008A00"/>
                          </a:solidFill>
                          <a:latin typeface="+mn-lt"/>
                          <a:ea typeface="+mn-ea"/>
                          <a:cs typeface="+mn-cs"/>
                        </a:rPr>
                        <a:t>Catalog / Dictionary</a:t>
                      </a:r>
                      <a:endParaRPr lang="en-US" sz="800" b="1" i="1" kern="1200" dirty="0">
                        <a:solidFill>
                          <a:srgbClr val="008A00"/>
                        </a:solidFill>
                        <a:latin typeface="+mn-lt"/>
                        <a:ea typeface="+mn-ea"/>
                        <a:cs typeface="+mn-cs"/>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kern="1200" dirty="0" smtClean="0">
                          <a:solidFill>
                            <a:srgbClr val="008A00"/>
                          </a:solidFill>
                          <a:latin typeface="+mn-lt"/>
                          <a:ea typeface="+mn-ea"/>
                          <a:cs typeface="+mn-cs"/>
                        </a:rPr>
                        <a:t>Catalog / Dictionary</a:t>
                      </a:r>
                      <a:endParaRPr lang="en-US" sz="800" b="1" i="1" dirty="0" smtClean="0">
                        <a:solidFill>
                          <a:srgbClr val="008A00"/>
                        </a:solidFill>
                        <a:latin typeface="+mn-lt"/>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kern="1200" dirty="0" smtClean="0">
                          <a:solidFill>
                            <a:srgbClr val="008A00"/>
                          </a:solidFill>
                          <a:latin typeface="+mn-lt"/>
                          <a:ea typeface="+mn-ea"/>
                          <a:cs typeface="+mn-cs"/>
                        </a:rPr>
                        <a:t>Catalog / Dictionary</a:t>
                      </a:r>
                    </a:p>
                  </a:txBody>
                  <a:tcPr marL="8021" marR="8021" marT="8021" marB="0" anchor="ctr">
                    <a:solidFill>
                      <a:srgbClr val="F5EFE7"/>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Subject</a:t>
                      </a:r>
                      <a:r>
                        <a:rPr lang="en-US" sz="900" b="1" i="0" u="none" strike="noStrike" baseline="0" dirty="0" smtClean="0">
                          <a:solidFill>
                            <a:srgbClr val="000000"/>
                          </a:solidFill>
                          <a:effectLst/>
                          <a:latin typeface="Arial" panose="020B0604020202020204" pitchFamily="34" charset="0"/>
                        </a:rPr>
                        <a:t> Matter Expertise Resource Access</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endParaRPr lang="en-US" sz="800" b="1" dirty="0" smtClean="0">
                        <a:solidFill>
                          <a:srgbClr val="008A00"/>
                        </a:solidFill>
                        <a:latin typeface="Georgia" panose="02040502050405020303" pitchFamily="18" charset="0"/>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endParaRPr lang="en-US" sz="800" b="1" dirty="0" smtClean="0">
                        <a:solidFill>
                          <a:srgbClr val="008A00"/>
                        </a:solidFill>
                        <a:latin typeface="Georgia" panose="02040502050405020303" pitchFamily="18" charset="0"/>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solidFill>
                      <a:srgbClr val="F5EFE7"/>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Professional Services</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kern="1200" dirty="0" smtClean="0">
                          <a:solidFill>
                            <a:srgbClr val="008A00"/>
                          </a:solidFill>
                          <a:latin typeface="Georgia" panose="02040502050405020303" pitchFamily="18" charset="0"/>
                          <a:ea typeface="+mn-ea"/>
                          <a:cs typeface="+mn-cs"/>
                          <a:sym typeface="Wingdings" panose="05000000000000000000" pitchFamily="2" charset="2"/>
                        </a:rPr>
                        <a:t></a:t>
                      </a:r>
                      <a:endParaRPr lang="en-US" sz="800" b="1" kern="1200" dirty="0" smtClean="0">
                        <a:solidFill>
                          <a:srgbClr val="008A00"/>
                        </a:solidFill>
                        <a:latin typeface="Georgia" panose="02040502050405020303" pitchFamily="18" charset="0"/>
                        <a:ea typeface="+mn-ea"/>
                        <a:cs typeface="+mn-cs"/>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kern="1200" dirty="0" smtClean="0">
                          <a:solidFill>
                            <a:srgbClr val="008A00"/>
                          </a:solidFill>
                          <a:latin typeface="Georgia" panose="02040502050405020303" pitchFamily="18" charset="0"/>
                          <a:ea typeface="+mn-ea"/>
                          <a:cs typeface="+mn-cs"/>
                          <a:sym typeface="Wingdings" panose="05000000000000000000" pitchFamily="2" charset="2"/>
                        </a:rPr>
                        <a:t></a:t>
                      </a:r>
                      <a:endParaRPr lang="en-US" sz="800" b="1" kern="1200" dirty="0" smtClean="0">
                        <a:solidFill>
                          <a:srgbClr val="008A00"/>
                        </a:solidFill>
                        <a:latin typeface="Georgia" panose="02040502050405020303" pitchFamily="18" charset="0"/>
                        <a:ea typeface="+mn-ea"/>
                        <a:cs typeface="+mn-cs"/>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solidFill>
                      <a:srgbClr val="F5EFE7"/>
                    </a:solidFill>
                  </a:tcPr>
                </a:tc>
              </a:tr>
              <a:tr h="595537">
                <a:tc vMerge="1">
                  <a:txBody>
                    <a:bodyPr/>
                    <a:lstStyle/>
                    <a:p>
                      <a:pPr marL="45720" algn="l" rtl="0" fontAlgn="ctr"/>
                      <a:endParaRPr lang="en-US" sz="700" b="0"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Priority Support</a:t>
                      </a:r>
                      <a:endParaRPr lang="en-US" sz="900" b="0" i="0" u="none" strike="noStrike" dirty="0">
                        <a:solidFill>
                          <a:srgbClr val="000000"/>
                        </a:solidFill>
                        <a:effectLst/>
                        <a:latin typeface="Arial" panose="020B0604020202020204" pitchFamily="34" charset="0"/>
                      </a:endParaRPr>
                    </a:p>
                  </a:txBody>
                  <a:tcPr marL="9525" marR="9525" marT="9525" marB="0" anchor="ctr">
                    <a:solidFill>
                      <a:srgbClr val="F5EFE7"/>
                    </a:solidFill>
                  </a:tcPr>
                </a:tc>
                <a:tc>
                  <a:txBody>
                    <a:bodyPr/>
                    <a:lstStyle/>
                    <a:p>
                      <a:pPr algn="ctr" fontAlgn="b"/>
                      <a:endParaRPr lang="en-US" sz="800" b="0" i="0" u="none" strike="noStrike" dirty="0">
                        <a:solidFill>
                          <a:srgbClr val="000000"/>
                        </a:solidFill>
                        <a:effectLst/>
                        <a:latin typeface="Calibri"/>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endParaRPr lang="en-US" sz="800" b="1" dirty="0" smtClean="0">
                        <a:solidFill>
                          <a:srgbClr val="008A00"/>
                        </a:solidFill>
                        <a:latin typeface="Georgia" panose="02040502050405020303" pitchFamily="18" charset="0"/>
                      </a:endParaRPr>
                    </a:p>
                  </a:txBody>
                  <a:tcPr marL="8021" marR="8021" marT="8021" marB="0" anchor="ctr">
                    <a:solidFill>
                      <a:srgbClr val="F5EFE7"/>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kern="1200" dirty="0" smtClean="0">
                          <a:solidFill>
                            <a:srgbClr val="008A00"/>
                          </a:solidFill>
                          <a:latin typeface="+mn-lt"/>
                          <a:ea typeface="+mn-ea"/>
                          <a:cs typeface="+mn-cs"/>
                        </a:rPr>
                        <a:t>Direct Level 2 Access, Troubleshooting, Development</a:t>
                      </a:r>
                    </a:p>
                  </a:txBody>
                  <a:tcPr marL="8021" marR="8021" marT="8021" marB="0" anchor="ctr">
                    <a:solidFill>
                      <a:srgbClr val="F5EFE7"/>
                    </a:solidFill>
                  </a:tcPr>
                </a:tc>
              </a:tr>
              <a:tr h="318232">
                <a:tc rowSpan="5">
                  <a:txBody>
                    <a:bodyPr/>
                    <a:lstStyle/>
                    <a:p>
                      <a:pPr marL="45720" algn="l" defTabSz="457182" rtl="0" eaLnBrk="1" fontAlgn="ctr" latinLnBrk="0" hangingPunct="1"/>
                      <a:r>
                        <a:rPr lang="en-US" sz="900" b="1" i="0" u="none" strike="noStrike" kern="1200" dirty="0" smtClean="0">
                          <a:solidFill>
                            <a:srgbClr val="000000"/>
                          </a:solidFill>
                          <a:effectLst/>
                          <a:latin typeface="Arial" panose="020B0604020202020204" pitchFamily="34" charset="0"/>
                          <a:ea typeface="+mn-ea"/>
                          <a:cs typeface="+mn-cs"/>
                        </a:rPr>
                        <a:t>Miscellaneous</a:t>
                      </a:r>
                      <a:endParaRPr lang="en-US" sz="900" b="1" i="0" u="none" strike="noStrike" kern="1200" dirty="0">
                        <a:solidFill>
                          <a:srgbClr val="000000"/>
                        </a:solidFill>
                        <a:effectLst/>
                        <a:latin typeface="Arial" panose="020B0604020202020204" pitchFamily="34" charset="0"/>
                        <a:ea typeface="+mn-ea"/>
                        <a:cs typeface="+mn-cs"/>
                      </a:endParaRPr>
                    </a:p>
                  </a:txBody>
                  <a:tcPr marL="9525" marR="9525" marT="9525" marB="0" anchor="ctr">
                    <a:solidFill>
                      <a:srgbClr val="EADDCC"/>
                    </a:solidFill>
                  </a:tcPr>
                </a:tc>
                <a:tc>
                  <a:txBody>
                    <a:bodyPr/>
                    <a:lstStyle/>
                    <a:p>
                      <a:pPr marL="45720" algn="l" rtl="0" fontAlgn="ctr"/>
                      <a:r>
                        <a:rPr lang="en-US" sz="900" b="1" i="0" u="none" strike="noStrike" dirty="0" smtClean="0">
                          <a:solidFill>
                            <a:srgbClr val="000000"/>
                          </a:solidFill>
                          <a:effectLst/>
                          <a:latin typeface="Arial" panose="020B0604020202020204" pitchFamily="34" charset="0"/>
                        </a:rPr>
                        <a:t>Data Encryption</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kern="1200" dirty="0" smtClean="0">
                          <a:solidFill>
                            <a:srgbClr val="008A00"/>
                          </a:solidFill>
                          <a:latin typeface="+mn-lt"/>
                          <a:ea typeface="+mn-ea"/>
                          <a:cs typeface="+mn-cs"/>
                        </a:rPr>
                        <a:t>Separate Keys</a:t>
                      </a:r>
                      <a:endParaRPr lang="en-US" sz="800" b="1" i="1" kern="1200" dirty="0">
                        <a:solidFill>
                          <a:srgbClr val="008A00"/>
                        </a:solidFill>
                        <a:latin typeface="+mn-lt"/>
                        <a:ea typeface="+mn-ea"/>
                        <a:cs typeface="+mn-cs"/>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r>
              <a:tr h="401285">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Lake to Lake </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algn="ctr" fontAlgn="b"/>
                      <a:endParaRPr lang="en-US" sz="800" b="0" i="0" u="none" strike="noStrike" dirty="0">
                        <a:solidFill>
                          <a:srgbClr val="000000"/>
                        </a:solidFill>
                        <a:effectLst/>
                        <a:latin typeface="Calibri"/>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Web Services</a:t>
                      </a: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Web Services / Bulk Extract</a:t>
                      </a:r>
                    </a:p>
                  </a:txBody>
                  <a:tcPr marL="8021" marR="8021" marT="8021" marB="0" anchor="ctr">
                    <a:solidFill>
                      <a:srgbClr val="EADDCC"/>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3</a:t>
                      </a:r>
                      <a:r>
                        <a:rPr lang="en-US" sz="900" b="1" i="0" u="none" strike="noStrike" baseline="30000" dirty="0" smtClean="0">
                          <a:solidFill>
                            <a:srgbClr val="000000"/>
                          </a:solidFill>
                          <a:effectLst/>
                          <a:latin typeface="Arial" panose="020B0604020202020204" pitchFamily="34" charset="0"/>
                        </a:rPr>
                        <a:t>rd</a:t>
                      </a:r>
                      <a:r>
                        <a:rPr lang="en-US" sz="900" b="1" i="0" u="none" strike="noStrike" dirty="0" smtClean="0">
                          <a:solidFill>
                            <a:srgbClr val="000000"/>
                          </a:solidFill>
                          <a:effectLst/>
                          <a:latin typeface="Arial" panose="020B0604020202020204" pitchFamily="34" charset="0"/>
                        </a:rPr>
                        <a:t> Party Tools </a:t>
                      </a:r>
                      <a:r>
                        <a:rPr lang="en-US" sz="900" b="0" i="0" u="none" strike="noStrike" dirty="0" smtClean="0">
                          <a:solidFill>
                            <a:srgbClr val="000000"/>
                          </a:solidFill>
                          <a:effectLst/>
                          <a:latin typeface="Arial" panose="020B0604020202020204" pitchFamily="34" charset="0"/>
                        </a:rPr>
                        <a:t>(subject to evaluation)</a:t>
                      </a:r>
                      <a:endParaRPr lang="en-US" sz="900" b="0"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algn="ctr" fontAlgn="b"/>
                      <a:endParaRPr lang="en-US" sz="800" b="0" i="0" u="none" strike="noStrike" dirty="0">
                        <a:solidFill>
                          <a:srgbClr val="000000"/>
                        </a:solidFill>
                        <a:effectLst/>
                        <a:latin typeface="Calibri"/>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Virtual Environment</a:t>
                      </a:r>
                      <a:r>
                        <a:rPr lang="en-US" sz="900" b="1" i="0" u="none" strike="noStrike" baseline="0" dirty="0" smtClean="0">
                          <a:solidFill>
                            <a:srgbClr val="000000"/>
                          </a:solidFill>
                          <a:effectLst/>
                          <a:latin typeface="Arial" panose="020B0604020202020204" pitchFamily="34" charset="0"/>
                        </a:rPr>
                        <a:t> Access</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algn="ctr" fontAlgn="b"/>
                      <a:endParaRPr lang="en-US" sz="800" b="0" i="0" u="none" strike="noStrike" dirty="0">
                        <a:solidFill>
                          <a:srgbClr val="000000"/>
                        </a:solidFill>
                        <a:effectLst/>
                        <a:latin typeface="Calibri"/>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dirty="0" smtClean="0">
                          <a:solidFill>
                            <a:srgbClr val="008A00"/>
                          </a:solidFill>
                          <a:latin typeface="Georgia" panose="02040502050405020303" pitchFamily="18" charset="0"/>
                          <a:sym typeface="Wingdings" panose="05000000000000000000" pitchFamily="2" charset="2"/>
                        </a:rPr>
                        <a:t></a:t>
                      </a: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r>
              <a:tr h="318232">
                <a:tc vMerge="1">
                  <a:txBody>
                    <a:bodyPr/>
                    <a:lstStyle/>
                    <a:p>
                      <a:pPr marL="45720" algn="l" rtl="0" fontAlgn="ctr"/>
                      <a:endParaRPr lang="en-US" sz="700" b="1" i="0" u="none" strike="noStrike" dirty="0">
                        <a:solidFill>
                          <a:srgbClr val="000000"/>
                        </a:solidFill>
                        <a:effectLst/>
                        <a:latin typeface="Arial" panose="020B0604020202020204" pitchFamily="34" charset="0"/>
                      </a:endParaRPr>
                    </a:p>
                  </a:txBody>
                  <a:tcPr marL="9525" marR="9525" marT="9525" marB="0" anchor="ctr"/>
                </a:tc>
                <a:tc>
                  <a:txBody>
                    <a:bodyPr/>
                    <a:lstStyle/>
                    <a:p>
                      <a:pPr marL="45720" algn="l" rtl="0" fontAlgn="ctr"/>
                      <a:r>
                        <a:rPr lang="en-US" sz="900" b="1" i="0" u="none" strike="noStrike" dirty="0" smtClean="0">
                          <a:solidFill>
                            <a:srgbClr val="000000"/>
                          </a:solidFill>
                          <a:effectLst/>
                          <a:latin typeface="Arial" panose="020B0604020202020204" pitchFamily="34" charset="0"/>
                        </a:rPr>
                        <a:t>Disaster Recovery</a:t>
                      </a:r>
                      <a:endParaRPr lang="en-US" sz="900" b="1" i="0" u="none" strike="noStrike" dirty="0">
                        <a:solidFill>
                          <a:srgbClr val="000000"/>
                        </a:solidFill>
                        <a:effectLst/>
                        <a:latin typeface="Arial" panose="020B0604020202020204" pitchFamily="34" charset="0"/>
                      </a:endParaRPr>
                    </a:p>
                  </a:txBody>
                  <a:tcPr marL="9525" marR="9525" marT="9525"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Optional</a:t>
                      </a:r>
                      <a:endParaRPr lang="en-US" sz="800" b="1" dirty="0" smtClean="0">
                        <a:solidFill>
                          <a:srgbClr val="008A00"/>
                        </a:solidFill>
                        <a:latin typeface="Georgia" panose="02040502050405020303" pitchFamily="18" charset="0"/>
                      </a:endParaRP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Optional</a:t>
                      </a:r>
                    </a:p>
                  </a:txBody>
                  <a:tcPr marL="8021" marR="8021" marT="8021" marB="0" anchor="ctr">
                    <a:solidFill>
                      <a:srgbClr val="EADDCC"/>
                    </a:solidFill>
                  </a:tcPr>
                </a:tc>
                <a:tc>
                  <a:txBody>
                    <a:bodyPr/>
                    <a:lstStyle/>
                    <a:p>
                      <a:pPr marL="0" marR="0" indent="0" algn="ctr" defTabSz="457182" rtl="0" eaLnBrk="1" fontAlgn="b" latinLnBrk="0" hangingPunct="1">
                        <a:lnSpc>
                          <a:spcPct val="100000"/>
                        </a:lnSpc>
                        <a:spcBef>
                          <a:spcPts val="0"/>
                        </a:spcBef>
                        <a:spcAft>
                          <a:spcPts val="0"/>
                        </a:spcAft>
                        <a:buClrTx/>
                        <a:buSzTx/>
                        <a:buFontTx/>
                        <a:buNone/>
                        <a:tabLst/>
                        <a:defRPr/>
                      </a:pPr>
                      <a:r>
                        <a:rPr lang="en-US" sz="800" b="1" i="1" dirty="0" smtClean="0">
                          <a:solidFill>
                            <a:srgbClr val="008A00"/>
                          </a:solidFill>
                          <a:latin typeface="+mn-lt"/>
                        </a:rPr>
                        <a:t>Optional</a:t>
                      </a:r>
                    </a:p>
                  </a:txBody>
                  <a:tcPr marL="8021" marR="8021" marT="8021" marB="0" anchor="ctr">
                    <a:solidFill>
                      <a:srgbClr val="EADDCC"/>
                    </a:solidFill>
                  </a:tcPr>
                </a:tc>
              </a:tr>
            </a:tbl>
          </a:graphicData>
        </a:graphic>
      </p:graphicFrame>
      <p:sp>
        <p:nvSpPr>
          <p:cNvPr id="5" name="Title 1"/>
          <p:cNvSpPr txBox="1">
            <a:spLocks/>
          </p:cNvSpPr>
          <p:nvPr/>
        </p:nvSpPr>
        <p:spPr>
          <a:xfrm>
            <a:off x="352433" y="370074"/>
            <a:ext cx="7724767" cy="742408"/>
          </a:xfrm>
          <a:prstGeom prst="rect">
            <a:avLst/>
          </a:prstGeom>
        </p:spPr>
        <p:txBody>
          <a:bodyPr anchor="t"/>
          <a:lstStyle>
            <a:lvl1pPr algn="l" defTabSz="457200" rtl="0" eaLnBrk="1" fontAlgn="base" hangingPunct="1">
              <a:spcBef>
                <a:spcPct val="0"/>
              </a:spcBef>
              <a:spcAft>
                <a:spcPct val="0"/>
              </a:spcAft>
              <a:defRPr sz="2400" b="1" i="0" kern="1200" baseline="0">
                <a:solidFill>
                  <a:schemeClr val="tx1">
                    <a:lumMod val="75000"/>
                    <a:lumOff val="25000"/>
                  </a:schemeClr>
                </a:solidFill>
                <a:latin typeface="Arial"/>
                <a:ea typeface="ヒラギノ角ゴ Pro W3" charset="0"/>
                <a:cs typeface="Arial"/>
              </a:defRPr>
            </a:lvl1pPr>
            <a:lvl2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Arial"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a:lstStyle>
          <a:p>
            <a:r>
              <a:rPr lang="en-US" dirty="0"/>
              <a:t>Commercial </a:t>
            </a:r>
            <a:r>
              <a:rPr lang="en-US" dirty="0" smtClean="0"/>
              <a:t>Offerings – Feature Comparison (cont.)</a:t>
            </a:r>
            <a:endParaRPr lang="en-US" dirty="0"/>
          </a:p>
        </p:txBody>
      </p:sp>
    </p:spTree>
    <p:extLst>
      <p:ext uri="{BB962C8B-B14F-4D97-AF65-F5344CB8AC3E}">
        <p14:creationId xmlns:p14="http://schemas.microsoft.com/office/powerpoint/2010/main" val="3177203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LoanSphere Data Hub</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89860889"/>
              </p:ext>
            </p:extLst>
          </p:nvPr>
        </p:nvGraphicFramePr>
        <p:xfrm>
          <a:off x="352433" y="1371600"/>
          <a:ext cx="8181967" cy="2078322"/>
        </p:xfrm>
        <a:graphic>
          <a:graphicData uri="http://schemas.openxmlformats.org/drawingml/2006/table">
            <a:tbl>
              <a:tblPr firstRow="1" firstCol="1" bandRow="1">
                <a:tableStyleId>{5C22544A-7EE6-4342-B048-85BDC9FD1C3A}</a:tableStyleId>
              </a:tblPr>
              <a:tblGrid>
                <a:gridCol w="8181967"/>
              </a:tblGrid>
              <a:tr h="381000">
                <a:tc>
                  <a:txBody>
                    <a:bodyPr/>
                    <a:lstStyle/>
                    <a:p>
                      <a:pPr marL="0" marR="0" algn="ctr">
                        <a:spcBef>
                          <a:spcPts val="0"/>
                        </a:spcBef>
                        <a:spcAft>
                          <a:spcPts val="0"/>
                        </a:spcAft>
                      </a:pPr>
                      <a:r>
                        <a:rPr lang="en-US" sz="1600" dirty="0">
                          <a:effectLst/>
                        </a:rPr>
                        <a:t>2016 </a:t>
                      </a:r>
                      <a:r>
                        <a:rPr lang="en-US" sz="1600" dirty="0" err="1" smtClean="0">
                          <a:effectLst/>
                        </a:rPr>
                        <a:t>LoanSphere</a:t>
                      </a:r>
                      <a:r>
                        <a:rPr lang="en-US" sz="1600" dirty="0" smtClean="0">
                          <a:effectLst/>
                        </a:rPr>
                        <a:t> Data Hub Business 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210" marR="45210" marT="0" marB="0" anchor="ctr"/>
                </a:tc>
              </a:tr>
              <a:tr h="1697322">
                <a:tc>
                  <a:txBody>
                    <a:bodyPr/>
                    <a:lstStyle/>
                    <a:p>
                      <a:pPr marL="0" marR="0">
                        <a:spcBef>
                          <a:spcPts val="0"/>
                        </a:spcBef>
                        <a:spcAft>
                          <a:spcPts val="0"/>
                        </a:spcAft>
                      </a:pPr>
                      <a:r>
                        <a:rPr lang="en-US" sz="1600" dirty="0">
                          <a:effectLst/>
                        </a:rPr>
                        <a:t>A collection of hardware and software used to ingest, store and link data from Black Knight data sources (such as systems of record and industry data) and third party data sources (such as client and other vendor systems) with client approval to support analytics and workflow to support strategic and operational decision making.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210" marR="4521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85726348"/>
              </p:ext>
            </p:extLst>
          </p:nvPr>
        </p:nvGraphicFramePr>
        <p:xfrm>
          <a:off x="352433" y="4038600"/>
          <a:ext cx="8181967" cy="1752600"/>
        </p:xfrm>
        <a:graphic>
          <a:graphicData uri="http://schemas.openxmlformats.org/drawingml/2006/table">
            <a:tbl>
              <a:tblPr firstRow="1" firstCol="1" bandRow="1">
                <a:tableStyleId>{5C22544A-7EE6-4342-B048-85BDC9FD1C3A}</a:tableStyleId>
              </a:tblPr>
              <a:tblGrid>
                <a:gridCol w="8181967"/>
              </a:tblGrid>
              <a:tr h="341971">
                <a:tc>
                  <a:txBody>
                    <a:bodyPr/>
                    <a:lstStyle/>
                    <a:p>
                      <a:pPr marL="0" marR="0" algn="ctr">
                        <a:spcBef>
                          <a:spcPts val="0"/>
                        </a:spcBef>
                        <a:spcAft>
                          <a:spcPts val="0"/>
                        </a:spcAft>
                      </a:pPr>
                      <a:r>
                        <a:rPr lang="en-US" sz="1600" dirty="0">
                          <a:effectLst/>
                        </a:rPr>
                        <a:t>2016 </a:t>
                      </a:r>
                      <a:r>
                        <a:rPr lang="en-US" sz="1600" dirty="0" smtClean="0">
                          <a:effectLst/>
                        </a:rPr>
                        <a:t>Operational Insight Business 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210" marR="45210" marT="0" marB="0" anchor="ctr"/>
                </a:tc>
              </a:tr>
              <a:tr h="1410629">
                <a:tc>
                  <a:txBody>
                    <a:bodyPr/>
                    <a:lstStyle/>
                    <a:p>
                      <a:pPr marL="0" marR="0">
                        <a:spcBef>
                          <a:spcPts val="0"/>
                        </a:spcBef>
                        <a:spcAft>
                          <a:spcPts val="0"/>
                        </a:spcAft>
                      </a:pPr>
                      <a:r>
                        <a:rPr lang="en-US" sz="1600" dirty="0">
                          <a:effectLst/>
                        </a:rPr>
                        <a:t>A Black Knight technology that enables the creation of small, compact rules that react to loan events. These rules can generate units of insight that drive business processes, that supports operational efficiency and risk mitigation.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210" marR="45210" marT="0" marB="0" anchor="ctr"/>
                </a:tc>
              </a:tr>
            </a:tbl>
          </a:graphicData>
        </a:graphic>
      </p:graphicFrame>
    </p:spTree>
    <p:extLst>
      <p:ext uri="{BB962C8B-B14F-4D97-AF65-F5344CB8AC3E}">
        <p14:creationId xmlns:p14="http://schemas.microsoft.com/office/powerpoint/2010/main" val="2845391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Delivery</a:t>
            </a:r>
            <a:endParaRPr lang="en-US" dirty="0"/>
          </a:p>
        </p:txBody>
      </p:sp>
    </p:spTree>
    <p:extLst>
      <p:ext uri="{BB962C8B-B14F-4D97-AF65-F5344CB8AC3E}">
        <p14:creationId xmlns:p14="http://schemas.microsoft.com/office/powerpoint/2010/main" val="537679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Integration - Architecture</a:t>
            </a:r>
            <a:endParaRPr lang="en-US" dirty="0"/>
          </a:p>
        </p:txBody>
      </p:sp>
      <p:pic>
        <p:nvPicPr>
          <p:cNvPr id="4" name="Picture 3"/>
          <p:cNvPicPr>
            <a:picLocks noChangeAspect="1"/>
          </p:cNvPicPr>
          <p:nvPr/>
        </p:nvPicPr>
        <p:blipFill>
          <a:blip r:embed="rId2"/>
          <a:stretch>
            <a:fillRect/>
          </a:stretch>
        </p:blipFill>
        <p:spPr>
          <a:xfrm>
            <a:off x="1143000" y="1143000"/>
            <a:ext cx="6885925" cy="4993853"/>
          </a:xfrm>
          <a:prstGeom prst="rect">
            <a:avLst/>
          </a:prstGeom>
        </p:spPr>
      </p:pic>
    </p:spTree>
    <p:extLst>
      <p:ext uri="{BB962C8B-B14F-4D97-AF65-F5344CB8AC3E}">
        <p14:creationId xmlns:p14="http://schemas.microsoft.com/office/powerpoint/2010/main" val="1772529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Integration - Options</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1241689962"/>
              </p:ext>
            </p:extLst>
          </p:nvPr>
        </p:nvGraphicFramePr>
        <p:xfrm>
          <a:off x="154236" y="1295400"/>
          <a:ext cx="8837364" cy="5029201"/>
        </p:xfrm>
        <a:graphic>
          <a:graphicData uri="http://schemas.openxmlformats.org/drawingml/2006/table">
            <a:tbl>
              <a:tblPr firstRow="1" bandRow="1">
                <a:tableStyleId>{5C22544A-7EE6-4342-B048-85BDC9FD1C3A}</a:tableStyleId>
              </a:tblPr>
              <a:tblGrid>
                <a:gridCol w="1520707"/>
                <a:gridCol w="3553083"/>
                <a:gridCol w="3763574"/>
              </a:tblGrid>
              <a:tr h="383842">
                <a:tc>
                  <a:txBody>
                    <a:bodyPr/>
                    <a:lstStyle/>
                    <a:p>
                      <a:r>
                        <a:rPr lang="en-US" sz="1100" dirty="0" smtClean="0">
                          <a:latin typeface="Arial" panose="020B0604020202020204" pitchFamily="34" charset="0"/>
                          <a:cs typeface="Arial" panose="020B0604020202020204" pitchFamily="34" charset="0"/>
                        </a:rPr>
                        <a:t>Option</a:t>
                      </a:r>
                      <a:endParaRPr lang="en-US" sz="1100" dirty="0">
                        <a:latin typeface="Arial" panose="020B0604020202020204" pitchFamily="34" charset="0"/>
                        <a:cs typeface="Arial" panose="020B0604020202020204" pitchFamily="34" charset="0"/>
                      </a:endParaRPr>
                    </a:p>
                  </a:txBody>
                  <a:tcPr/>
                </a:tc>
                <a:tc>
                  <a:txBody>
                    <a:bodyPr/>
                    <a:lstStyle/>
                    <a:p>
                      <a:r>
                        <a:rPr lang="en-US" sz="1100" dirty="0" smtClean="0">
                          <a:latin typeface="Arial" panose="020B0604020202020204" pitchFamily="34" charset="0"/>
                          <a:cs typeface="Arial" panose="020B0604020202020204" pitchFamily="34" charset="0"/>
                        </a:rPr>
                        <a:t>Description</a:t>
                      </a:r>
                      <a:endParaRPr lang="en-US" sz="1100" dirty="0">
                        <a:latin typeface="Arial" panose="020B0604020202020204" pitchFamily="34" charset="0"/>
                        <a:cs typeface="Arial" panose="020B0604020202020204" pitchFamily="34" charset="0"/>
                      </a:endParaRPr>
                    </a:p>
                  </a:txBody>
                  <a:tcPr/>
                </a:tc>
                <a:tc>
                  <a:txBody>
                    <a:bodyPr/>
                    <a:lstStyle/>
                    <a:p>
                      <a:r>
                        <a:rPr lang="en-US" sz="1100" dirty="0" smtClean="0">
                          <a:latin typeface="Arial" panose="020B0604020202020204" pitchFamily="34" charset="0"/>
                          <a:cs typeface="Arial" panose="020B0604020202020204" pitchFamily="34" charset="0"/>
                        </a:rPr>
                        <a:t>Comments</a:t>
                      </a:r>
                      <a:endParaRPr lang="en-US" sz="1100" dirty="0">
                        <a:latin typeface="Arial" panose="020B0604020202020204" pitchFamily="34" charset="0"/>
                        <a:cs typeface="Arial" panose="020B0604020202020204" pitchFamily="34" charset="0"/>
                      </a:endParaRPr>
                    </a:p>
                  </a:txBody>
                  <a:tcPr/>
                </a:tc>
              </a:tr>
              <a:tr h="1079555">
                <a:tc>
                  <a:txBody>
                    <a:bodyPr/>
                    <a:lstStyle/>
                    <a:p>
                      <a:r>
                        <a:rPr lang="en-US" sz="900" dirty="0" smtClean="0">
                          <a:latin typeface="Arial" panose="020B0604020202020204" pitchFamily="34" charset="0"/>
                          <a:cs typeface="Arial" panose="020B0604020202020204" pitchFamily="34" charset="0"/>
                        </a:rPr>
                        <a:t>WebHDFS and Falcon Metadata replication</a:t>
                      </a:r>
                      <a:endParaRPr lang="en-US" sz="9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WebHDFS</a:t>
                      </a:r>
                      <a:r>
                        <a:rPr lang="en-US" sz="900" baseline="0" dirty="0" smtClean="0">
                          <a:latin typeface="Arial" panose="020B0604020202020204" pitchFamily="34" charset="0"/>
                          <a:cs typeface="Arial" panose="020B0604020202020204" pitchFamily="34" charset="0"/>
                        </a:rPr>
                        <a:t> is a RESTful interface to files stored in Hadoop</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Falcon is a framework for automating data movement</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Clients would have access to raw data files via WebHDFS</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BKFS would need to push file metadata to clients to avoid a client-side ingest.</a:t>
                      </a:r>
                    </a:p>
                  </a:txBody>
                  <a:tcPr/>
                </a:tc>
                <a:tc>
                  <a:txBody>
                    <a:bodyPr/>
                    <a:lstStyle/>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Requires an HTTP REST API be published publicly</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Cluster-level authentication/authorization required</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Ideal when dealing with gigabytes of data; larger data sets can be problematic</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Metadata delivery is separate from file-level data; potential versioning issues</a:t>
                      </a:r>
                    </a:p>
                  </a:txBody>
                  <a:tcPr/>
                </a:tc>
              </a:tr>
              <a:tr h="915987">
                <a:tc>
                  <a:txBody>
                    <a:bodyPr/>
                    <a:lstStyle/>
                    <a:p>
                      <a:r>
                        <a:rPr lang="en-US" sz="900" dirty="0" smtClean="0">
                          <a:latin typeface="Arial" panose="020B0604020202020204" pitchFamily="34" charset="0"/>
                          <a:cs typeface="Arial" panose="020B0604020202020204" pitchFamily="34" charset="0"/>
                        </a:rPr>
                        <a:t>Kafka</a:t>
                      </a:r>
                      <a:endParaRPr lang="en-US" sz="9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Kafka</a:t>
                      </a:r>
                      <a:r>
                        <a:rPr lang="en-US" sz="900" baseline="0" dirty="0" smtClean="0">
                          <a:latin typeface="Arial" panose="020B0604020202020204" pitchFamily="34" charset="0"/>
                          <a:cs typeface="Arial" panose="020B0604020202020204" pitchFamily="34" charset="0"/>
                        </a:rPr>
                        <a:t> is the message broker service for Hadoop</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BKFS Kafka services would send “events” to Client Kafka services, which would take some action</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“Events“ represent data change records that have occurred</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Conceptually the same as asynchronous replication</a:t>
                      </a:r>
                      <a:endParaRPr lang="en-US" sz="9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Kafka API versions</a:t>
                      </a:r>
                      <a:r>
                        <a:rPr lang="en-US" sz="900" baseline="0" dirty="0" smtClean="0">
                          <a:latin typeface="Arial" panose="020B0604020202020204" pitchFamily="34" charset="0"/>
                          <a:cs typeface="Arial" panose="020B0604020202020204" pitchFamily="34" charset="0"/>
                        </a:rPr>
                        <a:t> vary by Hadoop vendor (Hortonworks, Cloudera, </a:t>
                      </a:r>
                      <a:r>
                        <a:rPr lang="en-US" sz="900" baseline="0" dirty="0" err="1" smtClean="0">
                          <a:latin typeface="Arial" panose="020B0604020202020204" pitchFamily="34" charset="0"/>
                          <a:cs typeface="Arial" panose="020B0604020202020204" pitchFamily="34" charset="0"/>
                        </a:rPr>
                        <a:t>MapR</a:t>
                      </a:r>
                      <a:r>
                        <a:rPr lang="en-US" sz="900" baseline="0" dirty="0" smtClean="0">
                          <a:latin typeface="Arial" panose="020B0604020202020204" pitchFamily="34" charset="0"/>
                          <a:cs typeface="Arial" panose="020B0604020202020204" pitchFamily="34" charset="0"/>
                        </a:rPr>
                        <a:t>); Our Kafka API version might not match the Client’s version</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Depending on the volume of data that is changing, could results in very heavy message traffic between clusters; bandwidth</a:t>
                      </a:r>
                    </a:p>
                  </a:txBody>
                  <a:tcPr/>
                </a:tc>
              </a:tr>
              <a:tr h="1733830">
                <a:tc>
                  <a:txBody>
                    <a:bodyPr/>
                    <a:lstStyle/>
                    <a:p>
                      <a:r>
                        <a:rPr lang="en-US" sz="900" dirty="0" smtClean="0">
                          <a:latin typeface="Arial" panose="020B0604020202020204" pitchFamily="34" charset="0"/>
                          <a:cs typeface="Arial" panose="020B0604020202020204" pitchFamily="34" charset="0"/>
                        </a:rPr>
                        <a:t>Distributed</a:t>
                      </a:r>
                      <a:r>
                        <a:rPr lang="en-US" sz="900" baseline="0" dirty="0" smtClean="0">
                          <a:latin typeface="Arial" panose="020B0604020202020204" pitchFamily="34" charset="0"/>
                          <a:cs typeface="Arial" panose="020B0604020202020204" pitchFamily="34" charset="0"/>
                        </a:rPr>
                        <a:t> File Copy (DISTCP)</a:t>
                      </a:r>
                      <a:endParaRPr lang="en-US" sz="9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Tool</a:t>
                      </a:r>
                      <a:r>
                        <a:rPr lang="en-US" sz="900" baseline="0" dirty="0" smtClean="0">
                          <a:latin typeface="Arial" panose="020B0604020202020204" pitchFamily="34" charset="0"/>
                          <a:cs typeface="Arial" panose="020B0604020202020204" pitchFamily="34" charset="0"/>
                        </a:rPr>
                        <a:t> for intra/inter cluster file copying</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“bulk data copy”</a:t>
                      </a:r>
                      <a:endParaRPr lang="en-US" sz="900" dirty="0">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Requires large</a:t>
                      </a:r>
                      <a:r>
                        <a:rPr lang="en-US" sz="900" baseline="0" dirty="0" smtClean="0">
                          <a:latin typeface="Arial" panose="020B0604020202020204" pitchFamily="34" charset="0"/>
                          <a:cs typeface="Arial" panose="020B0604020202020204" pitchFamily="34" charset="0"/>
                        </a:rPr>
                        <a:t> network bandwidth as all nodes (servers) in the source cluster need to communicate with all nodes in the target cluster</a:t>
                      </a:r>
                    </a:p>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API versions</a:t>
                      </a:r>
                      <a:r>
                        <a:rPr lang="en-US" sz="900" baseline="0" dirty="0" smtClean="0">
                          <a:latin typeface="Arial" panose="020B0604020202020204" pitchFamily="34" charset="0"/>
                          <a:cs typeface="Arial" panose="020B0604020202020204" pitchFamily="34" charset="0"/>
                        </a:rPr>
                        <a:t> vary by Hadoop vendor (Hortonworks, Cloudera, </a:t>
                      </a:r>
                      <a:r>
                        <a:rPr lang="en-US" sz="900" baseline="0" dirty="0" err="1" smtClean="0">
                          <a:latin typeface="Arial" panose="020B0604020202020204" pitchFamily="34" charset="0"/>
                          <a:cs typeface="Arial" panose="020B0604020202020204" pitchFamily="34" charset="0"/>
                        </a:rPr>
                        <a:t>MapR</a:t>
                      </a:r>
                      <a:r>
                        <a:rPr lang="en-US" sz="900" baseline="0" dirty="0" smtClean="0">
                          <a:latin typeface="Arial" panose="020B0604020202020204" pitchFamily="34" charset="0"/>
                          <a:cs typeface="Arial" panose="020B0604020202020204" pitchFamily="34" charset="0"/>
                        </a:rPr>
                        <a:t>); integration issues if API versions are not in sync</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Ideal for transferring terabytes of data</a:t>
                      </a:r>
                    </a:p>
                    <a:p>
                      <a:pPr marL="171450" indent="-171450">
                        <a:buFont typeface="Arial" panose="020B0604020202020204" pitchFamily="34" charset="0"/>
                        <a:buChar char="•"/>
                      </a:pPr>
                      <a:r>
                        <a:rPr lang="en-US" sz="900" baseline="0" dirty="0" smtClean="0">
                          <a:latin typeface="Arial" panose="020B0604020202020204" pitchFamily="34" charset="0"/>
                          <a:cs typeface="Arial" panose="020B0604020202020204" pitchFamily="34" charset="0"/>
                        </a:rPr>
                        <a:t>Memory intensive operation; consumes large amounts of cluster resources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dirty="0" smtClean="0">
                          <a:latin typeface="Arial" panose="020B0604020202020204" pitchFamily="34" charset="0"/>
                          <a:cs typeface="Arial" panose="020B0604020202020204" pitchFamily="34" charset="0"/>
                        </a:rPr>
                        <a:t>Metadata delivery is separate from file-level data; potential versioning issues</a:t>
                      </a:r>
                      <a:endParaRPr lang="en-US" sz="900" dirty="0">
                        <a:latin typeface="Arial" panose="020B0604020202020204" pitchFamily="34" charset="0"/>
                        <a:cs typeface="Arial" panose="020B0604020202020204" pitchFamily="34" charset="0"/>
                      </a:endParaRPr>
                    </a:p>
                  </a:txBody>
                  <a:tcPr/>
                </a:tc>
              </a:tr>
              <a:tr h="915987">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smtClean="0">
                          <a:solidFill>
                            <a:schemeClr val="dk1"/>
                          </a:solidFill>
                          <a:latin typeface="Arial" panose="020B0604020202020204" pitchFamily="34" charset="0"/>
                          <a:ea typeface="+mn-ea"/>
                          <a:cs typeface="Arial" panose="020B0604020202020204" pitchFamily="34" charset="0"/>
                        </a:rPr>
                        <a:t>BKFS Web Services</a:t>
                      </a:r>
                    </a:p>
                  </a:txBody>
                  <a:tcPr/>
                </a:tc>
                <a:tc>
                  <a:txBody>
                    <a:bodyPr/>
                    <a:lstStyle/>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BKFS “predefined” web services</a:t>
                      </a:r>
                    </a:p>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Aligned to BKFS Data Islands</a:t>
                      </a:r>
                    </a:p>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Follows the established pattern of MWS</a:t>
                      </a:r>
                    </a:p>
                  </a:txBody>
                  <a:tcPr/>
                </a:tc>
                <a:tc>
                  <a:txBody>
                    <a:bodyPr/>
                    <a:lstStyle/>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Ideal for small data requests</a:t>
                      </a:r>
                    </a:p>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Customization is supported</a:t>
                      </a:r>
                    </a:p>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Does not require special bandwidth or network configurations</a:t>
                      </a:r>
                    </a:p>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BKFS cluster is not externally exposed; no firewall rules required</a:t>
                      </a:r>
                    </a:p>
                    <a:p>
                      <a:pPr marL="171450" indent="-171450" algn="l" defTabSz="457200" rtl="0" eaLnBrk="1" latinLnBrk="0" hangingPunct="1">
                        <a:buFont typeface="Arial" panose="020B0604020202020204" pitchFamily="34" charset="0"/>
                        <a:buChar char="•"/>
                      </a:pPr>
                      <a:r>
                        <a:rPr lang="en-US" sz="900" kern="1200" dirty="0" smtClean="0">
                          <a:solidFill>
                            <a:schemeClr val="dk1"/>
                          </a:solidFill>
                          <a:latin typeface="Arial" panose="020B0604020202020204" pitchFamily="34" charset="0"/>
                          <a:ea typeface="+mn-ea"/>
                          <a:cs typeface="Arial" panose="020B0604020202020204" pitchFamily="34" charset="0"/>
                        </a:rPr>
                        <a:t>Built and supported by BKFS; no compatibility issues</a:t>
                      </a:r>
                    </a:p>
                  </a:txBody>
                  <a:tcPr/>
                </a:tc>
              </a:tr>
            </a:tbl>
          </a:graphicData>
        </a:graphic>
      </p:graphicFrame>
    </p:spTree>
    <p:extLst>
      <p:ext uri="{BB962C8B-B14F-4D97-AF65-F5344CB8AC3E}">
        <p14:creationId xmlns:p14="http://schemas.microsoft.com/office/powerpoint/2010/main" val="1424434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WebHDFS</a:t>
            </a:r>
            <a:endParaRPr lang="en-US" dirty="0"/>
          </a:p>
        </p:txBody>
      </p:sp>
      <p:pic>
        <p:nvPicPr>
          <p:cNvPr id="17" name="Picture 16"/>
          <p:cNvPicPr>
            <a:picLocks noChangeAspect="1"/>
          </p:cNvPicPr>
          <p:nvPr/>
        </p:nvPicPr>
        <p:blipFill>
          <a:blip r:embed="rId3"/>
          <a:stretch>
            <a:fillRect/>
          </a:stretch>
        </p:blipFill>
        <p:spPr>
          <a:xfrm>
            <a:off x="244361" y="4064499"/>
            <a:ext cx="508331" cy="524092"/>
          </a:xfrm>
          <a:prstGeom prst="rect">
            <a:avLst/>
          </a:prstGeom>
        </p:spPr>
      </p:pic>
      <p:pic>
        <p:nvPicPr>
          <p:cNvPr id="18" name="Picture 17"/>
          <p:cNvPicPr>
            <a:picLocks noChangeAspect="1"/>
          </p:cNvPicPr>
          <p:nvPr/>
        </p:nvPicPr>
        <p:blipFill>
          <a:blip r:embed="rId3"/>
          <a:stretch>
            <a:fillRect/>
          </a:stretch>
        </p:blipFill>
        <p:spPr>
          <a:xfrm>
            <a:off x="228600" y="1233384"/>
            <a:ext cx="539854" cy="539854"/>
          </a:xfrm>
          <a:prstGeom prst="rect">
            <a:avLst/>
          </a:prstGeom>
        </p:spPr>
      </p:pic>
      <p:cxnSp>
        <p:nvCxnSpPr>
          <p:cNvPr id="19" name="Straight Connector 18"/>
          <p:cNvCxnSpPr>
            <a:stCxn id="18" idx="2"/>
            <a:endCxn id="17" idx="0"/>
          </p:cNvCxnSpPr>
          <p:nvPr/>
        </p:nvCxnSpPr>
        <p:spPr>
          <a:xfrm>
            <a:off x="498527" y="1773238"/>
            <a:ext cx="0" cy="229126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stretch>
            <a:fillRect/>
          </a:stretch>
        </p:blipFill>
        <p:spPr>
          <a:xfrm>
            <a:off x="3193946" y="1179451"/>
            <a:ext cx="539854" cy="539854"/>
          </a:xfrm>
          <a:prstGeom prst="rect">
            <a:avLst/>
          </a:prstGeom>
        </p:spPr>
      </p:pic>
      <p:pic>
        <p:nvPicPr>
          <p:cNvPr id="21" name="Picture 20"/>
          <p:cNvPicPr>
            <a:picLocks noChangeAspect="1"/>
          </p:cNvPicPr>
          <p:nvPr/>
        </p:nvPicPr>
        <p:blipFill>
          <a:blip r:embed="rId3"/>
          <a:stretch>
            <a:fillRect/>
          </a:stretch>
        </p:blipFill>
        <p:spPr>
          <a:xfrm>
            <a:off x="3193946" y="4048737"/>
            <a:ext cx="539854" cy="539854"/>
          </a:xfrm>
          <a:prstGeom prst="rect">
            <a:avLst/>
          </a:prstGeom>
        </p:spPr>
      </p:pic>
      <p:cxnSp>
        <p:nvCxnSpPr>
          <p:cNvPr id="22" name="Straight Connector 21"/>
          <p:cNvCxnSpPr>
            <a:stCxn id="18" idx="3"/>
            <a:endCxn id="20" idx="1"/>
          </p:cNvCxnSpPr>
          <p:nvPr/>
        </p:nvCxnSpPr>
        <p:spPr>
          <a:xfrm flipV="1">
            <a:off x="768454" y="1449378"/>
            <a:ext cx="2425492" cy="53933"/>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0" idx="2"/>
            <a:endCxn id="21" idx="0"/>
          </p:cNvCxnSpPr>
          <p:nvPr/>
        </p:nvCxnSpPr>
        <p:spPr>
          <a:xfrm>
            <a:off x="3463873" y="1719305"/>
            <a:ext cx="0" cy="2329432"/>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3"/>
            <a:endCxn id="21" idx="1"/>
          </p:cNvCxnSpPr>
          <p:nvPr/>
        </p:nvCxnSpPr>
        <p:spPr>
          <a:xfrm flipV="1">
            <a:off x="752692" y="4318664"/>
            <a:ext cx="2441254"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47830" y="4361619"/>
            <a:ext cx="1828800" cy="286581"/>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BKFS Data Center (JTC)</a:t>
            </a:r>
            <a:endParaRPr lang="en-US" sz="1200" b="0" dirty="0">
              <a:solidFill>
                <a:prstClr val="black"/>
              </a:solidFill>
              <a:ea typeface="Tahoma" panose="020B0604030504040204" pitchFamily="34" charset="0"/>
            </a:endParaRPr>
          </a:p>
        </p:txBody>
      </p:sp>
      <p:sp>
        <p:nvSpPr>
          <p:cNvPr id="34" name="Rounded Rectangle 33"/>
          <p:cNvSpPr/>
          <p:nvPr/>
        </p:nvSpPr>
        <p:spPr>
          <a:xfrm>
            <a:off x="685801" y="1620474"/>
            <a:ext cx="2552859" cy="2473251"/>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Client Hub</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232838934"/>
              </p:ext>
            </p:extLst>
          </p:nvPr>
        </p:nvGraphicFramePr>
        <p:xfrm>
          <a:off x="816991"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667120758"/>
              </p:ext>
            </p:extLst>
          </p:nvPr>
        </p:nvGraphicFramePr>
        <p:xfrm>
          <a:off x="1384187"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566586194"/>
              </p:ext>
            </p:extLst>
          </p:nvPr>
        </p:nvGraphicFramePr>
        <p:xfrm>
          <a:off x="816991" y="3653836"/>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864024272"/>
              </p:ext>
            </p:extLst>
          </p:nvPr>
        </p:nvGraphicFramePr>
        <p:xfrm>
          <a:off x="1384187" y="3653836"/>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pic>
        <p:nvPicPr>
          <p:cNvPr id="83" name="Picture 82"/>
          <p:cNvPicPr>
            <a:picLocks noChangeAspect="1"/>
          </p:cNvPicPr>
          <p:nvPr/>
        </p:nvPicPr>
        <p:blipFill>
          <a:blip r:embed="rId3"/>
          <a:stretch>
            <a:fillRect/>
          </a:stretch>
        </p:blipFill>
        <p:spPr>
          <a:xfrm>
            <a:off x="5806961" y="3493433"/>
            <a:ext cx="508331" cy="524092"/>
          </a:xfrm>
          <a:prstGeom prst="rect">
            <a:avLst/>
          </a:prstGeom>
        </p:spPr>
      </p:pic>
      <p:pic>
        <p:nvPicPr>
          <p:cNvPr id="84" name="Picture 83"/>
          <p:cNvPicPr>
            <a:picLocks noChangeAspect="1"/>
          </p:cNvPicPr>
          <p:nvPr/>
        </p:nvPicPr>
        <p:blipFill>
          <a:blip r:embed="rId3"/>
          <a:stretch>
            <a:fillRect/>
          </a:stretch>
        </p:blipFill>
        <p:spPr>
          <a:xfrm>
            <a:off x="5791200" y="1277574"/>
            <a:ext cx="539854" cy="539854"/>
          </a:xfrm>
          <a:prstGeom prst="rect">
            <a:avLst/>
          </a:prstGeom>
        </p:spPr>
      </p:pic>
      <p:cxnSp>
        <p:nvCxnSpPr>
          <p:cNvPr id="85" name="Straight Connector 84"/>
          <p:cNvCxnSpPr>
            <a:stCxn id="84" idx="2"/>
            <a:endCxn id="83" idx="0"/>
          </p:cNvCxnSpPr>
          <p:nvPr/>
        </p:nvCxnSpPr>
        <p:spPr>
          <a:xfrm>
            <a:off x="6061127" y="1817428"/>
            <a:ext cx="0" cy="1676005"/>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a:blip r:embed="rId3"/>
          <a:stretch>
            <a:fillRect/>
          </a:stretch>
        </p:blipFill>
        <p:spPr>
          <a:xfrm>
            <a:off x="8229600" y="1255453"/>
            <a:ext cx="539854" cy="539854"/>
          </a:xfrm>
          <a:prstGeom prst="rect">
            <a:avLst/>
          </a:prstGeom>
        </p:spPr>
      </p:pic>
      <p:pic>
        <p:nvPicPr>
          <p:cNvPr id="87" name="Picture 86"/>
          <p:cNvPicPr>
            <a:picLocks noChangeAspect="1"/>
          </p:cNvPicPr>
          <p:nvPr/>
        </p:nvPicPr>
        <p:blipFill>
          <a:blip r:embed="rId3"/>
          <a:stretch>
            <a:fillRect/>
          </a:stretch>
        </p:blipFill>
        <p:spPr>
          <a:xfrm>
            <a:off x="8229600" y="3477671"/>
            <a:ext cx="539854" cy="539854"/>
          </a:xfrm>
          <a:prstGeom prst="rect">
            <a:avLst/>
          </a:prstGeom>
        </p:spPr>
      </p:pic>
      <p:cxnSp>
        <p:nvCxnSpPr>
          <p:cNvPr id="88" name="Straight Connector 87"/>
          <p:cNvCxnSpPr>
            <a:stCxn id="84" idx="3"/>
            <a:endCxn id="86" idx="1"/>
          </p:cNvCxnSpPr>
          <p:nvPr/>
        </p:nvCxnSpPr>
        <p:spPr>
          <a:xfrm flipV="1">
            <a:off x="6331054" y="1525380"/>
            <a:ext cx="1898546" cy="2212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6" idx="2"/>
            <a:endCxn id="87" idx="0"/>
          </p:cNvCxnSpPr>
          <p:nvPr/>
        </p:nvCxnSpPr>
        <p:spPr>
          <a:xfrm>
            <a:off x="8499527" y="1795307"/>
            <a:ext cx="0" cy="1682364"/>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3" idx="3"/>
            <a:endCxn id="87" idx="1"/>
          </p:cNvCxnSpPr>
          <p:nvPr/>
        </p:nvCxnSpPr>
        <p:spPr>
          <a:xfrm flipV="1">
            <a:off x="6315292" y="3747598"/>
            <a:ext cx="1914308"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592445" y="3743937"/>
            <a:ext cx="1387652"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Client Data Center</a:t>
            </a:r>
            <a:endParaRPr lang="en-US" sz="1200" b="0" dirty="0">
              <a:solidFill>
                <a:prstClr val="black"/>
              </a:solidFill>
              <a:ea typeface="Tahoma" panose="020B0604030504040204" pitchFamily="34" charset="0"/>
            </a:endParaRPr>
          </a:p>
        </p:txBody>
      </p:sp>
      <p:sp>
        <p:nvSpPr>
          <p:cNvPr id="92" name="Rounded Rectangle 91"/>
          <p:cNvSpPr/>
          <p:nvPr/>
        </p:nvSpPr>
        <p:spPr>
          <a:xfrm>
            <a:off x="6353020" y="1763150"/>
            <a:ext cx="1876580" cy="1768453"/>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Data Hub/Lake</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93" name="Table 92"/>
          <p:cNvGraphicFramePr>
            <a:graphicFrameLocks noGrp="1"/>
          </p:cNvGraphicFramePr>
          <p:nvPr>
            <p:extLst>
              <p:ext uri="{D42A27DB-BD31-4B8C-83A1-F6EECF244321}">
                <p14:modId xmlns:p14="http://schemas.microsoft.com/office/powerpoint/2010/main" val="3289947053"/>
              </p:ext>
            </p:extLst>
          </p:nvPr>
        </p:nvGraphicFramePr>
        <p:xfrm>
          <a:off x="6552836" y="2129889"/>
          <a:ext cx="673452" cy="457200"/>
        </p:xfrm>
        <a:graphic>
          <a:graphicData uri="http://schemas.openxmlformats.org/drawingml/2006/table">
            <a:tbl>
              <a:tblPr firstRow="1" bandRow="1">
                <a:tableStyleId>{3C2FFA5D-87B4-456A-9821-1D502468CF0F}</a:tableStyleId>
              </a:tblPr>
              <a:tblGrid>
                <a:gridCol w="224484"/>
                <a:gridCol w="224484"/>
                <a:gridCol w="224484"/>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1602426986"/>
              </p:ext>
            </p:extLst>
          </p:nvPr>
        </p:nvGraphicFramePr>
        <p:xfrm>
          <a:off x="7305694" y="2129889"/>
          <a:ext cx="660066" cy="457200"/>
        </p:xfrm>
        <a:graphic>
          <a:graphicData uri="http://schemas.openxmlformats.org/drawingml/2006/table">
            <a:tbl>
              <a:tblPr firstRow="1" bandRow="1">
                <a:tableStyleId>{3C2FFA5D-87B4-456A-9821-1D502468CF0F}</a:tableStyleId>
              </a:tblPr>
              <a:tblGrid>
                <a:gridCol w="220022"/>
                <a:gridCol w="220022"/>
                <a:gridCol w="220022"/>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3368493984"/>
              </p:ext>
            </p:extLst>
          </p:nvPr>
        </p:nvGraphicFramePr>
        <p:xfrm>
          <a:off x="6552836" y="2906151"/>
          <a:ext cx="673452" cy="372870"/>
        </p:xfrm>
        <a:graphic>
          <a:graphicData uri="http://schemas.openxmlformats.org/drawingml/2006/table">
            <a:tbl>
              <a:tblPr firstRow="1" bandRow="1">
                <a:tableStyleId>{3C2FFA5D-87B4-456A-9821-1D502468CF0F}</a:tableStyleId>
              </a:tblPr>
              <a:tblGrid>
                <a:gridCol w="224484"/>
                <a:gridCol w="224484"/>
                <a:gridCol w="224484"/>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4028407489"/>
              </p:ext>
            </p:extLst>
          </p:nvPr>
        </p:nvGraphicFramePr>
        <p:xfrm>
          <a:off x="7305696" y="2906151"/>
          <a:ext cx="660063" cy="372870"/>
        </p:xfrm>
        <a:graphic>
          <a:graphicData uri="http://schemas.openxmlformats.org/drawingml/2006/table">
            <a:tbl>
              <a:tblPr firstRow="1" bandRow="1">
                <a:tableStyleId>{3C2FFA5D-87B4-456A-9821-1D502468CF0F}</a:tableStyleId>
              </a:tblPr>
              <a:tblGrid>
                <a:gridCol w="220021"/>
                <a:gridCol w="220021"/>
                <a:gridCol w="220021"/>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cxnSp>
        <p:nvCxnSpPr>
          <p:cNvPr id="112" name="Straight Arrow Connector 111"/>
          <p:cNvCxnSpPr/>
          <p:nvPr/>
        </p:nvCxnSpPr>
        <p:spPr>
          <a:xfrm>
            <a:off x="3552825" y="2733399"/>
            <a:ext cx="2430177" cy="0"/>
          </a:xfrm>
          <a:prstGeom prst="straightConnector1">
            <a:avLst/>
          </a:prstGeom>
          <a:ln w="44450">
            <a:prstDash val="dash"/>
            <a:headEnd type="arrow"/>
            <a:tailEnd type="arrow"/>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4523341" y="2774351"/>
            <a:ext cx="478318" cy="257020"/>
          </a:xfrm>
          <a:prstGeom prst="rect">
            <a:avLst/>
          </a:prstGeom>
        </p:spPr>
        <p:txBody>
          <a:bodyPr vert="horz" wrap="none" lIns="91440" tIns="45720" rIns="91440" bIns="45720" rtlCol="0" anchor="ctr">
            <a:normAutofit lnSpcReduction="1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WAN</a:t>
            </a:r>
          </a:p>
        </p:txBody>
      </p:sp>
      <p:sp>
        <p:nvSpPr>
          <p:cNvPr id="116" name="TextBox 115"/>
          <p:cNvSpPr txBox="1"/>
          <p:nvPr/>
        </p:nvSpPr>
        <p:spPr>
          <a:xfrm>
            <a:off x="6552835"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19" name="TextBox 118"/>
          <p:cNvSpPr txBox="1"/>
          <p:nvPr/>
        </p:nvSpPr>
        <p:spPr>
          <a:xfrm>
            <a:off x="7287593"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0" name="TextBox 119"/>
          <p:cNvSpPr txBox="1"/>
          <p:nvPr/>
        </p:nvSpPr>
        <p:spPr>
          <a:xfrm>
            <a:off x="6552835" y="2935304"/>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21" name="TextBox 120"/>
          <p:cNvSpPr txBox="1"/>
          <p:nvPr/>
        </p:nvSpPr>
        <p:spPr>
          <a:xfrm>
            <a:off x="7287593" y="2955171"/>
            <a:ext cx="673454" cy="4191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cxnSp>
        <p:nvCxnSpPr>
          <p:cNvPr id="125" name="Straight Arrow Connector 124"/>
          <p:cNvCxnSpPr/>
          <p:nvPr/>
        </p:nvCxnSpPr>
        <p:spPr>
          <a:xfrm>
            <a:off x="6903851" y="2584019"/>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626454" y="2601351"/>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296642"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9" name="TextBox 128"/>
          <p:cNvSpPr txBox="1"/>
          <p:nvPr/>
        </p:nvSpPr>
        <p:spPr>
          <a:xfrm>
            <a:off x="1307746" y="362658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32" name="TextBox 131"/>
          <p:cNvSpPr txBox="1"/>
          <p:nvPr/>
        </p:nvSpPr>
        <p:spPr>
          <a:xfrm>
            <a:off x="715623"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33" name="TextBox 132"/>
          <p:cNvSpPr txBox="1"/>
          <p:nvPr/>
        </p:nvSpPr>
        <p:spPr>
          <a:xfrm>
            <a:off x="726727" y="362658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39" name="Table 138"/>
          <p:cNvGraphicFramePr>
            <a:graphicFrameLocks noGrp="1"/>
          </p:cNvGraphicFramePr>
          <p:nvPr>
            <p:extLst>
              <p:ext uri="{D42A27DB-BD31-4B8C-83A1-F6EECF244321}">
                <p14:modId xmlns:p14="http://schemas.microsoft.com/office/powerpoint/2010/main" val="1599270176"/>
              </p:ext>
            </p:extLst>
          </p:nvPr>
        </p:nvGraphicFramePr>
        <p:xfrm>
          <a:off x="2006368"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val="3001243568"/>
              </p:ext>
            </p:extLst>
          </p:nvPr>
        </p:nvGraphicFramePr>
        <p:xfrm>
          <a:off x="2573564"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472415394"/>
              </p:ext>
            </p:extLst>
          </p:nvPr>
        </p:nvGraphicFramePr>
        <p:xfrm>
          <a:off x="2006368" y="3646269"/>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3721855929"/>
              </p:ext>
            </p:extLst>
          </p:nvPr>
        </p:nvGraphicFramePr>
        <p:xfrm>
          <a:off x="2573564" y="3646269"/>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43" name="TextBox 142"/>
          <p:cNvSpPr txBox="1"/>
          <p:nvPr/>
        </p:nvSpPr>
        <p:spPr>
          <a:xfrm>
            <a:off x="2486019"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4" name="TextBox 143"/>
          <p:cNvSpPr txBox="1"/>
          <p:nvPr/>
        </p:nvSpPr>
        <p:spPr>
          <a:xfrm>
            <a:off x="2497123" y="3621555"/>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45" name="TextBox 144"/>
          <p:cNvSpPr txBox="1"/>
          <p:nvPr/>
        </p:nvSpPr>
        <p:spPr>
          <a:xfrm>
            <a:off x="1905000"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6" name="TextBox 145"/>
          <p:cNvSpPr txBox="1"/>
          <p:nvPr/>
        </p:nvSpPr>
        <p:spPr>
          <a:xfrm>
            <a:off x="1916104" y="3621555"/>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49" name="Table 148"/>
          <p:cNvGraphicFramePr>
            <a:graphicFrameLocks noGrp="1"/>
          </p:cNvGraphicFramePr>
          <p:nvPr>
            <p:extLst>
              <p:ext uri="{D42A27DB-BD31-4B8C-83A1-F6EECF244321}">
                <p14:modId xmlns:p14="http://schemas.microsoft.com/office/powerpoint/2010/main" val="3564612374"/>
              </p:ext>
            </p:extLst>
          </p:nvPr>
        </p:nvGraphicFramePr>
        <p:xfrm>
          <a:off x="1415672"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0" name="Table 149"/>
          <p:cNvGraphicFramePr>
            <a:graphicFrameLocks noGrp="1"/>
          </p:cNvGraphicFramePr>
          <p:nvPr>
            <p:extLst>
              <p:ext uri="{D42A27DB-BD31-4B8C-83A1-F6EECF244321}">
                <p14:modId xmlns:p14="http://schemas.microsoft.com/office/powerpoint/2010/main" val="3534819022"/>
              </p:ext>
            </p:extLst>
          </p:nvPr>
        </p:nvGraphicFramePr>
        <p:xfrm>
          <a:off x="1982868"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51" name="TextBox 150"/>
          <p:cNvSpPr txBox="1"/>
          <p:nvPr/>
        </p:nvSpPr>
        <p:spPr>
          <a:xfrm>
            <a:off x="1895323"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2" name="TextBox 151"/>
          <p:cNvSpPr txBox="1"/>
          <p:nvPr/>
        </p:nvSpPr>
        <p:spPr>
          <a:xfrm>
            <a:off x="1314304"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cxnSp>
        <p:nvCxnSpPr>
          <p:cNvPr id="153" name="Straight Arrow Connector 152"/>
          <p:cNvCxnSpPr>
            <a:stCxn id="150" idx="3"/>
            <a:endCxn id="93" idx="1"/>
          </p:cNvCxnSpPr>
          <p:nvPr/>
        </p:nvCxnSpPr>
        <p:spPr>
          <a:xfrm flipV="1">
            <a:off x="2470656" y="2358489"/>
            <a:ext cx="4082180" cy="226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4494345" y="2144151"/>
            <a:ext cx="478318" cy="257020"/>
          </a:xfrm>
          <a:prstGeom prst="rect">
            <a:avLst/>
          </a:prstGeom>
        </p:spPr>
        <p:txBody>
          <a:bodyPr vert="horz" wrap="none" lIns="91440" tIns="45720" rIns="91440" bIns="45720" rtlCol="0" anchor="ctr">
            <a:normAutofit lnSpcReduction="1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REST (https)</a:t>
            </a:r>
          </a:p>
        </p:txBody>
      </p:sp>
      <p:sp>
        <p:nvSpPr>
          <p:cNvPr id="158" name="TextBox 157"/>
          <p:cNvSpPr txBox="1"/>
          <p:nvPr/>
        </p:nvSpPr>
        <p:spPr>
          <a:xfrm>
            <a:off x="152401" y="4800600"/>
            <a:ext cx="8839200" cy="1277273"/>
          </a:xfrm>
          <a:prstGeom prst="rect">
            <a:avLst/>
          </a:prstGeom>
          <a:noFill/>
        </p:spPr>
        <p:txBody>
          <a:bodyPr wrap="square" numCol="2" rtlCol="0">
            <a:spAutoFit/>
          </a:bodyPr>
          <a:lstStyle/>
          <a:p>
            <a:pPr marL="171450" indent="-171450" fontAlgn="auto">
              <a:spcBef>
                <a:spcPts val="0"/>
              </a:spcBef>
              <a:spcAft>
                <a:spcPts val="0"/>
              </a:spcAft>
              <a:buFont typeface="Arial" panose="020B0604020202020204" pitchFamily="34" charset="0"/>
              <a:buChar char="•"/>
            </a:pPr>
            <a:r>
              <a:rPr lang="en-US" b="0" dirty="0" smtClean="0">
                <a:solidFill>
                  <a:srgbClr val="636463"/>
                </a:solidFill>
              </a:rPr>
              <a:t>WebHDFS: RESTful </a:t>
            </a:r>
            <a:r>
              <a:rPr lang="en-US" b="0" dirty="0">
                <a:solidFill>
                  <a:srgbClr val="636463"/>
                </a:solidFill>
              </a:rPr>
              <a:t>interface to </a:t>
            </a:r>
            <a:r>
              <a:rPr lang="en-US" b="0" dirty="0" smtClean="0">
                <a:solidFill>
                  <a:srgbClr val="636463"/>
                </a:solidFill>
              </a:rPr>
              <a:t>Hadoop file store</a:t>
            </a:r>
            <a:endParaRPr lang="en-US" b="0" dirty="0">
              <a:solidFill>
                <a:srgbClr val="636463"/>
              </a:solidFill>
            </a:endParaRPr>
          </a:p>
          <a:p>
            <a:pPr marL="171450" indent="-171450" fontAlgn="auto">
              <a:spcBef>
                <a:spcPts val="0"/>
              </a:spcBef>
              <a:spcAft>
                <a:spcPts val="0"/>
              </a:spcAft>
              <a:buFont typeface="Arial" panose="020B0604020202020204" pitchFamily="34" charset="0"/>
              <a:buChar char="•"/>
            </a:pPr>
            <a:r>
              <a:rPr lang="en-US" b="0" dirty="0" smtClean="0">
                <a:solidFill>
                  <a:srgbClr val="636463"/>
                </a:solidFill>
              </a:rPr>
              <a:t>Requires </a:t>
            </a:r>
            <a:r>
              <a:rPr lang="en-US" b="0" dirty="0">
                <a:solidFill>
                  <a:srgbClr val="636463"/>
                </a:solidFill>
              </a:rPr>
              <a:t>an HTTP REST API be published publicly</a:t>
            </a:r>
          </a:p>
          <a:p>
            <a:pPr marL="171450" indent="-171450" fontAlgn="auto">
              <a:spcBef>
                <a:spcPts val="0"/>
              </a:spcBef>
              <a:spcAft>
                <a:spcPts val="0"/>
              </a:spcAft>
              <a:buFont typeface="Arial" panose="020B0604020202020204" pitchFamily="34" charset="0"/>
              <a:buChar char="•"/>
            </a:pPr>
            <a:r>
              <a:rPr lang="en-US" b="0" dirty="0">
                <a:solidFill>
                  <a:srgbClr val="636463"/>
                </a:solidFill>
              </a:rPr>
              <a:t>Cluster-level authentication/authorization required</a:t>
            </a:r>
          </a:p>
          <a:p>
            <a:pPr marL="171450" indent="-171450" fontAlgn="auto">
              <a:spcBef>
                <a:spcPts val="0"/>
              </a:spcBef>
              <a:spcAft>
                <a:spcPts val="0"/>
              </a:spcAft>
              <a:buFont typeface="Arial" panose="020B0604020202020204" pitchFamily="34" charset="0"/>
              <a:buChar char="•"/>
            </a:pPr>
            <a:r>
              <a:rPr lang="en-US" b="0" dirty="0">
                <a:solidFill>
                  <a:srgbClr val="636463"/>
                </a:solidFill>
              </a:rPr>
              <a:t>Ideal when dealing with gigabytes of data; larger data sets can be </a:t>
            </a:r>
            <a:r>
              <a:rPr lang="en-US" b="0" dirty="0" smtClean="0">
                <a:solidFill>
                  <a:srgbClr val="636463"/>
                </a:solidFill>
              </a:rPr>
              <a:t>problematic</a:t>
            </a:r>
          </a:p>
          <a:p>
            <a:pPr marL="171450" indent="-171450" fontAlgn="auto">
              <a:spcBef>
                <a:spcPts val="0"/>
              </a:spcBef>
              <a:spcAft>
                <a:spcPts val="0"/>
              </a:spcAft>
              <a:buFont typeface="Arial" panose="020B0604020202020204" pitchFamily="34" charset="0"/>
              <a:buChar char="•"/>
            </a:pPr>
            <a:endParaRPr lang="en-US" sz="400" b="0" dirty="0">
              <a:solidFill>
                <a:srgbClr val="636463"/>
              </a:solidFill>
            </a:endParaRPr>
          </a:p>
          <a:p>
            <a:pPr marL="285750" indent="-171450" fontAlgn="auto">
              <a:spcBef>
                <a:spcPts val="0"/>
              </a:spcBef>
              <a:spcAft>
                <a:spcPts val="0"/>
              </a:spcAft>
              <a:buFont typeface="Arial" panose="020B0604020202020204" pitchFamily="34" charset="0"/>
              <a:buChar char="•"/>
            </a:pPr>
            <a:r>
              <a:rPr lang="en-US" b="0" dirty="0" smtClean="0">
                <a:solidFill>
                  <a:srgbClr val="636463"/>
                </a:solidFill>
              </a:rPr>
              <a:t>Metadata </a:t>
            </a:r>
            <a:r>
              <a:rPr lang="en-US" b="0" dirty="0">
                <a:solidFill>
                  <a:srgbClr val="636463"/>
                </a:solidFill>
              </a:rPr>
              <a:t>delivery is separate from file-level data; potential versioning </a:t>
            </a:r>
            <a:r>
              <a:rPr lang="en-US" b="0" dirty="0" smtClean="0">
                <a:solidFill>
                  <a:srgbClr val="636463"/>
                </a:solidFill>
              </a:rPr>
              <a:t>issues</a:t>
            </a:r>
          </a:p>
          <a:p>
            <a:pPr marL="285750" indent="-171450" fontAlgn="auto">
              <a:spcBef>
                <a:spcPts val="0"/>
              </a:spcBef>
              <a:spcAft>
                <a:spcPts val="0"/>
              </a:spcAft>
              <a:buFont typeface="Arial" panose="020B0604020202020204" pitchFamily="34" charset="0"/>
              <a:buChar char="•"/>
            </a:pPr>
            <a:r>
              <a:rPr lang="en-US" b="0" dirty="0">
                <a:solidFill>
                  <a:srgbClr val="636463"/>
                </a:solidFill>
              </a:rPr>
              <a:t>BKFS </a:t>
            </a:r>
            <a:r>
              <a:rPr lang="en-US" b="0" dirty="0" smtClean="0">
                <a:solidFill>
                  <a:srgbClr val="636463"/>
                </a:solidFill>
              </a:rPr>
              <a:t>could push </a:t>
            </a:r>
            <a:r>
              <a:rPr lang="en-US" b="0" dirty="0">
                <a:solidFill>
                  <a:srgbClr val="636463"/>
                </a:solidFill>
              </a:rPr>
              <a:t>file metadata to clients to avoid a client-side ingest</a:t>
            </a:r>
            <a:r>
              <a:rPr lang="en-US" b="0" dirty="0" smtClean="0">
                <a:solidFill>
                  <a:srgbClr val="636463"/>
                </a:solidFill>
              </a:rPr>
              <a:t>.</a:t>
            </a:r>
            <a:endParaRPr lang="en-US" b="0" dirty="0">
              <a:solidFill>
                <a:srgbClr val="636463"/>
              </a:solidFill>
            </a:endParaRPr>
          </a:p>
        </p:txBody>
      </p:sp>
    </p:spTree>
    <p:extLst>
      <p:ext uri="{BB962C8B-B14F-4D97-AF65-F5344CB8AC3E}">
        <p14:creationId xmlns:p14="http://schemas.microsoft.com/office/powerpoint/2010/main" val="2990243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WebHDFS/w </a:t>
            </a:r>
            <a:r>
              <a:rPr lang="en-US" dirty="0"/>
              <a:t>external Authorization</a:t>
            </a:r>
          </a:p>
        </p:txBody>
      </p:sp>
      <p:pic>
        <p:nvPicPr>
          <p:cNvPr id="17" name="Picture 16"/>
          <p:cNvPicPr>
            <a:picLocks noChangeAspect="1"/>
          </p:cNvPicPr>
          <p:nvPr/>
        </p:nvPicPr>
        <p:blipFill>
          <a:blip r:embed="rId3"/>
          <a:stretch>
            <a:fillRect/>
          </a:stretch>
        </p:blipFill>
        <p:spPr>
          <a:xfrm>
            <a:off x="244361" y="4064499"/>
            <a:ext cx="508331" cy="524092"/>
          </a:xfrm>
          <a:prstGeom prst="rect">
            <a:avLst/>
          </a:prstGeom>
        </p:spPr>
      </p:pic>
      <p:pic>
        <p:nvPicPr>
          <p:cNvPr id="18" name="Picture 17"/>
          <p:cNvPicPr>
            <a:picLocks noChangeAspect="1"/>
          </p:cNvPicPr>
          <p:nvPr/>
        </p:nvPicPr>
        <p:blipFill>
          <a:blip r:embed="rId3"/>
          <a:stretch>
            <a:fillRect/>
          </a:stretch>
        </p:blipFill>
        <p:spPr>
          <a:xfrm>
            <a:off x="228600" y="1233384"/>
            <a:ext cx="539854" cy="539854"/>
          </a:xfrm>
          <a:prstGeom prst="rect">
            <a:avLst/>
          </a:prstGeom>
        </p:spPr>
      </p:pic>
      <p:cxnSp>
        <p:nvCxnSpPr>
          <p:cNvPr id="19" name="Straight Connector 18"/>
          <p:cNvCxnSpPr>
            <a:stCxn id="18" idx="2"/>
            <a:endCxn id="17" idx="0"/>
          </p:cNvCxnSpPr>
          <p:nvPr/>
        </p:nvCxnSpPr>
        <p:spPr>
          <a:xfrm>
            <a:off x="498527" y="1773238"/>
            <a:ext cx="0" cy="229126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stretch>
            <a:fillRect/>
          </a:stretch>
        </p:blipFill>
        <p:spPr>
          <a:xfrm>
            <a:off x="3193946" y="1179451"/>
            <a:ext cx="539854" cy="539854"/>
          </a:xfrm>
          <a:prstGeom prst="rect">
            <a:avLst/>
          </a:prstGeom>
        </p:spPr>
      </p:pic>
      <p:pic>
        <p:nvPicPr>
          <p:cNvPr id="21" name="Picture 20"/>
          <p:cNvPicPr>
            <a:picLocks noChangeAspect="1"/>
          </p:cNvPicPr>
          <p:nvPr/>
        </p:nvPicPr>
        <p:blipFill>
          <a:blip r:embed="rId3"/>
          <a:stretch>
            <a:fillRect/>
          </a:stretch>
        </p:blipFill>
        <p:spPr>
          <a:xfrm>
            <a:off x="3193946" y="4048737"/>
            <a:ext cx="539854" cy="539854"/>
          </a:xfrm>
          <a:prstGeom prst="rect">
            <a:avLst/>
          </a:prstGeom>
        </p:spPr>
      </p:pic>
      <p:cxnSp>
        <p:nvCxnSpPr>
          <p:cNvPr id="22" name="Straight Connector 21"/>
          <p:cNvCxnSpPr>
            <a:stCxn id="18" idx="3"/>
            <a:endCxn id="20" idx="1"/>
          </p:cNvCxnSpPr>
          <p:nvPr/>
        </p:nvCxnSpPr>
        <p:spPr>
          <a:xfrm flipV="1">
            <a:off x="768454" y="1449378"/>
            <a:ext cx="2425492" cy="53933"/>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0" idx="2"/>
            <a:endCxn id="21" idx="0"/>
          </p:cNvCxnSpPr>
          <p:nvPr/>
        </p:nvCxnSpPr>
        <p:spPr>
          <a:xfrm>
            <a:off x="3463873" y="1719305"/>
            <a:ext cx="0" cy="2329432"/>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3"/>
            <a:endCxn id="21" idx="1"/>
          </p:cNvCxnSpPr>
          <p:nvPr/>
        </p:nvCxnSpPr>
        <p:spPr>
          <a:xfrm flipV="1">
            <a:off x="752692" y="4318664"/>
            <a:ext cx="2441254"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47830" y="4361619"/>
            <a:ext cx="1828800" cy="286581"/>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BKFS Data </a:t>
            </a:r>
            <a:r>
              <a:rPr lang="en-US" sz="1200" b="0" dirty="0">
                <a:solidFill>
                  <a:prstClr val="black"/>
                </a:solidFill>
                <a:ea typeface="Tahoma" panose="020B0604030504040204" pitchFamily="34" charset="0"/>
              </a:rPr>
              <a:t>Center (JTC)</a:t>
            </a:r>
          </a:p>
        </p:txBody>
      </p:sp>
      <p:sp>
        <p:nvSpPr>
          <p:cNvPr id="34" name="Rounded Rectangle 33"/>
          <p:cNvSpPr/>
          <p:nvPr/>
        </p:nvSpPr>
        <p:spPr>
          <a:xfrm>
            <a:off x="685801" y="1620474"/>
            <a:ext cx="2552859" cy="2473251"/>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Client Hub</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115343933"/>
              </p:ext>
            </p:extLst>
          </p:nvPr>
        </p:nvGraphicFramePr>
        <p:xfrm>
          <a:off x="816991"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4195044430"/>
              </p:ext>
            </p:extLst>
          </p:nvPr>
        </p:nvGraphicFramePr>
        <p:xfrm>
          <a:off x="1384187"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298498370"/>
              </p:ext>
            </p:extLst>
          </p:nvPr>
        </p:nvGraphicFramePr>
        <p:xfrm>
          <a:off x="816991" y="3653836"/>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98462556"/>
              </p:ext>
            </p:extLst>
          </p:nvPr>
        </p:nvGraphicFramePr>
        <p:xfrm>
          <a:off x="1384187" y="3653836"/>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pic>
        <p:nvPicPr>
          <p:cNvPr id="83" name="Picture 82"/>
          <p:cNvPicPr>
            <a:picLocks noChangeAspect="1"/>
          </p:cNvPicPr>
          <p:nvPr/>
        </p:nvPicPr>
        <p:blipFill>
          <a:blip r:embed="rId3"/>
          <a:stretch>
            <a:fillRect/>
          </a:stretch>
        </p:blipFill>
        <p:spPr>
          <a:xfrm>
            <a:off x="4733707" y="3493433"/>
            <a:ext cx="508331" cy="524092"/>
          </a:xfrm>
          <a:prstGeom prst="rect">
            <a:avLst/>
          </a:prstGeom>
        </p:spPr>
      </p:pic>
      <p:pic>
        <p:nvPicPr>
          <p:cNvPr id="84" name="Picture 83"/>
          <p:cNvPicPr>
            <a:picLocks noChangeAspect="1"/>
          </p:cNvPicPr>
          <p:nvPr/>
        </p:nvPicPr>
        <p:blipFill>
          <a:blip r:embed="rId3"/>
          <a:stretch>
            <a:fillRect/>
          </a:stretch>
        </p:blipFill>
        <p:spPr>
          <a:xfrm>
            <a:off x="4717946" y="1277574"/>
            <a:ext cx="539854" cy="539854"/>
          </a:xfrm>
          <a:prstGeom prst="rect">
            <a:avLst/>
          </a:prstGeom>
        </p:spPr>
      </p:pic>
      <p:cxnSp>
        <p:nvCxnSpPr>
          <p:cNvPr id="85" name="Straight Connector 84"/>
          <p:cNvCxnSpPr>
            <a:stCxn id="84" idx="2"/>
            <a:endCxn id="83" idx="0"/>
          </p:cNvCxnSpPr>
          <p:nvPr/>
        </p:nvCxnSpPr>
        <p:spPr>
          <a:xfrm>
            <a:off x="4987873" y="1817428"/>
            <a:ext cx="0" cy="1676005"/>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a:blip r:embed="rId3"/>
          <a:stretch>
            <a:fillRect/>
          </a:stretch>
        </p:blipFill>
        <p:spPr>
          <a:xfrm>
            <a:off x="8229600" y="1255453"/>
            <a:ext cx="539854" cy="539854"/>
          </a:xfrm>
          <a:prstGeom prst="rect">
            <a:avLst/>
          </a:prstGeom>
        </p:spPr>
      </p:pic>
      <p:pic>
        <p:nvPicPr>
          <p:cNvPr id="87" name="Picture 86"/>
          <p:cNvPicPr>
            <a:picLocks noChangeAspect="1"/>
          </p:cNvPicPr>
          <p:nvPr/>
        </p:nvPicPr>
        <p:blipFill>
          <a:blip r:embed="rId3"/>
          <a:stretch>
            <a:fillRect/>
          </a:stretch>
        </p:blipFill>
        <p:spPr>
          <a:xfrm>
            <a:off x="8229600" y="3477671"/>
            <a:ext cx="539854" cy="539854"/>
          </a:xfrm>
          <a:prstGeom prst="rect">
            <a:avLst/>
          </a:prstGeom>
        </p:spPr>
      </p:pic>
      <p:cxnSp>
        <p:nvCxnSpPr>
          <p:cNvPr id="88" name="Straight Connector 87"/>
          <p:cNvCxnSpPr>
            <a:stCxn id="84" idx="3"/>
            <a:endCxn id="86" idx="1"/>
          </p:cNvCxnSpPr>
          <p:nvPr/>
        </p:nvCxnSpPr>
        <p:spPr>
          <a:xfrm flipV="1">
            <a:off x="5257800" y="1525380"/>
            <a:ext cx="2971800" cy="2212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6" idx="2"/>
            <a:endCxn id="87" idx="0"/>
          </p:cNvCxnSpPr>
          <p:nvPr/>
        </p:nvCxnSpPr>
        <p:spPr>
          <a:xfrm>
            <a:off x="8499527" y="1795307"/>
            <a:ext cx="0" cy="1682364"/>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3" idx="3"/>
            <a:endCxn id="87" idx="1"/>
          </p:cNvCxnSpPr>
          <p:nvPr/>
        </p:nvCxnSpPr>
        <p:spPr>
          <a:xfrm flipV="1">
            <a:off x="5242038" y="3747598"/>
            <a:ext cx="2987562"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049874" y="3753215"/>
            <a:ext cx="1387652"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Client Data Center</a:t>
            </a:r>
            <a:endParaRPr lang="en-US" sz="1200" b="0" dirty="0">
              <a:solidFill>
                <a:prstClr val="black"/>
              </a:solidFill>
              <a:ea typeface="Tahoma" panose="020B0604030504040204" pitchFamily="34" charset="0"/>
            </a:endParaRPr>
          </a:p>
        </p:txBody>
      </p:sp>
      <p:sp>
        <p:nvSpPr>
          <p:cNvPr id="92" name="Rounded Rectangle 91"/>
          <p:cNvSpPr/>
          <p:nvPr/>
        </p:nvSpPr>
        <p:spPr>
          <a:xfrm>
            <a:off x="6400800" y="1763150"/>
            <a:ext cx="1876580" cy="1768453"/>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Data Hub/Lake</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93" name="Table 92"/>
          <p:cNvGraphicFramePr>
            <a:graphicFrameLocks noGrp="1"/>
          </p:cNvGraphicFramePr>
          <p:nvPr>
            <p:extLst>
              <p:ext uri="{D42A27DB-BD31-4B8C-83A1-F6EECF244321}">
                <p14:modId xmlns:p14="http://schemas.microsoft.com/office/powerpoint/2010/main" val="2454029521"/>
              </p:ext>
            </p:extLst>
          </p:nvPr>
        </p:nvGraphicFramePr>
        <p:xfrm>
          <a:off x="6600616" y="2129889"/>
          <a:ext cx="673452" cy="457200"/>
        </p:xfrm>
        <a:graphic>
          <a:graphicData uri="http://schemas.openxmlformats.org/drawingml/2006/table">
            <a:tbl>
              <a:tblPr firstRow="1" bandRow="1">
                <a:tableStyleId>{3C2FFA5D-87B4-456A-9821-1D502468CF0F}</a:tableStyleId>
              </a:tblPr>
              <a:tblGrid>
                <a:gridCol w="224484"/>
                <a:gridCol w="224484"/>
                <a:gridCol w="224484"/>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4045251764"/>
              </p:ext>
            </p:extLst>
          </p:nvPr>
        </p:nvGraphicFramePr>
        <p:xfrm>
          <a:off x="7353474" y="2129889"/>
          <a:ext cx="660066" cy="457200"/>
        </p:xfrm>
        <a:graphic>
          <a:graphicData uri="http://schemas.openxmlformats.org/drawingml/2006/table">
            <a:tbl>
              <a:tblPr firstRow="1" bandRow="1">
                <a:tableStyleId>{3C2FFA5D-87B4-456A-9821-1D502468CF0F}</a:tableStyleId>
              </a:tblPr>
              <a:tblGrid>
                <a:gridCol w="220022"/>
                <a:gridCol w="220022"/>
                <a:gridCol w="220022"/>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3453233959"/>
              </p:ext>
            </p:extLst>
          </p:nvPr>
        </p:nvGraphicFramePr>
        <p:xfrm>
          <a:off x="6600616" y="2906151"/>
          <a:ext cx="673452" cy="372870"/>
        </p:xfrm>
        <a:graphic>
          <a:graphicData uri="http://schemas.openxmlformats.org/drawingml/2006/table">
            <a:tbl>
              <a:tblPr firstRow="1" bandRow="1">
                <a:tableStyleId>{3C2FFA5D-87B4-456A-9821-1D502468CF0F}</a:tableStyleId>
              </a:tblPr>
              <a:tblGrid>
                <a:gridCol w="224484"/>
                <a:gridCol w="224484"/>
                <a:gridCol w="224484"/>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1445250410"/>
              </p:ext>
            </p:extLst>
          </p:nvPr>
        </p:nvGraphicFramePr>
        <p:xfrm>
          <a:off x="7353476" y="2906151"/>
          <a:ext cx="660063" cy="372870"/>
        </p:xfrm>
        <a:graphic>
          <a:graphicData uri="http://schemas.openxmlformats.org/drawingml/2006/table">
            <a:tbl>
              <a:tblPr firstRow="1" bandRow="1">
                <a:tableStyleId>{3C2FFA5D-87B4-456A-9821-1D502468CF0F}</a:tableStyleId>
              </a:tblPr>
              <a:tblGrid>
                <a:gridCol w="220021"/>
                <a:gridCol w="220021"/>
                <a:gridCol w="220021"/>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cxnSp>
        <p:nvCxnSpPr>
          <p:cNvPr id="112" name="Straight Arrow Connector 111"/>
          <p:cNvCxnSpPr/>
          <p:nvPr/>
        </p:nvCxnSpPr>
        <p:spPr>
          <a:xfrm>
            <a:off x="3559418" y="2774351"/>
            <a:ext cx="1442241" cy="0"/>
          </a:xfrm>
          <a:prstGeom prst="straightConnector1">
            <a:avLst/>
          </a:prstGeom>
          <a:ln w="44450">
            <a:prstDash val="dash"/>
            <a:headEnd type="arrow"/>
            <a:tailEnd type="arrow"/>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4017482" y="2774351"/>
            <a:ext cx="478318" cy="257020"/>
          </a:xfrm>
          <a:prstGeom prst="rect">
            <a:avLst/>
          </a:prstGeom>
        </p:spPr>
        <p:txBody>
          <a:bodyPr vert="horz" wrap="none" lIns="91440" tIns="45720" rIns="91440" bIns="45720" rtlCol="0" anchor="ctr">
            <a:normAutofit lnSpcReduction="1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WAN</a:t>
            </a:r>
          </a:p>
        </p:txBody>
      </p:sp>
      <p:sp>
        <p:nvSpPr>
          <p:cNvPr id="116" name="TextBox 115"/>
          <p:cNvSpPr txBox="1"/>
          <p:nvPr/>
        </p:nvSpPr>
        <p:spPr>
          <a:xfrm>
            <a:off x="6600615"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19" name="TextBox 118"/>
          <p:cNvSpPr txBox="1"/>
          <p:nvPr/>
        </p:nvSpPr>
        <p:spPr>
          <a:xfrm>
            <a:off x="7335373"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0" name="TextBox 119"/>
          <p:cNvSpPr txBox="1"/>
          <p:nvPr/>
        </p:nvSpPr>
        <p:spPr>
          <a:xfrm>
            <a:off x="6600615" y="2935304"/>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21" name="TextBox 120"/>
          <p:cNvSpPr txBox="1"/>
          <p:nvPr/>
        </p:nvSpPr>
        <p:spPr>
          <a:xfrm>
            <a:off x="7335373" y="2955171"/>
            <a:ext cx="673454" cy="4191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cxnSp>
        <p:nvCxnSpPr>
          <p:cNvPr id="125" name="Straight Arrow Connector 124"/>
          <p:cNvCxnSpPr/>
          <p:nvPr/>
        </p:nvCxnSpPr>
        <p:spPr>
          <a:xfrm>
            <a:off x="6951631" y="2584019"/>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674234" y="2601351"/>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296642"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9" name="TextBox 128"/>
          <p:cNvSpPr txBox="1"/>
          <p:nvPr/>
        </p:nvSpPr>
        <p:spPr>
          <a:xfrm>
            <a:off x="1307746" y="362658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32" name="TextBox 131"/>
          <p:cNvSpPr txBox="1"/>
          <p:nvPr/>
        </p:nvSpPr>
        <p:spPr>
          <a:xfrm>
            <a:off x="715623"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33" name="TextBox 132"/>
          <p:cNvSpPr txBox="1"/>
          <p:nvPr/>
        </p:nvSpPr>
        <p:spPr>
          <a:xfrm>
            <a:off x="726727" y="362658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39" name="Table 138"/>
          <p:cNvGraphicFramePr>
            <a:graphicFrameLocks noGrp="1"/>
          </p:cNvGraphicFramePr>
          <p:nvPr>
            <p:extLst>
              <p:ext uri="{D42A27DB-BD31-4B8C-83A1-F6EECF244321}">
                <p14:modId xmlns:p14="http://schemas.microsoft.com/office/powerpoint/2010/main" val="1701732890"/>
              </p:ext>
            </p:extLst>
          </p:nvPr>
        </p:nvGraphicFramePr>
        <p:xfrm>
          <a:off x="2006368"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val="490052661"/>
              </p:ext>
            </p:extLst>
          </p:nvPr>
        </p:nvGraphicFramePr>
        <p:xfrm>
          <a:off x="2573564"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1673786517"/>
              </p:ext>
            </p:extLst>
          </p:nvPr>
        </p:nvGraphicFramePr>
        <p:xfrm>
          <a:off x="2006368" y="3646269"/>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3213611928"/>
              </p:ext>
            </p:extLst>
          </p:nvPr>
        </p:nvGraphicFramePr>
        <p:xfrm>
          <a:off x="2573564" y="3646269"/>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43" name="TextBox 142"/>
          <p:cNvSpPr txBox="1"/>
          <p:nvPr/>
        </p:nvSpPr>
        <p:spPr>
          <a:xfrm>
            <a:off x="2486019"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4" name="TextBox 143"/>
          <p:cNvSpPr txBox="1"/>
          <p:nvPr/>
        </p:nvSpPr>
        <p:spPr>
          <a:xfrm>
            <a:off x="2497123" y="3621555"/>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45" name="TextBox 144"/>
          <p:cNvSpPr txBox="1"/>
          <p:nvPr/>
        </p:nvSpPr>
        <p:spPr>
          <a:xfrm>
            <a:off x="1905000"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6" name="TextBox 145"/>
          <p:cNvSpPr txBox="1"/>
          <p:nvPr/>
        </p:nvSpPr>
        <p:spPr>
          <a:xfrm>
            <a:off x="1916104" y="3621555"/>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49" name="Table 148"/>
          <p:cNvGraphicFramePr>
            <a:graphicFrameLocks noGrp="1"/>
          </p:cNvGraphicFramePr>
          <p:nvPr>
            <p:extLst>
              <p:ext uri="{D42A27DB-BD31-4B8C-83A1-F6EECF244321}">
                <p14:modId xmlns:p14="http://schemas.microsoft.com/office/powerpoint/2010/main" val="3424797145"/>
              </p:ext>
            </p:extLst>
          </p:nvPr>
        </p:nvGraphicFramePr>
        <p:xfrm>
          <a:off x="1415672"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0" name="Table 149"/>
          <p:cNvGraphicFramePr>
            <a:graphicFrameLocks noGrp="1"/>
          </p:cNvGraphicFramePr>
          <p:nvPr>
            <p:extLst>
              <p:ext uri="{D42A27DB-BD31-4B8C-83A1-F6EECF244321}">
                <p14:modId xmlns:p14="http://schemas.microsoft.com/office/powerpoint/2010/main" val="269943520"/>
              </p:ext>
            </p:extLst>
          </p:nvPr>
        </p:nvGraphicFramePr>
        <p:xfrm>
          <a:off x="1982868"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51" name="TextBox 150"/>
          <p:cNvSpPr txBox="1"/>
          <p:nvPr/>
        </p:nvSpPr>
        <p:spPr>
          <a:xfrm>
            <a:off x="1895323"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2" name="TextBox 151"/>
          <p:cNvSpPr txBox="1"/>
          <p:nvPr/>
        </p:nvSpPr>
        <p:spPr>
          <a:xfrm>
            <a:off x="1314304"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cxnSp>
        <p:nvCxnSpPr>
          <p:cNvPr id="153" name="Straight Arrow Connector 152"/>
          <p:cNvCxnSpPr>
            <a:stCxn id="150" idx="3"/>
          </p:cNvCxnSpPr>
          <p:nvPr/>
        </p:nvCxnSpPr>
        <p:spPr>
          <a:xfrm flipV="1">
            <a:off x="2470656" y="2372337"/>
            <a:ext cx="2705952" cy="8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3763374" y="2144151"/>
            <a:ext cx="808626" cy="236991"/>
          </a:xfrm>
          <a:prstGeom prst="rect">
            <a:avLst/>
          </a:prstGeom>
        </p:spPr>
        <p:txBody>
          <a:bodyPr vert="horz" wrap="none" lIns="91440" tIns="45720" rIns="91440" bIns="45720" rtlCol="0" anchor="ctr">
            <a:normAutofit fontScale="92500" lnSpcReduction="2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REST (https)</a:t>
            </a:r>
          </a:p>
        </p:txBody>
      </p:sp>
      <p:sp>
        <p:nvSpPr>
          <p:cNvPr id="58" name="Rounded Rectangle 57"/>
          <p:cNvSpPr/>
          <p:nvPr/>
        </p:nvSpPr>
        <p:spPr>
          <a:xfrm>
            <a:off x="5176607" y="1763150"/>
            <a:ext cx="906485" cy="1768453"/>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DMZ</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sp>
        <p:nvSpPr>
          <p:cNvPr id="62" name="Rounded Rectangle 61"/>
          <p:cNvSpPr/>
          <p:nvPr/>
        </p:nvSpPr>
        <p:spPr>
          <a:xfrm>
            <a:off x="5257800" y="2162020"/>
            <a:ext cx="754901" cy="439331"/>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Kerberos</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63" name="Rounded Rectangle 62"/>
          <p:cNvSpPr/>
          <p:nvPr/>
        </p:nvSpPr>
        <p:spPr>
          <a:xfrm>
            <a:off x="5263464" y="2795365"/>
            <a:ext cx="754901" cy="439331"/>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Knox</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64" name="Straight Arrow Connector 63"/>
          <p:cNvCxnSpPr>
            <a:endCxn id="93" idx="1"/>
          </p:cNvCxnSpPr>
          <p:nvPr/>
        </p:nvCxnSpPr>
        <p:spPr>
          <a:xfrm>
            <a:off x="6108541" y="2358489"/>
            <a:ext cx="4920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019800" y="2160762"/>
            <a:ext cx="503603" cy="236991"/>
          </a:xfrm>
          <a:prstGeom prst="rect">
            <a:avLst/>
          </a:prstGeom>
        </p:spPr>
        <p:txBody>
          <a:bodyPr vert="horz" wrap="none" lIns="91440" tIns="45720" rIns="91440" bIns="45720" rtlCol="0" anchor="ctr">
            <a:noAutofit/>
          </a:bodyPr>
          <a:lstStyle/>
          <a:p>
            <a:pPr algn="ctr" defTabSz="457200" fontAlgn="auto">
              <a:spcBef>
                <a:spcPct val="20000"/>
              </a:spcBef>
              <a:spcAft>
                <a:spcPts val="0"/>
              </a:spcAft>
              <a:buFont typeface="Arial"/>
              <a:buNone/>
            </a:pPr>
            <a:r>
              <a:rPr lang="en-US" sz="800" b="0" dirty="0" smtClean="0">
                <a:solidFill>
                  <a:prstClr val="black"/>
                </a:solidFill>
                <a:latin typeface="Calibri"/>
                <a:cs typeface="+mn-cs"/>
              </a:rPr>
              <a:t>HTTPS</a:t>
            </a:r>
          </a:p>
        </p:txBody>
      </p:sp>
      <p:sp>
        <p:nvSpPr>
          <p:cNvPr id="73" name="TextBox 72"/>
          <p:cNvSpPr txBox="1"/>
          <p:nvPr/>
        </p:nvSpPr>
        <p:spPr>
          <a:xfrm>
            <a:off x="152401" y="4800600"/>
            <a:ext cx="8839200" cy="1169551"/>
          </a:xfrm>
          <a:prstGeom prst="rect">
            <a:avLst/>
          </a:prstGeom>
          <a:noFill/>
        </p:spPr>
        <p:txBody>
          <a:bodyPr wrap="square" numCol="2" rtlCol="0">
            <a:spAutoFit/>
          </a:bodyPr>
          <a:lstStyle/>
          <a:p>
            <a:pPr marL="171450" indent="-171450" fontAlgn="auto">
              <a:spcBef>
                <a:spcPts val="0"/>
              </a:spcBef>
              <a:spcAft>
                <a:spcPts val="0"/>
              </a:spcAft>
              <a:buFont typeface="Arial" panose="020B0604020202020204" pitchFamily="34" charset="0"/>
              <a:buChar char="•"/>
            </a:pPr>
            <a:r>
              <a:rPr lang="en-US" b="0" dirty="0" smtClean="0">
                <a:solidFill>
                  <a:srgbClr val="636463"/>
                </a:solidFill>
              </a:rPr>
              <a:t>WebHDFS: RESTful </a:t>
            </a:r>
            <a:r>
              <a:rPr lang="en-US" b="0" dirty="0">
                <a:solidFill>
                  <a:srgbClr val="636463"/>
                </a:solidFill>
              </a:rPr>
              <a:t>interface to </a:t>
            </a:r>
            <a:r>
              <a:rPr lang="en-US" b="0" dirty="0" smtClean="0">
                <a:solidFill>
                  <a:srgbClr val="636463"/>
                </a:solidFill>
              </a:rPr>
              <a:t>Hadoop file store</a:t>
            </a:r>
            <a:endParaRPr lang="en-US" b="0" dirty="0">
              <a:solidFill>
                <a:srgbClr val="636463"/>
              </a:solidFill>
            </a:endParaRPr>
          </a:p>
          <a:p>
            <a:pPr marL="171450" indent="-171450" fontAlgn="auto">
              <a:spcBef>
                <a:spcPts val="0"/>
              </a:spcBef>
              <a:spcAft>
                <a:spcPts val="0"/>
              </a:spcAft>
              <a:buFont typeface="Arial" panose="020B0604020202020204" pitchFamily="34" charset="0"/>
              <a:buChar char="•"/>
            </a:pPr>
            <a:r>
              <a:rPr lang="en-US" b="0" dirty="0" smtClean="0">
                <a:solidFill>
                  <a:srgbClr val="636463"/>
                </a:solidFill>
              </a:rPr>
              <a:t>Requires </a:t>
            </a:r>
            <a:r>
              <a:rPr lang="en-US" b="0" dirty="0">
                <a:solidFill>
                  <a:srgbClr val="636463"/>
                </a:solidFill>
              </a:rPr>
              <a:t>an HTTP REST API be published publicly</a:t>
            </a:r>
          </a:p>
          <a:p>
            <a:pPr marL="171450" indent="-171450" fontAlgn="auto">
              <a:spcBef>
                <a:spcPts val="0"/>
              </a:spcBef>
              <a:spcAft>
                <a:spcPts val="0"/>
              </a:spcAft>
              <a:buFont typeface="Arial" panose="020B0604020202020204" pitchFamily="34" charset="0"/>
              <a:buChar char="•"/>
              <a:defRPr/>
            </a:pPr>
            <a:r>
              <a:rPr lang="en-US" b="0" dirty="0">
                <a:solidFill>
                  <a:srgbClr val="636463"/>
                </a:solidFill>
              </a:rPr>
              <a:t>Cluster authorization via Kerberos/Authentication Server</a:t>
            </a:r>
          </a:p>
          <a:p>
            <a:pPr marL="171450" indent="-171450" fontAlgn="auto">
              <a:spcBef>
                <a:spcPts val="0"/>
              </a:spcBef>
              <a:spcAft>
                <a:spcPts val="0"/>
              </a:spcAft>
              <a:buFont typeface="Arial" panose="020B0604020202020204" pitchFamily="34" charset="0"/>
              <a:buChar char="•"/>
            </a:pPr>
            <a:r>
              <a:rPr lang="en-US" b="0" dirty="0" smtClean="0">
                <a:solidFill>
                  <a:srgbClr val="636463"/>
                </a:solidFill>
              </a:rPr>
              <a:t>Ideal </a:t>
            </a:r>
            <a:r>
              <a:rPr lang="en-US" b="0" dirty="0">
                <a:solidFill>
                  <a:srgbClr val="636463"/>
                </a:solidFill>
              </a:rPr>
              <a:t>when dealing with gigabytes of </a:t>
            </a:r>
            <a:r>
              <a:rPr lang="en-US" b="0" dirty="0" smtClean="0">
                <a:solidFill>
                  <a:srgbClr val="636463"/>
                </a:solidFill>
              </a:rPr>
              <a:t>data</a:t>
            </a:r>
            <a:endParaRPr lang="en-US" sz="400" b="0" dirty="0">
              <a:solidFill>
                <a:srgbClr val="636463"/>
              </a:solidFill>
            </a:endParaRPr>
          </a:p>
          <a:p>
            <a:pPr marL="285750" indent="-171450" fontAlgn="auto">
              <a:spcBef>
                <a:spcPts val="0"/>
              </a:spcBef>
              <a:spcAft>
                <a:spcPts val="0"/>
              </a:spcAft>
              <a:buFont typeface="Arial" panose="020B0604020202020204" pitchFamily="34" charset="0"/>
              <a:buChar char="•"/>
            </a:pPr>
            <a:r>
              <a:rPr lang="en-US" b="0" dirty="0" smtClean="0">
                <a:solidFill>
                  <a:srgbClr val="636463"/>
                </a:solidFill>
              </a:rPr>
              <a:t>Metadata </a:t>
            </a:r>
            <a:r>
              <a:rPr lang="en-US" b="0" dirty="0">
                <a:solidFill>
                  <a:srgbClr val="636463"/>
                </a:solidFill>
              </a:rPr>
              <a:t>delivery is separate from file-level data; potential versioning </a:t>
            </a:r>
            <a:r>
              <a:rPr lang="en-US" b="0" dirty="0" smtClean="0">
                <a:solidFill>
                  <a:srgbClr val="636463"/>
                </a:solidFill>
              </a:rPr>
              <a:t>issues</a:t>
            </a:r>
          </a:p>
          <a:p>
            <a:pPr marL="285750" indent="-171450" fontAlgn="auto">
              <a:spcBef>
                <a:spcPts val="0"/>
              </a:spcBef>
              <a:spcAft>
                <a:spcPts val="0"/>
              </a:spcAft>
              <a:buFont typeface="Arial" panose="020B0604020202020204" pitchFamily="34" charset="0"/>
              <a:buChar char="•"/>
            </a:pPr>
            <a:r>
              <a:rPr lang="en-US" b="0" dirty="0">
                <a:solidFill>
                  <a:srgbClr val="636463"/>
                </a:solidFill>
              </a:rPr>
              <a:t>BKFS </a:t>
            </a:r>
            <a:r>
              <a:rPr lang="en-US" b="0" dirty="0" smtClean="0">
                <a:solidFill>
                  <a:srgbClr val="636463"/>
                </a:solidFill>
              </a:rPr>
              <a:t>could push </a:t>
            </a:r>
            <a:r>
              <a:rPr lang="en-US" b="0" dirty="0">
                <a:solidFill>
                  <a:srgbClr val="636463"/>
                </a:solidFill>
              </a:rPr>
              <a:t>file metadata to clients to avoid a client-side ingest</a:t>
            </a:r>
            <a:r>
              <a:rPr lang="en-US" b="0" dirty="0" smtClean="0">
                <a:solidFill>
                  <a:srgbClr val="636463"/>
                </a:solidFill>
              </a:rPr>
              <a:t>.</a:t>
            </a:r>
            <a:endParaRPr lang="en-US" b="0" dirty="0">
              <a:solidFill>
                <a:srgbClr val="636463"/>
              </a:solidFill>
            </a:endParaRPr>
          </a:p>
        </p:txBody>
      </p:sp>
    </p:spTree>
    <p:extLst>
      <p:ext uri="{BB962C8B-B14F-4D97-AF65-F5344CB8AC3E}">
        <p14:creationId xmlns:p14="http://schemas.microsoft.com/office/powerpoint/2010/main" val="4186416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Kafka</a:t>
            </a:r>
            <a:endParaRPr lang="en-US" dirty="0"/>
          </a:p>
        </p:txBody>
      </p:sp>
      <p:pic>
        <p:nvPicPr>
          <p:cNvPr id="17" name="Picture 16"/>
          <p:cNvPicPr>
            <a:picLocks noChangeAspect="1"/>
          </p:cNvPicPr>
          <p:nvPr/>
        </p:nvPicPr>
        <p:blipFill>
          <a:blip r:embed="rId3"/>
          <a:stretch>
            <a:fillRect/>
          </a:stretch>
        </p:blipFill>
        <p:spPr>
          <a:xfrm>
            <a:off x="244361" y="4064499"/>
            <a:ext cx="508331" cy="524092"/>
          </a:xfrm>
          <a:prstGeom prst="rect">
            <a:avLst/>
          </a:prstGeom>
        </p:spPr>
      </p:pic>
      <p:pic>
        <p:nvPicPr>
          <p:cNvPr id="18" name="Picture 17"/>
          <p:cNvPicPr>
            <a:picLocks noChangeAspect="1"/>
          </p:cNvPicPr>
          <p:nvPr/>
        </p:nvPicPr>
        <p:blipFill>
          <a:blip r:embed="rId3"/>
          <a:stretch>
            <a:fillRect/>
          </a:stretch>
        </p:blipFill>
        <p:spPr>
          <a:xfrm>
            <a:off x="228600" y="1233384"/>
            <a:ext cx="539854" cy="539854"/>
          </a:xfrm>
          <a:prstGeom prst="rect">
            <a:avLst/>
          </a:prstGeom>
        </p:spPr>
      </p:pic>
      <p:cxnSp>
        <p:nvCxnSpPr>
          <p:cNvPr id="19" name="Straight Connector 18"/>
          <p:cNvCxnSpPr>
            <a:stCxn id="18" idx="2"/>
            <a:endCxn id="17" idx="0"/>
          </p:cNvCxnSpPr>
          <p:nvPr/>
        </p:nvCxnSpPr>
        <p:spPr>
          <a:xfrm>
            <a:off x="498527" y="1773238"/>
            <a:ext cx="0" cy="229126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stretch>
            <a:fillRect/>
          </a:stretch>
        </p:blipFill>
        <p:spPr>
          <a:xfrm>
            <a:off x="3193946" y="1179451"/>
            <a:ext cx="539854" cy="539854"/>
          </a:xfrm>
          <a:prstGeom prst="rect">
            <a:avLst/>
          </a:prstGeom>
        </p:spPr>
      </p:pic>
      <p:pic>
        <p:nvPicPr>
          <p:cNvPr id="21" name="Picture 20"/>
          <p:cNvPicPr>
            <a:picLocks noChangeAspect="1"/>
          </p:cNvPicPr>
          <p:nvPr/>
        </p:nvPicPr>
        <p:blipFill>
          <a:blip r:embed="rId3"/>
          <a:stretch>
            <a:fillRect/>
          </a:stretch>
        </p:blipFill>
        <p:spPr>
          <a:xfrm>
            <a:off x="3193946" y="4048737"/>
            <a:ext cx="539854" cy="539854"/>
          </a:xfrm>
          <a:prstGeom prst="rect">
            <a:avLst/>
          </a:prstGeom>
        </p:spPr>
      </p:pic>
      <p:cxnSp>
        <p:nvCxnSpPr>
          <p:cNvPr id="22" name="Straight Connector 21"/>
          <p:cNvCxnSpPr>
            <a:stCxn id="18" idx="3"/>
            <a:endCxn id="20" idx="1"/>
          </p:cNvCxnSpPr>
          <p:nvPr/>
        </p:nvCxnSpPr>
        <p:spPr>
          <a:xfrm flipV="1">
            <a:off x="768454" y="1449378"/>
            <a:ext cx="2425492" cy="53933"/>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0" idx="2"/>
            <a:endCxn id="21" idx="0"/>
          </p:cNvCxnSpPr>
          <p:nvPr/>
        </p:nvCxnSpPr>
        <p:spPr>
          <a:xfrm>
            <a:off x="3463873" y="1719305"/>
            <a:ext cx="0" cy="2329432"/>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3"/>
            <a:endCxn id="21" idx="1"/>
          </p:cNvCxnSpPr>
          <p:nvPr/>
        </p:nvCxnSpPr>
        <p:spPr>
          <a:xfrm flipV="1">
            <a:off x="752692" y="4318664"/>
            <a:ext cx="2441254"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47830" y="4361619"/>
            <a:ext cx="1828800" cy="286581"/>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BKFS Data </a:t>
            </a:r>
            <a:r>
              <a:rPr lang="en-US" sz="1200" b="0" dirty="0">
                <a:solidFill>
                  <a:prstClr val="black"/>
                </a:solidFill>
                <a:ea typeface="Tahoma" panose="020B0604030504040204" pitchFamily="34" charset="0"/>
              </a:rPr>
              <a:t>Center (JTC)</a:t>
            </a:r>
          </a:p>
        </p:txBody>
      </p:sp>
      <p:sp>
        <p:nvSpPr>
          <p:cNvPr id="34" name="Rounded Rectangle 33"/>
          <p:cNvSpPr/>
          <p:nvPr/>
        </p:nvSpPr>
        <p:spPr>
          <a:xfrm>
            <a:off x="685801" y="1620474"/>
            <a:ext cx="2552859" cy="2473251"/>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Client Hub</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2727834117"/>
              </p:ext>
            </p:extLst>
          </p:nvPr>
        </p:nvGraphicFramePr>
        <p:xfrm>
          <a:off x="816991"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644043431"/>
              </p:ext>
            </p:extLst>
          </p:nvPr>
        </p:nvGraphicFramePr>
        <p:xfrm>
          <a:off x="1384187"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48734378"/>
              </p:ext>
            </p:extLst>
          </p:nvPr>
        </p:nvGraphicFramePr>
        <p:xfrm>
          <a:off x="816991" y="3653836"/>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131818983"/>
              </p:ext>
            </p:extLst>
          </p:nvPr>
        </p:nvGraphicFramePr>
        <p:xfrm>
          <a:off x="1384187" y="3653836"/>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pic>
        <p:nvPicPr>
          <p:cNvPr id="83" name="Picture 82"/>
          <p:cNvPicPr>
            <a:picLocks noChangeAspect="1"/>
          </p:cNvPicPr>
          <p:nvPr/>
        </p:nvPicPr>
        <p:blipFill>
          <a:blip r:embed="rId3"/>
          <a:stretch>
            <a:fillRect/>
          </a:stretch>
        </p:blipFill>
        <p:spPr>
          <a:xfrm>
            <a:off x="4733707" y="3493433"/>
            <a:ext cx="508331" cy="524092"/>
          </a:xfrm>
          <a:prstGeom prst="rect">
            <a:avLst/>
          </a:prstGeom>
        </p:spPr>
      </p:pic>
      <p:pic>
        <p:nvPicPr>
          <p:cNvPr id="84" name="Picture 83"/>
          <p:cNvPicPr>
            <a:picLocks noChangeAspect="1"/>
          </p:cNvPicPr>
          <p:nvPr/>
        </p:nvPicPr>
        <p:blipFill>
          <a:blip r:embed="rId3"/>
          <a:stretch>
            <a:fillRect/>
          </a:stretch>
        </p:blipFill>
        <p:spPr>
          <a:xfrm>
            <a:off x="4717946" y="1277574"/>
            <a:ext cx="539854" cy="539854"/>
          </a:xfrm>
          <a:prstGeom prst="rect">
            <a:avLst/>
          </a:prstGeom>
        </p:spPr>
      </p:pic>
      <p:cxnSp>
        <p:nvCxnSpPr>
          <p:cNvPr id="85" name="Straight Connector 84"/>
          <p:cNvCxnSpPr>
            <a:stCxn id="84" idx="2"/>
            <a:endCxn id="83" idx="0"/>
          </p:cNvCxnSpPr>
          <p:nvPr/>
        </p:nvCxnSpPr>
        <p:spPr>
          <a:xfrm>
            <a:off x="4987873" y="1817428"/>
            <a:ext cx="0" cy="1676005"/>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a:blip r:embed="rId3"/>
          <a:stretch>
            <a:fillRect/>
          </a:stretch>
        </p:blipFill>
        <p:spPr>
          <a:xfrm>
            <a:off x="8229600" y="1255453"/>
            <a:ext cx="539854" cy="539854"/>
          </a:xfrm>
          <a:prstGeom prst="rect">
            <a:avLst/>
          </a:prstGeom>
        </p:spPr>
      </p:pic>
      <p:pic>
        <p:nvPicPr>
          <p:cNvPr id="87" name="Picture 86"/>
          <p:cNvPicPr>
            <a:picLocks noChangeAspect="1"/>
          </p:cNvPicPr>
          <p:nvPr/>
        </p:nvPicPr>
        <p:blipFill>
          <a:blip r:embed="rId3"/>
          <a:stretch>
            <a:fillRect/>
          </a:stretch>
        </p:blipFill>
        <p:spPr>
          <a:xfrm>
            <a:off x="8229600" y="3477671"/>
            <a:ext cx="539854" cy="539854"/>
          </a:xfrm>
          <a:prstGeom prst="rect">
            <a:avLst/>
          </a:prstGeom>
        </p:spPr>
      </p:pic>
      <p:cxnSp>
        <p:nvCxnSpPr>
          <p:cNvPr id="88" name="Straight Connector 87"/>
          <p:cNvCxnSpPr>
            <a:stCxn id="84" idx="3"/>
            <a:endCxn id="86" idx="1"/>
          </p:cNvCxnSpPr>
          <p:nvPr/>
        </p:nvCxnSpPr>
        <p:spPr>
          <a:xfrm flipV="1">
            <a:off x="5257800" y="1525380"/>
            <a:ext cx="2971800" cy="2212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6" idx="2"/>
            <a:endCxn id="87" idx="0"/>
          </p:cNvCxnSpPr>
          <p:nvPr/>
        </p:nvCxnSpPr>
        <p:spPr>
          <a:xfrm>
            <a:off x="8499527" y="1795307"/>
            <a:ext cx="0" cy="1682364"/>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3" idx="3"/>
            <a:endCxn id="87" idx="1"/>
          </p:cNvCxnSpPr>
          <p:nvPr/>
        </p:nvCxnSpPr>
        <p:spPr>
          <a:xfrm flipV="1">
            <a:off x="5242038" y="3747598"/>
            <a:ext cx="2987562"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049874" y="3753215"/>
            <a:ext cx="1387652"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Client Data Center</a:t>
            </a:r>
            <a:endParaRPr lang="en-US" sz="1200" b="0" dirty="0">
              <a:solidFill>
                <a:prstClr val="black"/>
              </a:solidFill>
              <a:ea typeface="Tahoma" panose="020B0604030504040204" pitchFamily="34" charset="0"/>
            </a:endParaRPr>
          </a:p>
        </p:txBody>
      </p:sp>
      <p:sp>
        <p:nvSpPr>
          <p:cNvPr id="92" name="Rounded Rectangle 91"/>
          <p:cNvSpPr/>
          <p:nvPr/>
        </p:nvSpPr>
        <p:spPr>
          <a:xfrm>
            <a:off x="5511965" y="1763150"/>
            <a:ext cx="2765415" cy="1768453"/>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Data Hub/Lake</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93" name="Table 92"/>
          <p:cNvGraphicFramePr>
            <a:graphicFrameLocks noGrp="1"/>
          </p:cNvGraphicFramePr>
          <p:nvPr>
            <p:extLst>
              <p:ext uri="{D42A27DB-BD31-4B8C-83A1-F6EECF244321}">
                <p14:modId xmlns:p14="http://schemas.microsoft.com/office/powerpoint/2010/main" val="3866565616"/>
              </p:ext>
            </p:extLst>
          </p:nvPr>
        </p:nvGraphicFramePr>
        <p:xfrm>
          <a:off x="6781801" y="2129889"/>
          <a:ext cx="673452" cy="457200"/>
        </p:xfrm>
        <a:graphic>
          <a:graphicData uri="http://schemas.openxmlformats.org/drawingml/2006/table">
            <a:tbl>
              <a:tblPr firstRow="1" bandRow="1">
                <a:tableStyleId>{3C2FFA5D-87B4-456A-9821-1D502468CF0F}</a:tableStyleId>
              </a:tblPr>
              <a:tblGrid>
                <a:gridCol w="224484"/>
                <a:gridCol w="224484"/>
                <a:gridCol w="224484"/>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3090034950"/>
              </p:ext>
            </p:extLst>
          </p:nvPr>
        </p:nvGraphicFramePr>
        <p:xfrm>
          <a:off x="7534659" y="2129889"/>
          <a:ext cx="660066" cy="457200"/>
        </p:xfrm>
        <a:graphic>
          <a:graphicData uri="http://schemas.openxmlformats.org/drawingml/2006/table">
            <a:tbl>
              <a:tblPr firstRow="1" bandRow="1">
                <a:tableStyleId>{3C2FFA5D-87B4-456A-9821-1D502468CF0F}</a:tableStyleId>
              </a:tblPr>
              <a:tblGrid>
                <a:gridCol w="220022"/>
                <a:gridCol w="220022"/>
                <a:gridCol w="220022"/>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982930815"/>
              </p:ext>
            </p:extLst>
          </p:nvPr>
        </p:nvGraphicFramePr>
        <p:xfrm>
          <a:off x="6781801" y="2906151"/>
          <a:ext cx="673452" cy="372870"/>
        </p:xfrm>
        <a:graphic>
          <a:graphicData uri="http://schemas.openxmlformats.org/drawingml/2006/table">
            <a:tbl>
              <a:tblPr firstRow="1" bandRow="1">
                <a:tableStyleId>{3C2FFA5D-87B4-456A-9821-1D502468CF0F}</a:tableStyleId>
              </a:tblPr>
              <a:tblGrid>
                <a:gridCol w="224484"/>
                <a:gridCol w="224484"/>
                <a:gridCol w="224484"/>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488250876"/>
              </p:ext>
            </p:extLst>
          </p:nvPr>
        </p:nvGraphicFramePr>
        <p:xfrm>
          <a:off x="7534661" y="2906151"/>
          <a:ext cx="660063" cy="372870"/>
        </p:xfrm>
        <a:graphic>
          <a:graphicData uri="http://schemas.openxmlformats.org/drawingml/2006/table">
            <a:tbl>
              <a:tblPr firstRow="1" bandRow="1">
                <a:tableStyleId>{3C2FFA5D-87B4-456A-9821-1D502468CF0F}</a:tableStyleId>
              </a:tblPr>
              <a:tblGrid>
                <a:gridCol w="220021"/>
                <a:gridCol w="220021"/>
                <a:gridCol w="220021"/>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cxnSp>
        <p:nvCxnSpPr>
          <p:cNvPr id="112" name="Straight Arrow Connector 111"/>
          <p:cNvCxnSpPr/>
          <p:nvPr/>
        </p:nvCxnSpPr>
        <p:spPr>
          <a:xfrm>
            <a:off x="3505200" y="3029717"/>
            <a:ext cx="1442241" cy="0"/>
          </a:xfrm>
          <a:prstGeom prst="straightConnector1">
            <a:avLst/>
          </a:prstGeom>
          <a:ln w="44450">
            <a:prstDash val="dash"/>
            <a:headEnd type="arrow"/>
            <a:tailEnd type="arrow"/>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3992780" y="3033401"/>
            <a:ext cx="478318" cy="257020"/>
          </a:xfrm>
          <a:prstGeom prst="rect">
            <a:avLst/>
          </a:prstGeom>
        </p:spPr>
        <p:txBody>
          <a:bodyPr vert="horz" wrap="none" lIns="91440" tIns="45720" rIns="91440" bIns="45720" rtlCol="0" anchor="ctr">
            <a:normAutofit lnSpcReduction="1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WAN</a:t>
            </a:r>
          </a:p>
        </p:txBody>
      </p:sp>
      <p:sp>
        <p:nvSpPr>
          <p:cNvPr id="116" name="TextBox 115"/>
          <p:cNvSpPr txBox="1"/>
          <p:nvPr/>
        </p:nvSpPr>
        <p:spPr>
          <a:xfrm>
            <a:off x="6781800"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19" name="TextBox 118"/>
          <p:cNvSpPr txBox="1"/>
          <p:nvPr/>
        </p:nvSpPr>
        <p:spPr>
          <a:xfrm>
            <a:off x="7516558"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0" name="TextBox 119"/>
          <p:cNvSpPr txBox="1"/>
          <p:nvPr/>
        </p:nvSpPr>
        <p:spPr>
          <a:xfrm>
            <a:off x="6781800" y="2935304"/>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21" name="TextBox 120"/>
          <p:cNvSpPr txBox="1"/>
          <p:nvPr/>
        </p:nvSpPr>
        <p:spPr>
          <a:xfrm>
            <a:off x="7516558" y="2955171"/>
            <a:ext cx="673454" cy="4191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cxnSp>
        <p:nvCxnSpPr>
          <p:cNvPr id="125" name="Straight Arrow Connector 124"/>
          <p:cNvCxnSpPr/>
          <p:nvPr/>
        </p:nvCxnSpPr>
        <p:spPr>
          <a:xfrm>
            <a:off x="7132816" y="2584019"/>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855419" y="2601351"/>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296642"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9" name="TextBox 128"/>
          <p:cNvSpPr txBox="1"/>
          <p:nvPr/>
        </p:nvSpPr>
        <p:spPr>
          <a:xfrm>
            <a:off x="1307746" y="362658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32" name="TextBox 131"/>
          <p:cNvSpPr txBox="1"/>
          <p:nvPr/>
        </p:nvSpPr>
        <p:spPr>
          <a:xfrm>
            <a:off x="715623"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33" name="TextBox 132"/>
          <p:cNvSpPr txBox="1"/>
          <p:nvPr/>
        </p:nvSpPr>
        <p:spPr>
          <a:xfrm>
            <a:off x="726727" y="362658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39" name="Table 138"/>
          <p:cNvGraphicFramePr>
            <a:graphicFrameLocks noGrp="1"/>
          </p:cNvGraphicFramePr>
          <p:nvPr>
            <p:extLst>
              <p:ext uri="{D42A27DB-BD31-4B8C-83A1-F6EECF244321}">
                <p14:modId xmlns:p14="http://schemas.microsoft.com/office/powerpoint/2010/main" val="1130834406"/>
              </p:ext>
            </p:extLst>
          </p:nvPr>
        </p:nvGraphicFramePr>
        <p:xfrm>
          <a:off x="2006368"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val="1438977656"/>
              </p:ext>
            </p:extLst>
          </p:nvPr>
        </p:nvGraphicFramePr>
        <p:xfrm>
          <a:off x="2573564"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1278107021"/>
              </p:ext>
            </p:extLst>
          </p:nvPr>
        </p:nvGraphicFramePr>
        <p:xfrm>
          <a:off x="2006368" y="3646269"/>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3914583105"/>
              </p:ext>
            </p:extLst>
          </p:nvPr>
        </p:nvGraphicFramePr>
        <p:xfrm>
          <a:off x="2573564" y="3646269"/>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43" name="TextBox 142"/>
          <p:cNvSpPr txBox="1"/>
          <p:nvPr/>
        </p:nvSpPr>
        <p:spPr>
          <a:xfrm>
            <a:off x="2486019"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4" name="TextBox 143"/>
          <p:cNvSpPr txBox="1"/>
          <p:nvPr/>
        </p:nvSpPr>
        <p:spPr>
          <a:xfrm>
            <a:off x="2497123" y="3621555"/>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45" name="TextBox 144"/>
          <p:cNvSpPr txBox="1"/>
          <p:nvPr/>
        </p:nvSpPr>
        <p:spPr>
          <a:xfrm>
            <a:off x="1905000"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6" name="TextBox 145"/>
          <p:cNvSpPr txBox="1"/>
          <p:nvPr/>
        </p:nvSpPr>
        <p:spPr>
          <a:xfrm>
            <a:off x="1916104" y="3621555"/>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49" name="Table 148"/>
          <p:cNvGraphicFramePr>
            <a:graphicFrameLocks noGrp="1"/>
          </p:cNvGraphicFramePr>
          <p:nvPr>
            <p:extLst>
              <p:ext uri="{D42A27DB-BD31-4B8C-83A1-F6EECF244321}">
                <p14:modId xmlns:p14="http://schemas.microsoft.com/office/powerpoint/2010/main" val="4110917399"/>
              </p:ext>
            </p:extLst>
          </p:nvPr>
        </p:nvGraphicFramePr>
        <p:xfrm>
          <a:off x="863368"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0" name="Table 149"/>
          <p:cNvGraphicFramePr>
            <a:graphicFrameLocks noGrp="1"/>
          </p:cNvGraphicFramePr>
          <p:nvPr>
            <p:extLst>
              <p:ext uri="{D42A27DB-BD31-4B8C-83A1-F6EECF244321}">
                <p14:modId xmlns:p14="http://schemas.microsoft.com/office/powerpoint/2010/main" val="1561710500"/>
              </p:ext>
            </p:extLst>
          </p:nvPr>
        </p:nvGraphicFramePr>
        <p:xfrm>
          <a:off x="1430564"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51" name="TextBox 150"/>
          <p:cNvSpPr txBox="1"/>
          <p:nvPr/>
        </p:nvSpPr>
        <p:spPr>
          <a:xfrm>
            <a:off x="1343019"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2" name="TextBox 151"/>
          <p:cNvSpPr txBox="1"/>
          <p:nvPr/>
        </p:nvSpPr>
        <p:spPr>
          <a:xfrm>
            <a:off x="762000"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73" name="TextBox 72"/>
          <p:cNvSpPr txBox="1"/>
          <p:nvPr/>
        </p:nvSpPr>
        <p:spPr>
          <a:xfrm>
            <a:off x="152401" y="4800600"/>
            <a:ext cx="8839200" cy="1169551"/>
          </a:xfrm>
          <a:prstGeom prst="rect">
            <a:avLst/>
          </a:prstGeom>
          <a:noFill/>
        </p:spPr>
        <p:txBody>
          <a:bodyPr wrap="square" numCol="2" rtlCol="0">
            <a:spAutoFit/>
          </a:bodyPr>
          <a:lstStyle/>
          <a:p>
            <a:pPr marL="171450" indent="-171450" fontAlgn="auto">
              <a:spcBef>
                <a:spcPts val="0"/>
              </a:spcBef>
              <a:spcAft>
                <a:spcPts val="0"/>
              </a:spcAft>
              <a:buFont typeface="Arial" panose="020B0604020202020204" pitchFamily="34" charset="0"/>
              <a:buChar char="•"/>
            </a:pPr>
            <a:r>
              <a:rPr lang="en-US" b="0" dirty="0">
                <a:solidFill>
                  <a:srgbClr val="636463"/>
                </a:solidFill>
              </a:rPr>
              <a:t>Kafka is the message broker service for Hadoop</a:t>
            </a:r>
          </a:p>
          <a:p>
            <a:pPr marL="171450" indent="-171450" fontAlgn="auto">
              <a:spcBef>
                <a:spcPts val="0"/>
              </a:spcBef>
              <a:spcAft>
                <a:spcPts val="0"/>
              </a:spcAft>
              <a:buFont typeface="Arial" panose="020B0604020202020204" pitchFamily="34" charset="0"/>
              <a:buChar char="•"/>
            </a:pPr>
            <a:r>
              <a:rPr lang="en-US" b="0" dirty="0">
                <a:solidFill>
                  <a:srgbClr val="636463"/>
                </a:solidFill>
              </a:rPr>
              <a:t>Kafka API versions vary by Hadoop vendor (Hortonworks, Cloudera, </a:t>
            </a:r>
            <a:r>
              <a:rPr lang="en-US" b="0" dirty="0" err="1">
                <a:solidFill>
                  <a:srgbClr val="636463"/>
                </a:solidFill>
              </a:rPr>
              <a:t>MapR</a:t>
            </a:r>
            <a:r>
              <a:rPr lang="en-US" b="0" dirty="0">
                <a:solidFill>
                  <a:srgbClr val="636463"/>
                </a:solidFill>
              </a:rPr>
              <a:t>); Kafka API version might not match the Client’s version</a:t>
            </a:r>
          </a:p>
          <a:p>
            <a:pPr marL="171450" indent="-171450" fontAlgn="auto">
              <a:spcBef>
                <a:spcPts val="0"/>
              </a:spcBef>
              <a:spcAft>
                <a:spcPts val="0"/>
              </a:spcAft>
              <a:buFont typeface="Arial" panose="020B0604020202020204" pitchFamily="34" charset="0"/>
              <a:buChar char="•"/>
            </a:pPr>
            <a:r>
              <a:rPr lang="en-US" b="0" dirty="0">
                <a:solidFill>
                  <a:srgbClr val="636463"/>
                </a:solidFill>
              </a:rPr>
              <a:t>Depending on the volume of data that is changing, could results in very heavy message traffic between clusters; bandwidth</a:t>
            </a:r>
          </a:p>
          <a:p>
            <a:pPr marL="171450" indent="-171450" fontAlgn="auto">
              <a:spcBef>
                <a:spcPts val="0"/>
              </a:spcBef>
              <a:spcAft>
                <a:spcPts val="0"/>
              </a:spcAft>
              <a:buFont typeface="Arial" panose="020B0604020202020204" pitchFamily="34" charset="0"/>
              <a:buChar char="•"/>
            </a:pPr>
            <a:r>
              <a:rPr lang="en-US" b="0" dirty="0">
                <a:solidFill>
                  <a:srgbClr val="636463"/>
                </a:solidFill>
              </a:rPr>
              <a:t>Conceptually the same as asynchronous replication</a:t>
            </a:r>
          </a:p>
          <a:p>
            <a:pPr marL="171450" indent="-171450" fontAlgn="auto">
              <a:spcBef>
                <a:spcPts val="0"/>
              </a:spcBef>
              <a:spcAft>
                <a:spcPts val="0"/>
              </a:spcAft>
              <a:buFont typeface="Arial" panose="020B0604020202020204" pitchFamily="34" charset="0"/>
              <a:buChar char="•"/>
            </a:pPr>
            <a:endParaRPr lang="en-US" b="0" dirty="0">
              <a:solidFill>
                <a:srgbClr val="636463"/>
              </a:solidFill>
            </a:endParaRPr>
          </a:p>
        </p:txBody>
      </p:sp>
      <p:sp>
        <p:nvSpPr>
          <p:cNvPr id="69" name="Rounded Rectangle 68"/>
          <p:cNvSpPr/>
          <p:nvPr/>
        </p:nvSpPr>
        <p:spPr>
          <a:xfrm>
            <a:off x="5624850" y="2087983"/>
            <a:ext cx="928350" cy="1274954"/>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900" b="0" dirty="0" smtClean="0">
                <a:solidFill>
                  <a:prstClr val="black"/>
                </a:solidFill>
                <a:latin typeface="Arial" panose="020B0604020202020204" pitchFamily="34" charset="0"/>
                <a:ea typeface="Tahoma" panose="020B0604030504040204" pitchFamily="34" charset="0"/>
                <a:cs typeface="Arial" panose="020B0604020202020204" pitchFamily="34" charset="0"/>
              </a:rPr>
              <a:t>Kafka </a:t>
            </a:r>
          </a:p>
          <a:p>
            <a:pPr algn="ctr" fontAlgn="auto">
              <a:spcBef>
                <a:spcPts val="0"/>
              </a:spcBef>
              <a:spcAft>
                <a:spcPts val="0"/>
              </a:spcAft>
            </a:pPr>
            <a:r>
              <a:rPr lang="en-US" sz="900" b="0" dirty="0" smtClean="0">
                <a:solidFill>
                  <a:prstClr val="black"/>
                </a:solidFill>
                <a:latin typeface="Arial" panose="020B0604020202020204" pitchFamily="34" charset="0"/>
                <a:ea typeface="Tahoma" panose="020B0604030504040204" pitchFamily="34" charset="0"/>
                <a:cs typeface="Arial" panose="020B0604020202020204" pitchFamily="34" charset="0"/>
              </a:rPr>
              <a:t>Mirror Maker</a:t>
            </a:r>
            <a:endParaRPr lang="en-US" sz="9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sp>
        <p:nvSpPr>
          <p:cNvPr id="67" name="Rounded Rectangle 66"/>
          <p:cNvSpPr/>
          <p:nvPr/>
        </p:nvSpPr>
        <p:spPr>
          <a:xfrm>
            <a:off x="5671900" y="2524737"/>
            <a:ext cx="852725" cy="30648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Consumer</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70" name="Rounded Rectangle 69"/>
          <p:cNvSpPr/>
          <p:nvPr/>
        </p:nvSpPr>
        <p:spPr>
          <a:xfrm>
            <a:off x="5671900" y="2981937"/>
            <a:ext cx="852725" cy="30648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Producer</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6" name="Elbow Connector 5"/>
          <p:cNvCxnSpPr>
            <a:stCxn id="70" idx="3"/>
            <a:endCxn id="93" idx="1"/>
          </p:cNvCxnSpPr>
          <p:nvPr/>
        </p:nvCxnSpPr>
        <p:spPr>
          <a:xfrm flipV="1">
            <a:off x="6524625" y="2358489"/>
            <a:ext cx="257176" cy="77669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7" idx="2"/>
            <a:endCxn id="70" idx="0"/>
          </p:cNvCxnSpPr>
          <p:nvPr/>
        </p:nvCxnSpPr>
        <p:spPr>
          <a:xfrm>
            <a:off x="6098263" y="2831222"/>
            <a:ext cx="0" cy="150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63" idx="3"/>
            <a:endCxn id="67" idx="1"/>
          </p:cNvCxnSpPr>
          <p:nvPr/>
        </p:nvCxnSpPr>
        <p:spPr>
          <a:xfrm>
            <a:off x="3018426" y="2381142"/>
            <a:ext cx="2653474" cy="2968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2063523" y="2207294"/>
            <a:ext cx="954903" cy="34769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Kafka Producer</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56303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Copy (</a:t>
            </a:r>
            <a:r>
              <a:rPr lang="en-US" dirty="0" err="1" smtClean="0"/>
              <a:t>DistCP</a:t>
            </a:r>
            <a:r>
              <a:rPr lang="en-US" dirty="0" smtClean="0"/>
              <a:t>)</a:t>
            </a:r>
            <a:endParaRPr lang="en-US" dirty="0"/>
          </a:p>
        </p:txBody>
      </p:sp>
      <p:pic>
        <p:nvPicPr>
          <p:cNvPr id="17" name="Picture 16"/>
          <p:cNvPicPr>
            <a:picLocks noChangeAspect="1"/>
          </p:cNvPicPr>
          <p:nvPr/>
        </p:nvPicPr>
        <p:blipFill>
          <a:blip r:embed="rId3"/>
          <a:stretch>
            <a:fillRect/>
          </a:stretch>
        </p:blipFill>
        <p:spPr>
          <a:xfrm>
            <a:off x="244361" y="4054362"/>
            <a:ext cx="508331" cy="524092"/>
          </a:xfrm>
          <a:prstGeom prst="rect">
            <a:avLst/>
          </a:prstGeom>
        </p:spPr>
      </p:pic>
      <p:pic>
        <p:nvPicPr>
          <p:cNvPr id="18" name="Picture 17"/>
          <p:cNvPicPr>
            <a:picLocks noChangeAspect="1"/>
          </p:cNvPicPr>
          <p:nvPr/>
        </p:nvPicPr>
        <p:blipFill>
          <a:blip r:embed="rId3"/>
          <a:stretch>
            <a:fillRect/>
          </a:stretch>
        </p:blipFill>
        <p:spPr>
          <a:xfrm>
            <a:off x="228600" y="1223247"/>
            <a:ext cx="539854" cy="539854"/>
          </a:xfrm>
          <a:prstGeom prst="rect">
            <a:avLst/>
          </a:prstGeom>
        </p:spPr>
      </p:pic>
      <p:cxnSp>
        <p:nvCxnSpPr>
          <p:cNvPr id="19" name="Straight Connector 18"/>
          <p:cNvCxnSpPr>
            <a:stCxn id="18" idx="2"/>
            <a:endCxn id="17" idx="0"/>
          </p:cNvCxnSpPr>
          <p:nvPr/>
        </p:nvCxnSpPr>
        <p:spPr>
          <a:xfrm>
            <a:off x="498527" y="1763101"/>
            <a:ext cx="0" cy="229126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stretch>
            <a:fillRect/>
          </a:stretch>
        </p:blipFill>
        <p:spPr>
          <a:xfrm>
            <a:off x="3193946" y="1169314"/>
            <a:ext cx="539854" cy="539854"/>
          </a:xfrm>
          <a:prstGeom prst="rect">
            <a:avLst/>
          </a:prstGeom>
        </p:spPr>
      </p:pic>
      <p:pic>
        <p:nvPicPr>
          <p:cNvPr id="21" name="Picture 20"/>
          <p:cNvPicPr>
            <a:picLocks noChangeAspect="1"/>
          </p:cNvPicPr>
          <p:nvPr/>
        </p:nvPicPr>
        <p:blipFill>
          <a:blip r:embed="rId3"/>
          <a:stretch>
            <a:fillRect/>
          </a:stretch>
        </p:blipFill>
        <p:spPr>
          <a:xfrm>
            <a:off x="3193946" y="4038600"/>
            <a:ext cx="539854" cy="539854"/>
          </a:xfrm>
          <a:prstGeom prst="rect">
            <a:avLst/>
          </a:prstGeom>
        </p:spPr>
      </p:pic>
      <p:cxnSp>
        <p:nvCxnSpPr>
          <p:cNvPr id="22" name="Straight Connector 21"/>
          <p:cNvCxnSpPr>
            <a:stCxn id="18" idx="3"/>
            <a:endCxn id="20" idx="1"/>
          </p:cNvCxnSpPr>
          <p:nvPr/>
        </p:nvCxnSpPr>
        <p:spPr>
          <a:xfrm flipV="1">
            <a:off x="768454" y="1439241"/>
            <a:ext cx="2425492" cy="53933"/>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0" idx="2"/>
            <a:endCxn id="21" idx="0"/>
          </p:cNvCxnSpPr>
          <p:nvPr/>
        </p:nvCxnSpPr>
        <p:spPr>
          <a:xfrm>
            <a:off x="3463873" y="1709168"/>
            <a:ext cx="0" cy="2329432"/>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752692" y="4308527"/>
            <a:ext cx="2441254"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47830" y="4351482"/>
            <a:ext cx="1828800" cy="286581"/>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BKFS Data Center (JTC)</a:t>
            </a:r>
            <a:endParaRPr lang="en-US" sz="1200" b="0" dirty="0">
              <a:solidFill>
                <a:prstClr val="black"/>
              </a:solidFill>
              <a:ea typeface="Tahoma" panose="020B0604030504040204" pitchFamily="34" charset="0"/>
            </a:endParaRPr>
          </a:p>
        </p:txBody>
      </p:sp>
      <p:sp>
        <p:nvSpPr>
          <p:cNvPr id="34" name="Rounded Rectangle 33"/>
          <p:cNvSpPr/>
          <p:nvPr/>
        </p:nvSpPr>
        <p:spPr>
          <a:xfrm>
            <a:off x="685801" y="1610337"/>
            <a:ext cx="2552859" cy="2473251"/>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Client Hub</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647668785"/>
              </p:ext>
            </p:extLst>
          </p:nvPr>
        </p:nvGraphicFramePr>
        <p:xfrm>
          <a:off x="816991" y="2771620"/>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9843036"/>
              </p:ext>
            </p:extLst>
          </p:nvPr>
        </p:nvGraphicFramePr>
        <p:xfrm>
          <a:off x="1395291" y="2771620"/>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944137301"/>
              </p:ext>
            </p:extLst>
          </p:nvPr>
        </p:nvGraphicFramePr>
        <p:xfrm>
          <a:off x="816991" y="356708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513406176"/>
              </p:ext>
            </p:extLst>
          </p:nvPr>
        </p:nvGraphicFramePr>
        <p:xfrm>
          <a:off x="1384187" y="356708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pic>
        <p:nvPicPr>
          <p:cNvPr id="83" name="Picture 82"/>
          <p:cNvPicPr>
            <a:picLocks noChangeAspect="1"/>
          </p:cNvPicPr>
          <p:nvPr/>
        </p:nvPicPr>
        <p:blipFill>
          <a:blip r:embed="rId3"/>
          <a:stretch>
            <a:fillRect/>
          </a:stretch>
        </p:blipFill>
        <p:spPr>
          <a:xfrm>
            <a:off x="5806961" y="4109487"/>
            <a:ext cx="508331" cy="524092"/>
          </a:xfrm>
          <a:prstGeom prst="rect">
            <a:avLst/>
          </a:prstGeom>
        </p:spPr>
      </p:pic>
      <p:pic>
        <p:nvPicPr>
          <p:cNvPr id="84" name="Picture 83"/>
          <p:cNvPicPr>
            <a:picLocks noChangeAspect="1"/>
          </p:cNvPicPr>
          <p:nvPr/>
        </p:nvPicPr>
        <p:blipFill>
          <a:blip r:embed="rId3"/>
          <a:stretch>
            <a:fillRect/>
          </a:stretch>
        </p:blipFill>
        <p:spPr>
          <a:xfrm>
            <a:off x="5791200" y="1267437"/>
            <a:ext cx="539854" cy="539854"/>
          </a:xfrm>
          <a:prstGeom prst="rect">
            <a:avLst/>
          </a:prstGeom>
        </p:spPr>
      </p:pic>
      <p:cxnSp>
        <p:nvCxnSpPr>
          <p:cNvPr id="85" name="Straight Connector 84"/>
          <p:cNvCxnSpPr>
            <a:stCxn id="84" idx="2"/>
            <a:endCxn id="83" idx="0"/>
          </p:cNvCxnSpPr>
          <p:nvPr/>
        </p:nvCxnSpPr>
        <p:spPr>
          <a:xfrm>
            <a:off x="6061127" y="1807291"/>
            <a:ext cx="0" cy="2302196"/>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a:blip r:embed="rId3"/>
          <a:stretch>
            <a:fillRect/>
          </a:stretch>
        </p:blipFill>
        <p:spPr>
          <a:xfrm>
            <a:off x="8229600" y="1245316"/>
            <a:ext cx="539854" cy="539854"/>
          </a:xfrm>
          <a:prstGeom prst="rect">
            <a:avLst/>
          </a:prstGeom>
        </p:spPr>
      </p:pic>
      <p:pic>
        <p:nvPicPr>
          <p:cNvPr id="87" name="Picture 86"/>
          <p:cNvPicPr>
            <a:picLocks noChangeAspect="1"/>
          </p:cNvPicPr>
          <p:nvPr/>
        </p:nvPicPr>
        <p:blipFill>
          <a:blip r:embed="rId3"/>
          <a:stretch>
            <a:fillRect/>
          </a:stretch>
        </p:blipFill>
        <p:spPr>
          <a:xfrm>
            <a:off x="8229600" y="4093725"/>
            <a:ext cx="539854" cy="539854"/>
          </a:xfrm>
          <a:prstGeom prst="rect">
            <a:avLst/>
          </a:prstGeom>
        </p:spPr>
      </p:pic>
      <p:cxnSp>
        <p:nvCxnSpPr>
          <p:cNvPr id="88" name="Straight Connector 87"/>
          <p:cNvCxnSpPr>
            <a:stCxn id="84" idx="3"/>
            <a:endCxn id="86" idx="1"/>
          </p:cNvCxnSpPr>
          <p:nvPr/>
        </p:nvCxnSpPr>
        <p:spPr>
          <a:xfrm flipV="1">
            <a:off x="6331054" y="1515243"/>
            <a:ext cx="1898546" cy="2212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6" idx="2"/>
            <a:endCxn id="87" idx="0"/>
          </p:cNvCxnSpPr>
          <p:nvPr/>
        </p:nvCxnSpPr>
        <p:spPr>
          <a:xfrm>
            <a:off x="8499527" y="1785170"/>
            <a:ext cx="0" cy="2308555"/>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3" idx="3"/>
            <a:endCxn id="87" idx="1"/>
          </p:cNvCxnSpPr>
          <p:nvPr/>
        </p:nvCxnSpPr>
        <p:spPr>
          <a:xfrm flipV="1">
            <a:off x="6315292" y="4363652"/>
            <a:ext cx="1914308"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592445" y="4359991"/>
            <a:ext cx="1387652"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Client Data Center</a:t>
            </a:r>
            <a:endParaRPr lang="en-US" sz="1200" b="0" dirty="0">
              <a:solidFill>
                <a:prstClr val="black"/>
              </a:solidFill>
              <a:ea typeface="Tahoma" panose="020B0604030504040204" pitchFamily="34" charset="0"/>
            </a:endParaRPr>
          </a:p>
        </p:txBody>
      </p:sp>
      <p:sp>
        <p:nvSpPr>
          <p:cNvPr id="92" name="Rounded Rectangle 91"/>
          <p:cNvSpPr/>
          <p:nvPr/>
        </p:nvSpPr>
        <p:spPr>
          <a:xfrm>
            <a:off x="6353020" y="1753013"/>
            <a:ext cx="1876580" cy="2387686"/>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Data Hub/Lake</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93" name="Table 92"/>
          <p:cNvGraphicFramePr>
            <a:graphicFrameLocks noGrp="1"/>
          </p:cNvGraphicFramePr>
          <p:nvPr>
            <p:extLst>
              <p:ext uri="{D42A27DB-BD31-4B8C-83A1-F6EECF244321}">
                <p14:modId xmlns:p14="http://schemas.microsoft.com/office/powerpoint/2010/main" val="1821235299"/>
              </p:ext>
            </p:extLst>
          </p:nvPr>
        </p:nvGraphicFramePr>
        <p:xfrm>
          <a:off x="6552836" y="2743200"/>
          <a:ext cx="673452" cy="457200"/>
        </p:xfrm>
        <a:graphic>
          <a:graphicData uri="http://schemas.openxmlformats.org/drawingml/2006/table">
            <a:tbl>
              <a:tblPr firstRow="1" bandRow="1">
                <a:tableStyleId>{3C2FFA5D-87B4-456A-9821-1D502468CF0F}</a:tableStyleId>
              </a:tblPr>
              <a:tblGrid>
                <a:gridCol w="224484"/>
                <a:gridCol w="224484"/>
                <a:gridCol w="224484"/>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590064163"/>
              </p:ext>
            </p:extLst>
          </p:nvPr>
        </p:nvGraphicFramePr>
        <p:xfrm>
          <a:off x="7305694" y="2743200"/>
          <a:ext cx="660066" cy="457200"/>
        </p:xfrm>
        <a:graphic>
          <a:graphicData uri="http://schemas.openxmlformats.org/drawingml/2006/table">
            <a:tbl>
              <a:tblPr firstRow="1" bandRow="1">
                <a:tableStyleId>{3C2FFA5D-87B4-456A-9821-1D502468CF0F}</a:tableStyleId>
              </a:tblPr>
              <a:tblGrid>
                <a:gridCol w="220022"/>
                <a:gridCol w="220022"/>
                <a:gridCol w="220022"/>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1414980212"/>
              </p:ext>
            </p:extLst>
          </p:nvPr>
        </p:nvGraphicFramePr>
        <p:xfrm>
          <a:off x="6552836" y="3581400"/>
          <a:ext cx="673452" cy="372870"/>
        </p:xfrm>
        <a:graphic>
          <a:graphicData uri="http://schemas.openxmlformats.org/drawingml/2006/table">
            <a:tbl>
              <a:tblPr firstRow="1" bandRow="1">
                <a:tableStyleId>{3C2FFA5D-87B4-456A-9821-1D502468CF0F}</a:tableStyleId>
              </a:tblPr>
              <a:tblGrid>
                <a:gridCol w="224484"/>
                <a:gridCol w="224484"/>
                <a:gridCol w="224484"/>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3192639722"/>
              </p:ext>
            </p:extLst>
          </p:nvPr>
        </p:nvGraphicFramePr>
        <p:xfrm>
          <a:off x="7305696" y="3581400"/>
          <a:ext cx="660063" cy="372870"/>
        </p:xfrm>
        <a:graphic>
          <a:graphicData uri="http://schemas.openxmlformats.org/drawingml/2006/table">
            <a:tbl>
              <a:tblPr firstRow="1" bandRow="1">
                <a:tableStyleId>{3C2FFA5D-87B4-456A-9821-1D502468CF0F}</a:tableStyleId>
              </a:tblPr>
              <a:tblGrid>
                <a:gridCol w="220021"/>
                <a:gridCol w="220021"/>
                <a:gridCol w="220021"/>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cxnSp>
        <p:nvCxnSpPr>
          <p:cNvPr id="112" name="Straight Arrow Connector 111"/>
          <p:cNvCxnSpPr/>
          <p:nvPr/>
        </p:nvCxnSpPr>
        <p:spPr>
          <a:xfrm>
            <a:off x="3552825" y="2895600"/>
            <a:ext cx="2430177" cy="0"/>
          </a:xfrm>
          <a:prstGeom prst="straightConnector1">
            <a:avLst/>
          </a:prstGeom>
          <a:ln w="44450">
            <a:prstDash val="dash"/>
            <a:headEnd type="arrow"/>
            <a:tailEnd type="arrow"/>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4523341" y="2936552"/>
            <a:ext cx="478318" cy="257020"/>
          </a:xfrm>
          <a:prstGeom prst="rect">
            <a:avLst/>
          </a:prstGeom>
        </p:spPr>
        <p:txBody>
          <a:bodyPr vert="horz" wrap="none" lIns="91440" tIns="45720" rIns="91440" bIns="45720" rtlCol="0" anchor="ctr">
            <a:normAutofit lnSpcReduction="1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WAN</a:t>
            </a:r>
          </a:p>
        </p:txBody>
      </p:sp>
      <p:sp>
        <p:nvSpPr>
          <p:cNvPr id="116" name="TextBox 115"/>
          <p:cNvSpPr txBox="1"/>
          <p:nvPr/>
        </p:nvSpPr>
        <p:spPr>
          <a:xfrm>
            <a:off x="6552835" y="2819400"/>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19" name="TextBox 118"/>
          <p:cNvSpPr txBox="1"/>
          <p:nvPr/>
        </p:nvSpPr>
        <p:spPr>
          <a:xfrm>
            <a:off x="7287593" y="2819400"/>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0" name="TextBox 119"/>
          <p:cNvSpPr txBox="1"/>
          <p:nvPr/>
        </p:nvSpPr>
        <p:spPr>
          <a:xfrm>
            <a:off x="6552835" y="3610553"/>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21" name="TextBox 120"/>
          <p:cNvSpPr txBox="1"/>
          <p:nvPr/>
        </p:nvSpPr>
        <p:spPr>
          <a:xfrm>
            <a:off x="7287593" y="3630420"/>
            <a:ext cx="673454" cy="4191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28" name="TextBox 127"/>
          <p:cNvSpPr txBox="1"/>
          <p:nvPr/>
        </p:nvSpPr>
        <p:spPr>
          <a:xfrm>
            <a:off x="1307746" y="2748232"/>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9" name="TextBox 128"/>
          <p:cNvSpPr txBox="1"/>
          <p:nvPr/>
        </p:nvSpPr>
        <p:spPr>
          <a:xfrm>
            <a:off x="1307746" y="3539836"/>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32" name="TextBox 131"/>
          <p:cNvSpPr txBox="1"/>
          <p:nvPr/>
        </p:nvSpPr>
        <p:spPr>
          <a:xfrm>
            <a:off x="715623" y="2748232"/>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33" name="TextBox 132"/>
          <p:cNvSpPr txBox="1"/>
          <p:nvPr/>
        </p:nvSpPr>
        <p:spPr>
          <a:xfrm>
            <a:off x="726727" y="3539836"/>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39" name="Table 138"/>
          <p:cNvGraphicFramePr>
            <a:graphicFrameLocks noGrp="1"/>
          </p:cNvGraphicFramePr>
          <p:nvPr>
            <p:extLst>
              <p:ext uri="{D42A27DB-BD31-4B8C-83A1-F6EECF244321}">
                <p14:modId xmlns:p14="http://schemas.microsoft.com/office/powerpoint/2010/main" val="2096523169"/>
              </p:ext>
            </p:extLst>
          </p:nvPr>
        </p:nvGraphicFramePr>
        <p:xfrm>
          <a:off x="2006368" y="2764053"/>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val="514719190"/>
              </p:ext>
            </p:extLst>
          </p:nvPr>
        </p:nvGraphicFramePr>
        <p:xfrm>
          <a:off x="2573564" y="2764053"/>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3887258271"/>
              </p:ext>
            </p:extLst>
          </p:nvPr>
        </p:nvGraphicFramePr>
        <p:xfrm>
          <a:off x="2006368" y="3559518"/>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2886664039"/>
              </p:ext>
            </p:extLst>
          </p:nvPr>
        </p:nvGraphicFramePr>
        <p:xfrm>
          <a:off x="2573564" y="3559518"/>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43" name="TextBox 142"/>
          <p:cNvSpPr txBox="1"/>
          <p:nvPr/>
        </p:nvSpPr>
        <p:spPr>
          <a:xfrm>
            <a:off x="2486019" y="2743200"/>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4" name="TextBox 143"/>
          <p:cNvSpPr txBox="1"/>
          <p:nvPr/>
        </p:nvSpPr>
        <p:spPr>
          <a:xfrm>
            <a:off x="2497123" y="3534804"/>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45" name="TextBox 144"/>
          <p:cNvSpPr txBox="1"/>
          <p:nvPr/>
        </p:nvSpPr>
        <p:spPr>
          <a:xfrm>
            <a:off x="1905000" y="2743200"/>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6" name="TextBox 145"/>
          <p:cNvSpPr txBox="1"/>
          <p:nvPr/>
        </p:nvSpPr>
        <p:spPr>
          <a:xfrm>
            <a:off x="1916104" y="3534804"/>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49" name="Table 148"/>
          <p:cNvGraphicFramePr>
            <a:graphicFrameLocks noGrp="1"/>
          </p:cNvGraphicFramePr>
          <p:nvPr>
            <p:extLst>
              <p:ext uri="{D42A27DB-BD31-4B8C-83A1-F6EECF244321}">
                <p14:modId xmlns:p14="http://schemas.microsoft.com/office/powerpoint/2010/main" val="1860499854"/>
              </p:ext>
            </p:extLst>
          </p:nvPr>
        </p:nvGraphicFramePr>
        <p:xfrm>
          <a:off x="1415672" y="2069988"/>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0" name="Table 149"/>
          <p:cNvGraphicFramePr>
            <a:graphicFrameLocks noGrp="1"/>
          </p:cNvGraphicFramePr>
          <p:nvPr>
            <p:extLst>
              <p:ext uri="{D42A27DB-BD31-4B8C-83A1-F6EECF244321}">
                <p14:modId xmlns:p14="http://schemas.microsoft.com/office/powerpoint/2010/main" val="3080869517"/>
              </p:ext>
            </p:extLst>
          </p:nvPr>
        </p:nvGraphicFramePr>
        <p:xfrm>
          <a:off x="1982868" y="2069988"/>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51" name="TextBox 150"/>
          <p:cNvSpPr txBox="1"/>
          <p:nvPr/>
        </p:nvSpPr>
        <p:spPr>
          <a:xfrm>
            <a:off x="1895323" y="2046600"/>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2" name="TextBox 151"/>
          <p:cNvSpPr txBox="1"/>
          <p:nvPr/>
        </p:nvSpPr>
        <p:spPr>
          <a:xfrm>
            <a:off x="1314304" y="2046600"/>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8" name="TextBox 157"/>
          <p:cNvSpPr txBox="1"/>
          <p:nvPr/>
        </p:nvSpPr>
        <p:spPr>
          <a:xfrm>
            <a:off x="152401" y="4724400"/>
            <a:ext cx="8839200" cy="1384995"/>
          </a:xfrm>
          <a:prstGeom prst="rect">
            <a:avLst/>
          </a:prstGeom>
          <a:noFill/>
        </p:spPr>
        <p:txBody>
          <a:bodyPr wrap="square" numCol="2" rtlCol="0">
            <a:spAutoFit/>
          </a:bodyPr>
          <a:lstStyle/>
          <a:p>
            <a:pPr marL="171450" indent="-171450" fontAlgn="auto">
              <a:spcBef>
                <a:spcPts val="0"/>
              </a:spcBef>
              <a:spcAft>
                <a:spcPts val="0"/>
              </a:spcAft>
              <a:buFont typeface="Arial" panose="020B0604020202020204" pitchFamily="34" charset="0"/>
              <a:buChar char="•"/>
            </a:pPr>
            <a:r>
              <a:rPr lang="en-US" b="0" dirty="0">
                <a:solidFill>
                  <a:srgbClr val="636463"/>
                </a:solidFill>
              </a:rPr>
              <a:t>Requires large network bandwidth as all nodes (servers) in the source cluster need to communicate with all nodes in the target cluster</a:t>
            </a:r>
          </a:p>
          <a:p>
            <a:pPr marL="171450" indent="-171450" fontAlgn="auto">
              <a:spcBef>
                <a:spcPts val="0"/>
              </a:spcBef>
              <a:spcAft>
                <a:spcPts val="0"/>
              </a:spcAft>
              <a:buFont typeface="Arial" panose="020B0604020202020204" pitchFamily="34" charset="0"/>
              <a:buChar char="•"/>
            </a:pPr>
            <a:r>
              <a:rPr lang="en-US" b="0" dirty="0">
                <a:solidFill>
                  <a:srgbClr val="636463"/>
                </a:solidFill>
              </a:rPr>
              <a:t>API versions vary by Hadoop vendor (Hortonworks, Cloudera, </a:t>
            </a:r>
            <a:r>
              <a:rPr lang="en-US" b="0" dirty="0" err="1">
                <a:solidFill>
                  <a:srgbClr val="636463"/>
                </a:solidFill>
              </a:rPr>
              <a:t>MapR</a:t>
            </a:r>
            <a:r>
              <a:rPr lang="en-US" b="0" dirty="0">
                <a:solidFill>
                  <a:srgbClr val="636463"/>
                </a:solidFill>
              </a:rPr>
              <a:t>); integration issues if API versions are not in sync</a:t>
            </a:r>
          </a:p>
          <a:p>
            <a:pPr marL="171450" indent="-171450" fontAlgn="auto">
              <a:spcBef>
                <a:spcPts val="0"/>
              </a:spcBef>
              <a:spcAft>
                <a:spcPts val="0"/>
              </a:spcAft>
              <a:buFont typeface="Arial" panose="020B0604020202020204" pitchFamily="34" charset="0"/>
              <a:buChar char="•"/>
            </a:pPr>
            <a:r>
              <a:rPr lang="en-US" b="0" dirty="0">
                <a:solidFill>
                  <a:srgbClr val="636463"/>
                </a:solidFill>
              </a:rPr>
              <a:t>Ideal for transferring terabytes of data</a:t>
            </a:r>
          </a:p>
          <a:p>
            <a:pPr marL="171450" indent="-171450" fontAlgn="auto">
              <a:spcBef>
                <a:spcPts val="0"/>
              </a:spcBef>
              <a:spcAft>
                <a:spcPts val="0"/>
              </a:spcAft>
              <a:buFont typeface="Arial" panose="020B0604020202020204" pitchFamily="34" charset="0"/>
              <a:buChar char="•"/>
            </a:pPr>
            <a:r>
              <a:rPr lang="en-US" b="0" dirty="0">
                <a:solidFill>
                  <a:srgbClr val="636463"/>
                </a:solidFill>
              </a:rPr>
              <a:t>Memory intensive operation; consumes large amounts of cluster resources</a:t>
            </a:r>
          </a:p>
          <a:p>
            <a:pPr marL="171450" indent="-171450" defTabSz="457200" fontAlgn="auto">
              <a:spcBef>
                <a:spcPts val="0"/>
              </a:spcBef>
              <a:spcAft>
                <a:spcPts val="0"/>
              </a:spcAft>
              <a:buFont typeface="Arial" panose="020B0604020202020204" pitchFamily="34" charset="0"/>
              <a:buChar char="•"/>
              <a:defRPr/>
            </a:pPr>
            <a:r>
              <a:rPr lang="en-US" b="0" dirty="0">
                <a:solidFill>
                  <a:srgbClr val="636463"/>
                </a:solidFill>
              </a:rPr>
              <a:t>Metadata delivery is separate from file-level data; potential versioning issues</a:t>
            </a:r>
          </a:p>
        </p:txBody>
      </p:sp>
      <p:cxnSp>
        <p:nvCxnSpPr>
          <p:cNvPr id="4" name="Elbow Connector 3"/>
          <p:cNvCxnSpPr>
            <a:stCxn id="35" idx="0"/>
            <a:endCxn id="93" idx="0"/>
          </p:cNvCxnSpPr>
          <p:nvPr/>
        </p:nvCxnSpPr>
        <p:spPr>
          <a:xfrm rot="5400000" flipH="1" flipV="1">
            <a:off x="3961013" y="-156928"/>
            <a:ext cx="28420" cy="5828677"/>
          </a:xfrm>
          <a:prstGeom prst="bentConnector3">
            <a:avLst>
              <a:gd name="adj1" fmla="val 90436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35" idx="0"/>
            <a:endCxn id="94" idx="0"/>
          </p:cNvCxnSpPr>
          <p:nvPr/>
        </p:nvCxnSpPr>
        <p:spPr>
          <a:xfrm rot="5400000" flipH="1" flipV="1">
            <a:off x="4334096" y="-530011"/>
            <a:ext cx="28420" cy="6574842"/>
          </a:xfrm>
          <a:prstGeom prst="bentConnector3">
            <a:avLst>
              <a:gd name="adj1" fmla="val 90436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36" idx="0"/>
            <a:endCxn id="93" idx="0"/>
          </p:cNvCxnSpPr>
          <p:nvPr/>
        </p:nvCxnSpPr>
        <p:spPr>
          <a:xfrm rot="5400000" flipH="1" flipV="1">
            <a:off x="4250163" y="132222"/>
            <a:ext cx="28420" cy="5250377"/>
          </a:xfrm>
          <a:prstGeom prst="bentConnector3">
            <a:avLst>
              <a:gd name="adj1" fmla="val 90436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p:cNvCxnSpPr>
            <a:stCxn id="139" idx="0"/>
            <a:endCxn id="94" idx="0"/>
          </p:cNvCxnSpPr>
          <p:nvPr/>
        </p:nvCxnSpPr>
        <p:spPr>
          <a:xfrm rot="5400000" flipH="1" flipV="1">
            <a:off x="4932568" y="60895"/>
            <a:ext cx="20853" cy="5385465"/>
          </a:xfrm>
          <a:prstGeom prst="bentConnector3">
            <a:avLst>
              <a:gd name="adj1" fmla="val 1196245"/>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7" name="Elbow Connector 96"/>
          <p:cNvCxnSpPr>
            <a:stCxn id="140" idx="0"/>
            <a:endCxn id="93" idx="0"/>
          </p:cNvCxnSpPr>
          <p:nvPr/>
        </p:nvCxnSpPr>
        <p:spPr>
          <a:xfrm rot="5400000" flipH="1" flipV="1">
            <a:off x="4843084" y="717575"/>
            <a:ext cx="20853" cy="4072104"/>
          </a:xfrm>
          <a:prstGeom prst="bentConnector3">
            <a:avLst>
              <a:gd name="adj1" fmla="val 1196245"/>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8" name="Elbow Connector 97"/>
          <p:cNvCxnSpPr>
            <a:stCxn id="37" idx="0"/>
            <a:endCxn id="95" idx="0"/>
          </p:cNvCxnSpPr>
          <p:nvPr/>
        </p:nvCxnSpPr>
        <p:spPr>
          <a:xfrm rot="16200000" flipH="1">
            <a:off x="3968065" y="659904"/>
            <a:ext cx="14315" cy="5828677"/>
          </a:xfrm>
          <a:prstGeom prst="bentConnector3">
            <a:avLst>
              <a:gd name="adj1" fmla="val -1596926"/>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9" name="Elbow Connector 98"/>
          <p:cNvCxnSpPr>
            <a:stCxn id="38" idx="0"/>
            <a:endCxn id="96" idx="0"/>
          </p:cNvCxnSpPr>
          <p:nvPr/>
        </p:nvCxnSpPr>
        <p:spPr>
          <a:xfrm rot="16200000" flipH="1">
            <a:off x="4624746" y="570419"/>
            <a:ext cx="14315" cy="6007646"/>
          </a:xfrm>
          <a:prstGeom prst="bentConnector3">
            <a:avLst>
              <a:gd name="adj1" fmla="val -1596926"/>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Elbow Connector 99"/>
          <p:cNvCxnSpPr>
            <a:stCxn id="141" idx="0"/>
            <a:endCxn id="96" idx="0"/>
          </p:cNvCxnSpPr>
          <p:nvPr/>
        </p:nvCxnSpPr>
        <p:spPr>
          <a:xfrm rot="16200000" flipH="1">
            <a:off x="4932053" y="877727"/>
            <a:ext cx="21882" cy="5385465"/>
          </a:xfrm>
          <a:prstGeom prst="bentConnector3">
            <a:avLst>
              <a:gd name="adj1" fmla="val -104469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Elbow Connector 100"/>
          <p:cNvCxnSpPr>
            <a:stCxn id="142" idx="0"/>
            <a:endCxn id="95" idx="0"/>
          </p:cNvCxnSpPr>
          <p:nvPr/>
        </p:nvCxnSpPr>
        <p:spPr>
          <a:xfrm rot="16200000" flipH="1">
            <a:off x="4842569" y="1534407"/>
            <a:ext cx="21882" cy="4072104"/>
          </a:xfrm>
          <a:prstGeom prst="bentConnector3">
            <a:avLst>
              <a:gd name="adj1" fmla="val -1044694"/>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523341" y="3332012"/>
            <a:ext cx="478318" cy="257020"/>
          </a:xfrm>
          <a:prstGeom prst="rect">
            <a:avLst/>
          </a:prstGeom>
        </p:spPr>
        <p:txBody>
          <a:bodyPr vert="horz" wrap="none" lIns="91440" tIns="45720" rIns="91440" bIns="45720" rtlCol="0" anchor="ctr">
            <a:noAutofit/>
          </a:bodyPr>
          <a:lstStyle/>
          <a:p>
            <a:pPr algn="ctr" defTabSz="457200" fontAlgn="auto">
              <a:spcBef>
                <a:spcPct val="20000"/>
              </a:spcBef>
              <a:spcAft>
                <a:spcPts val="0"/>
              </a:spcAft>
              <a:buFont typeface="Arial"/>
              <a:buNone/>
            </a:pPr>
            <a:r>
              <a:rPr lang="en-US" sz="1000" b="0" dirty="0" smtClean="0">
                <a:solidFill>
                  <a:prstClr val="black"/>
                </a:solidFill>
                <a:latin typeface="Calibri"/>
                <a:cs typeface="+mn-cs"/>
              </a:rPr>
              <a:t>RPC</a:t>
            </a:r>
          </a:p>
        </p:txBody>
      </p:sp>
      <p:sp>
        <p:nvSpPr>
          <p:cNvPr id="104" name="TextBox 103"/>
          <p:cNvSpPr txBox="1"/>
          <p:nvPr/>
        </p:nvSpPr>
        <p:spPr>
          <a:xfrm>
            <a:off x="4523341" y="2248744"/>
            <a:ext cx="478318" cy="257020"/>
          </a:xfrm>
          <a:prstGeom prst="rect">
            <a:avLst/>
          </a:prstGeom>
        </p:spPr>
        <p:txBody>
          <a:bodyPr vert="horz" wrap="none" lIns="91440" tIns="45720" rIns="91440" bIns="45720" rtlCol="0" anchor="ctr">
            <a:noAutofit/>
          </a:bodyPr>
          <a:lstStyle/>
          <a:p>
            <a:pPr algn="ctr" defTabSz="457200" fontAlgn="auto">
              <a:spcBef>
                <a:spcPct val="20000"/>
              </a:spcBef>
              <a:spcAft>
                <a:spcPts val="0"/>
              </a:spcAft>
              <a:buFont typeface="Arial"/>
              <a:buNone/>
            </a:pPr>
            <a:r>
              <a:rPr lang="en-US" sz="1000" b="0" dirty="0" smtClean="0">
                <a:solidFill>
                  <a:prstClr val="black"/>
                </a:solidFill>
                <a:latin typeface="Calibri"/>
                <a:cs typeface="+mn-cs"/>
              </a:rPr>
              <a:t>RPC</a:t>
            </a:r>
          </a:p>
        </p:txBody>
      </p:sp>
    </p:spTree>
    <p:extLst>
      <p:ext uri="{BB962C8B-B14F-4D97-AF65-F5344CB8AC3E}">
        <p14:creationId xmlns:p14="http://schemas.microsoft.com/office/powerpoint/2010/main" val="1879529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Services</a:t>
            </a:r>
            <a:endParaRPr lang="en-US" dirty="0"/>
          </a:p>
        </p:txBody>
      </p:sp>
      <p:pic>
        <p:nvPicPr>
          <p:cNvPr id="17" name="Picture 16"/>
          <p:cNvPicPr>
            <a:picLocks noChangeAspect="1"/>
          </p:cNvPicPr>
          <p:nvPr/>
        </p:nvPicPr>
        <p:blipFill>
          <a:blip r:embed="rId3"/>
          <a:stretch>
            <a:fillRect/>
          </a:stretch>
        </p:blipFill>
        <p:spPr>
          <a:xfrm>
            <a:off x="244361" y="4064499"/>
            <a:ext cx="508331" cy="524092"/>
          </a:xfrm>
          <a:prstGeom prst="rect">
            <a:avLst/>
          </a:prstGeom>
        </p:spPr>
      </p:pic>
      <p:pic>
        <p:nvPicPr>
          <p:cNvPr id="18" name="Picture 17"/>
          <p:cNvPicPr>
            <a:picLocks noChangeAspect="1"/>
          </p:cNvPicPr>
          <p:nvPr/>
        </p:nvPicPr>
        <p:blipFill>
          <a:blip r:embed="rId3"/>
          <a:stretch>
            <a:fillRect/>
          </a:stretch>
        </p:blipFill>
        <p:spPr>
          <a:xfrm>
            <a:off x="228600" y="1070847"/>
            <a:ext cx="539854" cy="539854"/>
          </a:xfrm>
          <a:prstGeom prst="rect">
            <a:avLst/>
          </a:prstGeom>
        </p:spPr>
      </p:pic>
      <p:cxnSp>
        <p:nvCxnSpPr>
          <p:cNvPr id="19" name="Straight Connector 18"/>
          <p:cNvCxnSpPr>
            <a:endCxn id="17" idx="0"/>
          </p:cNvCxnSpPr>
          <p:nvPr/>
        </p:nvCxnSpPr>
        <p:spPr>
          <a:xfrm>
            <a:off x="498527" y="1773238"/>
            <a:ext cx="0" cy="229126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a:stretch>
            <a:fillRect/>
          </a:stretch>
        </p:blipFill>
        <p:spPr>
          <a:xfrm>
            <a:off x="3193946" y="1016914"/>
            <a:ext cx="539854" cy="539854"/>
          </a:xfrm>
          <a:prstGeom prst="rect">
            <a:avLst/>
          </a:prstGeom>
        </p:spPr>
      </p:pic>
      <p:pic>
        <p:nvPicPr>
          <p:cNvPr id="21" name="Picture 20"/>
          <p:cNvPicPr>
            <a:picLocks noChangeAspect="1"/>
          </p:cNvPicPr>
          <p:nvPr/>
        </p:nvPicPr>
        <p:blipFill>
          <a:blip r:embed="rId3"/>
          <a:stretch>
            <a:fillRect/>
          </a:stretch>
        </p:blipFill>
        <p:spPr>
          <a:xfrm>
            <a:off x="3193946" y="4048737"/>
            <a:ext cx="539854" cy="539854"/>
          </a:xfrm>
          <a:prstGeom prst="rect">
            <a:avLst/>
          </a:prstGeom>
        </p:spPr>
      </p:pic>
      <p:cxnSp>
        <p:nvCxnSpPr>
          <p:cNvPr id="22" name="Straight Connector 21"/>
          <p:cNvCxnSpPr/>
          <p:nvPr/>
        </p:nvCxnSpPr>
        <p:spPr>
          <a:xfrm flipV="1">
            <a:off x="768454" y="1449378"/>
            <a:ext cx="2425492" cy="53933"/>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endCxn id="21" idx="0"/>
          </p:cNvCxnSpPr>
          <p:nvPr/>
        </p:nvCxnSpPr>
        <p:spPr>
          <a:xfrm>
            <a:off x="3463873" y="1719305"/>
            <a:ext cx="0" cy="2329432"/>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3"/>
            <a:endCxn id="21" idx="1"/>
          </p:cNvCxnSpPr>
          <p:nvPr/>
        </p:nvCxnSpPr>
        <p:spPr>
          <a:xfrm flipV="1">
            <a:off x="752692" y="4318664"/>
            <a:ext cx="2441254"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47830" y="4361619"/>
            <a:ext cx="1828800" cy="286581"/>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BKFS Data </a:t>
            </a:r>
            <a:r>
              <a:rPr lang="en-US" sz="1200" b="0" dirty="0">
                <a:solidFill>
                  <a:prstClr val="black"/>
                </a:solidFill>
                <a:ea typeface="Tahoma" panose="020B0604030504040204" pitchFamily="34" charset="0"/>
              </a:rPr>
              <a:t>Center (JTC)</a:t>
            </a:r>
          </a:p>
        </p:txBody>
      </p:sp>
      <p:sp>
        <p:nvSpPr>
          <p:cNvPr id="34" name="Rounded Rectangle 33"/>
          <p:cNvSpPr/>
          <p:nvPr/>
        </p:nvSpPr>
        <p:spPr>
          <a:xfrm>
            <a:off x="685801" y="1620474"/>
            <a:ext cx="2552859" cy="2473251"/>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Client Hub</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903670143"/>
              </p:ext>
            </p:extLst>
          </p:nvPr>
        </p:nvGraphicFramePr>
        <p:xfrm>
          <a:off x="816991"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923298496"/>
              </p:ext>
            </p:extLst>
          </p:nvPr>
        </p:nvGraphicFramePr>
        <p:xfrm>
          <a:off x="1384187" y="293457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521283942"/>
              </p:ext>
            </p:extLst>
          </p:nvPr>
        </p:nvGraphicFramePr>
        <p:xfrm>
          <a:off x="816991" y="3547618"/>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102008595"/>
              </p:ext>
            </p:extLst>
          </p:nvPr>
        </p:nvGraphicFramePr>
        <p:xfrm>
          <a:off x="1384187" y="3547618"/>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pic>
        <p:nvPicPr>
          <p:cNvPr id="83" name="Picture 82"/>
          <p:cNvPicPr>
            <a:picLocks noChangeAspect="1"/>
          </p:cNvPicPr>
          <p:nvPr/>
        </p:nvPicPr>
        <p:blipFill>
          <a:blip r:embed="rId3"/>
          <a:stretch>
            <a:fillRect/>
          </a:stretch>
        </p:blipFill>
        <p:spPr>
          <a:xfrm>
            <a:off x="4733707" y="3493433"/>
            <a:ext cx="508331" cy="524092"/>
          </a:xfrm>
          <a:prstGeom prst="rect">
            <a:avLst/>
          </a:prstGeom>
        </p:spPr>
      </p:pic>
      <p:pic>
        <p:nvPicPr>
          <p:cNvPr id="84" name="Picture 83"/>
          <p:cNvPicPr>
            <a:picLocks noChangeAspect="1"/>
          </p:cNvPicPr>
          <p:nvPr/>
        </p:nvPicPr>
        <p:blipFill>
          <a:blip r:embed="rId3"/>
          <a:stretch>
            <a:fillRect/>
          </a:stretch>
        </p:blipFill>
        <p:spPr>
          <a:xfrm>
            <a:off x="4717946" y="1277574"/>
            <a:ext cx="539854" cy="539854"/>
          </a:xfrm>
          <a:prstGeom prst="rect">
            <a:avLst/>
          </a:prstGeom>
        </p:spPr>
      </p:pic>
      <p:cxnSp>
        <p:nvCxnSpPr>
          <p:cNvPr id="85" name="Straight Connector 84"/>
          <p:cNvCxnSpPr>
            <a:stCxn id="84" idx="2"/>
            <a:endCxn id="83" idx="0"/>
          </p:cNvCxnSpPr>
          <p:nvPr/>
        </p:nvCxnSpPr>
        <p:spPr>
          <a:xfrm>
            <a:off x="4987873" y="1817428"/>
            <a:ext cx="0" cy="1676005"/>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a:blip r:embed="rId3"/>
          <a:stretch>
            <a:fillRect/>
          </a:stretch>
        </p:blipFill>
        <p:spPr>
          <a:xfrm>
            <a:off x="8229600" y="1255453"/>
            <a:ext cx="539854" cy="539854"/>
          </a:xfrm>
          <a:prstGeom prst="rect">
            <a:avLst/>
          </a:prstGeom>
        </p:spPr>
      </p:pic>
      <p:pic>
        <p:nvPicPr>
          <p:cNvPr id="87" name="Picture 86"/>
          <p:cNvPicPr>
            <a:picLocks noChangeAspect="1"/>
          </p:cNvPicPr>
          <p:nvPr/>
        </p:nvPicPr>
        <p:blipFill>
          <a:blip r:embed="rId3"/>
          <a:stretch>
            <a:fillRect/>
          </a:stretch>
        </p:blipFill>
        <p:spPr>
          <a:xfrm>
            <a:off x="8229600" y="3477671"/>
            <a:ext cx="539854" cy="539854"/>
          </a:xfrm>
          <a:prstGeom prst="rect">
            <a:avLst/>
          </a:prstGeom>
        </p:spPr>
      </p:pic>
      <p:cxnSp>
        <p:nvCxnSpPr>
          <p:cNvPr id="88" name="Straight Connector 87"/>
          <p:cNvCxnSpPr>
            <a:stCxn id="84" idx="3"/>
            <a:endCxn id="86" idx="1"/>
          </p:cNvCxnSpPr>
          <p:nvPr/>
        </p:nvCxnSpPr>
        <p:spPr>
          <a:xfrm flipV="1">
            <a:off x="5257800" y="1525380"/>
            <a:ext cx="2971800" cy="2212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6" idx="2"/>
            <a:endCxn id="87" idx="0"/>
          </p:cNvCxnSpPr>
          <p:nvPr/>
        </p:nvCxnSpPr>
        <p:spPr>
          <a:xfrm>
            <a:off x="8499527" y="1795307"/>
            <a:ext cx="0" cy="1682364"/>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3" idx="3"/>
            <a:endCxn id="87" idx="1"/>
          </p:cNvCxnSpPr>
          <p:nvPr/>
        </p:nvCxnSpPr>
        <p:spPr>
          <a:xfrm flipV="1">
            <a:off x="5242038" y="3747598"/>
            <a:ext cx="2987562"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6049874" y="3753215"/>
            <a:ext cx="1387652"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Client Data Center</a:t>
            </a:r>
            <a:endParaRPr lang="en-US" sz="1200" b="0" dirty="0">
              <a:solidFill>
                <a:prstClr val="black"/>
              </a:solidFill>
              <a:ea typeface="Tahoma" panose="020B0604030504040204" pitchFamily="34" charset="0"/>
            </a:endParaRPr>
          </a:p>
        </p:txBody>
      </p:sp>
      <p:sp>
        <p:nvSpPr>
          <p:cNvPr id="92" name="Rounded Rectangle 91"/>
          <p:cNvSpPr/>
          <p:nvPr/>
        </p:nvSpPr>
        <p:spPr>
          <a:xfrm>
            <a:off x="6400800" y="1763150"/>
            <a:ext cx="1876580" cy="1768453"/>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Data Hub/Lake</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93" name="Table 92"/>
          <p:cNvGraphicFramePr>
            <a:graphicFrameLocks noGrp="1"/>
          </p:cNvGraphicFramePr>
          <p:nvPr>
            <p:extLst>
              <p:ext uri="{D42A27DB-BD31-4B8C-83A1-F6EECF244321}">
                <p14:modId xmlns:p14="http://schemas.microsoft.com/office/powerpoint/2010/main" val="2747979179"/>
              </p:ext>
            </p:extLst>
          </p:nvPr>
        </p:nvGraphicFramePr>
        <p:xfrm>
          <a:off x="6600616" y="2129889"/>
          <a:ext cx="673452" cy="457200"/>
        </p:xfrm>
        <a:graphic>
          <a:graphicData uri="http://schemas.openxmlformats.org/drawingml/2006/table">
            <a:tbl>
              <a:tblPr firstRow="1" bandRow="1">
                <a:tableStyleId>{3C2FFA5D-87B4-456A-9821-1D502468CF0F}</a:tableStyleId>
              </a:tblPr>
              <a:tblGrid>
                <a:gridCol w="224484"/>
                <a:gridCol w="224484"/>
                <a:gridCol w="224484"/>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391835775"/>
              </p:ext>
            </p:extLst>
          </p:nvPr>
        </p:nvGraphicFramePr>
        <p:xfrm>
          <a:off x="7353474" y="2129889"/>
          <a:ext cx="660066" cy="457200"/>
        </p:xfrm>
        <a:graphic>
          <a:graphicData uri="http://schemas.openxmlformats.org/drawingml/2006/table">
            <a:tbl>
              <a:tblPr firstRow="1" bandRow="1">
                <a:tableStyleId>{3C2FFA5D-87B4-456A-9821-1D502468CF0F}</a:tableStyleId>
              </a:tblPr>
              <a:tblGrid>
                <a:gridCol w="220022"/>
                <a:gridCol w="220022"/>
                <a:gridCol w="220022"/>
              </a:tblGrid>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5240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3063741194"/>
              </p:ext>
            </p:extLst>
          </p:nvPr>
        </p:nvGraphicFramePr>
        <p:xfrm>
          <a:off x="6600616" y="2906151"/>
          <a:ext cx="673452" cy="372870"/>
        </p:xfrm>
        <a:graphic>
          <a:graphicData uri="http://schemas.openxmlformats.org/drawingml/2006/table">
            <a:tbl>
              <a:tblPr firstRow="1" bandRow="1">
                <a:tableStyleId>{3C2FFA5D-87B4-456A-9821-1D502468CF0F}</a:tableStyleId>
              </a:tblPr>
              <a:tblGrid>
                <a:gridCol w="224484"/>
                <a:gridCol w="224484"/>
                <a:gridCol w="224484"/>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1967796525"/>
              </p:ext>
            </p:extLst>
          </p:nvPr>
        </p:nvGraphicFramePr>
        <p:xfrm>
          <a:off x="7353476" y="2906151"/>
          <a:ext cx="660063" cy="372870"/>
        </p:xfrm>
        <a:graphic>
          <a:graphicData uri="http://schemas.openxmlformats.org/drawingml/2006/table">
            <a:tbl>
              <a:tblPr firstRow="1" bandRow="1">
                <a:tableStyleId>{3C2FFA5D-87B4-456A-9821-1D502468CF0F}</a:tableStyleId>
              </a:tblPr>
              <a:tblGrid>
                <a:gridCol w="220021"/>
                <a:gridCol w="220021"/>
                <a:gridCol w="220021"/>
              </a:tblGrid>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12429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12429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cxnSp>
        <p:nvCxnSpPr>
          <p:cNvPr id="112" name="Straight Arrow Connector 111"/>
          <p:cNvCxnSpPr/>
          <p:nvPr/>
        </p:nvCxnSpPr>
        <p:spPr>
          <a:xfrm>
            <a:off x="3559418" y="3105917"/>
            <a:ext cx="1442241" cy="0"/>
          </a:xfrm>
          <a:prstGeom prst="straightConnector1">
            <a:avLst/>
          </a:prstGeom>
          <a:ln w="44450">
            <a:prstDash val="dash"/>
            <a:headEnd type="arrow"/>
            <a:tailEnd type="arrow"/>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4017482" y="3105917"/>
            <a:ext cx="478318" cy="257020"/>
          </a:xfrm>
          <a:prstGeom prst="rect">
            <a:avLst/>
          </a:prstGeom>
        </p:spPr>
        <p:txBody>
          <a:bodyPr vert="horz" wrap="none" lIns="91440" tIns="45720" rIns="91440" bIns="45720" rtlCol="0" anchor="ctr">
            <a:normAutofit lnSpcReduction="1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WAN</a:t>
            </a:r>
          </a:p>
        </p:txBody>
      </p:sp>
      <p:sp>
        <p:nvSpPr>
          <p:cNvPr id="116" name="TextBox 115"/>
          <p:cNvSpPr txBox="1"/>
          <p:nvPr/>
        </p:nvSpPr>
        <p:spPr>
          <a:xfrm>
            <a:off x="6600615"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19" name="TextBox 118"/>
          <p:cNvSpPr txBox="1"/>
          <p:nvPr/>
        </p:nvSpPr>
        <p:spPr>
          <a:xfrm>
            <a:off x="7335373" y="2206089"/>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0" name="TextBox 119"/>
          <p:cNvSpPr txBox="1"/>
          <p:nvPr/>
        </p:nvSpPr>
        <p:spPr>
          <a:xfrm>
            <a:off x="6600615" y="2935304"/>
            <a:ext cx="673454" cy="3810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21" name="TextBox 120"/>
          <p:cNvSpPr txBox="1"/>
          <p:nvPr/>
        </p:nvSpPr>
        <p:spPr>
          <a:xfrm>
            <a:off x="7335373" y="2955171"/>
            <a:ext cx="673454" cy="419100"/>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cxnSp>
        <p:nvCxnSpPr>
          <p:cNvPr id="125" name="Straight Arrow Connector 124"/>
          <p:cNvCxnSpPr/>
          <p:nvPr/>
        </p:nvCxnSpPr>
        <p:spPr>
          <a:xfrm>
            <a:off x="6951631" y="2584019"/>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674234" y="2601351"/>
            <a:ext cx="0" cy="322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1296642"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29" name="TextBox 128"/>
          <p:cNvSpPr txBox="1"/>
          <p:nvPr/>
        </p:nvSpPr>
        <p:spPr>
          <a:xfrm>
            <a:off x="1307746" y="3520369"/>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32" name="TextBox 131"/>
          <p:cNvSpPr txBox="1"/>
          <p:nvPr/>
        </p:nvSpPr>
        <p:spPr>
          <a:xfrm>
            <a:off x="715623" y="2911183"/>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33" name="TextBox 132"/>
          <p:cNvSpPr txBox="1"/>
          <p:nvPr/>
        </p:nvSpPr>
        <p:spPr>
          <a:xfrm>
            <a:off x="726727" y="3520369"/>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39" name="Table 138"/>
          <p:cNvGraphicFramePr>
            <a:graphicFrameLocks noGrp="1"/>
          </p:cNvGraphicFramePr>
          <p:nvPr>
            <p:extLst>
              <p:ext uri="{D42A27DB-BD31-4B8C-83A1-F6EECF244321}">
                <p14:modId xmlns:p14="http://schemas.microsoft.com/office/powerpoint/2010/main" val="4119433472"/>
              </p:ext>
            </p:extLst>
          </p:nvPr>
        </p:nvGraphicFramePr>
        <p:xfrm>
          <a:off x="2006368"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val="2870627178"/>
              </p:ext>
            </p:extLst>
          </p:nvPr>
        </p:nvGraphicFramePr>
        <p:xfrm>
          <a:off x="2573564" y="2927004"/>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3826846124"/>
              </p:ext>
            </p:extLst>
          </p:nvPr>
        </p:nvGraphicFramePr>
        <p:xfrm>
          <a:off x="2006368" y="354005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1187838035"/>
              </p:ext>
            </p:extLst>
          </p:nvPr>
        </p:nvGraphicFramePr>
        <p:xfrm>
          <a:off x="2573564" y="3540051"/>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43" name="TextBox 142"/>
          <p:cNvSpPr txBox="1"/>
          <p:nvPr/>
        </p:nvSpPr>
        <p:spPr>
          <a:xfrm>
            <a:off x="2486019"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4" name="TextBox 143"/>
          <p:cNvSpPr txBox="1"/>
          <p:nvPr/>
        </p:nvSpPr>
        <p:spPr>
          <a:xfrm>
            <a:off x="2497123" y="3515337"/>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sp>
        <p:nvSpPr>
          <p:cNvPr id="145" name="TextBox 144"/>
          <p:cNvSpPr txBox="1"/>
          <p:nvPr/>
        </p:nvSpPr>
        <p:spPr>
          <a:xfrm>
            <a:off x="1905000" y="2906151"/>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Name Node</a:t>
            </a:r>
            <a:endParaRPr lang="en-US" sz="900" b="0" dirty="0">
              <a:solidFill>
                <a:prstClr val="black"/>
              </a:solidFill>
              <a:ea typeface="Tahoma" panose="020B0604030504040204" pitchFamily="34" charset="0"/>
            </a:endParaRPr>
          </a:p>
        </p:txBody>
      </p:sp>
      <p:sp>
        <p:nvSpPr>
          <p:cNvPr id="146" name="TextBox 145"/>
          <p:cNvSpPr txBox="1"/>
          <p:nvPr/>
        </p:nvSpPr>
        <p:spPr>
          <a:xfrm>
            <a:off x="1916104" y="3515337"/>
            <a:ext cx="673454" cy="260228"/>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Data Node</a:t>
            </a:r>
            <a:endParaRPr lang="en-US" sz="900" b="0" dirty="0">
              <a:solidFill>
                <a:prstClr val="black"/>
              </a:solidFill>
              <a:ea typeface="Tahoma" panose="020B0604030504040204" pitchFamily="34" charset="0"/>
            </a:endParaRPr>
          </a:p>
        </p:txBody>
      </p:sp>
      <p:graphicFrame>
        <p:nvGraphicFramePr>
          <p:cNvPr id="149" name="Table 148"/>
          <p:cNvGraphicFramePr>
            <a:graphicFrameLocks noGrp="1"/>
          </p:cNvGraphicFramePr>
          <p:nvPr>
            <p:extLst>
              <p:ext uri="{D42A27DB-BD31-4B8C-83A1-F6EECF244321}">
                <p14:modId xmlns:p14="http://schemas.microsoft.com/office/powerpoint/2010/main" val="791371652"/>
              </p:ext>
            </p:extLst>
          </p:nvPr>
        </p:nvGraphicFramePr>
        <p:xfrm>
          <a:off x="863368"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0" name="Table 149"/>
          <p:cNvGraphicFramePr>
            <a:graphicFrameLocks noGrp="1"/>
          </p:cNvGraphicFramePr>
          <p:nvPr>
            <p:extLst>
              <p:ext uri="{D42A27DB-BD31-4B8C-83A1-F6EECF244321}">
                <p14:modId xmlns:p14="http://schemas.microsoft.com/office/powerpoint/2010/main" val="3413673204"/>
              </p:ext>
            </p:extLst>
          </p:nvPr>
        </p:nvGraphicFramePr>
        <p:xfrm>
          <a:off x="1430564" y="2232525"/>
          <a:ext cx="487788" cy="297234"/>
        </p:xfrm>
        <a:graphic>
          <a:graphicData uri="http://schemas.openxmlformats.org/drawingml/2006/table">
            <a:tbl>
              <a:tblPr firstRow="1" bandRow="1">
                <a:tableStyleId>{3C2FFA5D-87B4-456A-9821-1D502468CF0F}</a:tableStyleId>
              </a:tblPr>
              <a:tblGrid>
                <a:gridCol w="162596"/>
                <a:gridCol w="162596"/>
                <a:gridCol w="162596"/>
              </a:tblGrid>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9423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51" name="TextBox 150"/>
          <p:cNvSpPr txBox="1"/>
          <p:nvPr/>
        </p:nvSpPr>
        <p:spPr>
          <a:xfrm>
            <a:off x="1343019"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2" name="TextBox 151"/>
          <p:cNvSpPr txBox="1"/>
          <p:nvPr/>
        </p:nvSpPr>
        <p:spPr>
          <a:xfrm>
            <a:off x="762000" y="2209137"/>
            <a:ext cx="673454" cy="346364"/>
          </a:xfrm>
          <a:prstGeom prst="rect">
            <a:avLst/>
          </a:prstGeom>
        </p:spPr>
        <p:txBody>
          <a:bodyPr vert="horz" wrap="square" lIns="68598" tIns="68598" rIns="68598" bIns="68598" rtlCol="0">
            <a:noAutofit/>
          </a:bodyPr>
          <a:lstStyle/>
          <a:p>
            <a:pPr algn="ctr" fontAlgn="auto">
              <a:spcBef>
                <a:spcPts val="0"/>
              </a:spcBef>
              <a:spcAft>
                <a:spcPts val="0"/>
              </a:spcAft>
            </a:pPr>
            <a:r>
              <a:rPr lang="en-US" sz="900" b="0" dirty="0" smtClean="0">
                <a:solidFill>
                  <a:prstClr val="black"/>
                </a:solidFill>
                <a:ea typeface="Tahoma" panose="020B0604030504040204" pitchFamily="34" charset="0"/>
              </a:rPr>
              <a:t>Edge Node</a:t>
            </a:r>
            <a:endParaRPr lang="en-US" sz="900" b="0" dirty="0">
              <a:solidFill>
                <a:prstClr val="black"/>
              </a:solidFill>
              <a:ea typeface="Tahoma" panose="020B0604030504040204" pitchFamily="34" charset="0"/>
            </a:endParaRPr>
          </a:p>
        </p:txBody>
      </p:sp>
      <p:sp>
        <p:nvSpPr>
          <p:cNvPr id="156" name="TextBox 155"/>
          <p:cNvSpPr txBox="1"/>
          <p:nvPr/>
        </p:nvSpPr>
        <p:spPr>
          <a:xfrm>
            <a:off x="3763374" y="2144151"/>
            <a:ext cx="808626" cy="236991"/>
          </a:xfrm>
          <a:prstGeom prst="rect">
            <a:avLst/>
          </a:prstGeom>
        </p:spPr>
        <p:txBody>
          <a:bodyPr vert="horz" wrap="none" lIns="91440" tIns="45720" rIns="91440" bIns="45720" rtlCol="0" anchor="ctr">
            <a:normAutofit fontScale="92500" lnSpcReduction="20000"/>
          </a:bodyPr>
          <a:lstStyle/>
          <a:p>
            <a:pPr algn="ctr" defTabSz="457200" fontAlgn="auto">
              <a:spcBef>
                <a:spcPct val="20000"/>
              </a:spcBef>
              <a:spcAft>
                <a:spcPts val="0"/>
              </a:spcAft>
              <a:buFont typeface="Arial"/>
              <a:buNone/>
            </a:pPr>
            <a:r>
              <a:rPr lang="en-US" sz="1200" b="0" dirty="0" smtClean="0">
                <a:solidFill>
                  <a:prstClr val="black"/>
                </a:solidFill>
                <a:latin typeface="Calibri"/>
                <a:cs typeface="+mn-cs"/>
              </a:rPr>
              <a:t>REST (https)</a:t>
            </a:r>
          </a:p>
        </p:txBody>
      </p:sp>
      <p:sp>
        <p:nvSpPr>
          <p:cNvPr id="58" name="Rounded Rectangle 57"/>
          <p:cNvSpPr/>
          <p:nvPr/>
        </p:nvSpPr>
        <p:spPr>
          <a:xfrm>
            <a:off x="5122831" y="1817428"/>
            <a:ext cx="960261" cy="1556843"/>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sz="1000" b="0" dirty="0" smtClean="0">
                <a:solidFill>
                  <a:prstClr val="black"/>
                </a:solidFill>
                <a:latin typeface="Arial" panose="020B0604020202020204" pitchFamily="34" charset="0"/>
                <a:ea typeface="Tahoma" panose="020B0604030504040204" pitchFamily="34" charset="0"/>
                <a:cs typeface="Arial" panose="020B0604020202020204" pitchFamily="34" charset="0"/>
              </a:rPr>
              <a:t>DMZ</a:t>
            </a:r>
            <a:endParaRPr lang="en-US" sz="1000"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cxnSp>
        <p:nvCxnSpPr>
          <p:cNvPr id="153" name="Straight Arrow Connector 152"/>
          <p:cNvCxnSpPr>
            <a:stCxn id="62" idx="1"/>
          </p:cNvCxnSpPr>
          <p:nvPr/>
        </p:nvCxnSpPr>
        <p:spPr>
          <a:xfrm flipH="1">
            <a:off x="3046867" y="2357371"/>
            <a:ext cx="2155191" cy="910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a:off x="5202058" y="2137705"/>
            <a:ext cx="845178" cy="439331"/>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Application</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64" name="Straight Arrow Connector 63"/>
          <p:cNvCxnSpPr>
            <a:endCxn id="93" idx="1"/>
          </p:cNvCxnSpPr>
          <p:nvPr/>
        </p:nvCxnSpPr>
        <p:spPr>
          <a:xfrm>
            <a:off x="6108541" y="2358489"/>
            <a:ext cx="4920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019800" y="2160762"/>
            <a:ext cx="503603" cy="236991"/>
          </a:xfrm>
          <a:prstGeom prst="rect">
            <a:avLst/>
          </a:prstGeom>
        </p:spPr>
        <p:txBody>
          <a:bodyPr vert="horz" wrap="none" lIns="91440" tIns="45720" rIns="91440" bIns="45720" rtlCol="0" anchor="ctr">
            <a:noAutofit/>
          </a:bodyPr>
          <a:lstStyle/>
          <a:p>
            <a:pPr algn="ctr" defTabSz="457200" fontAlgn="auto">
              <a:spcBef>
                <a:spcPct val="20000"/>
              </a:spcBef>
              <a:spcAft>
                <a:spcPts val="0"/>
              </a:spcAft>
              <a:buFont typeface="Arial"/>
              <a:buNone/>
            </a:pPr>
            <a:r>
              <a:rPr lang="en-US" sz="800" b="0" dirty="0" smtClean="0">
                <a:solidFill>
                  <a:prstClr val="black"/>
                </a:solidFill>
                <a:latin typeface="Calibri"/>
                <a:cs typeface="+mn-cs"/>
              </a:rPr>
              <a:t>HTTPS</a:t>
            </a:r>
          </a:p>
        </p:txBody>
      </p:sp>
      <p:sp>
        <p:nvSpPr>
          <p:cNvPr id="73" name="TextBox 72"/>
          <p:cNvSpPr txBox="1"/>
          <p:nvPr/>
        </p:nvSpPr>
        <p:spPr>
          <a:xfrm>
            <a:off x="152401" y="5065693"/>
            <a:ext cx="8839200" cy="954107"/>
          </a:xfrm>
          <a:prstGeom prst="rect">
            <a:avLst/>
          </a:prstGeom>
          <a:noFill/>
        </p:spPr>
        <p:txBody>
          <a:bodyPr wrap="square" numCol="2" rtlCol="0">
            <a:spAutoFit/>
          </a:bodyPr>
          <a:lstStyle/>
          <a:p>
            <a:pPr marL="171450" indent="-171450" defTabSz="457200" fontAlgn="auto">
              <a:spcBef>
                <a:spcPts val="0"/>
              </a:spcBef>
              <a:spcAft>
                <a:spcPts val="0"/>
              </a:spcAft>
              <a:buFont typeface="Arial" panose="020B0604020202020204" pitchFamily="34" charset="0"/>
              <a:buChar char="•"/>
            </a:pPr>
            <a:r>
              <a:rPr lang="en-US" b="0" dirty="0">
                <a:solidFill>
                  <a:srgbClr val="636463"/>
                </a:solidFill>
              </a:rPr>
              <a:t>Ideal for small data requests</a:t>
            </a:r>
          </a:p>
          <a:p>
            <a:pPr marL="171450" indent="-171450" defTabSz="457200" fontAlgn="auto">
              <a:spcBef>
                <a:spcPts val="0"/>
              </a:spcBef>
              <a:spcAft>
                <a:spcPts val="0"/>
              </a:spcAft>
              <a:buFont typeface="Arial" panose="020B0604020202020204" pitchFamily="34" charset="0"/>
              <a:buChar char="•"/>
            </a:pPr>
            <a:r>
              <a:rPr lang="en-US" b="0" dirty="0">
                <a:solidFill>
                  <a:srgbClr val="636463"/>
                </a:solidFill>
              </a:rPr>
              <a:t>Customization is supported</a:t>
            </a:r>
          </a:p>
          <a:p>
            <a:pPr marL="171450" indent="-171450" defTabSz="457200" fontAlgn="auto">
              <a:spcBef>
                <a:spcPts val="0"/>
              </a:spcBef>
              <a:spcAft>
                <a:spcPts val="0"/>
              </a:spcAft>
              <a:buFont typeface="Arial" panose="020B0604020202020204" pitchFamily="34" charset="0"/>
              <a:buChar char="•"/>
            </a:pPr>
            <a:r>
              <a:rPr lang="en-US" b="0" dirty="0">
                <a:solidFill>
                  <a:srgbClr val="636463"/>
                </a:solidFill>
              </a:rPr>
              <a:t>Does not require special bandwidth or network configurations</a:t>
            </a:r>
          </a:p>
          <a:p>
            <a:pPr marL="171450" indent="-171450" defTabSz="457200" fontAlgn="auto">
              <a:spcBef>
                <a:spcPts val="0"/>
              </a:spcBef>
              <a:spcAft>
                <a:spcPts val="0"/>
              </a:spcAft>
              <a:buFont typeface="Arial" panose="020B0604020202020204" pitchFamily="34" charset="0"/>
              <a:buChar char="•"/>
            </a:pPr>
            <a:r>
              <a:rPr lang="en-US" b="0" dirty="0">
                <a:solidFill>
                  <a:srgbClr val="636463"/>
                </a:solidFill>
              </a:rPr>
              <a:t>BKFS cluster is not externally exposed; no firewall rules required</a:t>
            </a:r>
          </a:p>
          <a:p>
            <a:pPr marL="171450" indent="-171450" defTabSz="457200" fontAlgn="auto">
              <a:spcBef>
                <a:spcPts val="0"/>
              </a:spcBef>
              <a:spcAft>
                <a:spcPts val="0"/>
              </a:spcAft>
              <a:buFont typeface="Arial" panose="020B0604020202020204" pitchFamily="34" charset="0"/>
              <a:buChar char="•"/>
            </a:pPr>
            <a:r>
              <a:rPr lang="en-US" b="0" dirty="0">
                <a:solidFill>
                  <a:srgbClr val="636463"/>
                </a:solidFill>
              </a:rPr>
              <a:t>Built and supported by BKFS; no compatibility issues</a:t>
            </a:r>
          </a:p>
        </p:txBody>
      </p:sp>
      <p:sp>
        <p:nvSpPr>
          <p:cNvPr id="69" name="Can 68"/>
          <p:cNvSpPr/>
          <p:nvPr/>
        </p:nvSpPr>
        <p:spPr>
          <a:xfrm rot="16200000">
            <a:off x="2439270" y="1963311"/>
            <a:ext cx="348184" cy="867009"/>
          </a:xfrm>
          <a:prstGeom prst="can">
            <a:avLst/>
          </a:prstGeom>
          <a:solidFill>
            <a:schemeClr val="tx2"/>
          </a:solidFill>
          <a:ln/>
        </p:spPr>
        <p:style>
          <a:lnRef idx="0">
            <a:schemeClr val="accent3"/>
          </a:lnRef>
          <a:fillRef idx="3">
            <a:schemeClr val="accent3"/>
          </a:fillRef>
          <a:effectRef idx="3">
            <a:schemeClr val="accent3"/>
          </a:effectRef>
          <a:fontRef idx="minor">
            <a:schemeClr val="lt1"/>
          </a:fontRef>
        </p:style>
        <p:txBody>
          <a:bodyPr vert="vert"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Hub Web Services</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71" name="Rounded Rectangle 70"/>
          <p:cNvSpPr/>
          <p:nvPr/>
        </p:nvSpPr>
        <p:spPr>
          <a:xfrm>
            <a:off x="5194321" y="2766854"/>
            <a:ext cx="845178" cy="439331"/>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000" b="0" dirty="0" smtClean="0">
                <a:solidFill>
                  <a:prstClr val="white"/>
                </a:solidFill>
                <a:latin typeface="Arial" panose="020B0604020202020204" pitchFamily="34" charset="0"/>
                <a:ea typeface="Tahoma" panose="020B0604030504040204" pitchFamily="34" charset="0"/>
                <a:cs typeface="Arial" panose="020B0604020202020204" pitchFamily="34" charset="0"/>
              </a:rPr>
              <a:t>Application</a:t>
            </a:r>
            <a:endParaRPr lang="en-US" sz="10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8220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Operational Insights</a:t>
            </a:r>
            <a:endParaRPr lang="en-US" dirty="0"/>
          </a:p>
        </p:txBody>
      </p:sp>
    </p:spTree>
    <p:extLst>
      <p:ext uri="{BB962C8B-B14F-4D97-AF65-F5344CB8AC3E}">
        <p14:creationId xmlns:p14="http://schemas.microsoft.com/office/powerpoint/2010/main" val="4187260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Overview</a:t>
            </a:r>
            <a:endParaRPr lang="en-US" dirty="0"/>
          </a:p>
        </p:txBody>
      </p:sp>
      <p:sp>
        <p:nvSpPr>
          <p:cNvPr id="4" name="Content Placeholder 3"/>
          <p:cNvSpPr>
            <a:spLocks noGrp="1"/>
          </p:cNvSpPr>
          <p:nvPr>
            <p:ph idx="1"/>
          </p:nvPr>
        </p:nvSpPr>
        <p:spPr/>
        <p:txBody>
          <a:bodyPr/>
          <a:lstStyle/>
          <a:p>
            <a:pPr marL="0" indent="0">
              <a:buNone/>
            </a:pPr>
            <a:r>
              <a:rPr lang="en-US" sz="2400" u="sng" dirty="0" smtClean="0">
                <a:solidFill>
                  <a:schemeClr val="accent6"/>
                </a:solidFill>
              </a:rPr>
              <a:t>Integration</a:t>
            </a:r>
          </a:p>
          <a:p>
            <a:pPr eaLnBrk="0" hangingPunct="0">
              <a:spcBef>
                <a:spcPct val="20000"/>
              </a:spcBef>
              <a:spcAft>
                <a:spcPct val="0"/>
              </a:spcAft>
              <a:buFont typeface="Arial" panose="020B0604020202020204" pitchFamily="34" charset="0"/>
              <a:buChar char="•"/>
              <a:defRPr/>
            </a:pPr>
            <a:r>
              <a:rPr lang="en-US" sz="2400" dirty="0">
                <a:solidFill>
                  <a:srgbClr val="AA3621"/>
                </a:solidFill>
              </a:rPr>
              <a:t>Objective: Reduce point to point integrations using existing Black Knight software (like MWS and </a:t>
            </a:r>
            <a:r>
              <a:rPr lang="en-US" sz="2400" dirty="0" err="1">
                <a:solidFill>
                  <a:srgbClr val="AA3621"/>
                </a:solidFill>
              </a:rPr>
              <a:t>RealEC</a:t>
            </a:r>
            <a:r>
              <a:rPr lang="en-US" sz="2400" dirty="0">
                <a:solidFill>
                  <a:srgbClr val="AA3621"/>
                </a:solidFill>
              </a:rPr>
              <a:t>) to improve velocity and reduce support overhead</a:t>
            </a:r>
          </a:p>
          <a:p>
            <a:pPr marL="0" indent="0">
              <a:buNone/>
            </a:pPr>
            <a:endParaRPr lang="en-US" u="sng" dirty="0" smtClean="0">
              <a:solidFill>
                <a:schemeClr val="accent3"/>
              </a:solidFill>
            </a:endParaRPr>
          </a:p>
          <a:p>
            <a:pPr marL="0" indent="0">
              <a:buNone/>
            </a:pPr>
            <a:r>
              <a:rPr lang="en-US" sz="2400" u="sng" dirty="0" smtClean="0">
                <a:solidFill>
                  <a:schemeClr val="accent6"/>
                </a:solidFill>
              </a:rPr>
              <a:t>Operational Insights</a:t>
            </a:r>
            <a:r>
              <a:rPr lang="en-US" sz="2400" dirty="0" smtClean="0">
                <a:solidFill>
                  <a:schemeClr val="accent6"/>
                </a:solidFill>
              </a:rPr>
              <a:t>  </a:t>
            </a:r>
          </a:p>
          <a:p>
            <a:pPr eaLnBrk="0" hangingPunct="0">
              <a:spcBef>
                <a:spcPct val="20000"/>
              </a:spcBef>
              <a:spcAft>
                <a:spcPct val="0"/>
              </a:spcAft>
              <a:buFont typeface="Arial" panose="020B0604020202020204" pitchFamily="34" charset="0"/>
              <a:buChar char="•"/>
              <a:defRPr/>
            </a:pPr>
            <a:r>
              <a:rPr lang="en-US" sz="2400" dirty="0">
                <a:solidFill>
                  <a:srgbClr val="AA3621"/>
                </a:solidFill>
              </a:rPr>
              <a:t>Compact units of code that react to data events, producing insights (populate dashboards and drilldowns) and workflow (system and human)</a:t>
            </a:r>
          </a:p>
        </p:txBody>
      </p:sp>
    </p:spTree>
    <p:extLst>
      <p:ext uri="{BB962C8B-B14F-4D97-AF65-F5344CB8AC3E}">
        <p14:creationId xmlns:p14="http://schemas.microsoft.com/office/powerpoint/2010/main" val="66243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Overview</a:t>
            </a:r>
            <a:endParaRPr lang="en-US" dirty="0"/>
          </a:p>
        </p:txBody>
      </p:sp>
      <p:sp>
        <p:nvSpPr>
          <p:cNvPr id="4" name="Content Placeholder 3"/>
          <p:cNvSpPr>
            <a:spLocks noGrp="1"/>
          </p:cNvSpPr>
          <p:nvPr>
            <p:ph idx="1"/>
          </p:nvPr>
        </p:nvSpPr>
        <p:spPr/>
        <p:txBody>
          <a:bodyPr>
            <a:normAutofit lnSpcReduction="10000"/>
          </a:bodyPr>
          <a:lstStyle/>
          <a:p>
            <a:r>
              <a:rPr lang="en-US" b="0" dirty="0" smtClean="0">
                <a:solidFill>
                  <a:schemeClr val="accent6"/>
                </a:solidFill>
              </a:rPr>
              <a:t>LoanSphere Data Hub is </a:t>
            </a:r>
            <a:r>
              <a:rPr lang="en-US" b="0" u="sng" dirty="0" smtClean="0">
                <a:solidFill>
                  <a:schemeClr val="accent6"/>
                </a:solidFill>
              </a:rPr>
              <a:t>mortgage</a:t>
            </a:r>
            <a:r>
              <a:rPr lang="en-US" b="0" dirty="0" smtClean="0">
                <a:solidFill>
                  <a:schemeClr val="accent6"/>
                </a:solidFill>
              </a:rPr>
              <a:t> </a:t>
            </a:r>
            <a:r>
              <a:rPr lang="en-US" b="0" dirty="0">
                <a:solidFill>
                  <a:schemeClr val="accent6"/>
                </a:solidFill>
              </a:rPr>
              <a:t>industry </a:t>
            </a:r>
            <a:r>
              <a:rPr lang="en-US" b="0" dirty="0" smtClean="0">
                <a:solidFill>
                  <a:schemeClr val="accent6"/>
                </a:solidFill>
              </a:rPr>
              <a:t>specific</a:t>
            </a:r>
          </a:p>
          <a:p>
            <a:r>
              <a:rPr lang="en-US" b="0" dirty="0" smtClean="0">
                <a:solidFill>
                  <a:schemeClr val="accent6"/>
                </a:solidFill>
              </a:rPr>
              <a:t>Delivers the </a:t>
            </a:r>
            <a:r>
              <a:rPr lang="en-US" b="0" u="sng" dirty="0">
                <a:solidFill>
                  <a:schemeClr val="accent6"/>
                </a:solidFill>
              </a:rPr>
              <a:t>richest</a:t>
            </a:r>
            <a:r>
              <a:rPr lang="en-US" b="0" dirty="0">
                <a:solidFill>
                  <a:schemeClr val="accent6"/>
                </a:solidFill>
              </a:rPr>
              <a:t> </a:t>
            </a:r>
            <a:r>
              <a:rPr lang="en-US" b="0" dirty="0" smtClean="0">
                <a:solidFill>
                  <a:schemeClr val="accent6"/>
                </a:solidFill>
              </a:rPr>
              <a:t>source of connected client and industry mortgage data </a:t>
            </a:r>
          </a:p>
          <a:p>
            <a:r>
              <a:rPr lang="en-US" b="0" dirty="0" smtClean="0">
                <a:solidFill>
                  <a:schemeClr val="accent6"/>
                </a:solidFill>
              </a:rPr>
              <a:t>Is </a:t>
            </a:r>
            <a:r>
              <a:rPr lang="en-US" b="0" u="sng" dirty="0">
                <a:solidFill>
                  <a:schemeClr val="accent6"/>
                </a:solidFill>
              </a:rPr>
              <a:t>not</a:t>
            </a:r>
            <a:r>
              <a:rPr lang="en-US" b="0" dirty="0">
                <a:solidFill>
                  <a:schemeClr val="accent6"/>
                </a:solidFill>
              </a:rPr>
              <a:t> a replacement for </a:t>
            </a:r>
            <a:r>
              <a:rPr lang="en-US" b="0" dirty="0" smtClean="0">
                <a:solidFill>
                  <a:schemeClr val="accent6"/>
                </a:solidFill>
              </a:rPr>
              <a:t>data warehousing, rather a </a:t>
            </a:r>
            <a:r>
              <a:rPr lang="en-US" b="0" dirty="0">
                <a:solidFill>
                  <a:schemeClr val="accent6"/>
                </a:solidFill>
              </a:rPr>
              <a:t>mortgage specific solution </a:t>
            </a:r>
            <a:r>
              <a:rPr lang="en-US" b="0" dirty="0" smtClean="0">
                <a:solidFill>
                  <a:schemeClr val="accent6"/>
                </a:solidFill>
              </a:rPr>
              <a:t>that </a:t>
            </a:r>
            <a:r>
              <a:rPr lang="en-US" b="0" u="sng" dirty="0" smtClean="0">
                <a:solidFill>
                  <a:schemeClr val="accent6"/>
                </a:solidFill>
              </a:rPr>
              <a:t>compliments</a:t>
            </a:r>
            <a:r>
              <a:rPr lang="en-US" b="0" dirty="0" smtClean="0">
                <a:solidFill>
                  <a:schemeClr val="accent6"/>
                </a:solidFill>
              </a:rPr>
              <a:t> existing data strategies</a:t>
            </a:r>
          </a:p>
          <a:p>
            <a:r>
              <a:rPr lang="en-US" b="0" dirty="0" smtClean="0">
                <a:solidFill>
                  <a:schemeClr val="accent6"/>
                </a:solidFill>
              </a:rPr>
              <a:t>Black Knight manages the </a:t>
            </a:r>
            <a:r>
              <a:rPr lang="en-US" b="0" u="sng" dirty="0" smtClean="0">
                <a:solidFill>
                  <a:schemeClr val="accent6"/>
                </a:solidFill>
              </a:rPr>
              <a:t>linking</a:t>
            </a:r>
            <a:r>
              <a:rPr lang="en-US" b="0" dirty="0" smtClean="0">
                <a:solidFill>
                  <a:schemeClr val="accent6"/>
                </a:solidFill>
              </a:rPr>
              <a:t> of hosted client data along with industry data moving the cost and effort of linking and providing actionable data</a:t>
            </a:r>
          </a:p>
          <a:p>
            <a:r>
              <a:rPr lang="en-US" b="0" dirty="0" smtClean="0">
                <a:solidFill>
                  <a:schemeClr val="accent6"/>
                </a:solidFill>
              </a:rPr>
              <a:t>Using existing technology, </a:t>
            </a:r>
            <a:r>
              <a:rPr lang="en-US" b="0" u="sng" dirty="0" smtClean="0">
                <a:solidFill>
                  <a:schemeClr val="accent6"/>
                </a:solidFill>
              </a:rPr>
              <a:t>automate</a:t>
            </a:r>
            <a:r>
              <a:rPr lang="en-US" b="0" dirty="0" smtClean="0">
                <a:solidFill>
                  <a:schemeClr val="accent6"/>
                </a:solidFill>
              </a:rPr>
              <a:t> </a:t>
            </a:r>
            <a:r>
              <a:rPr lang="en-US" b="0" dirty="0">
                <a:solidFill>
                  <a:schemeClr val="accent6"/>
                </a:solidFill>
              </a:rPr>
              <a:t>activities directly into systems of </a:t>
            </a:r>
            <a:r>
              <a:rPr lang="en-US" b="0" dirty="0" smtClean="0">
                <a:solidFill>
                  <a:schemeClr val="accent6"/>
                </a:solidFill>
              </a:rPr>
              <a:t>records/workflow application to </a:t>
            </a:r>
            <a:r>
              <a:rPr lang="en-US" b="0" dirty="0">
                <a:solidFill>
                  <a:schemeClr val="accent6"/>
                </a:solidFill>
              </a:rPr>
              <a:t>facilitate </a:t>
            </a:r>
            <a:r>
              <a:rPr lang="en-US" b="0" dirty="0" smtClean="0">
                <a:solidFill>
                  <a:schemeClr val="accent6"/>
                </a:solidFill>
              </a:rPr>
              <a:t>efficiency, reduce cost and add value</a:t>
            </a:r>
          </a:p>
          <a:p>
            <a:r>
              <a:rPr lang="en-US" b="0" dirty="0" smtClean="0">
                <a:solidFill>
                  <a:schemeClr val="accent6"/>
                </a:solidFill>
              </a:rPr>
              <a:t>Data and analytic </a:t>
            </a:r>
            <a:r>
              <a:rPr lang="en-US" b="0" u="sng" dirty="0" smtClean="0">
                <a:solidFill>
                  <a:schemeClr val="accent6"/>
                </a:solidFill>
              </a:rPr>
              <a:t>insights</a:t>
            </a:r>
            <a:r>
              <a:rPr lang="en-US" b="0" dirty="0" smtClean="0">
                <a:solidFill>
                  <a:schemeClr val="accent6"/>
                </a:solidFill>
              </a:rPr>
              <a:t> available from Black Knight Advisory Services and client analytic sources to provide enhanced knowledge of customer by understanding and predicting borrower behavior </a:t>
            </a:r>
            <a:endParaRPr lang="en-US" b="0" dirty="0">
              <a:solidFill>
                <a:schemeClr val="accent6"/>
              </a:solidFill>
            </a:endParaRPr>
          </a:p>
        </p:txBody>
      </p:sp>
    </p:spTree>
    <p:extLst>
      <p:ext uri="{BB962C8B-B14F-4D97-AF65-F5344CB8AC3E}">
        <p14:creationId xmlns:p14="http://schemas.microsoft.com/office/powerpoint/2010/main" val="3621985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342565" y="1055970"/>
            <a:ext cx="199224" cy="200055"/>
          </a:xfrm>
          <a:prstGeom prst="ellipse">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9" name="Rounded Rectangle 148"/>
          <p:cNvSpPr/>
          <p:nvPr/>
        </p:nvSpPr>
        <p:spPr>
          <a:xfrm>
            <a:off x="586168" y="1408371"/>
            <a:ext cx="1187953" cy="1344452"/>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a:r>
              <a:rPr lang="en-US" sz="1100" dirty="0" smtClean="0">
                <a:solidFill>
                  <a:prstClr val="black"/>
                </a:solidFill>
                <a:ea typeface="Tahoma" panose="020B0604030504040204" pitchFamily="34" charset="0"/>
                <a:cs typeface="Arial" panose="020B0604020202020204" pitchFamily="34" charset="0"/>
              </a:rPr>
              <a:t>Client Data Hub 1</a:t>
            </a:r>
            <a:endParaRPr lang="en-US" sz="1100" dirty="0">
              <a:solidFill>
                <a:prstClr val="black"/>
              </a:solidFill>
              <a:ea typeface="Tahoma" panose="020B0604030504040204" pitchFamily="34" charset="0"/>
              <a:cs typeface="Arial" panose="020B0604020202020204" pitchFamily="34" charset="0"/>
            </a:endParaRPr>
          </a:p>
        </p:txBody>
      </p:sp>
      <p:graphicFrame>
        <p:nvGraphicFramePr>
          <p:cNvPr id="150" name="Table 149"/>
          <p:cNvGraphicFramePr>
            <a:graphicFrameLocks noGrp="1"/>
          </p:cNvGraphicFramePr>
          <p:nvPr>
            <p:extLst>
              <p:ext uri="{D42A27DB-BD31-4B8C-83A1-F6EECF244321}">
                <p14:modId xmlns:p14="http://schemas.microsoft.com/office/powerpoint/2010/main" val="977993040"/>
              </p:ext>
            </p:extLst>
          </p:nvPr>
        </p:nvGraphicFramePr>
        <p:xfrm>
          <a:off x="647852" y="1949117"/>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1" name="Table 150"/>
          <p:cNvGraphicFramePr>
            <a:graphicFrameLocks noGrp="1"/>
          </p:cNvGraphicFramePr>
          <p:nvPr>
            <p:extLst>
              <p:ext uri="{D42A27DB-BD31-4B8C-83A1-F6EECF244321}">
                <p14:modId xmlns:p14="http://schemas.microsoft.com/office/powerpoint/2010/main" val="1770394876"/>
              </p:ext>
            </p:extLst>
          </p:nvPr>
        </p:nvGraphicFramePr>
        <p:xfrm>
          <a:off x="1215048" y="1949117"/>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52" name="Table 151"/>
          <p:cNvGraphicFramePr>
            <a:graphicFrameLocks noGrp="1"/>
          </p:cNvGraphicFramePr>
          <p:nvPr>
            <p:extLst>
              <p:ext uri="{D42A27DB-BD31-4B8C-83A1-F6EECF244321}">
                <p14:modId xmlns:p14="http://schemas.microsoft.com/office/powerpoint/2010/main" val="2246477195"/>
              </p:ext>
            </p:extLst>
          </p:nvPr>
        </p:nvGraphicFramePr>
        <p:xfrm>
          <a:off x="647852" y="2318940"/>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53" name="Rounded Rectangle 152"/>
          <p:cNvSpPr/>
          <p:nvPr/>
        </p:nvSpPr>
        <p:spPr>
          <a:xfrm>
            <a:off x="954100" y="4519839"/>
            <a:ext cx="1708841" cy="62886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1200" dirty="0" smtClean="0">
                <a:solidFill>
                  <a:prstClr val="white"/>
                </a:solidFill>
                <a:ea typeface="Tahoma" panose="020B0604030504040204" pitchFamily="34" charset="0"/>
                <a:cs typeface="Arial" panose="020B0604020202020204" pitchFamily="34" charset="0"/>
              </a:rPr>
              <a:t>Agent Platform</a:t>
            </a:r>
            <a:endParaRPr lang="en-US" sz="1200" dirty="0">
              <a:solidFill>
                <a:prstClr val="white"/>
              </a:solidFill>
              <a:ea typeface="Tahoma" panose="020B0604030504040204" pitchFamily="34" charset="0"/>
              <a:cs typeface="Arial" panose="020B0604020202020204" pitchFamily="34" charset="0"/>
            </a:endParaRPr>
          </a:p>
        </p:txBody>
      </p:sp>
      <p:sp>
        <p:nvSpPr>
          <p:cNvPr id="154" name="Can 153"/>
          <p:cNvSpPr/>
          <p:nvPr/>
        </p:nvSpPr>
        <p:spPr>
          <a:xfrm>
            <a:off x="4272335" y="1258515"/>
            <a:ext cx="545998" cy="4653893"/>
          </a:xfrm>
          <a:prstGeom prst="can">
            <a:avLst/>
          </a:prstGeom>
          <a:solidFill>
            <a:schemeClr val="tx2"/>
          </a:solidFill>
          <a:ln/>
        </p:spPr>
        <p:style>
          <a:lnRef idx="0">
            <a:schemeClr val="accent3"/>
          </a:lnRef>
          <a:fillRef idx="3">
            <a:schemeClr val="accent3"/>
          </a:fillRef>
          <a:effectRef idx="3">
            <a:schemeClr val="accent3"/>
          </a:effectRef>
          <a:fontRef idx="minor">
            <a:schemeClr val="lt1"/>
          </a:fontRef>
        </p:style>
        <p:txBody>
          <a:bodyPr vert="vert" tIns="68598" bIns="68598" rtlCol="0" anchor="ctr" anchorCtr="0"/>
          <a:lstStyle/>
          <a:p>
            <a:pPr algn="ctr"/>
            <a:r>
              <a:rPr lang="en-US" sz="1200" dirty="0" smtClean="0">
                <a:solidFill>
                  <a:prstClr val="white"/>
                </a:solidFill>
                <a:ea typeface="Tahoma" panose="020B0604030504040204" pitchFamily="34" charset="0"/>
                <a:cs typeface="Arial" panose="020B0604020202020204" pitchFamily="34" charset="0"/>
              </a:rPr>
              <a:t>BK Integration</a:t>
            </a:r>
            <a:endParaRPr lang="en-US" sz="1200" dirty="0">
              <a:solidFill>
                <a:prstClr val="white"/>
              </a:solidFill>
              <a:ea typeface="Tahoma" panose="020B0604030504040204" pitchFamily="34" charset="0"/>
              <a:cs typeface="Arial" panose="020B0604020202020204" pitchFamily="34" charset="0"/>
            </a:endParaRPr>
          </a:p>
        </p:txBody>
      </p:sp>
      <p:sp>
        <p:nvSpPr>
          <p:cNvPr id="155" name="Rounded Rectangle 154"/>
          <p:cNvSpPr/>
          <p:nvPr/>
        </p:nvSpPr>
        <p:spPr>
          <a:xfrm>
            <a:off x="5366791" y="1950555"/>
            <a:ext cx="695198" cy="66341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700" dirty="0" smtClean="0">
                <a:solidFill>
                  <a:prstClr val="white"/>
                </a:solidFill>
                <a:ea typeface="Tahoma" panose="020B0604030504040204" pitchFamily="34" charset="0"/>
                <a:cs typeface="Arial" panose="020B0604020202020204" pitchFamily="34" charset="0"/>
              </a:rPr>
              <a:t>Empower</a:t>
            </a:r>
            <a:endParaRPr lang="en-US" sz="700" dirty="0">
              <a:solidFill>
                <a:prstClr val="white"/>
              </a:solidFill>
              <a:ea typeface="Tahoma" panose="020B0604030504040204" pitchFamily="34" charset="0"/>
              <a:cs typeface="Arial" panose="020B0604020202020204" pitchFamily="34" charset="0"/>
            </a:endParaRPr>
          </a:p>
        </p:txBody>
      </p:sp>
      <p:cxnSp>
        <p:nvCxnSpPr>
          <p:cNvPr id="156" name="Straight Arrow Connector 155"/>
          <p:cNvCxnSpPr/>
          <p:nvPr/>
        </p:nvCxnSpPr>
        <p:spPr>
          <a:xfrm>
            <a:off x="3290124" y="2794337"/>
            <a:ext cx="982211" cy="0"/>
          </a:xfrm>
          <a:prstGeom prst="straightConnector1">
            <a:avLst/>
          </a:prstGeom>
          <a:ln w="31750">
            <a:solidFill>
              <a:schemeClr val="tx1"/>
            </a:solidFill>
            <a:headEnd type="none"/>
            <a:tailEnd type="triangle"/>
          </a:ln>
        </p:spPr>
        <p:style>
          <a:lnRef idx="3">
            <a:schemeClr val="accent3"/>
          </a:lnRef>
          <a:fillRef idx="0">
            <a:schemeClr val="accent3"/>
          </a:fillRef>
          <a:effectRef idx="2">
            <a:schemeClr val="accent3"/>
          </a:effectRef>
          <a:fontRef idx="minor">
            <a:schemeClr val="tx1"/>
          </a:fontRef>
        </p:style>
      </p:cxnSp>
      <p:sp>
        <p:nvSpPr>
          <p:cNvPr id="157" name="Rounded Rectangle 156"/>
          <p:cNvSpPr/>
          <p:nvPr/>
        </p:nvSpPr>
        <p:spPr>
          <a:xfrm>
            <a:off x="5366791" y="3873569"/>
            <a:ext cx="695198" cy="66341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700" dirty="0" smtClean="0">
                <a:solidFill>
                  <a:prstClr val="white"/>
                </a:solidFill>
                <a:ea typeface="Tahoma" panose="020B0604030504040204" pitchFamily="34" charset="0"/>
                <a:cs typeface="Arial" panose="020B0604020202020204" pitchFamily="34" charset="0"/>
              </a:rPr>
              <a:t>Loan-Sphere BK/FC</a:t>
            </a:r>
            <a:endParaRPr lang="en-US" sz="700" dirty="0">
              <a:solidFill>
                <a:prstClr val="white"/>
              </a:solidFill>
              <a:ea typeface="Tahoma" panose="020B0604030504040204" pitchFamily="34" charset="0"/>
              <a:cs typeface="Arial" panose="020B0604020202020204" pitchFamily="34" charset="0"/>
            </a:endParaRPr>
          </a:p>
        </p:txBody>
      </p:sp>
      <p:sp>
        <p:nvSpPr>
          <p:cNvPr id="158" name="Rounded Rectangle 157"/>
          <p:cNvSpPr/>
          <p:nvPr/>
        </p:nvSpPr>
        <p:spPr>
          <a:xfrm>
            <a:off x="5366791" y="2969293"/>
            <a:ext cx="695198" cy="66341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700" dirty="0" smtClean="0">
                <a:solidFill>
                  <a:prstClr val="white"/>
                </a:solidFill>
                <a:ea typeface="Tahoma" panose="020B0604030504040204" pitchFamily="34" charset="0"/>
                <a:cs typeface="Arial" panose="020B0604020202020204" pitchFamily="34" charset="0"/>
              </a:rPr>
              <a:t>Lending Space</a:t>
            </a:r>
            <a:endParaRPr lang="en-US" sz="700" dirty="0">
              <a:solidFill>
                <a:prstClr val="white"/>
              </a:solidFill>
              <a:ea typeface="Tahoma" panose="020B0604030504040204" pitchFamily="34" charset="0"/>
              <a:cs typeface="Arial" panose="020B0604020202020204" pitchFamily="34" charset="0"/>
            </a:endParaRPr>
          </a:p>
        </p:txBody>
      </p:sp>
      <p:sp>
        <p:nvSpPr>
          <p:cNvPr id="159" name="Rounded Rectangle 158"/>
          <p:cNvSpPr/>
          <p:nvPr/>
        </p:nvSpPr>
        <p:spPr>
          <a:xfrm>
            <a:off x="5372014" y="4773395"/>
            <a:ext cx="695198" cy="66341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700" dirty="0" smtClean="0">
                <a:solidFill>
                  <a:prstClr val="white"/>
                </a:solidFill>
                <a:ea typeface="Tahoma" panose="020B0604030504040204" pitchFamily="34" charset="0"/>
                <a:cs typeface="Arial" panose="020B0604020202020204" pitchFamily="34" charset="0"/>
              </a:rPr>
              <a:t>Others</a:t>
            </a:r>
            <a:endParaRPr lang="en-US" sz="700" dirty="0">
              <a:solidFill>
                <a:prstClr val="white"/>
              </a:solidFill>
              <a:ea typeface="Tahoma" panose="020B0604030504040204" pitchFamily="34" charset="0"/>
              <a:cs typeface="Arial" panose="020B0604020202020204" pitchFamily="34" charset="0"/>
            </a:endParaRPr>
          </a:p>
        </p:txBody>
      </p:sp>
      <p:sp>
        <p:nvSpPr>
          <p:cNvPr id="160" name="Rounded Rectangle 159"/>
          <p:cNvSpPr/>
          <p:nvPr/>
        </p:nvSpPr>
        <p:spPr>
          <a:xfrm>
            <a:off x="1953357" y="5190399"/>
            <a:ext cx="709584" cy="66341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800" dirty="0" smtClean="0">
                <a:solidFill>
                  <a:prstClr val="white"/>
                </a:solidFill>
                <a:ea typeface="Tahoma" panose="020B0604030504040204" pitchFamily="34" charset="0"/>
                <a:cs typeface="Arial" panose="020B0604020202020204" pitchFamily="34" charset="0"/>
              </a:rPr>
              <a:t>Develop-</a:t>
            </a:r>
            <a:r>
              <a:rPr lang="en-US" sz="800" dirty="0" err="1" smtClean="0">
                <a:solidFill>
                  <a:prstClr val="white"/>
                </a:solidFill>
                <a:ea typeface="Tahoma" panose="020B0604030504040204" pitchFamily="34" charset="0"/>
                <a:cs typeface="Arial" panose="020B0604020202020204" pitchFamily="34" charset="0"/>
              </a:rPr>
              <a:t>ment</a:t>
            </a:r>
            <a:r>
              <a:rPr lang="en-US" sz="800" dirty="0" smtClean="0">
                <a:solidFill>
                  <a:prstClr val="white"/>
                </a:solidFill>
                <a:ea typeface="Tahoma" panose="020B0604030504040204" pitchFamily="34" charset="0"/>
                <a:cs typeface="Arial" panose="020B0604020202020204" pitchFamily="34" charset="0"/>
              </a:rPr>
              <a:t> </a:t>
            </a:r>
          </a:p>
          <a:p>
            <a:pPr algn="ctr"/>
            <a:r>
              <a:rPr lang="en-US" sz="800" dirty="0" smtClean="0">
                <a:solidFill>
                  <a:prstClr val="white"/>
                </a:solidFill>
                <a:ea typeface="Tahoma" panose="020B0604030504040204" pitchFamily="34" charset="0"/>
                <a:cs typeface="Arial" panose="020B0604020202020204" pitchFamily="34" charset="0"/>
              </a:rPr>
              <a:t>API</a:t>
            </a:r>
            <a:endParaRPr lang="en-US" sz="900" dirty="0">
              <a:solidFill>
                <a:prstClr val="white"/>
              </a:solidFill>
              <a:ea typeface="Tahoma" panose="020B0604030504040204" pitchFamily="34" charset="0"/>
              <a:cs typeface="Arial" panose="020B0604020202020204" pitchFamily="34" charset="0"/>
            </a:endParaRPr>
          </a:p>
        </p:txBody>
      </p:sp>
      <p:sp>
        <p:nvSpPr>
          <p:cNvPr id="161" name="Rounded Rectangle 160"/>
          <p:cNvSpPr/>
          <p:nvPr/>
        </p:nvSpPr>
        <p:spPr>
          <a:xfrm>
            <a:off x="954100" y="5190399"/>
            <a:ext cx="709584" cy="66341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a:r>
              <a:rPr lang="en-US" sz="800" dirty="0" smtClean="0">
                <a:solidFill>
                  <a:prstClr val="white"/>
                </a:solidFill>
                <a:ea typeface="Tahoma" panose="020B0604030504040204" pitchFamily="34" charset="0"/>
                <a:cs typeface="Arial" panose="020B0604020202020204" pitchFamily="34" charset="0"/>
              </a:rPr>
              <a:t>Agent </a:t>
            </a:r>
            <a:r>
              <a:rPr lang="en-US" sz="800" dirty="0" err="1" smtClean="0">
                <a:solidFill>
                  <a:prstClr val="white"/>
                </a:solidFill>
                <a:ea typeface="Tahoma" panose="020B0604030504040204" pitchFamily="34" charset="0"/>
                <a:cs typeface="Arial" panose="020B0604020202020204" pitchFamily="34" charset="0"/>
              </a:rPr>
              <a:t>Config</a:t>
            </a:r>
            <a:endParaRPr lang="en-US" sz="900" dirty="0">
              <a:solidFill>
                <a:prstClr val="white"/>
              </a:solidFill>
              <a:ea typeface="Tahoma" panose="020B0604030504040204" pitchFamily="34" charset="0"/>
              <a:cs typeface="Arial" panose="020B0604020202020204" pitchFamily="34" charset="0"/>
            </a:endParaRPr>
          </a:p>
        </p:txBody>
      </p:sp>
      <p:graphicFrame>
        <p:nvGraphicFramePr>
          <p:cNvPr id="162" name="Table 161"/>
          <p:cNvGraphicFramePr>
            <a:graphicFrameLocks noGrp="1"/>
          </p:cNvGraphicFramePr>
          <p:nvPr>
            <p:extLst>
              <p:ext uri="{D42A27DB-BD31-4B8C-83A1-F6EECF244321}">
                <p14:modId xmlns:p14="http://schemas.microsoft.com/office/powerpoint/2010/main" val="4067402533"/>
              </p:ext>
            </p:extLst>
          </p:nvPr>
        </p:nvGraphicFramePr>
        <p:xfrm>
          <a:off x="1215048" y="2318940"/>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63" name="Rounded Rectangle 162"/>
          <p:cNvSpPr/>
          <p:nvPr/>
        </p:nvSpPr>
        <p:spPr>
          <a:xfrm>
            <a:off x="586168" y="2840802"/>
            <a:ext cx="1187953" cy="1344452"/>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a:r>
              <a:rPr lang="en-US" sz="1100" dirty="0" smtClean="0">
                <a:solidFill>
                  <a:prstClr val="black"/>
                </a:solidFill>
                <a:ea typeface="Tahoma" panose="020B0604030504040204" pitchFamily="34" charset="0"/>
                <a:cs typeface="Arial" panose="020B0604020202020204" pitchFamily="34" charset="0"/>
              </a:rPr>
              <a:t>Client Data Hub 2</a:t>
            </a:r>
            <a:endParaRPr lang="en-US" sz="1100" dirty="0">
              <a:solidFill>
                <a:prstClr val="black"/>
              </a:solidFill>
              <a:ea typeface="Tahoma" panose="020B0604030504040204" pitchFamily="34" charset="0"/>
              <a:cs typeface="Arial" panose="020B0604020202020204" pitchFamily="34" charset="0"/>
            </a:endParaRPr>
          </a:p>
        </p:txBody>
      </p:sp>
      <p:graphicFrame>
        <p:nvGraphicFramePr>
          <p:cNvPr id="164" name="Table 163"/>
          <p:cNvGraphicFramePr>
            <a:graphicFrameLocks noGrp="1"/>
          </p:cNvGraphicFramePr>
          <p:nvPr>
            <p:extLst>
              <p:ext uri="{D42A27DB-BD31-4B8C-83A1-F6EECF244321}">
                <p14:modId xmlns:p14="http://schemas.microsoft.com/office/powerpoint/2010/main" val="1802285263"/>
              </p:ext>
            </p:extLst>
          </p:nvPr>
        </p:nvGraphicFramePr>
        <p:xfrm>
          <a:off x="647852" y="3381548"/>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65" name="Table 164"/>
          <p:cNvGraphicFramePr>
            <a:graphicFrameLocks noGrp="1"/>
          </p:cNvGraphicFramePr>
          <p:nvPr>
            <p:extLst>
              <p:ext uri="{D42A27DB-BD31-4B8C-83A1-F6EECF244321}">
                <p14:modId xmlns:p14="http://schemas.microsoft.com/office/powerpoint/2010/main" val="1586388595"/>
              </p:ext>
            </p:extLst>
          </p:nvPr>
        </p:nvGraphicFramePr>
        <p:xfrm>
          <a:off x="1215048" y="3381548"/>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66" name="Table 165"/>
          <p:cNvGraphicFramePr>
            <a:graphicFrameLocks noGrp="1"/>
          </p:cNvGraphicFramePr>
          <p:nvPr>
            <p:extLst>
              <p:ext uri="{D42A27DB-BD31-4B8C-83A1-F6EECF244321}">
                <p14:modId xmlns:p14="http://schemas.microsoft.com/office/powerpoint/2010/main" val="3531073695"/>
              </p:ext>
            </p:extLst>
          </p:nvPr>
        </p:nvGraphicFramePr>
        <p:xfrm>
          <a:off x="647852" y="3751371"/>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67" name="Table 166"/>
          <p:cNvGraphicFramePr>
            <a:graphicFrameLocks noGrp="1"/>
          </p:cNvGraphicFramePr>
          <p:nvPr>
            <p:extLst>
              <p:ext uri="{D42A27DB-BD31-4B8C-83A1-F6EECF244321}">
                <p14:modId xmlns:p14="http://schemas.microsoft.com/office/powerpoint/2010/main" val="2633262197"/>
              </p:ext>
            </p:extLst>
          </p:nvPr>
        </p:nvGraphicFramePr>
        <p:xfrm>
          <a:off x="1215048" y="3751371"/>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68" name="Rounded Rectangle 167"/>
          <p:cNvSpPr/>
          <p:nvPr/>
        </p:nvSpPr>
        <p:spPr>
          <a:xfrm>
            <a:off x="2012313" y="2866536"/>
            <a:ext cx="1187953" cy="1344452"/>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a:r>
              <a:rPr lang="en-US" sz="1100" dirty="0" smtClean="0">
                <a:solidFill>
                  <a:prstClr val="black"/>
                </a:solidFill>
                <a:ea typeface="Tahoma" panose="020B0604030504040204" pitchFamily="34" charset="0"/>
                <a:cs typeface="Arial" panose="020B0604020202020204" pitchFamily="34" charset="0"/>
              </a:rPr>
              <a:t>Client Data Hub [n]</a:t>
            </a:r>
            <a:endParaRPr lang="en-US" sz="1100" dirty="0">
              <a:solidFill>
                <a:prstClr val="black"/>
              </a:solidFill>
              <a:ea typeface="Tahoma" panose="020B0604030504040204" pitchFamily="34" charset="0"/>
              <a:cs typeface="Arial" panose="020B0604020202020204" pitchFamily="34" charset="0"/>
            </a:endParaRPr>
          </a:p>
        </p:txBody>
      </p:sp>
      <p:graphicFrame>
        <p:nvGraphicFramePr>
          <p:cNvPr id="169" name="Table 168"/>
          <p:cNvGraphicFramePr>
            <a:graphicFrameLocks noGrp="1"/>
          </p:cNvGraphicFramePr>
          <p:nvPr>
            <p:extLst>
              <p:ext uri="{D42A27DB-BD31-4B8C-83A1-F6EECF244321}">
                <p14:modId xmlns:p14="http://schemas.microsoft.com/office/powerpoint/2010/main" val="2253179302"/>
              </p:ext>
            </p:extLst>
          </p:nvPr>
        </p:nvGraphicFramePr>
        <p:xfrm>
          <a:off x="2073997" y="3407282"/>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70" name="Table 169"/>
          <p:cNvGraphicFramePr>
            <a:graphicFrameLocks noGrp="1"/>
          </p:cNvGraphicFramePr>
          <p:nvPr>
            <p:extLst>
              <p:ext uri="{D42A27DB-BD31-4B8C-83A1-F6EECF244321}">
                <p14:modId xmlns:p14="http://schemas.microsoft.com/office/powerpoint/2010/main" val="1220295748"/>
              </p:ext>
            </p:extLst>
          </p:nvPr>
        </p:nvGraphicFramePr>
        <p:xfrm>
          <a:off x="2641193" y="3407282"/>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71" name="Table 170"/>
          <p:cNvGraphicFramePr>
            <a:graphicFrameLocks noGrp="1"/>
          </p:cNvGraphicFramePr>
          <p:nvPr>
            <p:extLst>
              <p:ext uri="{D42A27DB-BD31-4B8C-83A1-F6EECF244321}">
                <p14:modId xmlns:p14="http://schemas.microsoft.com/office/powerpoint/2010/main" val="2340618791"/>
              </p:ext>
            </p:extLst>
          </p:nvPr>
        </p:nvGraphicFramePr>
        <p:xfrm>
          <a:off x="2073997" y="3777105"/>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72" name="Table 171"/>
          <p:cNvGraphicFramePr>
            <a:graphicFrameLocks noGrp="1"/>
          </p:cNvGraphicFramePr>
          <p:nvPr>
            <p:extLst>
              <p:ext uri="{D42A27DB-BD31-4B8C-83A1-F6EECF244321}">
                <p14:modId xmlns:p14="http://schemas.microsoft.com/office/powerpoint/2010/main" val="1502118120"/>
              </p:ext>
            </p:extLst>
          </p:nvPr>
        </p:nvGraphicFramePr>
        <p:xfrm>
          <a:off x="2641193" y="3777105"/>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73" name="Rounded Rectangle 172"/>
          <p:cNvSpPr/>
          <p:nvPr/>
        </p:nvSpPr>
        <p:spPr>
          <a:xfrm>
            <a:off x="2012313" y="1408371"/>
            <a:ext cx="1187953" cy="1344452"/>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a:r>
              <a:rPr lang="en-US" sz="1100" dirty="0" smtClean="0">
                <a:solidFill>
                  <a:prstClr val="black"/>
                </a:solidFill>
                <a:ea typeface="Tahoma" panose="020B0604030504040204" pitchFamily="34" charset="0"/>
                <a:cs typeface="Arial" panose="020B0604020202020204" pitchFamily="34" charset="0"/>
              </a:rPr>
              <a:t>Client Data Hub 3</a:t>
            </a:r>
            <a:endParaRPr lang="en-US" sz="1100" dirty="0">
              <a:solidFill>
                <a:prstClr val="black"/>
              </a:solidFill>
              <a:ea typeface="Tahoma" panose="020B0604030504040204" pitchFamily="34" charset="0"/>
              <a:cs typeface="Arial" panose="020B0604020202020204" pitchFamily="34" charset="0"/>
            </a:endParaRPr>
          </a:p>
        </p:txBody>
      </p:sp>
      <p:graphicFrame>
        <p:nvGraphicFramePr>
          <p:cNvPr id="174" name="Table 173"/>
          <p:cNvGraphicFramePr>
            <a:graphicFrameLocks noGrp="1"/>
          </p:cNvGraphicFramePr>
          <p:nvPr>
            <p:extLst>
              <p:ext uri="{D42A27DB-BD31-4B8C-83A1-F6EECF244321}">
                <p14:modId xmlns:p14="http://schemas.microsoft.com/office/powerpoint/2010/main" val="2009645649"/>
              </p:ext>
            </p:extLst>
          </p:nvPr>
        </p:nvGraphicFramePr>
        <p:xfrm>
          <a:off x="2073997" y="1949117"/>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75" name="Table 174"/>
          <p:cNvGraphicFramePr>
            <a:graphicFrameLocks noGrp="1"/>
          </p:cNvGraphicFramePr>
          <p:nvPr>
            <p:extLst>
              <p:ext uri="{D42A27DB-BD31-4B8C-83A1-F6EECF244321}">
                <p14:modId xmlns:p14="http://schemas.microsoft.com/office/powerpoint/2010/main" val="1079710069"/>
              </p:ext>
            </p:extLst>
          </p:nvPr>
        </p:nvGraphicFramePr>
        <p:xfrm>
          <a:off x="2641193" y="1949117"/>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76" name="Table 175"/>
          <p:cNvGraphicFramePr>
            <a:graphicFrameLocks noGrp="1"/>
          </p:cNvGraphicFramePr>
          <p:nvPr>
            <p:extLst>
              <p:ext uri="{D42A27DB-BD31-4B8C-83A1-F6EECF244321}">
                <p14:modId xmlns:p14="http://schemas.microsoft.com/office/powerpoint/2010/main" val="2812880308"/>
              </p:ext>
            </p:extLst>
          </p:nvPr>
        </p:nvGraphicFramePr>
        <p:xfrm>
          <a:off x="2073997" y="2318940"/>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177" name="Table 176"/>
          <p:cNvGraphicFramePr>
            <a:graphicFrameLocks noGrp="1"/>
          </p:cNvGraphicFramePr>
          <p:nvPr>
            <p:extLst>
              <p:ext uri="{D42A27DB-BD31-4B8C-83A1-F6EECF244321}">
                <p14:modId xmlns:p14="http://schemas.microsoft.com/office/powerpoint/2010/main" val="3204669005"/>
              </p:ext>
            </p:extLst>
          </p:nvPr>
        </p:nvGraphicFramePr>
        <p:xfrm>
          <a:off x="2641193" y="2318940"/>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178" name="Rectangle 177"/>
          <p:cNvSpPr/>
          <p:nvPr/>
        </p:nvSpPr>
        <p:spPr>
          <a:xfrm>
            <a:off x="457200" y="1289707"/>
            <a:ext cx="2832924" cy="3009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9" name="Rectangle 178"/>
          <p:cNvSpPr/>
          <p:nvPr/>
        </p:nvSpPr>
        <p:spPr>
          <a:xfrm>
            <a:off x="457200" y="4416156"/>
            <a:ext cx="2832924" cy="15274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180" name="Straight Arrow Connector 179"/>
          <p:cNvCxnSpPr/>
          <p:nvPr/>
        </p:nvCxnSpPr>
        <p:spPr>
          <a:xfrm>
            <a:off x="3290361" y="4905236"/>
            <a:ext cx="981974" cy="0"/>
          </a:xfrm>
          <a:prstGeom prst="straightConnector1">
            <a:avLst/>
          </a:prstGeom>
          <a:ln w="31750">
            <a:solidFill>
              <a:schemeClr val="tx1"/>
            </a:solidFill>
            <a:headEnd type="none"/>
            <a:tailEnd type="triangle"/>
          </a:ln>
        </p:spPr>
        <p:style>
          <a:lnRef idx="3">
            <a:schemeClr val="accent3"/>
          </a:lnRef>
          <a:fillRef idx="0">
            <a:schemeClr val="accent3"/>
          </a:fillRef>
          <a:effectRef idx="2">
            <a:schemeClr val="accent3"/>
          </a:effectRef>
          <a:fontRef idx="minor">
            <a:schemeClr val="tx1"/>
          </a:fontRef>
        </p:style>
      </p:cxnSp>
      <p:cxnSp>
        <p:nvCxnSpPr>
          <p:cNvPr id="181" name="Straight Arrow Connector 180"/>
          <p:cNvCxnSpPr/>
          <p:nvPr/>
        </p:nvCxnSpPr>
        <p:spPr>
          <a:xfrm>
            <a:off x="3290361" y="5190399"/>
            <a:ext cx="981974" cy="0"/>
          </a:xfrm>
          <a:prstGeom prst="straightConnector1">
            <a:avLst/>
          </a:prstGeom>
          <a:ln w="31750">
            <a:solidFill>
              <a:schemeClr val="tx1"/>
            </a:solidFill>
            <a:headEnd type="triangle"/>
            <a:tailEnd type="none"/>
          </a:ln>
        </p:spPr>
        <p:style>
          <a:lnRef idx="3">
            <a:schemeClr val="accent3"/>
          </a:lnRef>
          <a:fillRef idx="0">
            <a:schemeClr val="accent3"/>
          </a:fillRef>
          <a:effectRef idx="2">
            <a:schemeClr val="accent3"/>
          </a:effectRef>
          <a:fontRef idx="minor">
            <a:schemeClr val="tx1"/>
          </a:fontRef>
        </p:style>
      </p:cxnSp>
      <p:sp>
        <p:nvSpPr>
          <p:cNvPr id="182" name="TextBox 181"/>
          <p:cNvSpPr txBox="1"/>
          <p:nvPr/>
        </p:nvSpPr>
        <p:spPr>
          <a:xfrm>
            <a:off x="5334000" y="1247636"/>
            <a:ext cx="762000" cy="584775"/>
          </a:xfrm>
          <a:prstGeom prst="rect">
            <a:avLst/>
          </a:prstGeom>
          <a:noFill/>
        </p:spPr>
        <p:txBody>
          <a:bodyPr wrap="square" rtlCol="0">
            <a:spAutoFit/>
          </a:bodyPr>
          <a:lstStyle/>
          <a:p>
            <a:pPr algn="ctr"/>
            <a:r>
              <a:rPr lang="en-US" sz="800" dirty="0" smtClean="0">
                <a:solidFill>
                  <a:prstClr val="black"/>
                </a:solidFill>
              </a:rPr>
              <a:t>Systems of Record &amp;/or Workflow</a:t>
            </a:r>
            <a:endParaRPr lang="en-US" sz="800" dirty="0">
              <a:solidFill>
                <a:prstClr val="black"/>
              </a:solidFill>
            </a:endParaRPr>
          </a:p>
        </p:txBody>
      </p:sp>
      <p:cxnSp>
        <p:nvCxnSpPr>
          <p:cNvPr id="183" name="Straight Arrow Connector 182"/>
          <p:cNvCxnSpPr/>
          <p:nvPr/>
        </p:nvCxnSpPr>
        <p:spPr>
          <a:xfrm>
            <a:off x="4817378" y="2280181"/>
            <a:ext cx="548458" cy="2082"/>
          </a:xfrm>
          <a:prstGeom prst="straightConnector1">
            <a:avLst/>
          </a:prstGeom>
          <a:ln w="31750">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84" name="Straight Arrow Connector 183"/>
          <p:cNvCxnSpPr/>
          <p:nvPr/>
        </p:nvCxnSpPr>
        <p:spPr>
          <a:xfrm>
            <a:off x="4817378" y="3294725"/>
            <a:ext cx="548458" cy="2082"/>
          </a:xfrm>
          <a:prstGeom prst="straightConnector1">
            <a:avLst/>
          </a:prstGeom>
          <a:ln w="31750">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85" name="Straight Arrow Connector 184"/>
          <p:cNvCxnSpPr/>
          <p:nvPr/>
        </p:nvCxnSpPr>
        <p:spPr>
          <a:xfrm>
            <a:off x="4817378" y="4204236"/>
            <a:ext cx="548458" cy="2082"/>
          </a:xfrm>
          <a:prstGeom prst="straightConnector1">
            <a:avLst/>
          </a:prstGeom>
          <a:ln w="31750">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86" name="Straight Arrow Connector 185"/>
          <p:cNvCxnSpPr/>
          <p:nvPr/>
        </p:nvCxnSpPr>
        <p:spPr>
          <a:xfrm>
            <a:off x="4817378" y="5103021"/>
            <a:ext cx="548458" cy="2082"/>
          </a:xfrm>
          <a:prstGeom prst="straightConnector1">
            <a:avLst/>
          </a:prstGeom>
          <a:ln w="31750">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187" name="TextBox 186"/>
          <p:cNvSpPr txBox="1"/>
          <p:nvPr/>
        </p:nvSpPr>
        <p:spPr>
          <a:xfrm>
            <a:off x="6903818" y="1400036"/>
            <a:ext cx="1706782" cy="4247317"/>
          </a:xfrm>
          <a:prstGeom prst="rect">
            <a:avLst/>
          </a:prstGeom>
          <a:noFill/>
        </p:spPr>
        <p:txBody>
          <a:bodyPr wrap="square" rtlCol="0">
            <a:spAutoFit/>
          </a:bodyPr>
          <a:lstStyle/>
          <a:p>
            <a:r>
              <a:rPr lang="en-US" sz="1000" dirty="0" smtClean="0">
                <a:solidFill>
                  <a:prstClr val="black"/>
                </a:solidFill>
              </a:rPr>
              <a:t>Overview</a:t>
            </a:r>
          </a:p>
          <a:p>
            <a:endParaRPr lang="en-US" sz="1000" dirty="0">
              <a:solidFill>
                <a:prstClr val="black"/>
              </a:solidFill>
            </a:endParaRPr>
          </a:p>
          <a:p>
            <a:pPr marL="228600" indent="-228600">
              <a:buFontTx/>
              <a:buAutoNum type="arabicPeriod"/>
            </a:pPr>
            <a:r>
              <a:rPr lang="en-US" sz="1000" b="0" dirty="0" smtClean="0">
                <a:solidFill>
                  <a:prstClr val="black"/>
                </a:solidFill>
              </a:rPr>
              <a:t>Client data persisted in physically separated Data Hubs</a:t>
            </a:r>
          </a:p>
          <a:p>
            <a:pPr marL="228600" indent="-228600">
              <a:buFontTx/>
              <a:buAutoNum type="arabicPeriod"/>
            </a:pPr>
            <a:r>
              <a:rPr lang="en-US" sz="1000" b="0" dirty="0" smtClean="0">
                <a:solidFill>
                  <a:prstClr val="black"/>
                </a:solidFill>
              </a:rPr>
              <a:t>Jobs execute on Hub environment to identify changes in data over time</a:t>
            </a:r>
          </a:p>
          <a:p>
            <a:pPr marL="228600" indent="-228600">
              <a:buFontTx/>
              <a:buAutoNum type="arabicPeriod"/>
            </a:pPr>
            <a:r>
              <a:rPr lang="en-US" sz="1000" b="0" dirty="0" smtClean="0">
                <a:solidFill>
                  <a:prstClr val="black"/>
                </a:solidFill>
              </a:rPr>
              <a:t>Kafka based services publish data to Black Knight Integration platform</a:t>
            </a:r>
          </a:p>
          <a:p>
            <a:pPr marL="228600" indent="-228600">
              <a:buFontTx/>
              <a:buAutoNum type="arabicPeriod"/>
            </a:pPr>
            <a:r>
              <a:rPr lang="en-US" sz="1000" b="0" dirty="0" smtClean="0">
                <a:solidFill>
                  <a:prstClr val="black"/>
                </a:solidFill>
              </a:rPr>
              <a:t>Agent Platform subscribes to Kafka events and acts upon data invoking Agents from the Agent catalog</a:t>
            </a:r>
          </a:p>
          <a:p>
            <a:pPr marL="228600" indent="-228600">
              <a:buFontTx/>
              <a:buAutoNum type="arabicPeriod"/>
            </a:pPr>
            <a:r>
              <a:rPr lang="en-US" sz="1000" b="0" dirty="0" smtClean="0">
                <a:solidFill>
                  <a:prstClr val="black"/>
                </a:solidFill>
              </a:rPr>
              <a:t>Agent publishes results of evaluation to Black Knight Integration</a:t>
            </a:r>
          </a:p>
          <a:p>
            <a:pPr marL="228600" indent="-228600">
              <a:buFontTx/>
              <a:buAutoNum type="arabicPeriod"/>
            </a:pPr>
            <a:r>
              <a:rPr lang="en-US" sz="1000" b="0" dirty="0" smtClean="0">
                <a:solidFill>
                  <a:prstClr val="black"/>
                </a:solidFill>
              </a:rPr>
              <a:t>Workflow (system to system and human in the loop workflow) published to workflow applications</a:t>
            </a:r>
          </a:p>
        </p:txBody>
      </p:sp>
      <p:sp>
        <p:nvSpPr>
          <p:cNvPr id="188" name="TextBox 187"/>
          <p:cNvSpPr txBox="1"/>
          <p:nvPr/>
        </p:nvSpPr>
        <p:spPr>
          <a:xfrm>
            <a:off x="381029" y="1055970"/>
            <a:ext cx="132489" cy="200055"/>
          </a:xfrm>
          <a:prstGeom prst="rect">
            <a:avLst/>
          </a:prstGeom>
          <a:noFill/>
        </p:spPr>
        <p:txBody>
          <a:bodyPr wrap="square" rtlCol="0">
            <a:spAutoFit/>
          </a:bodyPr>
          <a:lstStyle/>
          <a:p>
            <a:pPr algn="ctr"/>
            <a:r>
              <a:rPr lang="en-US" sz="700" dirty="0" smtClean="0">
                <a:solidFill>
                  <a:prstClr val="black"/>
                </a:solidFill>
              </a:rPr>
              <a:t>1</a:t>
            </a:r>
            <a:endParaRPr lang="en-US" sz="700" dirty="0">
              <a:solidFill>
                <a:prstClr val="black"/>
              </a:solidFill>
            </a:endParaRPr>
          </a:p>
        </p:txBody>
      </p:sp>
      <p:sp>
        <p:nvSpPr>
          <p:cNvPr id="189" name="Oval 188"/>
          <p:cNvSpPr/>
          <p:nvPr/>
        </p:nvSpPr>
        <p:spPr>
          <a:xfrm>
            <a:off x="595301" y="1057810"/>
            <a:ext cx="199224" cy="200055"/>
          </a:xfrm>
          <a:prstGeom prst="ellipse">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0" name="TextBox 189"/>
          <p:cNvSpPr txBox="1"/>
          <p:nvPr/>
        </p:nvSpPr>
        <p:spPr>
          <a:xfrm>
            <a:off x="633765" y="1057810"/>
            <a:ext cx="132489" cy="200055"/>
          </a:xfrm>
          <a:prstGeom prst="rect">
            <a:avLst/>
          </a:prstGeom>
          <a:noFill/>
        </p:spPr>
        <p:txBody>
          <a:bodyPr wrap="square" rtlCol="0">
            <a:spAutoFit/>
          </a:bodyPr>
          <a:lstStyle/>
          <a:p>
            <a:pPr algn="ctr"/>
            <a:r>
              <a:rPr lang="en-US" sz="700" dirty="0" smtClean="0">
                <a:solidFill>
                  <a:prstClr val="black"/>
                </a:solidFill>
              </a:rPr>
              <a:t>2</a:t>
            </a:r>
            <a:endParaRPr lang="en-US" sz="700" dirty="0">
              <a:solidFill>
                <a:prstClr val="black"/>
              </a:solidFill>
            </a:endParaRPr>
          </a:p>
        </p:txBody>
      </p:sp>
      <p:sp>
        <p:nvSpPr>
          <p:cNvPr id="191" name="Oval 190"/>
          <p:cNvSpPr/>
          <p:nvPr/>
        </p:nvSpPr>
        <p:spPr>
          <a:xfrm>
            <a:off x="3372806" y="2521693"/>
            <a:ext cx="199224" cy="200055"/>
          </a:xfrm>
          <a:prstGeom prst="ellipse">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2" name="TextBox 191"/>
          <p:cNvSpPr txBox="1"/>
          <p:nvPr/>
        </p:nvSpPr>
        <p:spPr>
          <a:xfrm>
            <a:off x="3411270" y="2521693"/>
            <a:ext cx="132489" cy="200055"/>
          </a:xfrm>
          <a:prstGeom prst="rect">
            <a:avLst/>
          </a:prstGeom>
          <a:noFill/>
        </p:spPr>
        <p:txBody>
          <a:bodyPr wrap="square" rtlCol="0">
            <a:spAutoFit/>
          </a:bodyPr>
          <a:lstStyle/>
          <a:p>
            <a:pPr algn="ctr"/>
            <a:r>
              <a:rPr lang="en-US" sz="700" dirty="0" smtClean="0">
                <a:solidFill>
                  <a:prstClr val="black"/>
                </a:solidFill>
              </a:rPr>
              <a:t>3</a:t>
            </a:r>
            <a:endParaRPr lang="en-US" sz="700" dirty="0">
              <a:solidFill>
                <a:prstClr val="black"/>
              </a:solidFill>
            </a:endParaRPr>
          </a:p>
        </p:txBody>
      </p:sp>
      <p:sp>
        <p:nvSpPr>
          <p:cNvPr id="193" name="Oval 192"/>
          <p:cNvSpPr/>
          <p:nvPr/>
        </p:nvSpPr>
        <p:spPr>
          <a:xfrm>
            <a:off x="4005150" y="5244287"/>
            <a:ext cx="199224" cy="200055"/>
          </a:xfrm>
          <a:prstGeom prst="ellipse">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4" name="TextBox 193"/>
          <p:cNvSpPr txBox="1"/>
          <p:nvPr/>
        </p:nvSpPr>
        <p:spPr>
          <a:xfrm>
            <a:off x="4043614" y="5244287"/>
            <a:ext cx="132489" cy="200055"/>
          </a:xfrm>
          <a:prstGeom prst="rect">
            <a:avLst/>
          </a:prstGeom>
          <a:noFill/>
        </p:spPr>
        <p:txBody>
          <a:bodyPr wrap="square" rtlCol="0">
            <a:spAutoFit/>
          </a:bodyPr>
          <a:lstStyle/>
          <a:p>
            <a:pPr algn="ctr"/>
            <a:r>
              <a:rPr lang="en-US" sz="700" dirty="0">
                <a:solidFill>
                  <a:prstClr val="black"/>
                </a:solidFill>
              </a:rPr>
              <a:t>4</a:t>
            </a:r>
          </a:p>
        </p:txBody>
      </p:sp>
      <p:sp>
        <p:nvSpPr>
          <p:cNvPr id="195" name="Oval 194"/>
          <p:cNvSpPr/>
          <p:nvPr/>
        </p:nvSpPr>
        <p:spPr>
          <a:xfrm>
            <a:off x="3394838" y="4639811"/>
            <a:ext cx="199224" cy="200055"/>
          </a:xfrm>
          <a:prstGeom prst="ellipse">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6" name="TextBox 195"/>
          <p:cNvSpPr txBox="1"/>
          <p:nvPr/>
        </p:nvSpPr>
        <p:spPr>
          <a:xfrm>
            <a:off x="3433302" y="4639811"/>
            <a:ext cx="132489" cy="200055"/>
          </a:xfrm>
          <a:prstGeom prst="rect">
            <a:avLst/>
          </a:prstGeom>
          <a:noFill/>
        </p:spPr>
        <p:txBody>
          <a:bodyPr wrap="square" rtlCol="0">
            <a:spAutoFit/>
          </a:bodyPr>
          <a:lstStyle/>
          <a:p>
            <a:pPr algn="ctr"/>
            <a:r>
              <a:rPr lang="en-US" sz="700" dirty="0" smtClean="0">
                <a:solidFill>
                  <a:prstClr val="black"/>
                </a:solidFill>
              </a:rPr>
              <a:t>5</a:t>
            </a:r>
            <a:endParaRPr lang="en-US" sz="700" dirty="0">
              <a:solidFill>
                <a:prstClr val="black"/>
              </a:solidFill>
            </a:endParaRPr>
          </a:p>
        </p:txBody>
      </p:sp>
      <p:sp>
        <p:nvSpPr>
          <p:cNvPr id="197" name="Oval 196"/>
          <p:cNvSpPr/>
          <p:nvPr/>
        </p:nvSpPr>
        <p:spPr>
          <a:xfrm>
            <a:off x="4953000" y="1890792"/>
            <a:ext cx="199224" cy="200055"/>
          </a:xfrm>
          <a:prstGeom prst="ellipse">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8" name="TextBox 197"/>
          <p:cNvSpPr txBox="1"/>
          <p:nvPr/>
        </p:nvSpPr>
        <p:spPr>
          <a:xfrm>
            <a:off x="4991464" y="1890792"/>
            <a:ext cx="132489" cy="200055"/>
          </a:xfrm>
          <a:prstGeom prst="rect">
            <a:avLst/>
          </a:prstGeom>
          <a:noFill/>
        </p:spPr>
        <p:txBody>
          <a:bodyPr wrap="square" rtlCol="0">
            <a:spAutoFit/>
          </a:bodyPr>
          <a:lstStyle/>
          <a:p>
            <a:pPr algn="ctr"/>
            <a:r>
              <a:rPr lang="en-US" sz="700" dirty="0" smtClean="0">
                <a:solidFill>
                  <a:prstClr val="black"/>
                </a:solidFill>
              </a:rPr>
              <a:t>6</a:t>
            </a:r>
            <a:endParaRPr lang="en-US" sz="700" dirty="0">
              <a:solidFill>
                <a:prstClr val="black"/>
              </a:solidFill>
            </a:endParaRPr>
          </a:p>
        </p:txBody>
      </p:sp>
      <p:sp>
        <p:nvSpPr>
          <p:cNvPr id="199" name="Rectangle 198"/>
          <p:cNvSpPr/>
          <p:nvPr/>
        </p:nvSpPr>
        <p:spPr>
          <a:xfrm>
            <a:off x="6796205" y="1296179"/>
            <a:ext cx="1966795" cy="464742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00" name="Title 1"/>
          <p:cNvSpPr>
            <a:spLocks noGrp="1"/>
          </p:cNvSpPr>
          <p:nvPr>
            <p:ph type="ctrTitle"/>
          </p:nvPr>
        </p:nvSpPr>
        <p:spPr/>
        <p:txBody>
          <a:bodyPr/>
          <a:lstStyle/>
          <a:p>
            <a:r>
              <a:rPr lang="en-US" dirty="0" smtClean="0"/>
              <a:t>Interaction with Operational Applications</a:t>
            </a:r>
            <a:endParaRPr lang="en-US" dirty="0"/>
          </a:p>
        </p:txBody>
      </p:sp>
    </p:spTree>
    <p:extLst>
      <p:ext uri="{BB962C8B-B14F-4D97-AF65-F5344CB8AC3E}">
        <p14:creationId xmlns:p14="http://schemas.microsoft.com/office/powerpoint/2010/main" val="513568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Insight Patterns</a:t>
            </a:r>
            <a:endParaRPr lang="en-US" dirty="0"/>
          </a:p>
        </p:txBody>
      </p:sp>
      <p:sp>
        <p:nvSpPr>
          <p:cNvPr id="9" name="Freeform 8"/>
          <p:cNvSpPr/>
          <p:nvPr/>
        </p:nvSpPr>
        <p:spPr>
          <a:xfrm>
            <a:off x="829742"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Enables exception identification and automates units of work</a:t>
            </a:r>
          </a:p>
        </p:txBody>
      </p:sp>
      <p:sp>
        <p:nvSpPr>
          <p:cNvPr id="10" name="Freeform 9"/>
          <p:cNvSpPr/>
          <p:nvPr/>
        </p:nvSpPr>
        <p:spPr>
          <a:xfrm>
            <a:off x="829742"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Automation Insight</a:t>
            </a:r>
          </a:p>
        </p:txBody>
      </p:sp>
      <p:sp>
        <p:nvSpPr>
          <p:cNvPr id="11" name="Oval 10"/>
          <p:cNvSpPr/>
          <p:nvPr/>
        </p:nvSpPr>
        <p:spPr>
          <a:xfrm>
            <a:off x="2039341"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2760479"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Monitoring for regulatory, GSE, internal procedure requirements and identifying loans falling outside thresholds</a:t>
            </a:r>
          </a:p>
        </p:txBody>
      </p:sp>
      <p:sp>
        <p:nvSpPr>
          <p:cNvPr id="13" name="Freeform 12"/>
          <p:cNvSpPr/>
          <p:nvPr/>
        </p:nvSpPr>
        <p:spPr>
          <a:xfrm>
            <a:off x="2760479"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Compliance Insight</a:t>
            </a:r>
          </a:p>
        </p:txBody>
      </p:sp>
      <p:sp>
        <p:nvSpPr>
          <p:cNvPr id="14" name="Oval 13"/>
          <p:cNvSpPr/>
          <p:nvPr/>
        </p:nvSpPr>
        <p:spPr>
          <a:xfrm>
            <a:off x="3970078"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4691217"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Identifying loans that have data that represent illogical conditions or potential data out of synch conditions</a:t>
            </a:r>
          </a:p>
        </p:txBody>
      </p:sp>
      <p:sp>
        <p:nvSpPr>
          <p:cNvPr id="16" name="Freeform 15"/>
          <p:cNvSpPr/>
          <p:nvPr/>
        </p:nvSpPr>
        <p:spPr>
          <a:xfrm>
            <a:off x="4691217"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Data Quality Insight</a:t>
            </a:r>
          </a:p>
        </p:txBody>
      </p:sp>
      <p:sp>
        <p:nvSpPr>
          <p:cNvPr id="17" name="Oval 16"/>
          <p:cNvSpPr/>
          <p:nvPr/>
        </p:nvSpPr>
        <p:spPr>
          <a:xfrm>
            <a:off x="5900815"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8" name="Freeform 17"/>
          <p:cNvSpPr/>
          <p:nvPr/>
        </p:nvSpPr>
        <p:spPr>
          <a:xfrm>
            <a:off x="6621954"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Determining when a specific event occurred or didn't occur as expected by monitoring change in state or status of a loan</a:t>
            </a:r>
          </a:p>
        </p:txBody>
      </p:sp>
      <p:sp>
        <p:nvSpPr>
          <p:cNvPr id="19" name="Freeform 18"/>
          <p:cNvSpPr/>
          <p:nvPr/>
        </p:nvSpPr>
        <p:spPr>
          <a:xfrm>
            <a:off x="6621954"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Event Insight</a:t>
            </a:r>
          </a:p>
        </p:txBody>
      </p:sp>
      <p:sp>
        <p:nvSpPr>
          <p:cNvPr id="20" name="Oval 19"/>
          <p:cNvSpPr/>
          <p:nvPr/>
        </p:nvSpPr>
        <p:spPr>
          <a:xfrm>
            <a:off x="7831553"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1" name="Freeform 20"/>
          <p:cNvSpPr/>
          <p:nvPr/>
        </p:nvSpPr>
        <p:spPr>
          <a:xfrm>
            <a:off x="1795111" y="3718175"/>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Specifies request/receive instructions as well as data enrichment or orchestration within response</a:t>
            </a:r>
          </a:p>
        </p:txBody>
      </p:sp>
      <p:sp>
        <p:nvSpPr>
          <p:cNvPr id="22" name="Freeform 21"/>
          <p:cNvSpPr/>
          <p:nvPr/>
        </p:nvSpPr>
        <p:spPr>
          <a:xfrm>
            <a:off x="1795111"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6">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Integration Insight</a:t>
            </a:r>
          </a:p>
        </p:txBody>
      </p:sp>
      <p:sp>
        <p:nvSpPr>
          <p:cNvPr id="23" name="Oval 22"/>
          <p:cNvSpPr/>
          <p:nvPr/>
        </p:nvSpPr>
        <p:spPr>
          <a:xfrm>
            <a:off x="3004709"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4" name="Freeform 23"/>
          <p:cNvSpPr/>
          <p:nvPr/>
        </p:nvSpPr>
        <p:spPr>
          <a:xfrm>
            <a:off x="3725848" y="3718175"/>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Analyzes trends to identify patterns that could indicate specific outcomes</a:t>
            </a:r>
          </a:p>
        </p:txBody>
      </p:sp>
      <p:sp>
        <p:nvSpPr>
          <p:cNvPr id="25" name="Freeform 24"/>
          <p:cNvSpPr/>
          <p:nvPr/>
        </p:nvSpPr>
        <p:spPr>
          <a:xfrm>
            <a:off x="3725848"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a:solidFill>
            <a:srgbClr val="7030A0"/>
          </a:solidFill>
          <a:ln>
            <a:solidFill>
              <a:srgbClr val="7030A0"/>
            </a:solidFill>
          </a:ln>
        </p:spPr>
        <p:style>
          <a:lnRef idx="1">
            <a:scrgbClr r="0" g="0" b="0"/>
          </a:lnRef>
          <a:fillRef idx="3">
            <a:scrgbClr r="0" g="0" b="0"/>
          </a:fillRef>
          <a:effectRef idx="3">
            <a:schemeClr val="accent2">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Predictive Insight</a:t>
            </a:r>
          </a:p>
        </p:txBody>
      </p:sp>
      <p:sp>
        <p:nvSpPr>
          <p:cNvPr id="26" name="Oval 25"/>
          <p:cNvSpPr/>
          <p:nvPr/>
        </p:nvSpPr>
        <p:spPr>
          <a:xfrm>
            <a:off x="4935447"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7" name="Freeform 26"/>
          <p:cNvSpPr/>
          <p:nvPr/>
        </p:nvSpPr>
        <p:spPr>
          <a:xfrm>
            <a:off x="5656585" y="3718175"/>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r>
              <a:rPr lang="en-US" sz="1050" dirty="0">
                <a:solidFill>
                  <a:prstClr val="black">
                    <a:hueOff val="0"/>
                    <a:satOff val="0"/>
                    <a:lumOff val="0"/>
                    <a:alphaOff val="0"/>
                  </a:prstClr>
                </a:solidFill>
              </a:rPr>
              <a:t>Continuous monitoring of all loans/select loans to identify when something specific occurs through compares across datasets</a:t>
            </a:r>
          </a:p>
        </p:txBody>
      </p:sp>
      <p:sp>
        <p:nvSpPr>
          <p:cNvPr id="28" name="Freeform 27"/>
          <p:cNvSpPr/>
          <p:nvPr/>
        </p:nvSpPr>
        <p:spPr>
          <a:xfrm>
            <a:off x="5656585"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a:solidFill>
            <a:srgbClr val="002060"/>
          </a:solidFill>
          <a:ln>
            <a:solidFill>
              <a:srgbClr val="002060"/>
            </a:solidFill>
          </a:ln>
        </p:spPr>
        <p:style>
          <a:lnRef idx="1">
            <a:scrgbClr r="0" g="0" b="0"/>
          </a:lnRef>
          <a:fillRef idx="3">
            <a:scrgbClr r="0" g="0" b="0"/>
          </a:fillRef>
          <a:effectRef idx="3">
            <a:schemeClr val="accent3">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Surveillance Insight</a:t>
            </a:r>
          </a:p>
        </p:txBody>
      </p:sp>
      <p:sp>
        <p:nvSpPr>
          <p:cNvPr id="29" name="Oval 28"/>
          <p:cNvSpPr/>
          <p:nvPr/>
        </p:nvSpPr>
        <p:spPr>
          <a:xfrm>
            <a:off x="6866184"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367" y="2912688"/>
            <a:ext cx="341509" cy="45138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212" y="2877735"/>
            <a:ext cx="283040" cy="51536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4824" y="5097530"/>
            <a:ext cx="366604" cy="430117"/>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345" y="2903162"/>
            <a:ext cx="488177" cy="48085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0576" y="5107055"/>
            <a:ext cx="443049" cy="434632"/>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1137" y="5062579"/>
            <a:ext cx="334301" cy="495348"/>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29075" y="2887635"/>
            <a:ext cx="424544" cy="505468"/>
          </a:xfrm>
          <a:prstGeom prst="rect">
            <a:avLst/>
          </a:prstGeom>
        </p:spPr>
      </p:pic>
    </p:spTree>
    <p:extLst>
      <p:ext uri="{BB962C8B-B14F-4D97-AF65-F5344CB8AC3E}">
        <p14:creationId xmlns:p14="http://schemas.microsoft.com/office/powerpoint/2010/main" val="3993225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Insight Scenarios</a:t>
            </a:r>
            <a:endParaRPr lang="en-US" dirty="0"/>
          </a:p>
        </p:txBody>
      </p:sp>
      <p:sp>
        <p:nvSpPr>
          <p:cNvPr id="9" name="Freeform 8"/>
          <p:cNvSpPr/>
          <p:nvPr/>
        </p:nvSpPr>
        <p:spPr>
          <a:xfrm>
            <a:off x="829742"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SCRA</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Lien Perfection</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Book and Page</a:t>
            </a:r>
          </a:p>
        </p:txBody>
      </p:sp>
      <p:sp>
        <p:nvSpPr>
          <p:cNvPr id="10" name="Freeform 9"/>
          <p:cNvSpPr/>
          <p:nvPr/>
        </p:nvSpPr>
        <p:spPr>
          <a:xfrm>
            <a:off x="829742"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Automation </a:t>
            </a:r>
            <a:r>
              <a:rPr lang="en-US" dirty="0" smtClean="0">
                <a:solidFill>
                  <a:prstClr val="white"/>
                </a:solidFill>
              </a:rPr>
              <a:t>Insight</a:t>
            </a:r>
            <a:endParaRPr lang="en-US" dirty="0">
              <a:solidFill>
                <a:prstClr val="white"/>
              </a:solidFill>
            </a:endParaRPr>
          </a:p>
        </p:txBody>
      </p:sp>
      <p:sp>
        <p:nvSpPr>
          <p:cNvPr id="11" name="Oval 10"/>
          <p:cNvSpPr/>
          <p:nvPr/>
        </p:nvSpPr>
        <p:spPr>
          <a:xfrm>
            <a:off x="2039341"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2760479"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CFPB Timeline</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Bankruptcy Payment Change Notice</a:t>
            </a:r>
          </a:p>
        </p:txBody>
      </p:sp>
      <p:sp>
        <p:nvSpPr>
          <p:cNvPr id="13" name="Freeform 12"/>
          <p:cNvSpPr/>
          <p:nvPr/>
        </p:nvSpPr>
        <p:spPr>
          <a:xfrm>
            <a:off x="2760479"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Compliance </a:t>
            </a:r>
            <a:r>
              <a:rPr lang="en-US" dirty="0" smtClean="0">
                <a:solidFill>
                  <a:prstClr val="white"/>
                </a:solidFill>
              </a:rPr>
              <a:t>Insight</a:t>
            </a:r>
            <a:endParaRPr lang="en-US" dirty="0">
              <a:solidFill>
                <a:prstClr val="white"/>
              </a:solidFill>
            </a:endParaRPr>
          </a:p>
        </p:txBody>
      </p:sp>
      <p:sp>
        <p:nvSpPr>
          <p:cNvPr id="14" name="Oval 13"/>
          <p:cNvSpPr/>
          <p:nvPr/>
        </p:nvSpPr>
        <p:spPr>
          <a:xfrm>
            <a:off x="3970078"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4691217"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FC/LM Status</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BK Stops</a:t>
            </a:r>
          </a:p>
        </p:txBody>
      </p:sp>
      <p:sp>
        <p:nvSpPr>
          <p:cNvPr id="16" name="Freeform 15"/>
          <p:cNvSpPr/>
          <p:nvPr/>
        </p:nvSpPr>
        <p:spPr>
          <a:xfrm>
            <a:off x="4691217"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Data Quality </a:t>
            </a:r>
            <a:r>
              <a:rPr lang="en-US" dirty="0" smtClean="0">
                <a:solidFill>
                  <a:prstClr val="white"/>
                </a:solidFill>
              </a:rPr>
              <a:t>Insight</a:t>
            </a:r>
            <a:endParaRPr lang="en-US" dirty="0">
              <a:solidFill>
                <a:prstClr val="white"/>
              </a:solidFill>
            </a:endParaRPr>
          </a:p>
        </p:txBody>
      </p:sp>
      <p:sp>
        <p:nvSpPr>
          <p:cNvPr id="17" name="Oval 16"/>
          <p:cNvSpPr/>
          <p:nvPr/>
        </p:nvSpPr>
        <p:spPr>
          <a:xfrm>
            <a:off x="5900815"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8" name="Freeform 17"/>
          <p:cNvSpPr/>
          <p:nvPr/>
        </p:nvSpPr>
        <p:spPr>
          <a:xfrm>
            <a:off x="6621954" y="1537120"/>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Late Payment</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No Notice</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No Contact</a:t>
            </a:r>
          </a:p>
        </p:txBody>
      </p:sp>
      <p:sp>
        <p:nvSpPr>
          <p:cNvPr id="19" name="Freeform 18"/>
          <p:cNvSpPr/>
          <p:nvPr/>
        </p:nvSpPr>
        <p:spPr>
          <a:xfrm>
            <a:off x="6621954"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Event </a:t>
            </a:r>
            <a:r>
              <a:rPr lang="en-US" dirty="0" smtClean="0">
                <a:solidFill>
                  <a:prstClr val="white"/>
                </a:solidFill>
              </a:rPr>
              <a:t> Insight</a:t>
            </a:r>
            <a:endParaRPr lang="en-US" dirty="0">
              <a:solidFill>
                <a:prstClr val="white"/>
              </a:solidFill>
            </a:endParaRPr>
          </a:p>
        </p:txBody>
      </p:sp>
      <p:sp>
        <p:nvSpPr>
          <p:cNvPr id="20" name="Oval 19"/>
          <p:cNvSpPr/>
          <p:nvPr/>
        </p:nvSpPr>
        <p:spPr>
          <a:xfrm>
            <a:off x="7831553"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1" name="Freeform 20"/>
          <p:cNvSpPr/>
          <p:nvPr/>
        </p:nvSpPr>
        <p:spPr>
          <a:xfrm>
            <a:off x="1795111" y="3718175"/>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Property Profile</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It’s Listed</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AVM</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System-to-system</a:t>
            </a:r>
          </a:p>
        </p:txBody>
      </p:sp>
      <p:sp>
        <p:nvSpPr>
          <p:cNvPr id="22" name="Freeform 21"/>
          <p:cNvSpPr/>
          <p:nvPr/>
        </p:nvSpPr>
        <p:spPr>
          <a:xfrm>
            <a:off x="1795111"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6">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Integration </a:t>
            </a:r>
            <a:r>
              <a:rPr lang="en-US" dirty="0" smtClean="0">
                <a:solidFill>
                  <a:prstClr val="white"/>
                </a:solidFill>
              </a:rPr>
              <a:t>Insight</a:t>
            </a:r>
            <a:endParaRPr lang="en-US" dirty="0">
              <a:solidFill>
                <a:prstClr val="white"/>
              </a:solidFill>
            </a:endParaRPr>
          </a:p>
        </p:txBody>
      </p:sp>
      <p:sp>
        <p:nvSpPr>
          <p:cNvPr id="23" name="Oval 22"/>
          <p:cNvSpPr/>
          <p:nvPr/>
        </p:nvSpPr>
        <p:spPr>
          <a:xfrm>
            <a:off x="3004709"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4" name="Freeform 23"/>
          <p:cNvSpPr/>
          <p:nvPr/>
        </p:nvSpPr>
        <p:spPr>
          <a:xfrm>
            <a:off x="3725848" y="3718175"/>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FHA First Legal Action</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Notice Timeline Trend</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D&amp;A Predictive</a:t>
            </a:r>
          </a:p>
        </p:txBody>
      </p:sp>
      <p:sp>
        <p:nvSpPr>
          <p:cNvPr id="25" name="Freeform 24"/>
          <p:cNvSpPr/>
          <p:nvPr/>
        </p:nvSpPr>
        <p:spPr>
          <a:xfrm>
            <a:off x="3725848"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a:solidFill>
            <a:srgbClr val="7030A0"/>
          </a:solidFill>
          <a:ln>
            <a:solidFill>
              <a:srgbClr val="7030A0"/>
            </a:solidFill>
          </a:ln>
        </p:spPr>
        <p:style>
          <a:lnRef idx="1">
            <a:scrgbClr r="0" g="0" b="0"/>
          </a:lnRef>
          <a:fillRef idx="3">
            <a:scrgbClr r="0" g="0" b="0"/>
          </a:fillRef>
          <a:effectRef idx="3">
            <a:schemeClr val="accent2">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Predictive </a:t>
            </a:r>
            <a:r>
              <a:rPr lang="en-US" dirty="0" smtClean="0">
                <a:solidFill>
                  <a:prstClr val="white"/>
                </a:solidFill>
              </a:rPr>
              <a:t>Insight</a:t>
            </a:r>
            <a:endParaRPr lang="en-US" dirty="0">
              <a:solidFill>
                <a:prstClr val="white"/>
              </a:solidFill>
            </a:endParaRPr>
          </a:p>
        </p:txBody>
      </p:sp>
      <p:sp>
        <p:nvSpPr>
          <p:cNvPr id="26" name="Oval 25"/>
          <p:cNvSpPr/>
          <p:nvPr/>
        </p:nvSpPr>
        <p:spPr>
          <a:xfrm>
            <a:off x="4935447"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7" name="Freeform 26"/>
          <p:cNvSpPr/>
          <p:nvPr/>
        </p:nvSpPr>
        <p:spPr>
          <a:xfrm>
            <a:off x="5656585" y="3718175"/>
            <a:ext cx="1651298" cy="123265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Payoff Conveyance</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Lead Generation</a:t>
            </a:r>
          </a:p>
          <a:p>
            <a:pPr marL="114300" lvl="1" indent="-114300" defTabSz="622300">
              <a:lnSpc>
                <a:spcPct val="90000"/>
              </a:lnSpc>
              <a:spcAft>
                <a:spcPct val="15000"/>
              </a:spcAft>
              <a:buFontTx/>
              <a:buChar char="••"/>
            </a:pPr>
            <a:r>
              <a:rPr lang="en-US" sz="1200" dirty="0">
                <a:solidFill>
                  <a:prstClr val="black">
                    <a:hueOff val="0"/>
                    <a:satOff val="0"/>
                    <a:lumOff val="0"/>
                    <a:alphaOff val="0"/>
                  </a:prstClr>
                </a:solidFill>
              </a:rPr>
              <a:t>SCRA</a:t>
            </a:r>
          </a:p>
        </p:txBody>
      </p:sp>
      <p:sp>
        <p:nvSpPr>
          <p:cNvPr id="28" name="Freeform 27"/>
          <p:cNvSpPr/>
          <p:nvPr/>
        </p:nvSpPr>
        <p:spPr>
          <a:xfrm>
            <a:off x="5656585"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a:solidFill>
            <a:srgbClr val="002060"/>
          </a:solidFill>
          <a:ln>
            <a:solidFill>
              <a:srgbClr val="002060"/>
            </a:solidFill>
          </a:ln>
        </p:spPr>
        <p:style>
          <a:lnRef idx="1">
            <a:scrgbClr r="0" g="0" b="0"/>
          </a:lnRef>
          <a:fillRef idx="3">
            <a:scrgbClr r="0" g="0" b="0"/>
          </a:fillRef>
          <a:effectRef idx="3">
            <a:schemeClr val="accent3">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Surveillance </a:t>
            </a:r>
            <a:r>
              <a:rPr lang="en-US" dirty="0" smtClean="0">
                <a:solidFill>
                  <a:prstClr val="white"/>
                </a:solidFill>
              </a:rPr>
              <a:t>Insight</a:t>
            </a:r>
            <a:endParaRPr lang="en-US" dirty="0">
              <a:solidFill>
                <a:prstClr val="white"/>
              </a:solidFill>
            </a:endParaRPr>
          </a:p>
        </p:txBody>
      </p:sp>
      <p:sp>
        <p:nvSpPr>
          <p:cNvPr id="29" name="Oval 28"/>
          <p:cNvSpPr/>
          <p:nvPr/>
        </p:nvSpPr>
        <p:spPr>
          <a:xfrm>
            <a:off x="6866184"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367" y="2912688"/>
            <a:ext cx="341509" cy="45138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212" y="2877735"/>
            <a:ext cx="283040" cy="51536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4824" y="5097530"/>
            <a:ext cx="366604" cy="430117"/>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345" y="2903162"/>
            <a:ext cx="488177" cy="48085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0576" y="5107055"/>
            <a:ext cx="443049" cy="434632"/>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1137" y="5062579"/>
            <a:ext cx="334301" cy="495348"/>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29075" y="2887635"/>
            <a:ext cx="424544" cy="505468"/>
          </a:xfrm>
          <a:prstGeom prst="rect">
            <a:avLst/>
          </a:prstGeom>
        </p:spPr>
      </p:pic>
    </p:spTree>
    <p:extLst>
      <p:ext uri="{BB962C8B-B14F-4D97-AF65-F5344CB8AC3E}">
        <p14:creationId xmlns:p14="http://schemas.microsoft.com/office/powerpoint/2010/main" val="14404903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Insight Scenarios</a:t>
            </a:r>
            <a:br>
              <a:rPr lang="en-US" dirty="0" smtClean="0"/>
            </a:br>
            <a:r>
              <a:rPr lang="en-US" sz="2000" i="1" dirty="0" smtClean="0"/>
              <a:t>Detail</a:t>
            </a:r>
            <a:endParaRPr lang="en-US" sz="2000" i="1" dirty="0"/>
          </a:p>
        </p:txBody>
      </p:sp>
      <p:sp>
        <p:nvSpPr>
          <p:cNvPr id="9" name="Freeform 8"/>
          <p:cNvSpPr/>
          <p:nvPr/>
        </p:nvSpPr>
        <p:spPr>
          <a:xfrm>
            <a:off x="829742" y="1447800"/>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Lien Perfection</a:t>
            </a:r>
          </a:p>
          <a:p>
            <a:r>
              <a:rPr lang="en-US" sz="650" dirty="0">
                <a:solidFill>
                  <a:prstClr val="black">
                    <a:hueOff val="0"/>
                    <a:satOff val="0"/>
                    <a:lumOff val="0"/>
                    <a:alphaOff val="0"/>
                  </a:prstClr>
                </a:solidFill>
              </a:rPr>
              <a:t>Problem - After the loan closes, the originator has to manually verify that ALL liens have been released by going to public records and pinging for open liens and then clearing all open liens with previous servicers </a:t>
            </a:r>
          </a:p>
          <a:p>
            <a:r>
              <a:rPr lang="en-US" sz="650" dirty="0">
                <a:solidFill>
                  <a:prstClr val="black">
                    <a:hueOff val="0"/>
                    <a:satOff val="0"/>
                    <a:lumOff val="0"/>
                    <a:alphaOff val="0"/>
                  </a:prstClr>
                </a:solidFill>
              </a:rPr>
              <a:t>Solution - After the loan closes, matches property to public records to verify all existing liens have been extinguished</a:t>
            </a:r>
          </a:p>
        </p:txBody>
      </p:sp>
      <p:sp>
        <p:nvSpPr>
          <p:cNvPr id="10" name="Freeform 9"/>
          <p:cNvSpPr/>
          <p:nvPr/>
        </p:nvSpPr>
        <p:spPr>
          <a:xfrm>
            <a:off x="829742"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Automation </a:t>
            </a:r>
            <a:r>
              <a:rPr lang="en-US" dirty="0" smtClean="0">
                <a:solidFill>
                  <a:prstClr val="white"/>
                </a:solidFill>
              </a:rPr>
              <a:t>Insight</a:t>
            </a:r>
            <a:endParaRPr lang="en-US" dirty="0">
              <a:solidFill>
                <a:prstClr val="white"/>
              </a:solidFill>
            </a:endParaRPr>
          </a:p>
        </p:txBody>
      </p:sp>
      <p:sp>
        <p:nvSpPr>
          <p:cNvPr id="11" name="Oval 10"/>
          <p:cNvSpPr/>
          <p:nvPr/>
        </p:nvSpPr>
        <p:spPr>
          <a:xfrm>
            <a:off x="2039341"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2760479" y="1447800"/>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CFPB Timeline</a:t>
            </a:r>
          </a:p>
          <a:p>
            <a:r>
              <a:rPr lang="en-US" sz="650" dirty="0">
                <a:solidFill>
                  <a:prstClr val="black">
                    <a:hueOff val="0"/>
                    <a:satOff val="0"/>
                    <a:lumOff val="0"/>
                    <a:alphaOff val="0"/>
                  </a:prstClr>
                </a:solidFill>
              </a:rPr>
              <a:t>Problem – CFPB guidelines require lenders to send notifications to borrowers within a specified timeframe</a:t>
            </a:r>
          </a:p>
          <a:p>
            <a:r>
              <a:rPr lang="en-US" sz="650" dirty="0">
                <a:solidFill>
                  <a:prstClr val="black">
                    <a:hueOff val="0"/>
                    <a:satOff val="0"/>
                    <a:lumOff val="0"/>
                    <a:alphaOff val="0"/>
                  </a:prstClr>
                </a:solidFill>
              </a:rPr>
              <a:t>Solution -  Identify loans that are within a specific number of days prior to the required notification day where the notification has not been sent.</a:t>
            </a:r>
          </a:p>
        </p:txBody>
      </p:sp>
      <p:sp>
        <p:nvSpPr>
          <p:cNvPr id="13" name="Freeform 12"/>
          <p:cNvSpPr/>
          <p:nvPr/>
        </p:nvSpPr>
        <p:spPr>
          <a:xfrm>
            <a:off x="2760479"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Compliance </a:t>
            </a:r>
            <a:r>
              <a:rPr lang="en-US" dirty="0" smtClean="0">
                <a:solidFill>
                  <a:prstClr val="white"/>
                </a:solidFill>
              </a:rPr>
              <a:t>Insight</a:t>
            </a:r>
            <a:endParaRPr lang="en-US" dirty="0">
              <a:solidFill>
                <a:prstClr val="white"/>
              </a:solidFill>
            </a:endParaRPr>
          </a:p>
        </p:txBody>
      </p:sp>
      <p:sp>
        <p:nvSpPr>
          <p:cNvPr id="14" name="Oval 13"/>
          <p:cNvSpPr/>
          <p:nvPr/>
        </p:nvSpPr>
        <p:spPr>
          <a:xfrm>
            <a:off x="3970078"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4691217" y="1447800"/>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BK Stops</a:t>
            </a:r>
          </a:p>
          <a:p>
            <a:r>
              <a:rPr lang="en-US" sz="650" dirty="0">
                <a:solidFill>
                  <a:prstClr val="black">
                    <a:hueOff val="0"/>
                    <a:satOff val="0"/>
                    <a:lumOff val="0"/>
                    <a:alphaOff val="0"/>
                  </a:prstClr>
                </a:solidFill>
              </a:rPr>
              <a:t>Problem – When a loan is in bankruptcy servicers are not allowed to send certain notices , charge late charges or report to the credit bureau. These settings can inadvertently be turned off causing the servicer to be out of compliance</a:t>
            </a:r>
          </a:p>
          <a:p>
            <a:r>
              <a:rPr lang="en-US" sz="650" dirty="0">
                <a:solidFill>
                  <a:prstClr val="black">
                    <a:hueOff val="0"/>
                    <a:satOff val="0"/>
                    <a:lumOff val="0"/>
                    <a:alphaOff val="0"/>
                  </a:prstClr>
                </a:solidFill>
              </a:rPr>
              <a:t>Solution - Identify loans that are in BK but do not have the correct settings to stop notices, late charges, and credit bureau reporting</a:t>
            </a:r>
          </a:p>
        </p:txBody>
      </p:sp>
      <p:sp>
        <p:nvSpPr>
          <p:cNvPr id="16" name="Freeform 15"/>
          <p:cNvSpPr/>
          <p:nvPr/>
        </p:nvSpPr>
        <p:spPr>
          <a:xfrm>
            <a:off x="4691217"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Data Quality </a:t>
            </a:r>
            <a:r>
              <a:rPr lang="en-US" dirty="0" smtClean="0">
                <a:solidFill>
                  <a:prstClr val="white"/>
                </a:solidFill>
              </a:rPr>
              <a:t>Insight</a:t>
            </a:r>
            <a:endParaRPr lang="en-US" dirty="0">
              <a:solidFill>
                <a:prstClr val="white"/>
              </a:solidFill>
            </a:endParaRPr>
          </a:p>
        </p:txBody>
      </p:sp>
      <p:sp>
        <p:nvSpPr>
          <p:cNvPr id="17" name="Oval 16"/>
          <p:cNvSpPr/>
          <p:nvPr/>
        </p:nvSpPr>
        <p:spPr>
          <a:xfrm>
            <a:off x="5900815"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8" name="Freeform 17"/>
          <p:cNvSpPr/>
          <p:nvPr/>
        </p:nvSpPr>
        <p:spPr>
          <a:xfrm>
            <a:off x="6621954" y="1447800"/>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No Contact</a:t>
            </a:r>
          </a:p>
          <a:p>
            <a:r>
              <a:rPr lang="en-US" sz="650" dirty="0">
                <a:solidFill>
                  <a:prstClr val="black">
                    <a:hueOff val="0"/>
                    <a:satOff val="0"/>
                    <a:lumOff val="0"/>
                    <a:alphaOff val="0"/>
                  </a:prstClr>
                </a:solidFill>
              </a:rPr>
              <a:t>Problem – Servicers are required to attempt to contact customers who are delinquent  within a certain timeframe. Based on dialer prioritization rules and volume of loans, borrowers are not getting contacted within the time required</a:t>
            </a:r>
          </a:p>
          <a:p>
            <a:r>
              <a:rPr lang="en-US" sz="650" dirty="0">
                <a:solidFill>
                  <a:prstClr val="black">
                    <a:hueOff val="0"/>
                    <a:satOff val="0"/>
                    <a:lumOff val="0"/>
                    <a:alphaOff val="0"/>
                  </a:prstClr>
                </a:solidFill>
              </a:rPr>
              <a:t>Solution - Identify loans that should have received a call but have not within specific timeframes</a:t>
            </a:r>
          </a:p>
        </p:txBody>
      </p:sp>
      <p:sp>
        <p:nvSpPr>
          <p:cNvPr id="19" name="Freeform 18"/>
          <p:cNvSpPr/>
          <p:nvPr/>
        </p:nvSpPr>
        <p:spPr>
          <a:xfrm>
            <a:off x="6621954" y="2769779"/>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Event </a:t>
            </a:r>
            <a:r>
              <a:rPr lang="en-US" dirty="0" smtClean="0">
                <a:solidFill>
                  <a:prstClr val="white"/>
                </a:solidFill>
              </a:rPr>
              <a:t>Insight</a:t>
            </a:r>
            <a:endParaRPr lang="en-US" dirty="0">
              <a:solidFill>
                <a:prstClr val="white"/>
              </a:solidFill>
            </a:endParaRPr>
          </a:p>
        </p:txBody>
      </p:sp>
      <p:sp>
        <p:nvSpPr>
          <p:cNvPr id="20" name="Oval 19"/>
          <p:cNvSpPr/>
          <p:nvPr/>
        </p:nvSpPr>
        <p:spPr>
          <a:xfrm>
            <a:off x="7831553" y="2853971"/>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1" name="Freeform 20"/>
          <p:cNvSpPr/>
          <p:nvPr/>
        </p:nvSpPr>
        <p:spPr>
          <a:xfrm>
            <a:off x="1795111" y="3628855"/>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Property Profile</a:t>
            </a:r>
          </a:p>
          <a:p>
            <a:r>
              <a:rPr lang="en-US" sz="650" dirty="0">
                <a:solidFill>
                  <a:prstClr val="black">
                    <a:hueOff val="0"/>
                    <a:satOff val="0"/>
                    <a:lumOff val="0"/>
                    <a:alphaOff val="0"/>
                  </a:prstClr>
                </a:solidFill>
              </a:rPr>
              <a:t>Problem – Users leave BKFS applications to order property reports etc…</a:t>
            </a:r>
          </a:p>
          <a:p>
            <a:r>
              <a:rPr lang="en-US" sz="650" dirty="0">
                <a:solidFill>
                  <a:prstClr val="black">
                    <a:hueOff val="0"/>
                    <a:satOff val="0"/>
                    <a:lumOff val="0"/>
                    <a:alphaOff val="0"/>
                  </a:prstClr>
                </a:solidFill>
              </a:rPr>
              <a:t>Solution - Integrate the property profile report and other reports to allow originators and servicers to order D&amp;A reports directly from BKFS applications (Empower/Director). The data from the report can be viewed directly in that application and data from the report can be updated within  the application.</a:t>
            </a:r>
          </a:p>
        </p:txBody>
      </p:sp>
      <p:sp>
        <p:nvSpPr>
          <p:cNvPr id="22" name="Freeform 21"/>
          <p:cNvSpPr/>
          <p:nvPr/>
        </p:nvSpPr>
        <p:spPr>
          <a:xfrm>
            <a:off x="1795111"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p:spPr>
        <p:style>
          <a:lnRef idx="1">
            <a:schemeClr val="accent6">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Integration </a:t>
            </a:r>
            <a:r>
              <a:rPr lang="en-US" dirty="0" smtClean="0">
                <a:solidFill>
                  <a:prstClr val="white"/>
                </a:solidFill>
              </a:rPr>
              <a:t>Insight</a:t>
            </a:r>
            <a:endParaRPr lang="en-US" dirty="0">
              <a:solidFill>
                <a:prstClr val="white"/>
              </a:solidFill>
            </a:endParaRPr>
          </a:p>
        </p:txBody>
      </p:sp>
      <p:sp>
        <p:nvSpPr>
          <p:cNvPr id="23" name="Oval 22"/>
          <p:cNvSpPr/>
          <p:nvPr/>
        </p:nvSpPr>
        <p:spPr>
          <a:xfrm>
            <a:off x="3004709"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4" name="Freeform 23"/>
          <p:cNvSpPr/>
          <p:nvPr/>
        </p:nvSpPr>
        <p:spPr>
          <a:xfrm>
            <a:off x="3725848" y="3628855"/>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Notice Timeline Trend</a:t>
            </a:r>
          </a:p>
          <a:p>
            <a:r>
              <a:rPr lang="en-US" sz="650" dirty="0">
                <a:solidFill>
                  <a:prstClr val="black">
                    <a:hueOff val="0"/>
                    <a:satOff val="0"/>
                    <a:lumOff val="0"/>
                    <a:alphaOff val="0"/>
                  </a:prstClr>
                </a:solidFill>
              </a:rPr>
              <a:t>Problem: CFPB requires notifications be sent within a specific timeframe</a:t>
            </a:r>
          </a:p>
          <a:p>
            <a:r>
              <a:rPr lang="en-US" sz="650" dirty="0">
                <a:solidFill>
                  <a:prstClr val="black">
                    <a:hueOff val="0"/>
                    <a:satOff val="0"/>
                    <a:lumOff val="0"/>
                    <a:alphaOff val="0"/>
                  </a:prstClr>
                </a:solidFill>
              </a:rPr>
              <a:t>Solution: Monitor loan servicing portfolio for upcoming compliance milestones to identify trends of increasing notification timelines  which allows operations to address the potential problem before it has a negative impact on customer experience or potentially becomes a compliance issue</a:t>
            </a:r>
          </a:p>
        </p:txBody>
      </p:sp>
      <p:sp>
        <p:nvSpPr>
          <p:cNvPr id="25" name="Freeform 24"/>
          <p:cNvSpPr/>
          <p:nvPr/>
        </p:nvSpPr>
        <p:spPr>
          <a:xfrm>
            <a:off x="3725848"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a:solidFill>
            <a:srgbClr val="7030A0"/>
          </a:solidFill>
          <a:ln>
            <a:solidFill>
              <a:srgbClr val="7030A0"/>
            </a:solidFill>
          </a:ln>
        </p:spPr>
        <p:style>
          <a:lnRef idx="1">
            <a:scrgbClr r="0" g="0" b="0"/>
          </a:lnRef>
          <a:fillRef idx="3">
            <a:scrgbClr r="0" g="0" b="0"/>
          </a:fillRef>
          <a:effectRef idx="3">
            <a:schemeClr val="accent2">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Predictive </a:t>
            </a:r>
            <a:r>
              <a:rPr lang="en-US" dirty="0" smtClean="0">
                <a:solidFill>
                  <a:prstClr val="white"/>
                </a:solidFill>
              </a:rPr>
              <a:t>Insight</a:t>
            </a:r>
            <a:endParaRPr lang="en-US" dirty="0">
              <a:solidFill>
                <a:prstClr val="white"/>
              </a:solidFill>
            </a:endParaRPr>
          </a:p>
        </p:txBody>
      </p:sp>
      <p:sp>
        <p:nvSpPr>
          <p:cNvPr id="26" name="Oval 25"/>
          <p:cNvSpPr/>
          <p:nvPr/>
        </p:nvSpPr>
        <p:spPr>
          <a:xfrm>
            <a:off x="4935447"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27" name="Freeform 26"/>
          <p:cNvSpPr/>
          <p:nvPr/>
        </p:nvSpPr>
        <p:spPr>
          <a:xfrm>
            <a:off x="5656585" y="3628855"/>
            <a:ext cx="1651298" cy="1321979"/>
          </a:xfrm>
          <a:custGeom>
            <a:avLst/>
            <a:gdLst>
              <a:gd name="connsiteX0" fmla="*/ 98613 w 1651298"/>
              <a:gd name="connsiteY0" fmla="*/ 0 h 1232659"/>
              <a:gd name="connsiteX1" fmla="*/ 1552685 w 1651298"/>
              <a:gd name="connsiteY1" fmla="*/ 0 h 1232659"/>
              <a:gd name="connsiteX2" fmla="*/ 1651298 w 1651298"/>
              <a:gd name="connsiteY2" fmla="*/ 98613 h 1232659"/>
              <a:gd name="connsiteX3" fmla="*/ 1651298 w 1651298"/>
              <a:gd name="connsiteY3" fmla="*/ 1232659 h 1232659"/>
              <a:gd name="connsiteX4" fmla="*/ 1651298 w 1651298"/>
              <a:gd name="connsiteY4" fmla="*/ 1232659 h 1232659"/>
              <a:gd name="connsiteX5" fmla="*/ 0 w 1651298"/>
              <a:gd name="connsiteY5" fmla="*/ 1232659 h 1232659"/>
              <a:gd name="connsiteX6" fmla="*/ 0 w 1651298"/>
              <a:gd name="connsiteY6" fmla="*/ 1232659 h 1232659"/>
              <a:gd name="connsiteX7" fmla="*/ 0 w 1651298"/>
              <a:gd name="connsiteY7" fmla="*/ 98613 h 1232659"/>
              <a:gd name="connsiteX8" fmla="*/ 98613 w 1651298"/>
              <a:gd name="connsiteY8" fmla="*/ 0 h 123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298" h="1232659">
                <a:moveTo>
                  <a:pt x="98613" y="0"/>
                </a:moveTo>
                <a:lnTo>
                  <a:pt x="1552685" y="0"/>
                </a:lnTo>
                <a:cubicBezTo>
                  <a:pt x="1607147" y="0"/>
                  <a:pt x="1651298" y="44151"/>
                  <a:pt x="1651298" y="98613"/>
                </a:cubicBezTo>
                <a:lnTo>
                  <a:pt x="1651298" y="1232659"/>
                </a:lnTo>
                <a:lnTo>
                  <a:pt x="1651298" y="1232659"/>
                </a:lnTo>
                <a:lnTo>
                  <a:pt x="0" y="1232659"/>
                </a:lnTo>
                <a:lnTo>
                  <a:pt x="0" y="1232659"/>
                </a:lnTo>
                <a:lnTo>
                  <a:pt x="0" y="98613"/>
                </a:lnTo>
                <a:cubicBezTo>
                  <a:pt x="0" y="44151"/>
                  <a:pt x="44151" y="0"/>
                  <a:pt x="98613" y="0"/>
                </a:cubicBezTo>
                <a:close/>
              </a:path>
            </a:pathLst>
          </a:cu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663" tIns="82223" rIns="46663" bIns="17780" numCol="1" spcCol="1270" anchor="t" anchorCtr="0">
            <a:noAutofit/>
          </a:bodyPr>
          <a:lstStyle/>
          <a:p>
            <a:pPr algn="ctr"/>
            <a:r>
              <a:rPr lang="en-US" sz="650" dirty="0">
                <a:solidFill>
                  <a:prstClr val="black">
                    <a:hueOff val="0"/>
                    <a:satOff val="0"/>
                    <a:lumOff val="0"/>
                    <a:alphaOff val="0"/>
                  </a:prstClr>
                </a:solidFill>
              </a:rPr>
              <a:t>Lead Generation</a:t>
            </a:r>
          </a:p>
          <a:p>
            <a:r>
              <a:rPr lang="en-US" sz="650" dirty="0">
                <a:solidFill>
                  <a:prstClr val="black">
                    <a:hueOff val="0"/>
                    <a:satOff val="0"/>
                    <a:lumOff val="0"/>
                    <a:alphaOff val="0"/>
                  </a:prstClr>
                </a:solidFill>
              </a:rPr>
              <a:t>Problem – Lenders need ability to generate leads from within their portfolios when a property is being sold</a:t>
            </a:r>
          </a:p>
          <a:p>
            <a:r>
              <a:rPr lang="en-US" sz="650" dirty="0">
                <a:solidFill>
                  <a:prstClr val="black">
                    <a:hueOff val="0"/>
                    <a:satOff val="0"/>
                    <a:lumOff val="0"/>
                    <a:alphaOff val="0"/>
                  </a:prstClr>
                </a:solidFill>
              </a:rPr>
              <a:t>Solution – Monitor a servicer’s portfolio to identify when a property has been listed and generate a lead to SalesEdge or Empower. Monitoring for payoff quote within Servicing and prepayment propensity analytics can also generate leads.</a:t>
            </a:r>
          </a:p>
        </p:txBody>
      </p:sp>
      <p:sp>
        <p:nvSpPr>
          <p:cNvPr id="28" name="Freeform 27"/>
          <p:cNvSpPr/>
          <p:nvPr/>
        </p:nvSpPr>
        <p:spPr>
          <a:xfrm>
            <a:off x="5656585" y="4950834"/>
            <a:ext cx="1651298" cy="530043"/>
          </a:xfrm>
          <a:custGeom>
            <a:avLst/>
            <a:gdLst>
              <a:gd name="connsiteX0" fmla="*/ 0 w 1651298"/>
              <a:gd name="connsiteY0" fmla="*/ 0 h 530043"/>
              <a:gd name="connsiteX1" fmla="*/ 1651298 w 1651298"/>
              <a:gd name="connsiteY1" fmla="*/ 0 h 530043"/>
              <a:gd name="connsiteX2" fmla="*/ 1651298 w 1651298"/>
              <a:gd name="connsiteY2" fmla="*/ 530043 h 530043"/>
              <a:gd name="connsiteX3" fmla="*/ 0 w 1651298"/>
              <a:gd name="connsiteY3" fmla="*/ 530043 h 530043"/>
              <a:gd name="connsiteX4" fmla="*/ 0 w 1651298"/>
              <a:gd name="connsiteY4" fmla="*/ 0 h 53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298" h="530043">
                <a:moveTo>
                  <a:pt x="0" y="0"/>
                </a:moveTo>
                <a:lnTo>
                  <a:pt x="1651298" y="0"/>
                </a:lnTo>
                <a:lnTo>
                  <a:pt x="1651298" y="530043"/>
                </a:lnTo>
                <a:lnTo>
                  <a:pt x="0" y="530043"/>
                </a:lnTo>
                <a:lnTo>
                  <a:pt x="0" y="0"/>
                </a:lnTo>
                <a:close/>
              </a:path>
            </a:pathLst>
          </a:custGeom>
          <a:solidFill>
            <a:srgbClr val="002060"/>
          </a:solidFill>
          <a:ln>
            <a:solidFill>
              <a:srgbClr val="002060"/>
            </a:solidFill>
          </a:ln>
        </p:spPr>
        <p:style>
          <a:lnRef idx="1">
            <a:scrgbClr r="0" g="0" b="0"/>
          </a:lnRef>
          <a:fillRef idx="3">
            <a:scrgbClr r="0" g="0" b="0"/>
          </a:fillRef>
          <a:effectRef idx="3">
            <a:schemeClr val="accent3">
              <a:hueOff val="0"/>
              <a:satOff val="0"/>
              <a:lumOff val="0"/>
              <a:alphaOff val="0"/>
            </a:schemeClr>
          </a:effectRef>
          <a:fontRef idx="minor">
            <a:schemeClr val="lt1"/>
          </a:fontRef>
        </p:style>
        <p:txBody>
          <a:bodyPr spcFirstLastPara="0" vert="horz" wrap="square" lIns="57150" tIns="0" rIns="507463" bIns="0" numCol="1" spcCol="1270" anchor="ctr" anchorCtr="0">
            <a:noAutofit/>
          </a:bodyPr>
          <a:lstStyle/>
          <a:p>
            <a:pPr defTabSz="666750">
              <a:lnSpc>
                <a:spcPct val="90000"/>
              </a:lnSpc>
              <a:spcAft>
                <a:spcPct val="35000"/>
              </a:spcAft>
            </a:pPr>
            <a:r>
              <a:rPr lang="en-US" dirty="0">
                <a:solidFill>
                  <a:prstClr val="white"/>
                </a:solidFill>
              </a:rPr>
              <a:t>Surveillance </a:t>
            </a:r>
            <a:r>
              <a:rPr lang="en-US" dirty="0" smtClean="0">
                <a:solidFill>
                  <a:prstClr val="white"/>
                </a:solidFill>
              </a:rPr>
              <a:t>Insight</a:t>
            </a:r>
            <a:endParaRPr lang="en-US" dirty="0">
              <a:solidFill>
                <a:prstClr val="white"/>
              </a:solidFill>
            </a:endParaRPr>
          </a:p>
        </p:txBody>
      </p:sp>
      <p:sp>
        <p:nvSpPr>
          <p:cNvPr id="29" name="Oval 28"/>
          <p:cNvSpPr/>
          <p:nvPr/>
        </p:nvSpPr>
        <p:spPr>
          <a:xfrm>
            <a:off x="6866184" y="5035026"/>
            <a:ext cx="577954" cy="577954"/>
          </a:xfrm>
          <a:prstGeom prst="ellipse">
            <a:avLst/>
          </a:prstGeom>
          <a:solidFill>
            <a:srgbClr val="393939">
              <a:alpha val="89804"/>
            </a:srgbClr>
          </a:solidFill>
          <a:ln>
            <a:solidFill>
              <a:srgbClr val="393939">
                <a:alpha val="90000"/>
              </a:srgbClr>
            </a:solid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367" y="2912688"/>
            <a:ext cx="341509" cy="45138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212" y="2877735"/>
            <a:ext cx="283040" cy="51536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4824" y="5097530"/>
            <a:ext cx="366604" cy="430117"/>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345" y="2903162"/>
            <a:ext cx="488177" cy="48085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80576" y="5107055"/>
            <a:ext cx="443049" cy="434632"/>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1137" y="5062579"/>
            <a:ext cx="334301" cy="495348"/>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29075" y="2887635"/>
            <a:ext cx="424544" cy="505468"/>
          </a:xfrm>
          <a:prstGeom prst="rect">
            <a:avLst/>
          </a:prstGeom>
        </p:spPr>
      </p:pic>
    </p:spTree>
    <p:extLst>
      <p:ext uri="{BB962C8B-B14F-4D97-AF65-F5344CB8AC3E}">
        <p14:creationId xmlns:p14="http://schemas.microsoft.com/office/powerpoint/2010/main" val="1508884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Hub Objectives</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066408360"/>
              </p:ext>
            </p:extLst>
          </p:nvPr>
        </p:nvGraphicFramePr>
        <p:xfrm>
          <a:off x="352425" y="1154113"/>
          <a:ext cx="8534400" cy="489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8484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Architecture/Infrastructure</a:t>
            </a:r>
            <a:endParaRPr lang="en-US" dirty="0"/>
          </a:p>
        </p:txBody>
      </p:sp>
    </p:spTree>
    <p:extLst>
      <p:ext uri="{BB962C8B-B14F-4D97-AF65-F5344CB8AC3E}">
        <p14:creationId xmlns:p14="http://schemas.microsoft.com/office/powerpoint/2010/main" val="281694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Hadoop Ecosystem</a:t>
            </a:r>
            <a:endParaRPr lang="en-US" dirty="0"/>
          </a:p>
        </p:txBody>
      </p:sp>
      <p:pic>
        <p:nvPicPr>
          <p:cNvPr id="4" name="Picture 3" descr="hadoop.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5468" y="1121390"/>
            <a:ext cx="1876079" cy="446343"/>
          </a:xfrm>
          <a:prstGeom prst="rect">
            <a:avLst/>
          </a:prstGeom>
        </p:spPr>
      </p:pic>
      <p:sp>
        <p:nvSpPr>
          <p:cNvPr id="5" name="AutoShape 17"/>
          <p:cNvSpPr>
            <a:spLocks/>
          </p:cNvSpPr>
          <p:nvPr/>
        </p:nvSpPr>
        <p:spPr bwMode="auto">
          <a:xfrm>
            <a:off x="159201" y="1944377"/>
            <a:ext cx="49390" cy="51390"/>
          </a:xfrm>
          <a:custGeom>
            <a:avLst/>
            <a:gdLst/>
            <a:ahLst/>
            <a:cxnLst/>
            <a:rect l="0" t="0" r="r" b="b"/>
            <a:pathLst>
              <a:path w="21600" h="21600">
                <a:moveTo>
                  <a:pt x="0" y="0"/>
                </a:moveTo>
                <a:cubicBezTo>
                  <a:pt x="13971" y="6961"/>
                  <a:pt x="21600" y="14177"/>
                  <a:pt x="21600" y="21600"/>
                </a:cubicBezTo>
                <a:lnTo>
                  <a:pt x="21600" y="13653"/>
                </a:lnTo>
                <a:cubicBezTo>
                  <a:pt x="21600" y="8726"/>
                  <a:pt x="13434" y="4133"/>
                  <a:pt x="0" y="0"/>
                </a:cubicBezTo>
                <a:close/>
                <a:moveTo>
                  <a:pt x="0" y="0"/>
                </a:moveTo>
              </a:path>
            </a:pathLst>
          </a:custGeom>
          <a:solidFill>
            <a:srgbClr val="234DA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685800" fontAlgn="auto">
              <a:spcBef>
                <a:spcPts val="0"/>
              </a:spcBef>
              <a:spcAft>
                <a:spcPts val="0"/>
              </a:spcAft>
              <a:defRPr/>
            </a:pPr>
            <a:endParaRPr lang="en-US" sz="1350" b="0" kern="0">
              <a:solidFill>
                <a:sysClr val="windowText" lastClr="000000"/>
              </a:solidFill>
              <a:latin typeface="Calibri"/>
              <a:cs typeface="Arial"/>
            </a:endParaRPr>
          </a:p>
        </p:txBody>
      </p:sp>
      <p:grpSp>
        <p:nvGrpSpPr>
          <p:cNvPr id="6" name="Group 5"/>
          <p:cNvGrpSpPr/>
          <p:nvPr/>
        </p:nvGrpSpPr>
        <p:grpSpPr>
          <a:xfrm>
            <a:off x="129463" y="1818018"/>
            <a:ext cx="8912985" cy="3962000"/>
            <a:chOff x="874476" y="1641367"/>
            <a:chExt cx="7328268" cy="2540582"/>
          </a:xfrm>
        </p:grpSpPr>
        <p:sp>
          <p:nvSpPr>
            <p:cNvPr id="7" name="Rounded Rectangle 6"/>
            <p:cNvSpPr/>
            <p:nvPr/>
          </p:nvSpPr>
          <p:spPr>
            <a:xfrm>
              <a:off x="1909597" y="2953495"/>
              <a:ext cx="4226513" cy="1222761"/>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8" name="Rounded Rectangle 7"/>
            <p:cNvSpPr/>
            <p:nvPr/>
          </p:nvSpPr>
          <p:spPr>
            <a:xfrm>
              <a:off x="1908269" y="1664983"/>
              <a:ext cx="4226513" cy="1222761"/>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9" name="Rounded Rectangle 8"/>
            <p:cNvSpPr/>
            <p:nvPr/>
          </p:nvSpPr>
          <p:spPr>
            <a:xfrm rot="5400000">
              <a:off x="3919966" y="-353068"/>
              <a:ext cx="203115" cy="4226514"/>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Data Access</a:t>
              </a:r>
              <a:endParaRPr lang="en-US" sz="1000" dirty="0">
                <a:solidFill>
                  <a:srgbClr val="FFFFFF"/>
                </a:solidFill>
                <a:cs typeface="Calibri"/>
              </a:endParaRPr>
            </a:p>
          </p:txBody>
        </p:sp>
        <p:sp>
          <p:nvSpPr>
            <p:cNvPr id="10" name="Rounded Rectangle 9"/>
            <p:cNvSpPr/>
            <p:nvPr/>
          </p:nvSpPr>
          <p:spPr>
            <a:xfrm rot="5400000">
              <a:off x="3931975" y="1966829"/>
              <a:ext cx="181756" cy="4226513"/>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Data Management</a:t>
              </a:r>
              <a:endParaRPr lang="en-US" sz="1000" dirty="0">
                <a:solidFill>
                  <a:srgbClr val="FFFFFF"/>
                </a:solidFill>
                <a:cs typeface="Calibri"/>
              </a:endParaRPr>
            </a:p>
          </p:txBody>
        </p:sp>
        <p:grpSp>
          <p:nvGrpSpPr>
            <p:cNvPr id="11" name="Group 10"/>
            <p:cNvGrpSpPr/>
            <p:nvPr/>
          </p:nvGrpSpPr>
          <p:grpSpPr>
            <a:xfrm>
              <a:off x="1988268" y="3102314"/>
              <a:ext cx="4073630" cy="817887"/>
              <a:chOff x="818168" y="1296385"/>
              <a:chExt cx="2562078" cy="405559"/>
            </a:xfrm>
          </p:grpSpPr>
          <p:sp>
            <p:nvSpPr>
              <p:cNvPr id="58" name="Rounded Rectangle 57"/>
              <p:cNvSpPr>
                <a:spLocks/>
              </p:cNvSpPr>
              <p:nvPr/>
            </p:nvSpPr>
            <p:spPr>
              <a:xfrm>
                <a:off x="895048"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59" name="Rounded Rectangle 58"/>
              <p:cNvSpPr>
                <a:spLocks/>
              </p:cNvSpPr>
              <p:nvPr/>
            </p:nvSpPr>
            <p:spPr>
              <a:xfrm>
                <a:off x="895048"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0" name="Rounded Rectangle 59"/>
              <p:cNvSpPr>
                <a:spLocks/>
              </p:cNvSpPr>
              <p:nvPr/>
            </p:nvSpPr>
            <p:spPr>
              <a:xfrm>
                <a:off x="1055875"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1" name="Rounded Rectangle 60"/>
              <p:cNvSpPr>
                <a:spLocks/>
              </p:cNvSpPr>
              <p:nvPr/>
            </p:nvSpPr>
            <p:spPr>
              <a:xfrm>
                <a:off x="1055875"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2" name="Rounded Rectangle 61"/>
              <p:cNvSpPr>
                <a:spLocks/>
              </p:cNvSpPr>
              <p:nvPr/>
            </p:nvSpPr>
            <p:spPr>
              <a:xfrm>
                <a:off x="1216702"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3" name="Rounded Rectangle 62"/>
              <p:cNvSpPr>
                <a:spLocks/>
              </p:cNvSpPr>
              <p:nvPr/>
            </p:nvSpPr>
            <p:spPr>
              <a:xfrm>
                <a:off x="1216702"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4" name="Rounded Rectangle 63"/>
              <p:cNvSpPr>
                <a:spLocks/>
              </p:cNvSpPr>
              <p:nvPr/>
            </p:nvSpPr>
            <p:spPr>
              <a:xfrm>
                <a:off x="1377529"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5" name="Rounded Rectangle 64"/>
              <p:cNvSpPr>
                <a:spLocks/>
              </p:cNvSpPr>
              <p:nvPr/>
            </p:nvSpPr>
            <p:spPr>
              <a:xfrm>
                <a:off x="1377529"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6" name="Rounded Rectangle 65"/>
              <p:cNvSpPr>
                <a:spLocks/>
              </p:cNvSpPr>
              <p:nvPr/>
            </p:nvSpPr>
            <p:spPr>
              <a:xfrm>
                <a:off x="1538357"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7" name="Rounded Rectangle 66"/>
              <p:cNvSpPr>
                <a:spLocks/>
              </p:cNvSpPr>
              <p:nvPr/>
            </p:nvSpPr>
            <p:spPr>
              <a:xfrm>
                <a:off x="1538357"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8" name="Rounded Rectangle 67"/>
              <p:cNvSpPr>
                <a:spLocks/>
              </p:cNvSpPr>
              <p:nvPr/>
            </p:nvSpPr>
            <p:spPr>
              <a:xfrm>
                <a:off x="1702066"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69" name="Rounded Rectangle 68"/>
              <p:cNvSpPr>
                <a:spLocks/>
              </p:cNvSpPr>
              <p:nvPr/>
            </p:nvSpPr>
            <p:spPr>
              <a:xfrm>
                <a:off x="1702066"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0" name="Rounded Rectangle 69"/>
              <p:cNvSpPr>
                <a:spLocks/>
              </p:cNvSpPr>
              <p:nvPr/>
            </p:nvSpPr>
            <p:spPr>
              <a:xfrm>
                <a:off x="1862893"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1" name="Rounded Rectangle 70"/>
              <p:cNvSpPr>
                <a:spLocks/>
              </p:cNvSpPr>
              <p:nvPr/>
            </p:nvSpPr>
            <p:spPr>
              <a:xfrm>
                <a:off x="1862893"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2" name="Rounded Rectangle 71"/>
              <p:cNvSpPr>
                <a:spLocks/>
              </p:cNvSpPr>
              <p:nvPr/>
            </p:nvSpPr>
            <p:spPr>
              <a:xfrm>
                <a:off x="2023720"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3" name="Rounded Rectangle 72"/>
              <p:cNvSpPr>
                <a:spLocks/>
              </p:cNvSpPr>
              <p:nvPr/>
            </p:nvSpPr>
            <p:spPr>
              <a:xfrm>
                <a:off x="2023720"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4" name="Rounded Rectangle 73"/>
              <p:cNvSpPr>
                <a:spLocks/>
              </p:cNvSpPr>
              <p:nvPr/>
            </p:nvSpPr>
            <p:spPr>
              <a:xfrm>
                <a:off x="2184547"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5" name="Rounded Rectangle 74"/>
              <p:cNvSpPr>
                <a:spLocks/>
              </p:cNvSpPr>
              <p:nvPr/>
            </p:nvSpPr>
            <p:spPr>
              <a:xfrm>
                <a:off x="2184547"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6" name="Rounded Rectangle 75"/>
              <p:cNvSpPr>
                <a:spLocks/>
              </p:cNvSpPr>
              <p:nvPr/>
            </p:nvSpPr>
            <p:spPr>
              <a:xfrm>
                <a:off x="2345374"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7" name="Rounded Rectangle 76"/>
              <p:cNvSpPr>
                <a:spLocks/>
              </p:cNvSpPr>
              <p:nvPr/>
            </p:nvSpPr>
            <p:spPr>
              <a:xfrm>
                <a:off x="2345374"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8" name="Rounded Rectangle 77"/>
              <p:cNvSpPr>
                <a:spLocks/>
              </p:cNvSpPr>
              <p:nvPr/>
            </p:nvSpPr>
            <p:spPr>
              <a:xfrm>
                <a:off x="2506202"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79" name="Rounded Rectangle 78"/>
              <p:cNvSpPr>
                <a:spLocks/>
              </p:cNvSpPr>
              <p:nvPr/>
            </p:nvSpPr>
            <p:spPr>
              <a:xfrm>
                <a:off x="2506202"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0" name="Rounded Rectangle 79"/>
              <p:cNvSpPr>
                <a:spLocks/>
              </p:cNvSpPr>
              <p:nvPr/>
            </p:nvSpPr>
            <p:spPr>
              <a:xfrm>
                <a:off x="2667090"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1" name="Rounded Rectangle 80"/>
              <p:cNvSpPr>
                <a:spLocks/>
              </p:cNvSpPr>
              <p:nvPr/>
            </p:nvSpPr>
            <p:spPr>
              <a:xfrm>
                <a:off x="2667090"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2" name="Rounded Rectangle 81"/>
              <p:cNvSpPr>
                <a:spLocks/>
              </p:cNvSpPr>
              <p:nvPr/>
            </p:nvSpPr>
            <p:spPr>
              <a:xfrm>
                <a:off x="2827917"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3" name="Rounded Rectangle 82"/>
              <p:cNvSpPr>
                <a:spLocks/>
              </p:cNvSpPr>
              <p:nvPr/>
            </p:nvSpPr>
            <p:spPr>
              <a:xfrm>
                <a:off x="2827917"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4" name="Rounded Rectangle 83"/>
              <p:cNvSpPr>
                <a:spLocks/>
              </p:cNvSpPr>
              <p:nvPr/>
            </p:nvSpPr>
            <p:spPr>
              <a:xfrm>
                <a:off x="2988744"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5" name="Rounded Rectangle 84"/>
              <p:cNvSpPr>
                <a:spLocks/>
              </p:cNvSpPr>
              <p:nvPr/>
            </p:nvSpPr>
            <p:spPr>
              <a:xfrm>
                <a:off x="2988744"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6" name="Rounded Rectangle 85"/>
              <p:cNvSpPr>
                <a:spLocks/>
              </p:cNvSpPr>
              <p:nvPr/>
            </p:nvSpPr>
            <p:spPr>
              <a:xfrm>
                <a:off x="3149571" y="1354143"/>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7" name="Rounded Rectangle 86"/>
              <p:cNvSpPr>
                <a:spLocks/>
              </p:cNvSpPr>
              <p:nvPr/>
            </p:nvSpPr>
            <p:spPr>
              <a:xfrm>
                <a:off x="3149571" y="1497265"/>
                <a:ext cx="153169" cy="156769"/>
              </a:xfrm>
              <a:prstGeom prst="roundRect">
                <a:avLst>
                  <a:gd name="adj" fmla="val 5758"/>
                </a:avLst>
              </a:prstGeom>
              <a:noFill/>
              <a:ln w="9525" cmpd="sng">
                <a:solidFill>
                  <a:schemeClr val="tx2">
                    <a:alpha val="21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525" b="0" dirty="0">
                    <a:solidFill>
                      <a:srgbClr val="1E1E1E">
                        <a:lumMod val="75000"/>
                        <a:lumOff val="25000"/>
                      </a:srgbClr>
                    </a:solidFill>
                    <a:cs typeface="Calibri"/>
                  </a:rPr>
                  <a:t>°</a:t>
                </a:r>
              </a:p>
            </p:txBody>
          </p:sp>
          <p:sp>
            <p:nvSpPr>
              <p:cNvPr id="88" name="Rounded Rectangle 87"/>
              <p:cNvSpPr>
                <a:spLocks/>
              </p:cNvSpPr>
              <p:nvPr/>
            </p:nvSpPr>
            <p:spPr>
              <a:xfrm>
                <a:off x="818168" y="1296385"/>
                <a:ext cx="2562078" cy="405559"/>
              </a:xfrm>
              <a:prstGeom prst="roundRect">
                <a:avLst>
                  <a:gd name="adj" fmla="val 5758"/>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fontAlgn="auto">
                  <a:spcBef>
                    <a:spcPts val="0"/>
                  </a:spcBef>
                  <a:spcAft>
                    <a:spcPts val="0"/>
                  </a:spcAft>
                </a:pPr>
                <a:r>
                  <a:rPr lang="en-US" sz="1000" dirty="0">
                    <a:solidFill>
                      <a:srgbClr val="1E1E1E">
                        <a:lumMod val="75000"/>
                        <a:lumOff val="25000"/>
                      </a:srgbClr>
                    </a:solidFill>
                    <a:cs typeface="Calibri"/>
                  </a:rPr>
                  <a:t>HDFS </a:t>
                </a:r>
                <a:br>
                  <a:rPr lang="en-US" sz="1000" dirty="0">
                    <a:solidFill>
                      <a:srgbClr val="1E1E1E">
                        <a:lumMod val="75000"/>
                        <a:lumOff val="25000"/>
                      </a:srgbClr>
                    </a:solidFill>
                    <a:cs typeface="Calibri"/>
                  </a:rPr>
                </a:br>
                <a:r>
                  <a:rPr lang="en-US" sz="1000" b="0" dirty="0">
                    <a:solidFill>
                      <a:srgbClr val="1E1E1E">
                        <a:lumMod val="75000"/>
                        <a:lumOff val="25000"/>
                      </a:srgbClr>
                    </a:solidFill>
                    <a:cs typeface="Calibri"/>
                  </a:rPr>
                  <a:t>(Hadoop Distributed File System)</a:t>
                </a:r>
              </a:p>
            </p:txBody>
          </p:sp>
        </p:grpSp>
        <p:sp>
          <p:nvSpPr>
            <p:cNvPr id="12" name="Rounded Rectangle 11"/>
            <p:cNvSpPr>
              <a:spLocks/>
            </p:cNvSpPr>
            <p:nvPr/>
          </p:nvSpPr>
          <p:spPr>
            <a:xfrm>
              <a:off x="1988268" y="2654583"/>
              <a:ext cx="4073630" cy="478449"/>
            </a:xfrm>
            <a:prstGeom prst="roundRect">
              <a:avLst>
                <a:gd name="adj" fmla="val 5758"/>
              </a:avLst>
            </a:prstGeom>
            <a:solidFill>
              <a:schemeClr val="accent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0" tIns="102870" rIns="0" rtlCol="0" anchor="ctr"/>
            <a:lstStyle/>
            <a:p>
              <a:pPr algn="ctr" fontAlgn="auto">
                <a:spcBef>
                  <a:spcPts val="0"/>
                </a:spcBef>
                <a:spcAft>
                  <a:spcPts val="0"/>
                </a:spcAft>
              </a:pPr>
              <a:r>
                <a:rPr lang="en-US" sz="1000" dirty="0">
                  <a:solidFill>
                    <a:srgbClr val="EEECE1"/>
                  </a:solidFill>
                  <a:cs typeface="Calibri"/>
                </a:rPr>
                <a:t>YARN: Data Operating System</a:t>
              </a:r>
              <a:endParaRPr lang="en-US" sz="1000" b="0" dirty="0">
                <a:solidFill>
                  <a:srgbClr val="EEECE1"/>
                </a:solidFill>
                <a:cs typeface="Calibri"/>
              </a:endParaRPr>
            </a:p>
          </p:txBody>
        </p:sp>
        <p:grpSp>
          <p:nvGrpSpPr>
            <p:cNvPr id="13" name="Group 12"/>
            <p:cNvGrpSpPr/>
            <p:nvPr/>
          </p:nvGrpSpPr>
          <p:grpSpPr>
            <a:xfrm>
              <a:off x="2141328" y="1930754"/>
              <a:ext cx="394687" cy="782824"/>
              <a:chOff x="907044" y="2013064"/>
              <a:chExt cx="656174" cy="798690"/>
            </a:xfrm>
          </p:grpSpPr>
          <p:sp>
            <p:nvSpPr>
              <p:cNvPr id="56" name="Rounded Rectangle 55"/>
              <p:cNvSpPr/>
              <p:nvPr/>
            </p:nvSpPr>
            <p:spPr>
              <a:xfrm>
                <a:off x="907044" y="2013064"/>
                <a:ext cx="656174" cy="751141"/>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a:solidFill>
                      <a:srgbClr val="006575"/>
                    </a:solidFill>
                    <a:latin typeface="Arial"/>
                    <a:cs typeface="Arial"/>
                  </a:rPr>
                  <a:t>Script</a:t>
                </a:r>
              </a:p>
              <a:p>
                <a:pPr algn="ctr"/>
                <a:endParaRPr lang="en-US" sz="800" b="0" dirty="0">
                  <a:solidFill>
                    <a:prstClr val="white"/>
                  </a:solidFill>
                  <a:latin typeface="Arial"/>
                  <a:cs typeface="Arial"/>
                </a:endParaRPr>
              </a:p>
              <a:p>
                <a:pPr algn="ctr"/>
                <a:r>
                  <a:rPr lang="en-US" sz="800" b="0" dirty="0" smtClean="0">
                    <a:solidFill>
                      <a:prstClr val="black"/>
                    </a:solidFill>
                    <a:latin typeface="Arial"/>
                    <a:cs typeface="Arial"/>
                  </a:rPr>
                  <a:t>Pig</a:t>
                </a:r>
              </a:p>
            </p:txBody>
          </p:sp>
          <p:sp>
            <p:nvSpPr>
              <p:cNvPr id="57" name="Trapezoid 56"/>
              <p:cNvSpPr/>
              <p:nvPr/>
            </p:nvSpPr>
            <p:spPr>
              <a:xfrm flipV="1">
                <a:off x="1169067"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14" name="Group 13"/>
            <p:cNvGrpSpPr/>
            <p:nvPr/>
          </p:nvGrpSpPr>
          <p:grpSpPr>
            <a:xfrm>
              <a:off x="2614678" y="1930754"/>
              <a:ext cx="379948" cy="786288"/>
              <a:chOff x="967824" y="2025466"/>
              <a:chExt cx="631668" cy="786288"/>
            </a:xfrm>
          </p:grpSpPr>
          <p:sp>
            <p:nvSpPr>
              <p:cNvPr id="54" name="Rounded Rectangle 53"/>
              <p:cNvSpPr/>
              <p:nvPr/>
            </p:nvSpPr>
            <p:spPr>
              <a:xfrm>
                <a:off x="967824" y="2025466"/>
                <a:ext cx="631668" cy="738738"/>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a:solidFill>
                      <a:srgbClr val="006575"/>
                    </a:solidFill>
                    <a:latin typeface="Arial"/>
                    <a:cs typeface="Arial"/>
                  </a:rPr>
                  <a:t>SQL</a:t>
                </a:r>
              </a:p>
              <a:p>
                <a:pPr algn="ctr"/>
                <a:endParaRPr lang="en-US" sz="800" b="0" dirty="0">
                  <a:solidFill>
                    <a:prstClr val="white"/>
                  </a:solidFill>
                  <a:latin typeface="Arial"/>
                  <a:cs typeface="Arial"/>
                </a:endParaRPr>
              </a:p>
              <a:p>
                <a:pPr algn="ctr"/>
                <a:r>
                  <a:rPr lang="en-US" sz="800" b="0" dirty="0" smtClean="0">
                    <a:solidFill>
                      <a:prstClr val="black"/>
                    </a:solidFill>
                    <a:latin typeface="Arial"/>
                    <a:cs typeface="Arial"/>
                  </a:rPr>
                  <a:t>HIVE</a:t>
                </a:r>
              </a:p>
              <a:p>
                <a:pPr algn="ctr"/>
                <a:r>
                  <a:rPr lang="en-US" sz="800" b="0" dirty="0" err="1" smtClean="0">
                    <a:solidFill>
                      <a:prstClr val="black"/>
                    </a:solidFill>
                    <a:latin typeface="Arial"/>
                    <a:cs typeface="Arial"/>
                  </a:rPr>
                  <a:t>HCatalog</a:t>
                </a:r>
                <a:endParaRPr lang="en-US" sz="800" b="0" dirty="0">
                  <a:solidFill>
                    <a:prstClr val="black"/>
                  </a:solidFill>
                  <a:latin typeface="Arial"/>
                  <a:cs typeface="Arial"/>
                </a:endParaRPr>
              </a:p>
            </p:txBody>
          </p:sp>
          <p:sp>
            <p:nvSpPr>
              <p:cNvPr id="55" name="Trapezoid 54"/>
              <p:cNvSpPr/>
              <p:nvPr/>
            </p:nvSpPr>
            <p:spPr>
              <a:xfrm flipV="1">
                <a:off x="1195106"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750">
                  <a:solidFill>
                    <a:srgbClr val="006575"/>
                  </a:solidFill>
                  <a:latin typeface="Arial"/>
                  <a:cs typeface="Arial"/>
                </a:endParaRPr>
              </a:p>
            </p:txBody>
          </p:sp>
        </p:grpSp>
        <p:grpSp>
          <p:nvGrpSpPr>
            <p:cNvPr id="15" name="Group 14"/>
            <p:cNvGrpSpPr/>
            <p:nvPr/>
          </p:nvGrpSpPr>
          <p:grpSpPr>
            <a:xfrm>
              <a:off x="3081646" y="1930754"/>
              <a:ext cx="448467" cy="786484"/>
              <a:chOff x="1019904" y="2025270"/>
              <a:chExt cx="745582" cy="786484"/>
            </a:xfrm>
          </p:grpSpPr>
          <p:sp>
            <p:nvSpPr>
              <p:cNvPr id="52" name="Rounded Rectangle 51"/>
              <p:cNvSpPr/>
              <p:nvPr/>
            </p:nvSpPr>
            <p:spPr>
              <a:xfrm>
                <a:off x="1019904" y="2025270"/>
                <a:ext cx="745582" cy="738934"/>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smtClean="0">
                    <a:solidFill>
                      <a:srgbClr val="006575"/>
                    </a:solidFill>
                    <a:latin typeface="Arial"/>
                    <a:cs typeface="Arial"/>
                  </a:rPr>
                  <a:t>Java</a:t>
                </a:r>
              </a:p>
              <a:p>
                <a:pPr algn="ctr"/>
                <a:endParaRPr lang="en-US" sz="800" dirty="0">
                  <a:solidFill>
                    <a:srgbClr val="006575"/>
                  </a:solidFill>
                  <a:latin typeface="Arial"/>
                  <a:cs typeface="Arial"/>
                </a:endParaRPr>
              </a:p>
              <a:p>
                <a:pPr algn="ctr"/>
                <a:r>
                  <a:rPr lang="en-US" sz="800" b="0" dirty="0" smtClean="0">
                    <a:solidFill>
                      <a:prstClr val="black"/>
                    </a:solidFill>
                    <a:latin typeface="Arial"/>
                    <a:cs typeface="Arial"/>
                  </a:rPr>
                  <a:t>Cascading</a:t>
                </a:r>
                <a:endParaRPr lang="en-US" sz="800" b="0" dirty="0">
                  <a:solidFill>
                    <a:prstClr val="black"/>
                  </a:solidFill>
                  <a:latin typeface="Arial"/>
                  <a:cs typeface="Arial"/>
                </a:endParaRPr>
              </a:p>
            </p:txBody>
          </p:sp>
          <p:sp>
            <p:nvSpPr>
              <p:cNvPr id="53" name="Trapezoid 52"/>
              <p:cNvSpPr/>
              <p:nvPr/>
            </p:nvSpPr>
            <p:spPr>
              <a:xfrm flipV="1">
                <a:off x="1312285"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16" name="Group 15"/>
            <p:cNvGrpSpPr/>
            <p:nvPr/>
          </p:nvGrpSpPr>
          <p:grpSpPr>
            <a:xfrm>
              <a:off x="3606961" y="1930754"/>
              <a:ext cx="398271" cy="780904"/>
              <a:chOff x="1176144" y="2030850"/>
              <a:chExt cx="662130" cy="780904"/>
            </a:xfrm>
          </p:grpSpPr>
          <p:sp>
            <p:nvSpPr>
              <p:cNvPr id="50" name="Rounded Rectangle 49"/>
              <p:cNvSpPr/>
              <p:nvPr/>
            </p:nvSpPr>
            <p:spPr>
              <a:xfrm>
                <a:off x="1176144" y="2030850"/>
                <a:ext cx="662130" cy="733354"/>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a:solidFill>
                      <a:srgbClr val="006575"/>
                    </a:solidFill>
                    <a:latin typeface="Arial" panose="020B0604020202020204" pitchFamily="34" charset="0"/>
                    <a:cs typeface="Arial" panose="020B0604020202020204" pitchFamily="34" charset="0"/>
                  </a:rPr>
                  <a:t>NoSQL</a:t>
                </a:r>
              </a:p>
              <a:p>
                <a:pPr algn="ctr"/>
                <a:endParaRPr lang="en-US" sz="800" b="0" dirty="0">
                  <a:solidFill>
                    <a:prstClr val="white"/>
                  </a:solidFill>
                  <a:latin typeface="Arial" panose="020B0604020202020204" pitchFamily="34" charset="0"/>
                  <a:cs typeface="Arial" panose="020B0604020202020204" pitchFamily="34" charset="0"/>
                </a:endParaRPr>
              </a:p>
              <a:p>
                <a:pPr algn="ctr"/>
                <a:r>
                  <a:rPr lang="en-US" sz="800" b="0" dirty="0">
                    <a:solidFill>
                      <a:prstClr val="black"/>
                    </a:solidFill>
                    <a:latin typeface="Arial" panose="020B0604020202020204" pitchFamily="34" charset="0"/>
                    <a:cs typeface="Arial" panose="020B0604020202020204" pitchFamily="34" charset="0"/>
                  </a:rPr>
                  <a:t>Phoenix</a:t>
                </a:r>
              </a:p>
              <a:p>
                <a:pPr algn="ctr"/>
                <a:r>
                  <a:rPr lang="en-US" sz="800" b="0" dirty="0" err="1" smtClean="0">
                    <a:solidFill>
                      <a:prstClr val="black"/>
                    </a:solidFill>
                    <a:latin typeface="Arial" panose="020B0604020202020204" pitchFamily="34" charset="0"/>
                    <a:cs typeface="Arial" panose="020B0604020202020204" pitchFamily="34" charset="0"/>
                  </a:rPr>
                  <a:t>Hbase</a:t>
                </a:r>
                <a:endParaRPr lang="en-US" sz="800" b="0" dirty="0" smtClean="0">
                  <a:solidFill>
                    <a:prstClr val="black"/>
                  </a:solidFill>
                  <a:latin typeface="Arial" panose="020B0604020202020204" pitchFamily="34" charset="0"/>
                  <a:cs typeface="Arial" panose="020B0604020202020204" pitchFamily="34" charset="0"/>
                </a:endParaRPr>
              </a:p>
              <a:p>
                <a:pPr algn="ctr"/>
                <a:r>
                  <a:rPr lang="en-US" sz="800" b="0" dirty="0" err="1" smtClean="0">
                    <a:solidFill>
                      <a:prstClr val="black"/>
                    </a:solidFill>
                    <a:latin typeface="Arial" panose="020B0604020202020204" pitchFamily="34" charset="0"/>
                    <a:cs typeface="Arial" panose="020B0604020202020204" pitchFamily="34" charset="0"/>
                  </a:rPr>
                  <a:t>Accumulo</a:t>
                </a:r>
                <a:endParaRPr lang="en-US" sz="800" b="0" dirty="0" smtClean="0">
                  <a:solidFill>
                    <a:prstClr val="black"/>
                  </a:solidFill>
                  <a:latin typeface="Arial" panose="020B0604020202020204" pitchFamily="34" charset="0"/>
                  <a:cs typeface="Arial" panose="020B0604020202020204" pitchFamily="34" charset="0"/>
                </a:endParaRPr>
              </a:p>
            </p:txBody>
          </p:sp>
          <p:sp>
            <p:nvSpPr>
              <p:cNvPr id="51" name="Trapezoid 50"/>
              <p:cNvSpPr/>
              <p:nvPr/>
            </p:nvSpPr>
            <p:spPr>
              <a:xfrm flipV="1">
                <a:off x="1429465"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17" name="Group 16"/>
            <p:cNvGrpSpPr/>
            <p:nvPr/>
          </p:nvGrpSpPr>
          <p:grpSpPr>
            <a:xfrm>
              <a:off x="4092122" y="1930993"/>
              <a:ext cx="379948" cy="789504"/>
              <a:chOff x="1254264" y="2022250"/>
              <a:chExt cx="631668" cy="789504"/>
            </a:xfrm>
          </p:grpSpPr>
          <p:sp>
            <p:nvSpPr>
              <p:cNvPr id="48" name="Rounded Rectangle 47"/>
              <p:cNvSpPr/>
              <p:nvPr/>
            </p:nvSpPr>
            <p:spPr>
              <a:xfrm>
                <a:off x="1254264" y="2022250"/>
                <a:ext cx="631668" cy="741954"/>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a:solidFill>
                      <a:srgbClr val="006575"/>
                    </a:solidFill>
                    <a:latin typeface="Arial"/>
                    <a:cs typeface="Arial"/>
                  </a:rPr>
                  <a:t>Stream</a:t>
                </a:r>
              </a:p>
              <a:p>
                <a:pPr algn="ctr"/>
                <a:endParaRPr lang="en-US" sz="800" dirty="0">
                  <a:solidFill>
                    <a:prstClr val="white"/>
                  </a:solidFill>
                  <a:latin typeface="Arial"/>
                  <a:cs typeface="Arial"/>
                </a:endParaRPr>
              </a:p>
              <a:p>
                <a:pPr algn="ctr"/>
                <a:r>
                  <a:rPr lang="en-US" sz="800" b="0" dirty="0" smtClean="0">
                    <a:solidFill>
                      <a:prstClr val="black"/>
                    </a:solidFill>
                    <a:latin typeface="Arial"/>
                    <a:cs typeface="Arial"/>
                  </a:rPr>
                  <a:t>Storm</a:t>
                </a:r>
                <a:endParaRPr lang="en-US" sz="800" b="0" dirty="0">
                  <a:solidFill>
                    <a:prstClr val="black"/>
                  </a:solidFill>
                  <a:latin typeface="Arial"/>
                  <a:cs typeface="Arial"/>
                </a:endParaRPr>
              </a:p>
            </p:txBody>
          </p:sp>
          <p:sp>
            <p:nvSpPr>
              <p:cNvPr id="49" name="Trapezoid 48"/>
              <p:cNvSpPr/>
              <p:nvPr/>
            </p:nvSpPr>
            <p:spPr>
              <a:xfrm flipV="1">
                <a:off x="1481546"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18" name="Group 17"/>
            <p:cNvGrpSpPr/>
            <p:nvPr/>
          </p:nvGrpSpPr>
          <p:grpSpPr>
            <a:xfrm>
              <a:off x="4556866" y="1930993"/>
              <a:ext cx="379948" cy="783877"/>
              <a:chOff x="1306344" y="2027877"/>
              <a:chExt cx="631668" cy="783877"/>
            </a:xfrm>
          </p:grpSpPr>
          <p:sp>
            <p:nvSpPr>
              <p:cNvPr id="46" name="Rounded Rectangle 45"/>
              <p:cNvSpPr/>
              <p:nvPr/>
            </p:nvSpPr>
            <p:spPr>
              <a:xfrm>
                <a:off x="1306344" y="2027877"/>
                <a:ext cx="631668" cy="736327"/>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smtClean="0">
                    <a:solidFill>
                      <a:srgbClr val="006575"/>
                    </a:solidFill>
                    <a:latin typeface="Arial"/>
                    <a:cs typeface="Arial"/>
                  </a:rPr>
                  <a:t>Search</a:t>
                </a:r>
              </a:p>
              <a:p>
                <a:pPr algn="ctr"/>
                <a:endParaRPr lang="en-US" sz="800" dirty="0">
                  <a:solidFill>
                    <a:srgbClr val="006575"/>
                  </a:solidFill>
                  <a:latin typeface="Arial"/>
                  <a:cs typeface="Arial"/>
                </a:endParaRPr>
              </a:p>
              <a:p>
                <a:pPr algn="ctr"/>
                <a:r>
                  <a:rPr lang="en-US" sz="800" b="0" dirty="0" smtClean="0">
                    <a:solidFill>
                      <a:prstClr val="black"/>
                    </a:solidFill>
                    <a:latin typeface="Arial"/>
                    <a:cs typeface="Arial"/>
                  </a:rPr>
                  <a:t>SOLR</a:t>
                </a:r>
                <a:endParaRPr lang="en-US" sz="800" b="0" dirty="0">
                  <a:solidFill>
                    <a:prstClr val="black"/>
                  </a:solidFill>
                  <a:latin typeface="Arial"/>
                  <a:cs typeface="Arial"/>
                </a:endParaRPr>
              </a:p>
            </p:txBody>
          </p:sp>
          <p:sp>
            <p:nvSpPr>
              <p:cNvPr id="47" name="Trapezoid 46"/>
              <p:cNvSpPr/>
              <p:nvPr/>
            </p:nvSpPr>
            <p:spPr>
              <a:xfrm flipV="1">
                <a:off x="1533626"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19" name="Group 18"/>
            <p:cNvGrpSpPr/>
            <p:nvPr/>
          </p:nvGrpSpPr>
          <p:grpSpPr>
            <a:xfrm>
              <a:off x="5032828" y="1930993"/>
              <a:ext cx="379948" cy="786981"/>
              <a:chOff x="1371444" y="2024773"/>
              <a:chExt cx="631668" cy="786981"/>
            </a:xfrm>
          </p:grpSpPr>
          <p:sp>
            <p:nvSpPr>
              <p:cNvPr id="44" name="Rounded Rectangle 43"/>
              <p:cNvSpPr/>
              <p:nvPr/>
            </p:nvSpPr>
            <p:spPr>
              <a:xfrm>
                <a:off x="1371444" y="2024773"/>
                <a:ext cx="631668" cy="739431"/>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smtClean="0">
                    <a:solidFill>
                      <a:srgbClr val="006575"/>
                    </a:solidFill>
                    <a:latin typeface="Arial"/>
                    <a:cs typeface="Arial"/>
                  </a:rPr>
                  <a:t>In-</a:t>
                </a:r>
              </a:p>
              <a:p>
                <a:pPr algn="ctr"/>
                <a:r>
                  <a:rPr lang="en-US" sz="800" dirty="0" smtClean="0">
                    <a:solidFill>
                      <a:srgbClr val="006575"/>
                    </a:solidFill>
                    <a:latin typeface="Arial"/>
                    <a:cs typeface="Arial"/>
                  </a:rPr>
                  <a:t>Memory</a:t>
                </a:r>
              </a:p>
              <a:p>
                <a:pPr algn="ctr"/>
                <a:endParaRPr lang="en-US" sz="800" dirty="0">
                  <a:solidFill>
                    <a:srgbClr val="006575"/>
                  </a:solidFill>
                  <a:latin typeface="Arial"/>
                  <a:cs typeface="Arial"/>
                </a:endParaRPr>
              </a:p>
              <a:p>
                <a:pPr algn="ctr"/>
                <a:r>
                  <a:rPr lang="en-US" sz="800" b="0" dirty="0" smtClean="0">
                    <a:solidFill>
                      <a:prstClr val="black"/>
                    </a:solidFill>
                    <a:latin typeface="Arial"/>
                    <a:cs typeface="Arial"/>
                  </a:rPr>
                  <a:t>Spark</a:t>
                </a:r>
                <a:endParaRPr lang="en-US" sz="800" b="0" dirty="0">
                  <a:solidFill>
                    <a:prstClr val="black"/>
                  </a:solidFill>
                  <a:latin typeface="Arial"/>
                  <a:cs typeface="Arial"/>
                </a:endParaRPr>
              </a:p>
            </p:txBody>
          </p:sp>
          <p:sp>
            <p:nvSpPr>
              <p:cNvPr id="45" name="Trapezoid 44"/>
              <p:cNvSpPr/>
              <p:nvPr/>
            </p:nvSpPr>
            <p:spPr>
              <a:xfrm flipV="1">
                <a:off x="1598726"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20" name="Group 19"/>
            <p:cNvGrpSpPr/>
            <p:nvPr/>
          </p:nvGrpSpPr>
          <p:grpSpPr>
            <a:xfrm>
              <a:off x="5501520" y="1930993"/>
              <a:ext cx="379948" cy="782585"/>
              <a:chOff x="1423524" y="2029169"/>
              <a:chExt cx="631668" cy="782585"/>
            </a:xfrm>
          </p:grpSpPr>
          <p:sp>
            <p:nvSpPr>
              <p:cNvPr id="42" name="Rounded Rectangle 41"/>
              <p:cNvSpPr/>
              <p:nvPr/>
            </p:nvSpPr>
            <p:spPr>
              <a:xfrm>
                <a:off x="1423524" y="2029169"/>
                <a:ext cx="631668" cy="735035"/>
              </a:xfrm>
              <a:prstGeom prst="roundRect">
                <a:avLst>
                  <a:gd name="adj" fmla="val 2922"/>
                </a:avLst>
              </a:prstGeom>
              <a:solidFill>
                <a:schemeClr val="bg2"/>
              </a:solid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dirty="0" smtClean="0">
                    <a:solidFill>
                      <a:srgbClr val="006575"/>
                    </a:solidFill>
                    <a:latin typeface="Arial"/>
                    <a:cs typeface="Arial"/>
                  </a:rPr>
                  <a:t>Others</a:t>
                </a:r>
              </a:p>
              <a:p>
                <a:pPr algn="ctr"/>
                <a:endParaRPr lang="en-US" sz="800" dirty="0">
                  <a:solidFill>
                    <a:srgbClr val="006575"/>
                  </a:solidFill>
                  <a:latin typeface="Arial"/>
                  <a:cs typeface="Arial"/>
                </a:endParaRPr>
              </a:p>
              <a:p>
                <a:pPr algn="ctr"/>
                <a:r>
                  <a:rPr lang="en-US" sz="800" b="0" dirty="0">
                    <a:solidFill>
                      <a:prstClr val="black"/>
                    </a:solidFill>
                    <a:latin typeface="Arial"/>
                    <a:cs typeface="Arial"/>
                  </a:rPr>
                  <a:t>Engines</a:t>
                </a:r>
              </a:p>
            </p:txBody>
          </p:sp>
          <p:sp>
            <p:nvSpPr>
              <p:cNvPr id="43" name="Trapezoid 42"/>
              <p:cNvSpPr/>
              <p:nvPr/>
            </p:nvSpPr>
            <p:spPr>
              <a:xfrm flipV="1">
                <a:off x="1650806" y="2761638"/>
                <a:ext cx="130847" cy="50116"/>
              </a:xfrm>
              <a:prstGeom prst="trapezoid">
                <a:avLst/>
              </a:prstGeom>
              <a:solidFill>
                <a:schemeClr val="bg2"/>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750">
                  <a:solidFill>
                    <a:srgbClr val="006575"/>
                  </a:solidFill>
                  <a:latin typeface="Arial"/>
                  <a:cs typeface="Arial"/>
                </a:endParaRPr>
              </a:p>
            </p:txBody>
          </p:sp>
        </p:grpSp>
        <p:grpSp>
          <p:nvGrpSpPr>
            <p:cNvPr id="21" name="Group 20"/>
            <p:cNvGrpSpPr/>
            <p:nvPr/>
          </p:nvGrpSpPr>
          <p:grpSpPr>
            <a:xfrm>
              <a:off x="7288344" y="1652523"/>
              <a:ext cx="914400" cy="2529426"/>
              <a:chOff x="8127413" y="1445577"/>
              <a:chExt cx="852500" cy="2529426"/>
            </a:xfrm>
          </p:grpSpPr>
          <p:sp>
            <p:nvSpPr>
              <p:cNvPr id="40" name="Rounded Rectangle 39"/>
              <p:cNvSpPr/>
              <p:nvPr/>
            </p:nvSpPr>
            <p:spPr>
              <a:xfrm>
                <a:off x="8130611" y="1457378"/>
                <a:ext cx="849302" cy="2517625"/>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41" name="Rounded Rectangle 40"/>
              <p:cNvSpPr/>
              <p:nvPr/>
            </p:nvSpPr>
            <p:spPr>
              <a:xfrm rot="5400000">
                <a:off x="8395800" y="1177190"/>
                <a:ext cx="315725" cy="852499"/>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Operations</a:t>
                </a:r>
              </a:p>
            </p:txBody>
          </p:sp>
        </p:grpSp>
        <p:grpSp>
          <p:nvGrpSpPr>
            <p:cNvPr id="22" name="Group 21"/>
            <p:cNvGrpSpPr/>
            <p:nvPr/>
          </p:nvGrpSpPr>
          <p:grpSpPr>
            <a:xfrm>
              <a:off x="6250086" y="1641367"/>
              <a:ext cx="914400" cy="2529426"/>
              <a:chOff x="6440139" y="1440114"/>
              <a:chExt cx="980214" cy="2529426"/>
            </a:xfrm>
          </p:grpSpPr>
          <p:sp>
            <p:nvSpPr>
              <p:cNvPr id="38" name="Rounded Rectangle 37"/>
              <p:cNvSpPr/>
              <p:nvPr/>
            </p:nvSpPr>
            <p:spPr>
              <a:xfrm>
                <a:off x="6443338" y="1451915"/>
                <a:ext cx="976538" cy="2517625"/>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39" name="Rounded Rectangle 38"/>
              <p:cNvSpPr/>
              <p:nvPr/>
            </p:nvSpPr>
            <p:spPr>
              <a:xfrm rot="5400000">
                <a:off x="6772383" y="1107870"/>
                <a:ext cx="315725" cy="980214"/>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Security</a:t>
                </a:r>
              </a:p>
            </p:txBody>
          </p:sp>
        </p:grpSp>
        <p:grpSp>
          <p:nvGrpSpPr>
            <p:cNvPr id="23" name="Group 22"/>
            <p:cNvGrpSpPr/>
            <p:nvPr/>
          </p:nvGrpSpPr>
          <p:grpSpPr>
            <a:xfrm>
              <a:off x="874476" y="1641538"/>
              <a:ext cx="919247" cy="2529426"/>
              <a:chOff x="6443338" y="1440114"/>
              <a:chExt cx="985410" cy="2529426"/>
            </a:xfrm>
          </p:grpSpPr>
          <p:sp>
            <p:nvSpPr>
              <p:cNvPr id="36" name="Rounded Rectangle 35"/>
              <p:cNvSpPr/>
              <p:nvPr/>
            </p:nvSpPr>
            <p:spPr>
              <a:xfrm>
                <a:off x="6443338" y="1451915"/>
                <a:ext cx="976538" cy="2517625"/>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37" name="Rounded Rectangle 36"/>
              <p:cNvSpPr/>
              <p:nvPr/>
            </p:nvSpPr>
            <p:spPr>
              <a:xfrm rot="5400000">
                <a:off x="6780778" y="1107870"/>
                <a:ext cx="315725" cy="980214"/>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Governance</a:t>
                </a:r>
              </a:p>
              <a:p>
                <a:pPr algn="ctr" fontAlgn="auto">
                  <a:spcBef>
                    <a:spcPts val="0"/>
                  </a:spcBef>
                  <a:spcAft>
                    <a:spcPts val="0"/>
                  </a:spcAft>
                </a:pPr>
                <a:r>
                  <a:rPr lang="en-US" sz="1000" dirty="0" smtClean="0">
                    <a:solidFill>
                      <a:srgbClr val="FFFFFF"/>
                    </a:solidFill>
                    <a:cs typeface="Calibri"/>
                  </a:rPr>
                  <a:t>Integration</a:t>
                </a:r>
              </a:p>
            </p:txBody>
          </p:sp>
        </p:grpSp>
        <p:sp>
          <p:nvSpPr>
            <p:cNvPr id="24" name="Rounded Rectangle 23"/>
            <p:cNvSpPr/>
            <p:nvPr/>
          </p:nvSpPr>
          <p:spPr>
            <a:xfrm>
              <a:off x="945889" y="2142893"/>
              <a:ext cx="772324" cy="1926207"/>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25" name="Rounded Rectangle 24"/>
            <p:cNvSpPr/>
            <p:nvPr/>
          </p:nvSpPr>
          <p:spPr>
            <a:xfrm rot="5400000">
              <a:off x="1174187" y="1897583"/>
              <a:ext cx="315725" cy="772325"/>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Data Workflow, Lifecycle &amp; Governance</a:t>
              </a:r>
            </a:p>
          </p:txBody>
        </p:sp>
        <p:sp>
          <p:nvSpPr>
            <p:cNvPr id="26" name="TextBox 25"/>
            <p:cNvSpPr txBox="1"/>
            <p:nvPr/>
          </p:nvSpPr>
          <p:spPr>
            <a:xfrm>
              <a:off x="999774" y="2537331"/>
              <a:ext cx="653088" cy="1144675"/>
            </a:xfrm>
            <a:prstGeom prst="rect">
              <a:avLst/>
            </a:prstGeom>
            <a:noFill/>
            <a:ln>
              <a:noFill/>
            </a:ln>
          </p:spPr>
          <p:txBody>
            <a:bodyPr wrap="square" rtlCol="0">
              <a:spAutoFit/>
            </a:bodyPr>
            <a:lstStyle/>
            <a:p>
              <a:pPr algn="ctr" fontAlgn="auto">
                <a:spcBef>
                  <a:spcPts val="0"/>
                </a:spcBef>
                <a:spcAft>
                  <a:spcPts val="0"/>
                </a:spcAft>
              </a:pPr>
              <a:r>
                <a:rPr lang="en-US" sz="1000" b="0" dirty="0" smtClean="0">
                  <a:solidFill>
                    <a:prstClr val="black"/>
                  </a:solidFill>
                  <a:latin typeface="Calibri"/>
                  <a:cs typeface="+mn-cs"/>
                </a:rPr>
                <a:t>Falcon</a:t>
              </a:r>
            </a:p>
            <a:p>
              <a:pPr algn="ctr" fontAlgn="auto">
                <a:spcBef>
                  <a:spcPts val="0"/>
                </a:spcBef>
                <a:spcAft>
                  <a:spcPts val="0"/>
                </a:spcAft>
              </a:pPr>
              <a:endParaRPr lang="en-US" sz="1000" b="0" dirty="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WebHDFS</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NFS</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Flume</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Sqoop</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Kafka</a:t>
              </a:r>
              <a:endParaRPr lang="en-US" sz="1000" b="0" dirty="0">
                <a:solidFill>
                  <a:prstClr val="black"/>
                </a:solidFill>
                <a:latin typeface="Calibri"/>
                <a:cs typeface="+mn-cs"/>
              </a:endParaRPr>
            </a:p>
          </p:txBody>
        </p:sp>
        <p:sp>
          <p:nvSpPr>
            <p:cNvPr id="27" name="Rounded Rectangle 26"/>
            <p:cNvSpPr/>
            <p:nvPr/>
          </p:nvSpPr>
          <p:spPr>
            <a:xfrm>
              <a:off x="6321801" y="2063000"/>
              <a:ext cx="772324" cy="2017085"/>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1000" dirty="0">
                <a:solidFill>
                  <a:prstClr val="black">
                    <a:lumMod val="65000"/>
                    <a:lumOff val="35000"/>
                  </a:prstClr>
                </a:solidFill>
                <a:cs typeface="Calibri"/>
              </a:endParaRPr>
            </a:p>
          </p:txBody>
        </p:sp>
        <p:sp>
          <p:nvSpPr>
            <p:cNvPr id="28" name="Rounded Rectangle 27"/>
            <p:cNvSpPr/>
            <p:nvPr/>
          </p:nvSpPr>
          <p:spPr>
            <a:xfrm rot="5400000">
              <a:off x="6506354" y="1850761"/>
              <a:ext cx="403761" cy="777937"/>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Authentication, Authorization, Audit &amp; Data Protection</a:t>
              </a:r>
            </a:p>
          </p:txBody>
        </p:sp>
        <p:sp>
          <p:nvSpPr>
            <p:cNvPr id="29" name="TextBox 28"/>
            <p:cNvSpPr txBox="1"/>
            <p:nvPr/>
          </p:nvSpPr>
          <p:spPr>
            <a:xfrm>
              <a:off x="6249992" y="2543018"/>
              <a:ext cx="909196" cy="1144675"/>
            </a:xfrm>
            <a:prstGeom prst="rect">
              <a:avLst/>
            </a:prstGeom>
            <a:noFill/>
            <a:ln>
              <a:noFill/>
            </a:ln>
          </p:spPr>
          <p:txBody>
            <a:bodyPr wrap="square" rtlCol="0">
              <a:spAutoFit/>
            </a:bodyPr>
            <a:lstStyle/>
            <a:p>
              <a:pPr algn="ctr" fontAlgn="auto">
                <a:spcBef>
                  <a:spcPts val="0"/>
                </a:spcBef>
                <a:spcAft>
                  <a:spcPts val="0"/>
                </a:spcAft>
              </a:pPr>
              <a:r>
                <a:rPr lang="en-US" sz="1000" b="0" dirty="0" smtClean="0">
                  <a:solidFill>
                    <a:prstClr val="black"/>
                  </a:solidFill>
                  <a:latin typeface="Calibri"/>
                  <a:cs typeface="+mn-cs"/>
                </a:rPr>
                <a:t>Storage: HDFS</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Resources: YARN</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Access: Hive</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Pipeline: Falcon</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Cluster: Knox</a:t>
              </a: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smtClean="0">
                  <a:solidFill>
                    <a:prstClr val="black"/>
                  </a:solidFill>
                  <a:latin typeface="Calibri"/>
                  <a:cs typeface="+mn-cs"/>
                </a:rPr>
                <a:t>Cluster: Ranger</a:t>
              </a:r>
              <a:endParaRPr lang="en-US" sz="1000" b="0" dirty="0">
                <a:solidFill>
                  <a:prstClr val="black"/>
                </a:solidFill>
                <a:latin typeface="Calibri"/>
                <a:cs typeface="+mn-cs"/>
              </a:endParaRPr>
            </a:p>
          </p:txBody>
        </p:sp>
        <p:sp>
          <p:nvSpPr>
            <p:cNvPr id="30" name="Rounded Rectangle 29"/>
            <p:cNvSpPr/>
            <p:nvPr/>
          </p:nvSpPr>
          <p:spPr>
            <a:xfrm>
              <a:off x="7356448" y="2024876"/>
              <a:ext cx="772324" cy="880396"/>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31" name="Rounded Rectangle 30"/>
            <p:cNvSpPr/>
            <p:nvPr/>
          </p:nvSpPr>
          <p:spPr>
            <a:xfrm rot="5400000">
              <a:off x="7585468" y="1768169"/>
              <a:ext cx="314826" cy="777937"/>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Provision, Manage &amp; Monitor</a:t>
              </a:r>
            </a:p>
          </p:txBody>
        </p:sp>
        <p:sp>
          <p:nvSpPr>
            <p:cNvPr id="32" name="TextBox 31"/>
            <p:cNvSpPr txBox="1"/>
            <p:nvPr/>
          </p:nvSpPr>
          <p:spPr>
            <a:xfrm>
              <a:off x="7380594" y="2320657"/>
              <a:ext cx="729396" cy="355244"/>
            </a:xfrm>
            <a:prstGeom prst="rect">
              <a:avLst/>
            </a:prstGeom>
            <a:noFill/>
            <a:ln>
              <a:noFill/>
            </a:ln>
          </p:spPr>
          <p:txBody>
            <a:bodyPr wrap="square" rtlCol="0">
              <a:spAutoFit/>
            </a:bodyPr>
            <a:lstStyle/>
            <a:p>
              <a:pPr algn="ctr" fontAlgn="auto">
                <a:spcBef>
                  <a:spcPts val="0"/>
                </a:spcBef>
                <a:spcAft>
                  <a:spcPts val="0"/>
                </a:spcAft>
              </a:pPr>
              <a:r>
                <a:rPr lang="en-US" sz="1000" b="0" dirty="0" err="1" smtClean="0">
                  <a:solidFill>
                    <a:prstClr val="black"/>
                  </a:solidFill>
                  <a:latin typeface="Calibri"/>
                  <a:cs typeface="+mn-cs"/>
                </a:rPr>
                <a:t>Ambari</a:t>
              </a:r>
              <a:endParaRPr lang="en-US" sz="1000" b="0" dirty="0" smtClean="0">
                <a:solidFill>
                  <a:prstClr val="black"/>
                </a:solidFill>
                <a:latin typeface="Calibri"/>
                <a:cs typeface="+mn-cs"/>
              </a:endParaRPr>
            </a:p>
            <a:p>
              <a:pPr algn="ctr" fontAlgn="auto">
                <a:spcBef>
                  <a:spcPts val="0"/>
                </a:spcBef>
                <a:spcAft>
                  <a:spcPts val="0"/>
                </a:spcAft>
              </a:pPr>
              <a:endParaRPr lang="en-US" sz="1000" b="0" dirty="0" smtClean="0">
                <a:solidFill>
                  <a:prstClr val="black"/>
                </a:solidFill>
                <a:latin typeface="Calibri"/>
                <a:cs typeface="+mn-cs"/>
              </a:endParaRPr>
            </a:p>
            <a:p>
              <a:pPr algn="ctr" fontAlgn="auto">
                <a:spcBef>
                  <a:spcPts val="0"/>
                </a:spcBef>
                <a:spcAft>
                  <a:spcPts val="0"/>
                </a:spcAft>
              </a:pPr>
              <a:r>
                <a:rPr lang="en-US" sz="1000" b="0" dirty="0" err="1" smtClean="0">
                  <a:solidFill>
                    <a:prstClr val="black"/>
                  </a:solidFill>
                  <a:latin typeface="Calibri"/>
                  <a:cs typeface="+mn-cs"/>
                </a:rPr>
                <a:t>ZooKeeper</a:t>
              </a:r>
              <a:endParaRPr lang="en-US" sz="1000" b="0" dirty="0">
                <a:solidFill>
                  <a:prstClr val="black"/>
                </a:solidFill>
                <a:latin typeface="Calibri"/>
                <a:cs typeface="+mn-cs"/>
              </a:endParaRPr>
            </a:p>
          </p:txBody>
        </p:sp>
        <p:sp>
          <p:nvSpPr>
            <p:cNvPr id="33" name="Rounded Rectangle 32"/>
            <p:cNvSpPr/>
            <p:nvPr/>
          </p:nvSpPr>
          <p:spPr>
            <a:xfrm>
              <a:off x="7358983" y="2985422"/>
              <a:ext cx="772324" cy="880396"/>
            </a:xfrm>
            <a:prstGeom prst="roundRect">
              <a:avLst>
                <a:gd name="adj" fmla="val 1801"/>
              </a:avLst>
            </a:prstGeom>
            <a:solidFill>
              <a:schemeClr val="bg1"/>
            </a:solidFill>
            <a:ln w="952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68577" tIns="34289" rIns="68577" bIns="34289" rtlCol="0" anchor="b"/>
            <a:lstStyle/>
            <a:p>
              <a:pPr algn="ctr" fontAlgn="auto">
                <a:spcBef>
                  <a:spcPts val="0"/>
                </a:spcBef>
                <a:spcAft>
                  <a:spcPts val="0"/>
                </a:spcAft>
              </a:pPr>
              <a:endParaRPr lang="en-US" sz="600" dirty="0">
                <a:solidFill>
                  <a:prstClr val="black">
                    <a:lumMod val="65000"/>
                    <a:lumOff val="35000"/>
                  </a:prstClr>
                </a:solidFill>
                <a:cs typeface="Calibri"/>
              </a:endParaRPr>
            </a:p>
          </p:txBody>
        </p:sp>
        <p:sp>
          <p:nvSpPr>
            <p:cNvPr id="34" name="Rounded Rectangle 33"/>
            <p:cNvSpPr/>
            <p:nvPr/>
          </p:nvSpPr>
          <p:spPr>
            <a:xfrm rot="5400000">
              <a:off x="7670118" y="2661191"/>
              <a:ext cx="153463" cy="763843"/>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auto">
                <a:spcBef>
                  <a:spcPts val="0"/>
                </a:spcBef>
                <a:spcAft>
                  <a:spcPts val="0"/>
                </a:spcAft>
              </a:pPr>
              <a:r>
                <a:rPr lang="en-US" sz="1000" dirty="0" smtClean="0">
                  <a:solidFill>
                    <a:srgbClr val="FFFFFF"/>
                  </a:solidFill>
                  <a:cs typeface="Calibri"/>
                </a:rPr>
                <a:t>Scheduling</a:t>
              </a:r>
            </a:p>
          </p:txBody>
        </p:sp>
        <p:sp>
          <p:nvSpPr>
            <p:cNvPr id="35" name="TextBox 34"/>
            <p:cNvSpPr txBox="1"/>
            <p:nvPr/>
          </p:nvSpPr>
          <p:spPr>
            <a:xfrm>
              <a:off x="7380594" y="3215764"/>
              <a:ext cx="729396" cy="157886"/>
            </a:xfrm>
            <a:prstGeom prst="rect">
              <a:avLst/>
            </a:prstGeom>
            <a:noFill/>
            <a:ln>
              <a:noFill/>
            </a:ln>
          </p:spPr>
          <p:txBody>
            <a:bodyPr wrap="square" rtlCol="0">
              <a:spAutoFit/>
            </a:bodyPr>
            <a:lstStyle/>
            <a:p>
              <a:pPr algn="ctr" fontAlgn="auto">
                <a:spcBef>
                  <a:spcPts val="0"/>
                </a:spcBef>
                <a:spcAft>
                  <a:spcPts val="0"/>
                </a:spcAft>
              </a:pPr>
              <a:r>
                <a:rPr lang="en-US" sz="1000" b="0" dirty="0" err="1" smtClean="0">
                  <a:solidFill>
                    <a:prstClr val="black"/>
                  </a:solidFill>
                  <a:latin typeface="Calibri"/>
                  <a:cs typeface="+mn-cs"/>
                </a:rPr>
                <a:t>Oozie</a:t>
              </a:r>
              <a:endParaRPr lang="en-US" sz="1000" b="0" dirty="0">
                <a:solidFill>
                  <a:prstClr val="black"/>
                </a:solidFill>
                <a:latin typeface="Calibri"/>
                <a:cs typeface="+mn-cs"/>
              </a:endParaRPr>
            </a:p>
          </p:txBody>
        </p:sp>
      </p:grpSp>
      <p:pic>
        <p:nvPicPr>
          <p:cNvPr id="89"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1663" y="934700"/>
            <a:ext cx="1028337" cy="888402"/>
          </a:xfrm>
          <a:prstGeom prst="rect">
            <a:avLst/>
          </a:prstGeom>
        </p:spPr>
      </p:pic>
      <p:sp>
        <p:nvSpPr>
          <p:cNvPr id="90" name="Rounded Rectangle 89"/>
          <p:cNvSpPr/>
          <p:nvPr/>
        </p:nvSpPr>
        <p:spPr>
          <a:xfrm>
            <a:off x="326684" y="4475617"/>
            <a:ext cx="670560" cy="194071"/>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1" name="Rounded Rectangle 90"/>
          <p:cNvSpPr/>
          <p:nvPr/>
        </p:nvSpPr>
        <p:spPr>
          <a:xfrm>
            <a:off x="328383" y="4765102"/>
            <a:ext cx="670560" cy="194071"/>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2" name="Rounded Rectangle 91"/>
          <p:cNvSpPr/>
          <p:nvPr/>
        </p:nvSpPr>
        <p:spPr>
          <a:xfrm>
            <a:off x="326684" y="4145954"/>
            <a:ext cx="670560" cy="194071"/>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3" name="Rounded Rectangle 92"/>
          <p:cNvSpPr/>
          <p:nvPr/>
        </p:nvSpPr>
        <p:spPr>
          <a:xfrm>
            <a:off x="1466278" y="4202857"/>
            <a:ext cx="4998655" cy="117780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4" name="Rounded Rectangle 93"/>
          <p:cNvSpPr/>
          <p:nvPr/>
        </p:nvSpPr>
        <p:spPr>
          <a:xfrm>
            <a:off x="1445597" y="3270299"/>
            <a:ext cx="5026565" cy="94154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5" name="Rounded Rectangle 94"/>
          <p:cNvSpPr/>
          <p:nvPr/>
        </p:nvSpPr>
        <p:spPr>
          <a:xfrm>
            <a:off x="2253437" y="2514600"/>
            <a:ext cx="467024" cy="387591"/>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6" name="Rounded Rectangle 95"/>
          <p:cNvSpPr/>
          <p:nvPr/>
        </p:nvSpPr>
        <p:spPr>
          <a:xfrm>
            <a:off x="3480397" y="2504860"/>
            <a:ext cx="467024" cy="310188"/>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8" name="Rounded Rectangle 97"/>
          <p:cNvSpPr/>
          <p:nvPr/>
        </p:nvSpPr>
        <p:spPr>
          <a:xfrm>
            <a:off x="6766377" y="3209925"/>
            <a:ext cx="927716" cy="26299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9" name="Rounded Rectangle 98"/>
          <p:cNvSpPr/>
          <p:nvPr/>
        </p:nvSpPr>
        <p:spPr>
          <a:xfrm>
            <a:off x="6758959" y="3810000"/>
            <a:ext cx="927716" cy="26299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0" name="Rounded Rectangle 99"/>
          <p:cNvSpPr/>
          <p:nvPr/>
        </p:nvSpPr>
        <p:spPr>
          <a:xfrm>
            <a:off x="6762750" y="4419600"/>
            <a:ext cx="927716" cy="26299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1" name="Rounded Rectangle 100"/>
          <p:cNvSpPr/>
          <p:nvPr/>
        </p:nvSpPr>
        <p:spPr>
          <a:xfrm>
            <a:off x="6768484" y="4724400"/>
            <a:ext cx="927716" cy="26299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2" name="Rounded Rectangle 101"/>
          <p:cNvSpPr/>
          <p:nvPr/>
        </p:nvSpPr>
        <p:spPr>
          <a:xfrm>
            <a:off x="8016226" y="2895384"/>
            <a:ext cx="927716" cy="24786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3" name="Rounded Rectangle 102"/>
          <p:cNvSpPr/>
          <p:nvPr/>
        </p:nvSpPr>
        <p:spPr>
          <a:xfrm>
            <a:off x="8020050" y="3181134"/>
            <a:ext cx="927716" cy="247866"/>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104" name="Rounded Rectangle 103"/>
          <p:cNvSpPr/>
          <p:nvPr/>
        </p:nvSpPr>
        <p:spPr>
          <a:xfrm>
            <a:off x="1676400" y="2508010"/>
            <a:ext cx="467024" cy="246024"/>
          </a:xfrm>
          <a:prstGeom prst="roundRect">
            <a:avLst/>
          </a:prstGeom>
          <a:solidFill>
            <a:schemeClr val="accent2">
              <a:alpha val="10000"/>
            </a:schemeClr>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Tree>
    <p:extLst>
      <p:ext uri="{BB962C8B-B14F-4D97-AF65-F5344CB8AC3E}">
        <p14:creationId xmlns:p14="http://schemas.microsoft.com/office/powerpoint/2010/main" val="287613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Data Hub Physical Design</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57" y="1290507"/>
            <a:ext cx="8758106" cy="4957893"/>
          </a:xfrm>
          <a:prstGeom prst="rect">
            <a:avLst/>
          </a:prstGeom>
        </p:spPr>
      </p:pic>
    </p:spTree>
    <p:extLst>
      <p:ext uri="{BB962C8B-B14F-4D97-AF65-F5344CB8AC3E}">
        <p14:creationId xmlns:p14="http://schemas.microsoft.com/office/powerpoint/2010/main" val="546779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Hub Explorer Physical Design</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79" y="1295400"/>
            <a:ext cx="8607105" cy="4835312"/>
          </a:xfrm>
          <a:prstGeom prst="rect">
            <a:avLst/>
          </a:prstGeom>
        </p:spPr>
      </p:pic>
    </p:spTree>
    <p:extLst>
      <p:ext uri="{BB962C8B-B14F-4D97-AF65-F5344CB8AC3E}">
        <p14:creationId xmlns:p14="http://schemas.microsoft.com/office/powerpoint/2010/main" val="218451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Data Hub Encryption</a:t>
            </a:r>
            <a:endParaRPr lang="en-US" dirty="0">
              <a:latin typeface="Arial" panose="020B0604020202020204" pitchFamily="34" charset="0"/>
              <a:cs typeface="Arial" panose="020B0604020202020204" pitchFamily="34" charset="0"/>
            </a:endParaRPr>
          </a:p>
        </p:txBody>
      </p:sp>
      <p:sp>
        <p:nvSpPr>
          <p:cNvPr id="5" name="Rounded Rectangle 4"/>
          <p:cNvSpPr/>
          <p:nvPr/>
        </p:nvSpPr>
        <p:spPr>
          <a:xfrm>
            <a:off x="6220277" y="3500812"/>
            <a:ext cx="2283359" cy="2234511"/>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b="0" dirty="0" smtClean="0">
                <a:solidFill>
                  <a:srgbClr val="1E1E1E"/>
                </a:solidFill>
                <a:latin typeface="Arial" panose="020B0604020202020204" pitchFamily="34" charset="0"/>
                <a:ea typeface="Tahoma" panose="020B0604030504040204" pitchFamily="34" charset="0"/>
                <a:cs typeface="Arial" panose="020B0604020202020204" pitchFamily="34" charset="0"/>
              </a:rPr>
              <a:t>HDFS</a:t>
            </a:r>
            <a:endParaRPr lang="en-US" sz="1350" b="0" dirty="0">
              <a:solidFill>
                <a:srgbClr val="1E1E1E"/>
              </a:solidFill>
              <a:latin typeface="Arial" panose="020B0604020202020204" pitchFamily="34" charset="0"/>
              <a:ea typeface="Tahoma" panose="020B0604030504040204" pitchFamily="34" charset="0"/>
              <a:cs typeface="Arial" panose="020B0604020202020204" pitchFamily="34" charset="0"/>
            </a:endParaRPr>
          </a:p>
        </p:txBody>
      </p:sp>
      <p:sp>
        <p:nvSpPr>
          <p:cNvPr id="6" name="Rounded Rectangle 5"/>
          <p:cNvSpPr/>
          <p:nvPr/>
        </p:nvSpPr>
        <p:spPr>
          <a:xfrm>
            <a:off x="3858491" y="3561321"/>
            <a:ext cx="1708841" cy="1209446"/>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b="0" dirty="0" smtClean="0">
                <a:solidFill>
                  <a:prstClr val="black"/>
                </a:solidFill>
                <a:latin typeface="Arial" panose="020B0604020202020204" pitchFamily="34" charset="0"/>
                <a:ea typeface="Tahoma" panose="020B0604030504040204" pitchFamily="34" charset="0"/>
                <a:cs typeface="Arial" panose="020B0604020202020204" pitchFamily="34" charset="0"/>
              </a:rPr>
              <a:t>Hive/</a:t>
            </a:r>
            <a:r>
              <a:rPr lang="en-US" b="0" dirty="0" err="1" smtClean="0">
                <a:solidFill>
                  <a:prstClr val="black"/>
                </a:solidFill>
                <a:latin typeface="Arial" panose="020B0604020202020204" pitchFamily="34" charset="0"/>
                <a:ea typeface="Tahoma" panose="020B0604030504040204" pitchFamily="34" charset="0"/>
                <a:cs typeface="Arial" panose="020B0604020202020204" pitchFamily="34" charset="0"/>
              </a:rPr>
              <a:t>HBase</a:t>
            </a:r>
            <a:endParaRPr lang="en-US" b="0" dirty="0">
              <a:solidFill>
                <a:prstClr val="black"/>
              </a:solidFill>
              <a:latin typeface="Arial" panose="020B0604020202020204" pitchFamily="34" charset="0"/>
              <a:ea typeface="Tahoma" panose="020B060403050404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78111" y="1665247"/>
            <a:ext cx="849890" cy="767061"/>
          </a:xfrm>
          <a:prstGeom prst="rect">
            <a:avLst/>
          </a:prstGeom>
        </p:spPr>
      </p:pic>
      <p:sp>
        <p:nvSpPr>
          <p:cNvPr id="8" name="Multidocument 18"/>
          <p:cNvSpPr/>
          <p:nvPr/>
        </p:nvSpPr>
        <p:spPr>
          <a:xfrm>
            <a:off x="6526353" y="3996349"/>
            <a:ext cx="446880" cy="485383"/>
          </a:xfrm>
          <a:prstGeom prst="flowChartMultidocumen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8598" bIns="68598" rtlCol="0" anchor="t" anchorCtr="0"/>
          <a:lstStyle/>
          <a:p>
            <a:pPr fontAlgn="auto">
              <a:spcBef>
                <a:spcPts val="0"/>
              </a:spcBef>
              <a:spcAft>
                <a:spcPts val="0"/>
              </a:spcAft>
            </a:pPr>
            <a:r>
              <a:rPr lang="en-US" b="0" dirty="0">
                <a:solidFill>
                  <a:prstClr val="white"/>
                </a:solidFill>
                <a:latin typeface="Arial" panose="020B0604020202020204" pitchFamily="34" charset="0"/>
                <a:ea typeface="Tahoma" panose="020B0604030504040204" pitchFamily="34" charset="0"/>
                <a:cs typeface="Arial" panose="020B0604020202020204" pitchFamily="34" charset="0"/>
              </a:rPr>
              <a:t>A</a:t>
            </a:r>
          </a:p>
        </p:txBody>
      </p:sp>
      <p:sp>
        <p:nvSpPr>
          <p:cNvPr id="9" name="Multidocument 19"/>
          <p:cNvSpPr/>
          <p:nvPr/>
        </p:nvSpPr>
        <p:spPr>
          <a:xfrm>
            <a:off x="7148799" y="3996349"/>
            <a:ext cx="446880" cy="485383"/>
          </a:xfrm>
          <a:prstGeom prst="flowChartMultidocument">
            <a:avLst/>
          </a:prstGeom>
          <a:solidFill>
            <a:schemeClr val="accent1">
              <a:lumMod val="75000"/>
            </a:schemeClr>
          </a:solidFill>
          <a:ln w="12700">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fontAlgn="auto">
              <a:spcBef>
                <a:spcPts val="0"/>
              </a:spcBef>
              <a:spcAft>
                <a:spcPts val="0"/>
              </a:spcAft>
            </a:pPr>
            <a:r>
              <a:rPr lang="en-US" b="0" dirty="0">
                <a:solidFill>
                  <a:srgbClr val="EEECE1"/>
                </a:solidFill>
                <a:latin typeface="Arial" panose="020B0604020202020204" pitchFamily="34" charset="0"/>
                <a:ea typeface="Tahoma" panose="020B0604030504040204" pitchFamily="34" charset="0"/>
                <a:cs typeface="Arial" panose="020B0604020202020204" pitchFamily="34" charset="0"/>
              </a:rPr>
              <a:t>B</a:t>
            </a:r>
          </a:p>
        </p:txBody>
      </p:sp>
      <p:sp>
        <p:nvSpPr>
          <p:cNvPr id="10" name="Multidocument 20"/>
          <p:cNvSpPr/>
          <p:nvPr/>
        </p:nvSpPr>
        <p:spPr>
          <a:xfrm>
            <a:off x="7717317" y="3987360"/>
            <a:ext cx="446880" cy="485383"/>
          </a:xfrm>
          <a:prstGeom prst="flowChartMultidocument">
            <a:avLst/>
          </a:prstGeom>
          <a:solidFill>
            <a:schemeClr val="accent1">
              <a:lumMod val="75000"/>
            </a:schemeClr>
          </a:solidFill>
          <a:ln w="12700">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fontAlgn="auto">
              <a:spcBef>
                <a:spcPts val="0"/>
              </a:spcBef>
              <a:spcAft>
                <a:spcPts val="0"/>
              </a:spcAft>
            </a:pPr>
            <a:r>
              <a:rPr lang="en-US" b="0" dirty="0">
                <a:solidFill>
                  <a:srgbClr val="EEECE1"/>
                </a:solidFill>
                <a:latin typeface="Arial" panose="020B0604020202020204" pitchFamily="34" charset="0"/>
                <a:ea typeface="Tahoma" panose="020B0604030504040204" pitchFamily="34" charset="0"/>
                <a:cs typeface="Arial" panose="020B0604020202020204" pitchFamily="34" charset="0"/>
              </a:rPr>
              <a:t>C</a:t>
            </a:r>
          </a:p>
        </p:txBody>
      </p:sp>
      <p:sp>
        <p:nvSpPr>
          <p:cNvPr id="11" name="TextBox 10"/>
          <p:cNvSpPr txBox="1"/>
          <p:nvPr/>
        </p:nvSpPr>
        <p:spPr>
          <a:xfrm>
            <a:off x="7412559" y="4401442"/>
            <a:ext cx="685979" cy="685979"/>
          </a:xfrm>
          <a:prstGeom prst="rect">
            <a:avLst/>
          </a:prstGeom>
        </p:spPr>
        <p:txBody>
          <a:bodyPr vert="horz" wrap="none" lIns="68598" tIns="68598" rIns="68598" bIns="68598" rtlCol="0">
            <a:noAutofit/>
          </a:bodyPr>
          <a:lstStyle/>
          <a:p>
            <a:pPr fontAlgn="auto">
              <a:spcBef>
                <a:spcPts val="0"/>
              </a:spcBef>
              <a:spcAft>
                <a:spcPts val="0"/>
              </a:spcAft>
            </a:pPr>
            <a:endParaRPr lang="en-US" sz="1350" b="0" dirty="0">
              <a:solidFill>
                <a:prstClr val="black"/>
              </a:solidFill>
              <a:ea typeface="Tahoma" panose="020B0604030504040204" pitchFamily="34" charset="0"/>
            </a:endParaRPr>
          </a:p>
        </p:txBody>
      </p:sp>
      <p:cxnSp>
        <p:nvCxnSpPr>
          <p:cNvPr id="16" name="Straight Arrow Connector 15"/>
          <p:cNvCxnSpPr>
            <a:stCxn id="6" idx="3"/>
          </p:cNvCxnSpPr>
          <p:nvPr/>
        </p:nvCxnSpPr>
        <p:spPr>
          <a:xfrm>
            <a:off x="5567332" y="4166044"/>
            <a:ext cx="661705" cy="0"/>
          </a:xfrm>
          <a:prstGeom prst="straightConnector1">
            <a:avLst/>
          </a:prstGeom>
          <a:ln>
            <a:solidFill>
              <a:schemeClr val="accent2">
                <a:lumMod val="75000"/>
              </a:schemeClr>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17" name="TextBox 16"/>
          <p:cNvSpPr txBox="1"/>
          <p:nvPr/>
        </p:nvSpPr>
        <p:spPr>
          <a:xfrm>
            <a:off x="6306662" y="4520680"/>
            <a:ext cx="2220282" cy="1181191"/>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TDE Encryption Zones</a:t>
            </a:r>
          </a:p>
          <a:p>
            <a:pPr fontAlgn="auto">
              <a:spcBef>
                <a:spcPts val="0"/>
              </a:spcBef>
              <a:spcAft>
                <a:spcPts val="0"/>
              </a:spcAft>
            </a:pPr>
            <a:r>
              <a:rPr lang="en-US" sz="1000" b="0" dirty="0" smtClean="0">
                <a:solidFill>
                  <a:prstClr val="black"/>
                </a:solidFill>
                <a:ea typeface="Tahoma" panose="020B0604030504040204" pitchFamily="34" charset="0"/>
              </a:rPr>
              <a:t>/</a:t>
            </a:r>
            <a:r>
              <a:rPr lang="en-US" sz="900" b="0" dirty="0" smtClean="0">
                <a:solidFill>
                  <a:prstClr val="black"/>
                </a:solidFill>
                <a:ea typeface="Tahoma" panose="020B0604030504040204" pitchFamily="34" charset="0"/>
              </a:rPr>
              <a:t>apps/hive/…</a:t>
            </a:r>
          </a:p>
          <a:p>
            <a:pPr fontAlgn="auto">
              <a:spcBef>
                <a:spcPts val="0"/>
              </a:spcBef>
              <a:spcAft>
                <a:spcPts val="0"/>
              </a:spcAft>
            </a:pPr>
            <a:r>
              <a:rPr lang="en-US" sz="900" b="0" dirty="0" smtClean="0">
                <a:solidFill>
                  <a:prstClr val="black"/>
                </a:solidFill>
                <a:ea typeface="Tahoma" panose="020B0604030504040204" pitchFamily="34" charset="0"/>
              </a:rPr>
              <a:t>/apps/</a:t>
            </a:r>
            <a:r>
              <a:rPr lang="en-US" sz="900" b="0" dirty="0" err="1" smtClean="0">
                <a:solidFill>
                  <a:prstClr val="black"/>
                </a:solidFill>
                <a:ea typeface="Tahoma" panose="020B0604030504040204" pitchFamily="34" charset="0"/>
              </a:rPr>
              <a:t>hbase</a:t>
            </a:r>
            <a:r>
              <a:rPr lang="en-US" sz="900" b="0" dirty="0" smtClean="0">
                <a:solidFill>
                  <a:prstClr val="black"/>
                </a:solidFill>
                <a:ea typeface="Tahoma" panose="020B0604030504040204" pitchFamily="34" charset="0"/>
              </a:rPr>
              <a:t>/…</a:t>
            </a:r>
          </a:p>
          <a:p>
            <a:pPr fontAlgn="auto">
              <a:spcBef>
                <a:spcPts val="0"/>
              </a:spcBef>
              <a:spcAft>
                <a:spcPts val="0"/>
              </a:spcAft>
            </a:pPr>
            <a:r>
              <a:rPr lang="en-US" sz="900" b="0" dirty="0" smtClean="0">
                <a:solidFill>
                  <a:prstClr val="black"/>
                </a:solidFill>
                <a:ea typeface="Tahoma" panose="020B0604030504040204" pitchFamily="34" charset="0"/>
              </a:rPr>
              <a:t>/ingest-data/</a:t>
            </a:r>
            <a:r>
              <a:rPr lang="en-US" sz="900" b="0" dirty="0" err="1" smtClean="0">
                <a:solidFill>
                  <a:prstClr val="black"/>
                </a:solidFill>
                <a:ea typeface="Tahoma" panose="020B0604030504040204" pitchFamily="34" charset="0"/>
              </a:rPr>
              <a:t>bkfs</a:t>
            </a:r>
            <a:r>
              <a:rPr lang="en-US" sz="900" b="0" dirty="0" smtClean="0">
                <a:solidFill>
                  <a:prstClr val="black"/>
                </a:solidFill>
                <a:ea typeface="Tahoma" panose="020B0604030504040204" pitchFamily="34" charset="0"/>
              </a:rPr>
              <a:t>/…</a:t>
            </a:r>
            <a:endParaRPr lang="en-US" sz="900" b="0" dirty="0">
              <a:solidFill>
                <a:prstClr val="black"/>
              </a:solidFill>
              <a:ea typeface="Tahoma" panose="020B0604030504040204" pitchFamily="34" charset="0"/>
            </a:endParaRPr>
          </a:p>
          <a:p>
            <a:pPr fontAlgn="auto">
              <a:spcBef>
                <a:spcPts val="0"/>
              </a:spcBef>
              <a:spcAft>
                <a:spcPts val="0"/>
              </a:spcAft>
            </a:pPr>
            <a:r>
              <a:rPr lang="en-US" sz="900" b="0" dirty="0" smtClean="0">
                <a:solidFill>
                  <a:prstClr val="black"/>
                </a:solidFill>
                <a:ea typeface="Tahoma" panose="020B0604030504040204" pitchFamily="34" charset="0"/>
              </a:rPr>
              <a:t>/ingest-data/</a:t>
            </a:r>
            <a:r>
              <a:rPr lang="en-US" sz="900" b="0" dirty="0" err="1" smtClean="0">
                <a:solidFill>
                  <a:prstClr val="black"/>
                </a:solidFill>
                <a:ea typeface="Tahoma" panose="020B0604030504040204" pitchFamily="34" charset="0"/>
              </a:rPr>
              <a:t>bkfs</a:t>
            </a:r>
            <a:r>
              <a:rPr lang="en-US" sz="900" b="0" dirty="0" smtClean="0">
                <a:solidFill>
                  <a:prstClr val="black"/>
                </a:solidFill>
                <a:ea typeface="Tahoma" panose="020B0604030504040204" pitchFamily="34" charset="0"/>
              </a:rPr>
              <a:t>/servicing/</a:t>
            </a:r>
            <a:r>
              <a:rPr lang="en-US" sz="900" b="0" dirty="0" err="1" smtClean="0">
                <a:solidFill>
                  <a:prstClr val="black"/>
                </a:solidFill>
                <a:ea typeface="Tahoma" panose="020B0604030504040204" pitchFamily="34" charset="0"/>
              </a:rPr>
              <a:t>msp</a:t>
            </a:r>
            <a:r>
              <a:rPr lang="en-US" sz="900" b="0" dirty="0" smtClean="0">
                <a:solidFill>
                  <a:prstClr val="black"/>
                </a:solidFill>
                <a:ea typeface="Tahoma" panose="020B0604030504040204" pitchFamily="34" charset="0"/>
              </a:rPr>
              <a:t>/&lt;</a:t>
            </a:r>
            <a:r>
              <a:rPr lang="en-US" sz="900" b="0" dirty="0" err="1" smtClean="0">
                <a:solidFill>
                  <a:prstClr val="black"/>
                </a:solidFill>
                <a:ea typeface="Tahoma" panose="020B0604030504040204" pitchFamily="34" charset="0"/>
              </a:rPr>
              <a:t>clientA</a:t>
            </a:r>
            <a:r>
              <a:rPr lang="en-US" sz="900" b="0" dirty="0" smtClean="0">
                <a:solidFill>
                  <a:prstClr val="black"/>
                </a:solidFill>
                <a:ea typeface="Tahoma" panose="020B0604030504040204" pitchFamily="34" charset="0"/>
              </a:rPr>
              <a:t>&gt;</a:t>
            </a:r>
          </a:p>
          <a:p>
            <a:pPr fontAlgn="auto">
              <a:spcBef>
                <a:spcPts val="0"/>
              </a:spcBef>
              <a:spcAft>
                <a:spcPts val="0"/>
              </a:spcAft>
            </a:pPr>
            <a:r>
              <a:rPr lang="en-US" sz="900" b="0" dirty="0">
                <a:solidFill>
                  <a:prstClr val="black"/>
                </a:solidFill>
                <a:ea typeface="Tahoma" panose="020B0604030504040204" pitchFamily="34" charset="0"/>
              </a:rPr>
              <a:t>/ingest-data/</a:t>
            </a:r>
            <a:r>
              <a:rPr lang="en-US" sz="900" b="0" dirty="0" err="1">
                <a:solidFill>
                  <a:prstClr val="black"/>
                </a:solidFill>
                <a:ea typeface="Tahoma" panose="020B0604030504040204" pitchFamily="34" charset="0"/>
              </a:rPr>
              <a:t>bkfs</a:t>
            </a:r>
            <a:r>
              <a:rPr lang="en-US" sz="900" b="0" dirty="0">
                <a:solidFill>
                  <a:prstClr val="black"/>
                </a:solidFill>
                <a:ea typeface="Tahoma" panose="020B0604030504040204" pitchFamily="34" charset="0"/>
              </a:rPr>
              <a:t>/servicing/</a:t>
            </a:r>
            <a:r>
              <a:rPr lang="en-US" sz="900" b="0" dirty="0" err="1">
                <a:solidFill>
                  <a:prstClr val="black"/>
                </a:solidFill>
                <a:ea typeface="Tahoma" panose="020B0604030504040204" pitchFamily="34" charset="0"/>
              </a:rPr>
              <a:t>msp</a:t>
            </a:r>
            <a:r>
              <a:rPr lang="en-US" sz="900" b="0" dirty="0">
                <a:solidFill>
                  <a:prstClr val="black"/>
                </a:solidFill>
                <a:ea typeface="Tahoma" panose="020B0604030504040204" pitchFamily="34" charset="0"/>
              </a:rPr>
              <a:t>/&lt;</a:t>
            </a:r>
            <a:r>
              <a:rPr lang="en-US" sz="900" b="0" dirty="0" err="1" smtClean="0">
                <a:solidFill>
                  <a:prstClr val="black"/>
                </a:solidFill>
                <a:ea typeface="Tahoma" panose="020B0604030504040204" pitchFamily="34" charset="0"/>
              </a:rPr>
              <a:t>clientB</a:t>
            </a:r>
            <a:r>
              <a:rPr lang="en-US" sz="900" b="0" dirty="0" smtClean="0">
                <a:solidFill>
                  <a:prstClr val="black"/>
                </a:solidFill>
                <a:ea typeface="Tahoma" panose="020B0604030504040204" pitchFamily="34" charset="0"/>
              </a:rPr>
              <a:t>&gt;</a:t>
            </a:r>
            <a:endParaRPr lang="en-US" sz="900" b="0" dirty="0">
              <a:solidFill>
                <a:prstClr val="black"/>
              </a:solidFill>
              <a:ea typeface="Tahoma" panose="020B0604030504040204" pitchFamily="34" charset="0"/>
            </a:endParaRPr>
          </a:p>
          <a:p>
            <a:pPr fontAlgn="auto">
              <a:spcBef>
                <a:spcPts val="0"/>
              </a:spcBef>
              <a:spcAft>
                <a:spcPts val="0"/>
              </a:spcAft>
            </a:pPr>
            <a:r>
              <a:rPr lang="en-US" sz="900" b="0" dirty="0">
                <a:solidFill>
                  <a:prstClr val="black"/>
                </a:solidFill>
                <a:ea typeface="Tahoma" panose="020B0604030504040204" pitchFamily="34" charset="0"/>
              </a:rPr>
              <a:t>/</a:t>
            </a:r>
            <a:r>
              <a:rPr lang="en-US" sz="900" b="0" dirty="0" smtClean="0">
                <a:solidFill>
                  <a:prstClr val="black"/>
                </a:solidFill>
                <a:ea typeface="Tahoma" panose="020B0604030504040204" pitchFamily="34" charset="0"/>
              </a:rPr>
              <a:t>ingest-data/</a:t>
            </a:r>
            <a:r>
              <a:rPr lang="en-US" sz="900" b="0" dirty="0" err="1" smtClean="0">
                <a:solidFill>
                  <a:prstClr val="black"/>
                </a:solidFill>
                <a:ea typeface="Tahoma" panose="020B0604030504040204" pitchFamily="34" charset="0"/>
              </a:rPr>
              <a:t>bkfs</a:t>
            </a:r>
            <a:r>
              <a:rPr lang="en-US" sz="900" b="0" dirty="0" smtClean="0">
                <a:solidFill>
                  <a:prstClr val="black"/>
                </a:solidFill>
                <a:ea typeface="Tahoma" panose="020B0604030504040204" pitchFamily="34" charset="0"/>
              </a:rPr>
              <a:t>/default/</a:t>
            </a:r>
            <a:r>
              <a:rPr lang="en-US" sz="900" b="0" dirty="0" err="1" smtClean="0">
                <a:solidFill>
                  <a:prstClr val="black"/>
                </a:solidFill>
                <a:ea typeface="Tahoma" panose="020B0604030504040204" pitchFamily="34" charset="0"/>
              </a:rPr>
              <a:t>ecde</a:t>
            </a:r>
            <a:r>
              <a:rPr lang="en-US" sz="900" b="0" dirty="0" smtClean="0">
                <a:solidFill>
                  <a:prstClr val="black"/>
                </a:solidFill>
                <a:ea typeface="Tahoma" panose="020B0604030504040204" pitchFamily="34" charset="0"/>
              </a:rPr>
              <a:t>/&lt;</a:t>
            </a:r>
            <a:r>
              <a:rPr lang="en-US" sz="900" b="0" dirty="0" err="1" smtClean="0">
                <a:solidFill>
                  <a:prstClr val="black"/>
                </a:solidFill>
                <a:ea typeface="Tahoma" panose="020B0604030504040204" pitchFamily="34" charset="0"/>
              </a:rPr>
              <a:t>clientA</a:t>
            </a:r>
            <a:r>
              <a:rPr lang="en-US" sz="900" b="0" dirty="0" smtClean="0">
                <a:solidFill>
                  <a:prstClr val="black"/>
                </a:solidFill>
                <a:ea typeface="Tahoma" panose="020B0604030504040204" pitchFamily="34" charset="0"/>
              </a:rPr>
              <a:t>&gt;</a:t>
            </a:r>
            <a:endParaRPr lang="en-US" sz="900" b="0" dirty="0">
              <a:solidFill>
                <a:prstClr val="black"/>
              </a:solidFill>
              <a:ea typeface="Tahoma" panose="020B0604030504040204" pitchFamily="34" charset="0"/>
            </a:endParaRPr>
          </a:p>
        </p:txBody>
      </p:sp>
      <p:sp>
        <p:nvSpPr>
          <p:cNvPr id="18" name="Magnetic Disk 26"/>
          <p:cNvSpPr/>
          <p:nvPr/>
        </p:nvSpPr>
        <p:spPr>
          <a:xfrm>
            <a:off x="5434049" y="2514436"/>
            <a:ext cx="1174525" cy="691796"/>
          </a:xfrm>
          <a:prstGeom prst="flowChartMagneticDisk">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Ranger Admin</a:t>
            </a:r>
          </a:p>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Ranger KMS</a:t>
            </a:r>
            <a:endParaRPr lang="en-US" sz="135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19" name="Elbow Connector 18"/>
          <p:cNvCxnSpPr>
            <a:stCxn id="18" idx="2"/>
            <a:endCxn id="6" idx="0"/>
          </p:cNvCxnSpPr>
          <p:nvPr/>
        </p:nvCxnSpPr>
        <p:spPr>
          <a:xfrm rot="10800000" flipV="1">
            <a:off x="4712913" y="2860333"/>
            <a:ext cx="721137" cy="700987"/>
          </a:xfrm>
          <a:prstGeom prst="bentConnector2">
            <a:avLst/>
          </a:prstGeom>
          <a:ln>
            <a:solidFill>
              <a:schemeClr val="tx2"/>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18" idx="4"/>
            <a:endCxn id="5" idx="0"/>
          </p:cNvCxnSpPr>
          <p:nvPr/>
        </p:nvCxnSpPr>
        <p:spPr>
          <a:xfrm>
            <a:off x="6608574" y="2860334"/>
            <a:ext cx="753383" cy="640478"/>
          </a:xfrm>
          <a:prstGeom prst="bentConnector2">
            <a:avLst/>
          </a:prstGeom>
          <a:ln>
            <a:solidFill>
              <a:schemeClr val="tx2"/>
            </a:solidFill>
            <a:headEnd type="arrow"/>
            <a:tailEnd type="arrow"/>
          </a:ln>
        </p:spPr>
        <p:style>
          <a:lnRef idx="3">
            <a:schemeClr val="accent4"/>
          </a:lnRef>
          <a:fillRef idx="0">
            <a:schemeClr val="accent4"/>
          </a:fillRef>
          <a:effectRef idx="2">
            <a:schemeClr val="accent4"/>
          </a:effectRef>
          <a:fontRef idx="minor">
            <a:schemeClr val="tx1"/>
          </a:fontRef>
        </p:style>
      </p:cxnSp>
      <p:pic>
        <p:nvPicPr>
          <p:cNvPr id="22" name="Picture 21"/>
          <p:cNvPicPr>
            <a:picLocks noChangeAspect="1"/>
          </p:cNvPicPr>
          <p:nvPr/>
        </p:nvPicPr>
        <p:blipFill>
          <a:blip r:embed="rId3"/>
          <a:stretch>
            <a:fillRect/>
          </a:stretch>
        </p:blipFill>
        <p:spPr>
          <a:xfrm>
            <a:off x="1360878" y="5724308"/>
            <a:ext cx="508331" cy="524092"/>
          </a:xfrm>
          <a:prstGeom prst="rect">
            <a:avLst/>
          </a:prstGeom>
        </p:spPr>
      </p:pic>
      <p:pic>
        <p:nvPicPr>
          <p:cNvPr id="23" name="Picture 22"/>
          <p:cNvPicPr>
            <a:picLocks noChangeAspect="1"/>
          </p:cNvPicPr>
          <p:nvPr/>
        </p:nvPicPr>
        <p:blipFill>
          <a:blip r:embed="rId3"/>
          <a:stretch>
            <a:fillRect/>
          </a:stretch>
        </p:blipFill>
        <p:spPr>
          <a:xfrm>
            <a:off x="1345117" y="1295073"/>
            <a:ext cx="539854" cy="539854"/>
          </a:xfrm>
          <a:prstGeom prst="rect">
            <a:avLst/>
          </a:prstGeom>
        </p:spPr>
      </p:pic>
      <p:cxnSp>
        <p:nvCxnSpPr>
          <p:cNvPr id="24" name="Straight Connector 23"/>
          <p:cNvCxnSpPr>
            <a:stCxn id="23" idx="2"/>
            <a:endCxn id="22" idx="0"/>
          </p:cNvCxnSpPr>
          <p:nvPr/>
        </p:nvCxnSpPr>
        <p:spPr>
          <a:xfrm>
            <a:off x="1615044" y="1834927"/>
            <a:ext cx="0" cy="38893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3"/>
          <a:stretch>
            <a:fillRect/>
          </a:stretch>
        </p:blipFill>
        <p:spPr>
          <a:xfrm>
            <a:off x="8459010" y="1241140"/>
            <a:ext cx="539854" cy="539854"/>
          </a:xfrm>
          <a:prstGeom prst="rect">
            <a:avLst/>
          </a:prstGeom>
        </p:spPr>
      </p:pic>
      <p:pic>
        <p:nvPicPr>
          <p:cNvPr id="26" name="Picture 25"/>
          <p:cNvPicPr>
            <a:picLocks noChangeAspect="1"/>
          </p:cNvPicPr>
          <p:nvPr/>
        </p:nvPicPr>
        <p:blipFill>
          <a:blip r:embed="rId3"/>
          <a:stretch>
            <a:fillRect/>
          </a:stretch>
        </p:blipFill>
        <p:spPr>
          <a:xfrm>
            <a:off x="8459010" y="5708546"/>
            <a:ext cx="539854" cy="539854"/>
          </a:xfrm>
          <a:prstGeom prst="rect">
            <a:avLst/>
          </a:prstGeom>
        </p:spPr>
      </p:pic>
      <p:cxnSp>
        <p:nvCxnSpPr>
          <p:cNvPr id="27" name="Straight Connector 26"/>
          <p:cNvCxnSpPr>
            <a:stCxn id="23" idx="3"/>
            <a:endCxn id="25" idx="1"/>
          </p:cNvCxnSpPr>
          <p:nvPr/>
        </p:nvCxnSpPr>
        <p:spPr>
          <a:xfrm flipV="1">
            <a:off x="1884971" y="1511067"/>
            <a:ext cx="6574039" cy="53933"/>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5" idx="2"/>
            <a:endCxn id="26" idx="0"/>
          </p:cNvCxnSpPr>
          <p:nvPr/>
        </p:nvCxnSpPr>
        <p:spPr>
          <a:xfrm>
            <a:off x="8728937" y="1780994"/>
            <a:ext cx="0" cy="3927552"/>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2" idx="3"/>
            <a:endCxn id="26" idx="1"/>
          </p:cNvCxnSpPr>
          <p:nvPr/>
        </p:nvCxnSpPr>
        <p:spPr>
          <a:xfrm flipV="1">
            <a:off x="1869209" y="5978473"/>
            <a:ext cx="6589801" cy="7881"/>
          </a:xfrm>
          <a:prstGeom prst="line">
            <a:avLst/>
          </a:prstGeom>
          <a:ln w="28575"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861575" y="1745311"/>
            <a:ext cx="1240831" cy="425245"/>
          </a:xfrm>
          <a:prstGeom prst="rect">
            <a:avLst/>
          </a:prstGeom>
        </p:spPr>
        <p:txBody>
          <a:bodyPr vert="horz" wrap="square" lIns="68598" tIns="68598" rIns="68598" bIns="68598" rtlCol="0">
            <a:noAutofit/>
          </a:bodyPr>
          <a:lstStyle/>
          <a:p>
            <a:pPr algn="ctr" fontAlgn="auto">
              <a:spcBef>
                <a:spcPts val="0"/>
              </a:spcBef>
              <a:spcAft>
                <a:spcPts val="0"/>
              </a:spcAft>
            </a:pPr>
            <a:r>
              <a:rPr lang="en-US" sz="800" dirty="0" smtClean="0">
                <a:solidFill>
                  <a:prstClr val="black"/>
                </a:solidFill>
                <a:ea typeface="Tahoma" panose="020B0604030504040204" pitchFamily="34" charset="0"/>
              </a:rPr>
              <a:t>Authentication</a:t>
            </a:r>
          </a:p>
          <a:p>
            <a:pPr algn="ctr" fontAlgn="auto">
              <a:spcBef>
                <a:spcPts val="0"/>
              </a:spcBef>
              <a:spcAft>
                <a:spcPts val="0"/>
              </a:spcAft>
            </a:pPr>
            <a:r>
              <a:rPr lang="en-US" sz="800" b="0" dirty="0" smtClean="0">
                <a:solidFill>
                  <a:prstClr val="black"/>
                </a:solidFill>
                <a:ea typeface="Tahoma" panose="020B0604030504040204" pitchFamily="34" charset="0"/>
              </a:rPr>
              <a:t>2 Factor Authentication</a:t>
            </a:r>
            <a:endParaRPr lang="en-US" sz="800" b="0" dirty="0">
              <a:solidFill>
                <a:prstClr val="black"/>
              </a:solidFill>
              <a:ea typeface="Tahoma" panose="020B0604030504040204" pitchFamily="34" charset="0"/>
            </a:endParaRPr>
          </a:p>
          <a:p>
            <a:pPr algn="ctr" fontAlgn="auto">
              <a:spcBef>
                <a:spcPts val="0"/>
              </a:spcBef>
              <a:spcAft>
                <a:spcPts val="0"/>
              </a:spcAft>
            </a:pPr>
            <a:endParaRPr lang="en-US" sz="800" dirty="0">
              <a:solidFill>
                <a:prstClr val="black"/>
              </a:solidFill>
              <a:ea typeface="Tahoma" panose="020B0604030504040204" pitchFamily="34" charset="0"/>
            </a:endParaRPr>
          </a:p>
        </p:txBody>
      </p:sp>
      <p:sp>
        <p:nvSpPr>
          <p:cNvPr id="36" name="TextBox 35"/>
          <p:cNvSpPr txBox="1"/>
          <p:nvPr/>
        </p:nvSpPr>
        <p:spPr>
          <a:xfrm>
            <a:off x="213860" y="1423076"/>
            <a:ext cx="632286" cy="330641"/>
          </a:xfrm>
          <a:prstGeom prst="rect">
            <a:avLst/>
          </a:prstGeom>
        </p:spPr>
        <p:txBody>
          <a:bodyPr vert="horz" wrap="square" lIns="68598" tIns="68598" rIns="68598" bIns="68598" rtlCol="0">
            <a:noAutofit/>
          </a:bodyPr>
          <a:lstStyle/>
          <a:p>
            <a:pPr algn="ctr" fontAlgn="auto">
              <a:spcBef>
                <a:spcPts val="0"/>
              </a:spcBef>
              <a:spcAft>
                <a:spcPts val="0"/>
              </a:spcAft>
            </a:pPr>
            <a:r>
              <a:rPr lang="en-US" sz="1050" b="0" dirty="0" smtClean="0">
                <a:solidFill>
                  <a:prstClr val="black"/>
                </a:solidFill>
                <a:ea typeface="Tahoma" panose="020B0604030504040204" pitchFamily="34" charset="0"/>
              </a:rPr>
              <a:t>Client</a:t>
            </a:r>
            <a:endParaRPr lang="en-US" sz="1050" b="0" dirty="0">
              <a:solidFill>
                <a:prstClr val="black"/>
              </a:solidFill>
              <a:ea typeface="Tahoma" panose="020B0604030504040204" pitchFamily="34" charset="0"/>
            </a:endParaRPr>
          </a:p>
        </p:txBody>
      </p:sp>
      <p:grpSp>
        <p:nvGrpSpPr>
          <p:cNvPr id="37" name="Group 36"/>
          <p:cNvGrpSpPr/>
          <p:nvPr/>
        </p:nvGrpSpPr>
        <p:grpSpPr>
          <a:xfrm>
            <a:off x="6775500" y="4304345"/>
            <a:ext cx="197733" cy="199752"/>
            <a:chOff x="7676652" y="4726909"/>
            <a:chExt cx="914400" cy="1244059"/>
          </a:xfrm>
          <a:solidFill>
            <a:schemeClr val="tx1"/>
          </a:solidFill>
        </p:grpSpPr>
        <p:sp>
          <p:nvSpPr>
            <p:cNvPr id="38" name="Block Arc 37"/>
            <p:cNvSpPr/>
            <p:nvPr/>
          </p:nvSpPr>
          <p:spPr>
            <a:xfrm>
              <a:off x="7676652" y="4726909"/>
              <a:ext cx="914400" cy="914400"/>
            </a:xfrm>
            <a:prstGeom prst="blockArc">
              <a:avLst/>
            </a:prstGeom>
            <a:grp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t" anchorCtr="0"/>
            <a:lstStyle/>
            <a:p>
              <a:pPr fontAlgn="auto">
                <a:spcBef>
                  <a:spcPts val="0"/>
                </a:spcBef>
                <a:spcAft>
                  <a:spcPts val="0"/>
                </a:spcAft>
              </a:pPr>
              <a:endParaRPr lang="en-US" sz="1350" b="0" dirty="0">
                <a:solidFill>
                  <a:srgbClr val="EEECE1"/>
                </a:solidFill>
                <a:latin typeface="Arial" panose="020B0604020202020204" pitchFamily="34" charset="0"/>
                <a:ea typeface="Tahoma" panose="020B0604030504040204" pitchFamily="34" charset="0"/>
                <a:cs typeface="Arial" panose="020B0604020202020204" pitchFamily="34" charset="0"/>
              </a:endParaRPr>
            </a:p>
          </p:txBody>
        </p:sp>
        <p:sp>
          <p:nvSpPr>
            <p:cNvPr id="39" name="Rounded Rectangle 38"/>
            <p:cNvSpPr/>
            <p:nvPr/>
          </p:nvSpPr>
          <p:spPr>
            <a:xfrm>
              <a:off x="7678102" y="5148008"/>
              <a:ext cx="912950" cy="82296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pPr>
              <a:endParaRPr lang="en-US" sz="1350" b="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grpSp>
        <p:nvGrpSpPr>
          <p:cNvPr id="40" name="Group 39"/>
          <p:cNvGrpSpPr/>
          <p:nvPr/>
        </p:nvGrpSpPr>
        <p:grpSpPr>
          <a:xfrm>
            <a:off x="7390946" y="4297918"/>
            <a:ext cx="197733" cy="199752"/>
            <a:chOff x="7676652" y="4726909"/>
            <a:chExt cx="914400" cy="1244059"/>
          </a:xfrm>
          <a:solidFill>
            <a:schemeClr val="tx1"/>
          </a:solidFill>
        </p:grpSpPr>
        <p:sp>
          <p:nvSpPr>
            <p:cNvPr id="41" name="Block Arc 40"/>
            <p:cNvSpPr/>
            <p:nvPr/>
          </p:nvSpPr>
          <p:spPr>
            <a:xfrm>
              <a:off x="7676652" y="4726909"/>
              <a:ext cx="914400" cy="914400"/>
            </a:xfrm>
            <a:prstGeom prst="blockArc">
              <a:avLst/>
            </a:prstGeom>
            <a:grp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t" anchorCtr="0"/>
            <a:lstStyle/>
            <a:p>
              <a:pPr fontAlgn="auto">
                <a:spcBef>
                  <a:spcPts val="0"/>
                </a:spcBef>
                <a:spcAft>
                  <a:spcPts val="0"/>
                </a:spcAft>
              </a:pPr>
              <a:endParaRPr lang="en-US" sz="1350" b="0" dirty="0">
                <a:solidFill>
                  <a:srgbClr val="EEECE1"/>
                </a:solidFill>
                <a:latin typeface="Arial" panose="020B0604020202020204" pitchFamily="34" charset="0"/>
                <a:ea typeface="Tahoma" panose="020B0604030504040204" pitchFamily="34" charset="0"/>
                <a:cs typeface="Arial" panose="020B0604020202020204" pitchFamily="34" charset="0"/>
              </a:endParaRPr>
            </a:p>
          </p:txBody>
        </p:sp>
        <p:sp>
          <p:nvSpPr>
            <p:cNvPr id="42" name="Rounded Rectangle 41"/>
            <p:cNvSpPr/>
            <p:nvPr/>
          </p:nvSpPr>
          <p:spPr>
            <a:xfrm>
              <a:off x="7678102" y="5148008"/>
              <a:ext cx="912950" cy="82296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pPr>
              <a:endParaRPr lang="en-US" sz="1350" b="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grpSp>
        <p:nvGrpSpPr>
          <p:cNvPr id="43" name="Group 42"/>
          <p:cNvGrpSpPr/>
          <p:nvPr/>
        </p:nvGrpSpPr>
        <p:grpSpPr>
          <a:xfrm>
            <a:off x="7966463" y="4297918"/>
            <a:ext cx="197733" cy="199752"/>
            <a:chOff x="7676652" y="4726909"/>
            <a:chExt cx="914400" cy="1244059"/>
          </a:xfrm>
          <a:solidFill>
            <a:schemeClr val="tx1"/>
          </a:solidFill>
        </p:grpSpPr>
        <p:sp>
          <p:nvSpPr>
            <p:cNvPr id="44" name="Block Arc 43"/>
            <p:cNvSpPr/>
            <p:nvPr/>
          </p:nvSpPr>
          <p:spPr>
            <a:xfrm>
              <a:off x="7676652" y="4726909"/>
              <a:ext cx="914400" cy="914400"/>
            </a:xfrm>
            <a:prstGeom prst="blockArc">
              <a:avLst/>
            </a:prstGeom>
            <a:grp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t" anchorCtr="0"/>
            <a:lstStyle/>
            <a:p>
              <a:pPr fontAlgn="auto">
                <a:spcBef>
                  <a:spcPts val="0"/>
                </a:spcBef>
                <a:spcAft>
                  <a:spcPts val="0"/>
                </a:spcAft>
              </a:pPr>
              <a:endParaRPr lang="en-US" sz="1350" b="0" dirty="0">
                <a:solidFill>
                  <a:srgbClr val="EEECE1"/>
                </a:solidFill>
                <a:latin typeface="Arial" panose="020B0604020202020204" pitchFamily="34" charset="0"/>
                <a:ea typeface="Tahoma" panose="020B0604030504040204" pitchFamily="34" charset="0"/>
                <a:cs typeface="Arial" panose="020B0604020202020204" pitchFamily="34" charset="0"/>
              </a:endParaRPr>
            </a:p>
          </p:txBody>
        </p:sp>
        <p:sp>
          <p:nvSpPr>
            <p:cNvPr id="45" name="Rounded Rectangle 44"/>
            <p:cNvSpPr/>
            <p:nvPr/>
          </p:nvSpPr>
          <p:spPr>
            <a:xfrm>
              <a:off x="7678102" y="5148008"/>
              <a:ext cx="912950" cy="82296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pPr>
              <a:endParaRPr lang="en-US" sz="1350" b="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graphicFrame>
        <p:nvGraphicFramePr>
          <p:cNvPr id="46" name="Table 45"/>
          <p:cNvGraphicFramePr>
            <a:graphicFrameLocks noGrp="1"/>
          </p:cNvGraphicFramePr>
          <p:nvPr>
            <p:extLst>
              <p:ext uri="{D42A27DB-BD31-4B8C-83A1-F6EECF244321}">
                <p14:modId xmlns:p14="http://schemas.microsoft.com/office/powerpoint/2010/main" val="1378500927"/>
              </p:ext>
            </p:extLst>
          </p:nvPr>
        </p:nvGraphicFramePr>
        <p:xfrm>
          <a:off x="3920175" y="4110680"/>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50" name="Can 49"/>
          <p:cNvSpPr/>
          <p:nvPr/>
        </p:nvSpPr>
        <p:spPr>
          <a:xfrm rot="16200000">
            <a:off x="6983116" y="2644449"/>
            <a:ext cx="169251" cy="431769"/>
          </a:xfrm>
          <a:prstGeom prst="can">
            <a:avLst/>
          </a:prstGeom>
          <a:solidFill>
            <a:schemeClr val="tx2"/>
          </a:solidFill>
          <a:ln/>
        </p:spPr>
        <p:style>
          <a:lnRef idx="0">
            <a:schemeClr val="accent3"/>
          </a:lnRef>
          <a:fillRef idx="3">
            <a:schemeClr val="accent3"/>
          </a:fillRef>
          <a:effectRef idx="3">
            <a:schemeClr val="accent3"/>
          </a:effectRef>
          <a:fontRef idx="minor">
            <a:schemeClr val="lt1"/>
          </a:fontRef>
        </p:style>
        <p:txBody>
          <a:bodyPr vert="vert" tIns="68598" bIns="68598" rtlCol="0" anchor="ctr" anchorCtr="0"/>
          <a:lstStyle/>
          <a:p>
            <a:pPr algn="ctr" fontAlgn="auto">
              <a:spcBef>
                <a:spcPts val="0"/>
              </a:spcBef>
              <a:spcAft>
                <a:spcPts val="0"/>
              </a:spcAft>
            </a:pPr>
            <a:r>
              <a:rPr lang="en-US" sz="900" b="0" dirty="0" smtClean="0">
                <a:solidFill>
                  <a:prstClr val="white"/>
                </a:solidFill>
                <a:latin typeface="Arial" panose="020B0604020202020204" pitchFamily="34" charset="0"/>
                <a:ea typeface="Tahoma" panose="020B0604030504040204" pitchFamily="34" charset="0"/>
                <a:cs typeface="Arial" panose="020B0604020202020204" pitchFamily="34" charset="0"/>
              </a:rPr>
              <a:t>TDE</a:t>
            </a:r>
            <a:endParaRPr lang="en-US" sz="9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51" name="Rounded Rectangle 50"/>
          <p:cNvSpPr/>
          <p:nvPr/>
        </p:nvSpPr>
        <p:spPr>
          <a:xfrm>
            <a:off x="4024398" y="1608517"/>
            <a:ext cx="837177" cy="62886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Web Focus</a:t>
            </a:r>
            <a:endParaRPr lang="en-US" sz="12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52" name="Magnetic Disk 55"/>
          <p:cNvSpPr/>
          <p:nvPr/>
        </p:nvSpPr>
        <p:spPr>
          <a:xfrm>
            <a:off x="287072" y="2565128"/>
            <a:ext cx="798802" cy="794316"/>
          </a:xfrm>
          <a:prstGeom prst="flowChartMagneticDisk">
            <a:avLst/>
          </a:prstGeom>
          <a:ln/>
        </p:spPr>
        <p:style>
          <a:lnRef idx="2">
            <a:schemeClr val="accent2">
              <a:shade val="50000"/>
            </a:schemeClr>
          </a:lnRef>
          <a:fillRef idx="1">
            <a:schemeClr val="accent2"/>
          </a:fillRef>
          <a:effectRef idx="0">
            <a:schemeClr val="accent2"/>
          </a:effectRef>
          <a:fontRef idx="minor">
            <a:schemeClr val="lt1"/>
          </a:fontRef>
        </p:style>
        <p:txBody>
          <a:bodyPr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SSO</a:t>
            </a:r>
            <a:endParaRPr lang="en-US" sz="12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53" name="Straight Arrow Connector 52"/>
          <p:cNvCxnSpPr>
            <a:stCxn id="51" idx="1"/>
          </p:cNvCxnSpPr>
          <p:nvPr/>
        </p:nvCxnSpPr>
        <p:spPr>
          <a:xfrm flipH="1">
            <a:off x="1149931" y="1922950"/>
            <a:ext cx="2874467" cy="888322"/>
          </a:xfrm>
          <a:prstGeom prst="straightConnector1">
            <a:avLst/>
          </a:prstGeom>
          <a:ln w="38100">
            <a:solidFill>
              <a:schemeClr val="accent2">
                <a:lumMod val="75000"/>
              </a:schemeClr>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extLst>
              <p:ext uri="{D42A27DB-BD31-4B8C-83A1-F6EECF244321}">
                <p14:modId xmlns:p14="http://schemas.microsoft.com/office/powerpoint/2010/main" val="3846170735"/>
              </p:ext>
            </p:extLst>
          </p:nvPr>
        </p:nvGraphicFramePr>
        <p:xfrm>
          <a:off x="4475877" y="4102067"/>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1199357088"/>
              </p:ext>
            </p:extLst>
          </p:nvPr>
        </p:nvGraphicFramePr>
        <p:xfrm>
          <a:off x="5037168" y="4103392"/>
          <a:ext cx="487788" cy="297234"/>
        </p:xfrm>
        <a:graphic>
          <a:graphicData uri="http://schemas.openxmlformats.org/drawingml/2006/table">
            <a:tbl>
              <a:tblPr firstRow="1" bandRow="1">
                <a:tableStyleId>{3C2FFA5D-87B4-456A-9821-1D502468CF0F}</a:tableStyleId>
              </a:tblPr>
              <a:tblGrid>
                <a:gridCol w="162596"/>
                <a:gridCol w="162596"/>
                <a:gridCol w="162596"/>
              </a:tblGrid>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a:p>
                  </a:txBody>
                  <a:tcPr marL="68598" marR="68598" marT="34299" marB="34299"/>
                </a:tc>
              </a:tr>
              <a:tr h="0">
                <a:tc>
                  <a:txBody>
                    <a:bodyPr/>
                    <a:lstStyle/>
                    <a:p>
                      <a:endParaRPr lang="en-US" sz="200" dirty="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r h="0">
                <a:tc>
                  <a:txBody>
                    <a:bodyPr/>
                    <a:lstStyle/>
                    <a:p>
                      <a:endParaRPr lang="en-US" sz="200"/>
                    </a:p>
                  </a:txBody>
                  <a:tcPr marL="68598" marR="68598" marT="34299" marB="34299"/>
                </a:tc>
                <a:tc>
                  <a:txBody>
                    <a:bodyPr/>
                    <a:lstStyle/>
                    <a:p>
                      <a:endParaRPr lang="en-US" sz="200" dirty="0"/>
                    </a:p>
                  </a:txBody>
                  <a:tcPr marL="68598" marR="68598" marT="34299" marB="34299"/>
                </a:tc>
                <a:tc>
                  <a:txBody>
                    <a:bodyPr/>
                    <a:lstStyle/>
                    <a:p>
                      <a:endParaRPr lang="en-US" sz="200" dirty="0"/>
                    </a:p>
                  </a:txBody>
                  <a:tcPr marL="68598" marR="68598" marT="34299" marB="34299"/>
                </a:tc>
              </a:tr>
            </a:tbl>
          </a:graphicData>
        </a:graphic>
      </p:graphicFrame>
      <p:sp>
        <p:nvSpPr>
          <p:cNvPr id="63" name="TextBox 62"/>
          <p:cNvSpPr txBox="1"/>
          <p:nvPr/>
        </p:nvSpPr>
        <p:spPr>
          <a:xfrm>
            <a:off x="7537720" y="2691210"/>
            <a:ext cx="998761" cy="599337"/>
          </a:xfrm>
          <a:prstGeom prst="rect">
            <a:avLst/>
          </a:prstGeom>
        </p:spPr>
        <p:txBody>
          <a:bodyPr vert="horz" wrap="square" lIns="68598" tIns="68598" rIns="68598" bIns="68598" rtlCol="0">
            <a:noAutofit/>
          </a:bodyPr>
          <a:lstStyle/>
          <a:p>
            <a:pPr fontAlgn="auto">
              <a:spcBef>
                <a:spcPts val="0"/>
              </a:spcBef>
              <a:spcAft>
                <a:spcPts val="0"/>
              </a:spcAft>
            </a:pPr>
            <a:r>
              <a:rPr lang="en-US" sz="800" dirty="0" smtClean="0">
                <a:solidFill>
                  <a:prstClr val="black"/>
                </a:solidFill>
                <a:ea typeface="Tahoma" panose="020B0604030504040204" pitchFamily="34" charset="0"/>
              </a:rPr>
              <a:t>Encryption </a:t>
            </a:r>
          </a:p>
          <a:p>
            <a:pPr marL="171450" indent="-171450" fontAlgn="auto">
              <a:spcBef>
                <a:spcPts val="0"/>
              </a:spcBef>
              <a:spcAft>
                <a:spcPts val="0"/>
              </a:spcAft>
              <a:buFont typeface="Arial" panose="020B0604020202020204" pitchFamily="34" charset="0"/>
              <a:buChar char="•"/>
            </a:pPr>
            <a:r>
              <a:rPr lang="en-US" sz="800" b="0" dirty="0" smtClean="0">
                <a:solidFill>
                  <a:prstClr val="black"/>
                </a:solidFill>
                <a:ea typeface="Tahoma" panose="020B0604030504040204" pitchFamily="34" charset="0"/>
              </a:rPr>
              <a:t>Policies</a:t>
            </a:r>
          </a:p>
          <a:p>
            <a:pPr marL="171450" indent="-171450" fontAlgn="auto">
              <a:spcBef>
                <a:spcPts val="0"/>
              </a:spcBef>
              <a:spcAft>
                <a:spcPts val="0"/>
              </a:spcAft>
              <a:buFont typeface="Arial" panose="020B0604020202020204" pitchFamily="34" charset="0"/>
              <a:buChar char="•"/>
            </a:pPr>
            <a:r>
              <a:rPr lang="en-US" sz="800" b="0" dirty="0" smtClean="0">
                <a:solidFill>
                  <a:prstClr val="black"/>
                </a:solidFill>
                <a:ea typeface="Tahoma" panose="020B0604030504040204" pitchFamily="34" charset="0"/>
              </a:rPr>
              <a:t>Keys</a:t>
            </a:r>
          </a:p>
          <a:p>
            <a:pPr marL="171450" indent="-171450" fontAlgn="auto">
              <a:spcBef>
                <a:spcPts val="0"/>
              </a:spcBef>
              <a:spcAft>
                <a:spcPts val="0"/>
              </a:spcAft>
              <a:buFont typeface="Arial" panose="020B0604020202020204" pitchFamily="34" charset="0"/>
              <a:buChar char="•"/>
            </a:pPr>
            <a:r>
              <a:rPr lang="en-US" sz="800" b="0" dirty="0" smtClean="0">
                <a:solidFill>
                  <a:prstClr val="black"/>
                </a:solidFill>
                <a:ea typeface="Tahoma" panose="020B0604030504040204" pitchFamily="34" charset="0"/>
              </a:rPr>
              <a:t>Zones</a:t>
            </a:r>
          </a:p>
        </p:txBody>
      </p:sp>
      <p:sp>
        <p:nvSpPr>
          <p:cNvPr id="72" name="Rounded Rectangle 71"/>
          <p:cNvSpPr/>
          <p:nvPr/>
        </p:nvSpPr>
        <p:spPr>
          <a:xfrm>
            <a:off x="1860147" y="3892431"/>
            <a:ext cx="1522865" cy="1842892"/>
          </a:xfrm>
          <a:prstGeom prst="roundRect">
            <a:avLst/>
          </a:prstGeom>
          <a:solidFill>
            <a:schemeClr val="accent2">
              <a:lumMod val="20000"/>
              <a:lumOff val="80000"/>
            </a:schemeClr>
          </a:solidFill>
          <a:ln>
            <a:solidFill>
              <a:schemeClr val="accent2">
                <a:lumMod val="40000"/>
                <a:lumOff val="60000"/>
              </a:schemeClr>
            </a:solidFill>
          </a:ln>
        </p:spPr>
        <p:style>
          <a:lnRef idx="1">
            <a:schemeClr val="accent4"/>
          </a:lnRef>
          <a:fillRef idx="2">
            <a:schemeClr val="accent4"/>
          </a:fillRef>
          <a:effectRef idx="1">
            <a:schemeClr val="accent4"/>
          </a:effectRef>
          <a:fontRef idx="minor">
            <a:schemeClr val="dk1"/>
          </a:fontRef>
        </p:style>
        <p:txBody>
          <a:bodyPr tIns="68598" bIns="68598" rtlCol="0" anchor="t" anchorCtr="0"/>
          <a:lstStyle/>
          <a:p>
            <a:pPr algn="ctr" fontAlgn="auto">
              <a:spcBef>
                <a:spcPts val="0"/>
              </a:spcBef>
              <a:spcAft>
                <a:spcPts val="0"/>
              </a:spcAft>
            </a:pPr>
            <a:r>
              <a:rPr lang="en-US" b="0" dirty="0" smtClean="0">
                <a:solidFill>
                  <a:srgbClr val="1E1E1E"/>
                </a:solidFill>
                <a:latin typeface="Arial" panose="020B0604020202020204" pitchFamily="34" charset="0"/>
                <a:ea typeface="Tahoma" panose="020B0604030504040204" pitchFamily="34" charset="0"/>
                <a:cs typeface="Arial" panose="020B0604020202020204" pitchFamily="34" charset="0"/>
              </a:rPr>
              <a:t>Linux O/S</a:t>
            </a:r>
            <a:endParaRPr lang="en-US" b="0" dirty="0">
              <a:solidFill>
                <a:srgbClr val="1E1E1E"/>
              </a:solidFill>
              <a:latin typeface="Arial" panose="020B0604020202020204" pitchFamily="34" charset="0"/>
              <a:ea typeface="Tahoma" panose="020B0604030504040204" pitchFamily="34" charset="0"/>
              <a:cs typeface="Arial" panose="020B0604020202020204" pitchFamily="34" charset="0"/>
            </a:endParaRPr>
          </a:p>
        </p:txBody>
      </p:sp>
      <p:sp>
        <p:nvSpPr>
          <p:cNvPr id="73" name="Multidocument 18"/>
          <p:cNvSpPr/>
          <p:nvPr/>
        </p:nvSpPr>
        <p:spPr>
          <a:xfrm>
            <a:off x="2384265" y="4348628"/>
            <a:ext cx="523739" cy="485383"/>
          </a:xfrm>
          <a:prstGeom prst="flowChartMultidocumen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8598" bIns="68598" rtlCol="0" anchor="t" anchorCtr="0"/>
          <a:lstStyle/>
          <a:p>
            <a:pPr algn="ctr" fontAlgn="auto">
              <a:spcBef>
                <a:spcPts val="0"/>
              </a:spcBef>
              <a:spcAft>
                <a:spcPts val="0"/>
              </a:spcAft>
            </a:pPr>
            <a:r>
              <a:rPr lang="en-US" b="0" dirty="0" smtClean="0">
                <a:solidFill>
                  <a:prstClr val="white"/>
                </a:solidFill>
                <a:latin typeface="Arial" panose="020B0604020202020204" pitchFamily="34" charset="0"/>
                <a:ea typeface="Tahoma" panose="020B0604030504040204" pitchFamily="34" charset="0"/>
                <a:cs typeface="Arial" panose="020B0604020202020204" pitchFamily="34" charset="0"/>
              </a:rPr>
              <a:t>A</a:t>
            </a:r>
            <a:endParaRPr lang="en-US"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77" name="TextBox 76"/>
          <p:cNvSpPr txBox="1"/>
          <p:nvPr/>
        </p:nvSpPr>
        <p:spPr>
          <a:xfrm>
            <a:off x="1860147" y="4866561"/>
            <a:ext cx="1522865" cy="683604"/>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Protegrity Security Zones</a:t>
            </a:r>
          </a:p>
          <a:p>
            <a:pPr fontAlgn="auto">
              <a:spcBef>
                <a:spcPts val="0"/>
              </a:spcBef>
              <a:spcAft>
                <a:spcPts val="0"/>
              </a:spcAft>
            </a:pPr>
            <a:endParaRPr lang="en-US" sz="1000" b="0" dirty="0" smtClean="0">
              <a:solidFill>
                <a:prstClr val="black"/>
              </a:solidFill>
              <a:ea typeface="Tahoma" panose="020B0604030504040204" pitchFamily="34" charset="0"/>
            </a:endParaRPr>
          </a:p>
          <a:p>
            <a:pPr fontAlgn="auto">
              <a:spcBef>
                <a:spcPts val="0"/>
              </a:spcBef>
              <a:spcAft>
                <a:spcPts val="0"/>
              </a:spcAft>
            </a:pPr>
            <a:r>
              <a:rPr lang="en-US" sz="1000" b="0" dirty="0" smtClean="0">
                <a:solidFill>
                  <a:prstClr val="black"/>
                </a:solidFill>
                <a:ea typeface="Tahoma" panose="020B0604030504040204" pitchFamily="34" charset="0"/>
              </a:rPr>
              <a:t>/</a:t>
            </a:r>
            <a:r>
              <a:rPr lang="en-US" sz="1000" b="0" dirty="0" err="1" smtClean="0">
                <a:solidFill>
                  <a:prstClr val="black"/>
                </a:solidFill>
                <a:ea typeface="Tahoma" panose="020B0604030504040204" pitchFamily="34" charset="0"/>
              </a:rPr>
              <a:t>bkfs</a:t>
            </a:r>
            <a:r>
              <a:rPr lang="en-US" sz="1000" b="0" dirty="0" smtClean="0">
                <a:solidFill>
                  <a:prstClr val="black"/>
                </a:solidFill>
                <a:ea typeface="Tahoma" panose="020B0604030504040204" pitchFamily="34" charset="0"/>
              </a:rPr>
              <a:t>-data/…</a:t>
            </a:r>
            <a:endParaRPr lang="en-US" sz="900" b="0" dirty="0" smtClean="0">
              <a:solidFill>
                <a:prstClr val="black"/>
              </a:solidFill>
              <a:ea typeface="Tahoma" panose="020B0604030504040204" pitchFamily="34" charset="0"/>
            </a:endParaRPr>
          </a:p>
        </p:txBody>
      </p:sp>
      <p:grpSp>
        <p:nvGrpSpPr>
          <p:cNvPr id="78" name="Group 77"/>
          <p:cNvGrpSpPr/>
          <p:nvPr/>
        </p:nvGrpSpPr>
        <p:grpSpPr>
          <a:xfrm>
            <a:off x="2684564" y="4650133"/>
            <a:ext cx="197733" cy="199752"/>
            <a:chOff x="7676652" y="4726909"/>
            <a:chExt cx="914400" cy="1244059"/>
          </a:xfrm>
          <a:solidFill>
            <a:schemeClr val="tx1"/>
          </a:solidFill>
        </p:grpSpPr>
        <p:sp>
          <p:nvSpPr>
            <p:cNvPr id="79" name="Block Arc 78"/>
            <p:cNvSpPr/>
            <p:nvPr/>
          </p:nvSpPr>
          <p:spPr>
            <a:xfrm>
              <a:off x="7676652" y="4726909"/>
              <a:ext cx="914400" cy="914400"/>
            </a:xfrm>
            <a:prstGeom prst="blockArc">
              <a:avLst/>
            </a:prstGeom>
            <a:grp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t" anchorCtr="0"/>
            <a:lstStyle/>
            <a:p>
              <a:pPr fontAlgn="auto">
                <a:spcBef>
                  <a:spcPts val="0"/>
                </a:spcBef>
                <a:spcAft>
                  <a:spcPts val="0"/>
                </a:spcAft>
              </a:pPr>
              <a:endParaRPr lang="en-US" sz="1350" b="0" dirty="0">
                <a:solidFill>
                  <a:srgbClr val="EEECE1"/>
                </a:solidFill>
                <a:latin typeface="Arial" panose="020B0604020202020204" pitchFamily="34" charset="0"/>
                <a:ea typeface="Tahoma" panose="020B0604030504040204" pitchFamily="34" charset="0"/>
                <a:cs typeface="Arial" panose="020B0604020202020204" pitchFamily="34" charset="0"/>
              </a:endParaRPr>
            </a:p>
          </p:txBody>
        </p:sp>
        <p:sp>
          <p:nvSpPr>
            <p:cNvPr id="80" name="Rounded Rectangle 79"/>
            <p:cNvSpPr/>
            <p:nvPr/>
          </p:nvSpPr>
          <p:spPr>
            <a:xfrm>
              <a:off x="7678102" y="5148008"/>
              <a:ext cx="912950" cy="822960"/>
            </a:xfrm>
            <a:prstGeom prst="roundRect">
              <a:avLst/>
            </a:prstGeom>
            <a:grp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pPr>
              <a:endParaRPr lang="en-US" sz="1350" b="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104" name="Rounded Rectangle 103"/>
          <p:cNvSpPr/>
          <p:nvPr/>
        </p:nvSpPr>
        <p:spPr>
          <a:xfrm>
            <a:off x="3849731" y="5032813"/>
            <a:ext cx="1708841" cy="62886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BKFS Ingest App</a:t>
            </a:r>
            <a:endParaRPr lang="en-US" sz="12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105" name="Straight Arrow Connector 104"/>
          <p:cNvCxnSpPr>
            <a:endCxn id="104" idx="1"/>
          </p:cNvCxnSpPr>
          <p:nvPr/>
        </p:nvCxnSpPr>
        <p:spPr>
          <a:xfrm>
            <a:off x="3390947" y="5343896"/>
            <a:ext cx="458784" cy="3350"/>
          </a:xfrm>
          <a:prstGeom prst="straightConnector1">
            <a:avLst/>
          </a:prstGeom>
          <a:ln w="38100">
            <a:solidFill>
              <a:schemeClr val="accent2">
                <a:lumMod val="75000"/>
              </a:schemeClr>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3390946" y="5381036"/>
            <a:ext cx="458785"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Read</a:t>
            </a:r>
            <a:endParaRPr lang="en-US" sz="800" b="0" dirty="0">
              <a:solidFill>
                <a:prstClr val="black"/>
              </a:solidFill>
              <a:ea typeface="Tahoma" panose="020B0604030504040204" pitchFamily="34" charset="0"/>
            </a:endParaRPr>
          </a:p>
        </p:txBody>
      </p:sp>
      <p:cxnSp>
        <p:nvCxnSpPr>
          <p:cNvPr id="112" name="Straight Arrow Connector 111"/>
          <p:cNvCxnSpPr>
            <a:stCxn id="104" idx="3"/>
          </p:cNvCxnSpPr>
          <p:nvPr/>
        </p:nvCxnSpPr>
        <p:spPr>
          <a:xfrm flipV="1">
            <a:off x="5558572" y="5343896"/>
            <a:ext cx="638397" cy="3350"/>
          </a:xfrm>
          <a:prstGeom prst="straightConnector1">
            <a:avLst/>
          </a:prstGeom>
          <a:ln w="38100">
            <a:solidFill>
              <a:schemeClr val="accent2">
                <a:lumMod val="75000"/>
              </a:schemeClr>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5537477" y="5365623"/>
            <a:ext cx="659492"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Write</a:t>
            </a:r>
            <a:endParaRPr lang="en-US" sz="800" b="0" dirty="0">
              <a:solidFill>
                <a:prstClr val="black"/>
              </a:solidFill>
              <a:ea typeface="Tahoma" panose="020B0604030504040204" pitchFamily="34" charset="0"/>
            </a:endParaRPr>
          </a:p>
        </p:txBody>
      </p:sp>
      <p:sp>
        <p:nvSpPr>
          <p:cNvPr id="122" name="Can 121"/>
          <p:cNvSpPr/>
          <p:nvPr/>
        </p:nvSpPr>
        <p:spPr>
          <a:xfrm rot="16200000">
            <a:off x="4906640" y="2626070"/>
            <a:ext cx="177196" cy="460580"/>
          </a:xfrm>
          <a:prstGeom prst="can">
            <a:avLst/>
          </a:prstGeom>
          <a:solidFill>
            <a:schemeClr val="tx2"/>
          </a:solidFill>
          <a:ln/>
        </p:spPr>
        <p:style>
          <a:lnRef idx="0">
            <a:schemeClr val="accent3"/>
          </a:lnRef>
          <a:fillRef idx="3">
            <a:schemeClr val="accent3"/>
          </a:fillRef>
          <a:effectRef idx="3">
            <a:schemeClr val="accent3"/>
          </a:effectRef>
          <a:fontRef idx="minor">
            <a:schemeClr val="lt1"/>
          </a:fontRef>
        </p:style>
        <p:txBody>
          <a:bodyPr vert="vert" tIns="68598" bIns="68598" rtlCol="0" anchor="ctr" anchorCtr="0"/>
          <a:lstStyle/>
          <a:p>
            <a:pPr algn="ctr" fontAlgn="auto">
              <a:spcBef>
                <a:spcPts val="0"/>
              </a:spcBef>
              <a:spcAft>
                <a:spcPts val="0"/>
              </a:spcAft>
            </a:pPr>
            <a:r>
              <a:rPr lang="en-US" sz="900" b="0" dirty="0" err="1" smtClean="0">
                <a:solidFill>
                  <a:prstClr val="white"/>
                </a:solidFill>
                <a:latin typeface="Arial" panose="020B0604020202020204" pitchFamily="34" charset="0"/>
                <a:ea typeface="Tahoma" panose="020B0604030504040204" pitchFamily="34" charset="0"/>
                <a:cs typeface="Arial" panose="020B0604020202020204" pitchFamily="34" charset="0"/>
              </a:rPr>
              <a:t>Auth</a:t>
            </a:r>
            <a:endParaRPr lang="en-US" sz="9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129" name="Straight Arrow Connector 128"/>
          <p:cNvCxnSpPr/>
          <p:nvPr/>
        </p:nvCxnSpPr>
        <p:spPr>
          <a:xfrm flipV="1">
            <a:off x="1040235" y="1922950"/>
            <a:ext cx="2350711" cy="20550"/>
          </a:xfrm>
          <a:prstGeom prst="straightConnector1">
            <a:avLst/>
          </a:prstGeom>
          <a:ln>
            <a:solidFill>
              <a:schemeClr val="tx1"/>
            </a:solidFill>
            <a:headEnd type="arrow"/>
            <a:tailEnd type="arrow"/>
          </a:ln>
        </p:spPr>
        <p:style>
          <a:lnRef idx="3">
            <a:schemeClr val="accent3"/>
          </a:lnRef>
          <a:fillRef idx="0">
            <a:schemeClr val="accent3"/>
          </a:fillRef>
          <a:effectRef idx="2">
            <a:schemeClr val="accent3"/>
          </a:effectRef>
          <a:fontRef idx="minor">
            <a:schemeClr val="tx1"/>
          </a:fontRef>
        </p:style>
      </p:cxnSp>
      <p:sp>
        <p:nvSpPr>
          <p:cNvPr id="172" name="Can 171"/>
          <p:cNvSpPr/>
          <p:nvPr/>
        </p:nvSpPr>
        <p:spPr>
          <a:xfrm rot="16200000">
            <a:off x="2640570" y="2201102"/>
            <a:ext cx="545998" cy="1632642"/>
          </a:xfrm>
          <a:prstGeom prst="can">
            <a:avLst/>
          </a:prstGeom>
          <a:solidFill>
            <a:schemeClr val="tx2"/>
          </a:solidFill>
          <a:ln/>
        </p:spPr>
        <p:style>
          <a:lnRef idx="0">
            <a:schemeClr val="accent3"/>
          </a:lnRef>
          <a:fillRef idx="3">
            <a:schemeClr val="accent3"/>
          </a:fillRef>
          <a:effectRef idx="3">
            <a:schemeClr val="accent3"/>
          </a:effectRef>
          <a:fontRef idx="minor">
            <a:schemeClr val="lt1"/>
          </a:fontRef>
        </p:style>
        <p:txBody>
          <a:bodyPr vert="vert"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Hub Web Services</a:t>
            </a:r>
            <a:endParaRPr lang="en-US" sz="12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173" name="Straight Arrow Connector 172"/>
          <p:cNvCxnSpPr>
            <a:stCxn id="51" idx="2"/>
          </p:cNvCxnSpPr>
          <p:nvPr/>
        </p:nvCxnSpPr>
        <p:spPr>
          <a:xfrm flipH="1">
            <a:off x="3708998" y="2237382"/>
            <a:ext cx="733989" cy="514350"/>
          </a:xfrm>
          <a:prstGeom prst="straightConnector1">
            <a:avLst/>
          </a:prstGeom>
          <a:ln w="38100">
            <a:solidFill>
              <a:schemeClr val="accent2">
                <a:lumMod val="75000"/>
              </a:schemeClr>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a:stCxn id="172" idx="2"/>
          </p:cNvCxnSpPr>
          <p:nvPr/>
        </p:nvCxnSpPr>
        <p:spPr>
          <a:xfrm>
            <a:off x="2913569" y="3290422"/>
            <a:ext cx="946681" cy="488406"/>
          </a:xfrm>
          <a:prstGeom prst="straightConnector1">
            <a:avLst/>
          </a:prstGeom>
          <a:ln w="38100">
            <a:solidFill>
              <a:schemeClr val="accent2">
                <a:lumMod val="75000"/>
              </a:schemeClr>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5" name="TextBox 184"/>
          <p:cNvSpPr txBox="1"/>
          <p:nvPr/>
        </p:nvSpPr>
        <p:spPr>
          <a:xfrm>
            <a:off x="3472672" y="2256017"/>
            <a:ext cx="564446"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HTTPS</a:t>
            </a:r>
            <a:endParaRPr lang="en-US" sz="800" b="0" dirty="0">
              <a:solidFill>
                <a:prstClr val="black"/>
              </a:solidFill>
              <a:ea typeface="Tahoma" panose="020B0604030504040204" pitchFamily="34" charset="0"/>
            </a:endParaRPr>
          </a:p>
        </p:txBody>
      </p:sp>
      <p:sp>
        <p:nvSpPr>
          <p:cNvPr id="186" name="TextBox 185"/>
          <p:cNvSpPr txBox="1"/>
          <p:nvPr/>
        </p:nvSpPr>
        <p:spPr>
          <a:xfrm>
            <a:off x="2731876" y="3470958"/>
            <a:ext cx="564446"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HTTPS</a:t>
            </a:r>
            <a:endParaRPr lang="en-US" sz="800" b="0" dirty="0">
              <a:solidFill>
                <a:prstClr val="black"/>
              </a:solidFill>
              <a:ea typeface="Tahoma" panose="020B0604030504040204" pitchFamily="34" charset="0"/>
            </a:endParaRPr>
          </a:p>
        </p:txBody>
      </p:sp>
      <p:cxnSp>
        <p:nvCxnSpPr>
          <p:cNvPr id="187" name="Straight Arrow Connector 186"/>
          <p:cNvCxnSpPr>
            <a:stCxn id="51" idx="2"/>
          </p:cNvCxnSpPr>
          <p:nvPr/>
        </p:nvCxnSpPr>
        <p:spPr>
          <a:xfrm>
            <a:off x="4442987" y="2237382"/>
            <a:ext cx="7541" cy="1261063"/>
          </a:xfrm>
          <a:prstGeom prst="straightConnector1">
            <a:avLst/>
          </a:prstGeom>
          <a:ln w="38100">
            <a:solidFill>
              <a:schemeClr val="accent2">
                <a:lumMod val="75000"/>
              </a:schemeClr>
            </a:solidFill>
            <a:prstDash val="soli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0" name="TextBox 229"/>
          <p:cNvSpPr txBox="1"/>
          <p:nvPr/>
        </p:nvSpPr>
        <p:spPr>
          <a:xfrm>
            <a:off x="3772012" y="2756753"/>
            <a:ext cx="776866" cy="245492"/>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API/JDBC</a:t>
            </a:r>
            <a:endParaRPr lang="en-US" sz="800" b="0" dirty="0">
              <a:solidFill>
                <a:prstClr val="black"/>
              </a:solidFill>
              <a:ea typeface="Tahoma" panose="020B0604030504040204" pitchFamily="34" charset="0"/>
            </a:endParaRPr>
          </a:p>
        </p:txBody>
      </p:sp>
      <p:sp>
        <p:nvSpPr>
          <p:cNvPr id="231" name="Cloud 230"/>
          <p:cNvSpPr/>
          <p:nvPr/>
        </p:nvSpPr>
        <p:spPr>
          <a:xfrm>
            <a:off x="108693" y="3613075"/>
            <a:ext cx="1242221" cy="9601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200" b="0" dirty="0" err="1" smtClean="0">
                <a:solidFill>
                  <a:prstClr val="white"/>
                </a:solidFill>
                <a:latin typeface="Arial" panose="020B0604020202020204" pitchFamily="34" charset="0"/>
                <a:cs typeface="Arial" panose="020B0604020202020204" pitchFamily="34" charset="0"/>
              </a:rPr>
              <a:t>Messageway</a:t>
            </a:r>
            <a:endParaRPr lang="en-US" sz="1200" b="0" dirty="0">
              <a:solidFill>
                <a:prstClr val="white"/>
              </a:solidFill>
              <a:latin typeface="Arial" panose="020B0604020202020204" pitchFamily="34" charset="0"/>
              <a:cs typeface="Arial" panose="020B0604020202020204" pitchFamily="34" charset="0"/>
            </a:endParaRPr>
          </a:p>
        </p:txBody>
      </p:sp>
      <p:cxnSp>
        <p:nvCxnSpPr>
          <p:cNvPr id="232" name="Straight Arrow Connector 231"/>
          <p:cNvCxnSpPr/>
          <p:nvPr/>
        </p:nvCxnSpPr>
        <p:spPr>
          <a:xfrm flipV="1">
            <a:off x="1436673" y="4107321"/>
            <a:ext cx="390372" cy="1"/>
          </a:xfrm>
          <a:prstGeom prst="straightConnector1">
            <a:avLst/>
          </a:prstGeom>
          <a:ln w="31750">
            <a:solidFill>
              <a:schemeClr val="tx1"/>
            </a:solidFill>
            <a:headEnd type="none"/>
            <a:tailEnd type="triangle"/>
          </a:ln>
        </p:spPr>
        <p:style>
          <a:lnRef idx="3">
            <a:schemeClr val="accent3"/>
          </a:lnRef>
          <a:fillRef idx="0">
            <a:schemeClr val="accent3"/>
          </a:fillRef>
          <a:effectRef idx="2">
            <a:schemeClr val="accent3"/>
          </a:effectRef>
          <a:fontRef idx="minor">
            <a:schemeClr val="tx1"/>
          </a:fontRef>
        </p:style>
      </p:cxnSp>
      <p:sp>
        <p:nvSpPr>
          <p:cNvPr id="234" name="Rounded Rectangle 233"/>
          <p:cNvSpPr/>
          <p:nvPr/>
        </p:nvSpPr>
        <p:spPr>
          <a:xfrm>
            <a:off x="872084" y="5208338"/>
            <a:ext cx="678903" cy="43470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FC/BK</a:t>
            </a:r>
            <a:endParaRPr lang="en-US" sz="18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cxnSp>
        <p:nvCxnSpPr>
          <p:cNvPr id="235" name="Straight Arrow Connector 234"/>
          <p:cNvCxnSpPr>
            <a:stCxn id="75" idx="0"/>
            <a:endCxn id="231" idx="1"/>
          </p:cNvCxnSpPr>
          <p:nvPr/>
        </p:nvCxnSpPr>
        <p:spPr>
          <a:xfrm flipV="1">
            <a:off x="425041" y="4572251"/>
            <a:ext cx="304763" cy="632099"/>
          </a:xfrm>
          <a:prstGeom prst="straightConnector1">
            <a:avLst/>
          </a:prstGeom>
          <a:ln w="31750">
            <a:solidFill>
              <a:schemeClr val="tx1"/>
            </a:solidFill>
            <a:headEnd type="none"/>
            <a:tailEnd type="triangle"/>
          </a:ln>
        </p:spPr>
        <p:style>
          <a:lnRef idx="3">
            <a:schemeClr val="accent3"/>
          </a:lnRef>
          <a:fillRef idx="0">
            <a:schemeClr val="accent3"/>
          </a:fillRef>
          <a:effectRef idx="2">
            <a:schemeClr val="accent3"/>
          </a:effectRef>
          <a:fontRef idx="minor">
            <a:schemeClr val="tx1"/>
          </a:fontRef>
        </p:style>
      </p:cxnSp>
      <p:cxnSp>
        <p:nvCxnSpPr>
          <p:cNvPr id="236" name="Straight Arrow Connector 235"/>
          <p:cNvCxnSpPr>
            <a:stCxn id="234" idx="0"/>
            <a:endCxn id="231" idx="1"/>
          </p:cNvCxnSpPr>
          <p:nvPr/>
        </p:nvCxnSpPr>
        <p:spPr>
          <a:xfrm flipH="1" flipV="1">
            <a:off x="729804" y="4572251"/>
            <a:ext cx="481732" cy="636087"/>
          </a:xfrm>
          <a:prstGeom prst="straightConnector1">
            <a:avLst/>
          </a:prstGeom>
          <a:ln w="31750">
            <a:solidFill>
              <a:schemeClr val="tx1"/>
            </a:solidFill>
            <a:headEnd type="none"/>
            <a:tailEnd type="triangle"/>
          </a:ln>
        </p:spPr>
        <p:style>
          <a:lnRef idx="3">
            <a:schemeClr val="accent3"/>
          </a:lnRef>
          <a:fillRef idx="0">
            <a:schemeClr val="accent3"/>
          </a:fillRef>
          <a:effectRef idx="2">
            <a:schemeClr val="accent3"/>
          </a:effectRef>
          <a:fontRef idx="minor">
            <a:schemeClr val="tx1"/>
          </a:fontRef>
        </p:style>
      </p:cxnSp>
      <p:sp>
        <p:nvSpPr>
          <p:cNvPr id="237" name="TextBox 236"/>
          <p:cNvSpPr txBox="1"/>
          <p:nvPr/>
        </p:nvSpPr>
        <p:spPr>
          <a:xfrm>
            <a:off x="103012" y="4790149"/>
            <a:ext cx="564446"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EDI</a:t>
            </a:r>
            <a:endParaRPr lang="en-US" sz="800" b="0" dirty="0">
              <a:solidFill>
                <a:prstClr val="black"/>
              </a:solidFill>
              <a:ea typeface="Tahoma" panose="020B0604030504040204" pitchFamily="34" charset="0"/>
            </a:endParaRPr>
          </a:p>
        </p:txBody>
      </p:sp>
      <p:sp>
        <p:nvSpPr>
          <p:cNvPr id="238" name="TextBox 237"/>
          <p:cNvSpPr txBox="1"/>
          <p:nvPr/>
        </p:nvSpPr>
        <p:spPr>
          <a:xfrm>
            <a:off x="1164566" y="4188586"/>
            <a:ext cx="564446"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SFTP</a:t>
            </a:r>
            <a:endParaRPr lang="en-US" sz="800" b="0" dirty="0">
              <a:solidFill>
                <a:prstClr val="black"/>
              </a:solidFill>
              <a:ea typeface="Tahoma" panose="020B0604030504040204" pitchFamily="34" charset="0"/>
            </a:endParaRPr>
          </a:p>
        </p:txBody>
      </p:sp>
      <p:sp>
        <p:nvSpPr>
          <p:cNvPr id="239" name="TextBox 238"/>
          <p:cNvSpPr txBox="1"/>
          <p:nvPr/>
        </p:nvSpPr>
        <p:spPr>
          <a:xfrm>
            <a:off x="949010" y="4790149"/>
            <a:ext cx="564446"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800" b="0" dirty="0" smtClean="0">
                <a:solidFill>
                  <a:prstClr val="black"/>
                </a:solidFill>
                <a:ea typeface="Tahoma" panose="020B0604030504040204" pitchFamily="34" charset="0"/>
              </a:rPr>
              <a:t>SFTP</a:t>
            </a:r>
            <a:endParaRPr lang="en-US" sz="800" b="0" dirty="0">
              <a:solidFill>
                <a:prstClr val="black"/>
              </a:solidFill>
              <a:ea typeface="Tahoma" panose="020B0604030504040204" pitchFamily="34" charset="0"/>
            </a:endParaRPr>
          </a:p>
        </p:txBody>
      </p:sp>
      <p:sp>
        <p:nvSpPr>
          <p:cNvPr id="253" name="TextBox 252"/>
          <p:cNvSpPr txBox="1"/>
          <p:nvPr/>
        </p:nvSpPr>
        <p:spPr>
          <a:xfrm>
            <a:off x="3698219" y="5944915"/>
            <a:ext cx="2043103" cy="288209"/>
          </a:xfrm>
          <a:prstGeom prst="rect">
            <a:avLst/>
          </a:prstGeom>
        </p:spPr>
        <p:txBody>
          <a:bodyPr vert="horz" wrap="square" lIns="68598" tIns="68598" rIns="68598" bIns="68598" rtlCol="0">
            <a:noAutofit/>
          </a:bodyPr>
          <a:lstStyle/>
          <a:p>
            <a:pPr algn="ctr" fontAlgn="auto">
              <a:spcBef>
                <a:spcPts val="0"/>
              </a:spcBef>
              <a:spcAft>
                <a:spcPts val="0"/>
              </a:spcAft>
            </a:pPr>
            <a:r>
              <a:rPr lang="en-US" sz="1200" b="0" dirty="0" smtClean="0">
                <a:solidFill>
                  <a:prstClr val="black"/>
                </a:solidFill>
                <a:ea typeface="Tahoma" panose="020B0604030504040204" pitchFamily="34" charset="0"/>
              </a:rPr>
              <a:t>Client Data Hub</a:t>
            </a:r>
            <a:endParaRPr lang="en-US" sz="1200" b="0" dirty="0">
              <a:solidFill>
                <a:prstClr val="black"/>
              </a:solidFill>
              <a:ea typeface="Tahoma" panose="020B0604030504040204" pitchFamily="34" charset="0"/>
            </a:endParaRPr>
          </a:p>
        </p:txBody>
      </p:sp>
      <p:sp>
        <p:nvSpPr>
          <p:cNvPr id="75" name="Rounded Rectangle 74"/>
          <p:cNvSpPr/>
          <p:nvPr/>
        </p:nvSpPr>
        <p:spPr>
          <a:xfrm>
            <a:off x="85589" y="5204350"/>
            <a:ext cx="678903" cy="43470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68598" bIns="68598" rtlCol="0" anchor="ctr" anchorCtr="0"/>
          <a:lstStyle/>
          <a:p>
            <a:pPr algn="ctr" fontAlgn="auto">
              <a:spcBef>
                <a:spcPts val="0"/>
              </a:spcBef>
              <a:spcAft>
                <a:spcPts val="0"/>
              </a:spcAft>
            </a:pPr>
            <a:r>
              <a:rPr lang="en-US" sz="1200" b="0" dirty="0" smtClean="0">
                <a:solidFill>
                  <a:prstClr val="white"/>
                </a:solidFill>
                <a:latin typeface="Arial" panose="020B0604020202020204" pitchFamily="34" charset="0"/>
                <a:ea typeface="Tahoma" panose="020B0604030504040204" pitchFamily="34" charset="0"/>
                <a:cs typeface="Arial" panose="020B0604020202020204" pitchFamily="34" charset="0"/>
              </a:rPr>
              <a:t>MSP</a:t>
            </a:r>
            <a:endParaRPr lang="en-US" sz="1800" b="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5976561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zuhzXAOb0OXQap5SsOqb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Ka1PwU9cEy_5TW03MsSf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kCXPiPcBUGLUaBg76ph9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y3mDcytDw0uDozK_V7pFu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wtA70wxfU.7Es9IiLUe7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kTW.WGOYkuSiYn24V994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pi4GWTvaUSOBD38LdICmA"/>
</p:tagLst>
</file>

<file path=ppt/theme/theme1.xml><?xml version="1.0" encoding="utf-8"?>
<a:theme xmlns:a="http://schemas.openxmlformats.org/drawingml/2006/main" name="20121123_Rich_Document_SundayAM_draft">
  <a:themeElements>
    <a:clrScheme name="COF">
      <a:dk1>
        <a:srgbClr val="000000"/>
      </a:dk1>
      <a:lt1>
        <a:srgbClr val="FFFFFF"/>
      </a:lt1>
      <a:dk2>
        <a:srgbClr val="000000"/>
      </a:dk2>
      <a:lt2>
        <a:srgbClr val="808080"/>
      </a:lt2>
      <a:accent1>
        <a:srgbClr val="003A6F"/>
      </a:accent1>
      <a:accent2>
        <a:srgbClr val="A12830"/>
      </a:accent2>
      <a:accent3>
        <a:srgbClr val="00AB39"/>
      </a:accent3>
      <a:accent4>
        <a:srgbClr val="000000"/>
      </a:accent4>
      <a:accent5>
        <a:srgbClr val="AAAEBB"/>
      </a:accent5>
      <a:accent6>
        <a:srgbClr val="91232A"/>
      </a:accent6>
      <a:hlink>
        <a:srgbClr val="003A6F"/>
      </a:hlink>
      <a:folHlink>
        <a:srgbClr val="00AB39"/>
      </a:folHlink>
    </a:clrScheme>
    <a:fontScheme name="Default">
      <a:majorFont>
        <a:latin typeface="Humnst777 BT"/>
        <a:ea typeface=""/>
        <a:cs typeface=""/>
      </a:majorFont>
      <a:minorFont>
        <a:latin typeface="Humnst777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2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Humnst777 BT" pitchFamily="34" charset="0"/>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000000"/>
        </a:dk2>
        <a:lt2>
          <a:srgbClr val="808080"/>
        </a:lt2>
        <a:accent1>
          <a:srgbClr val="003A6F"/>
        </a:accent1>
        <a:accent2>
          <a:srgbClr val="FFCC00"/>
        </a:accent2>
        <a:accent3>
          <a:srgbClr val="FFFFFF"/>
        </a:accent3>
        <a:accent4>
          <a:srgbClr val="000000"/>
        </a:accent4>
        <a:accent5>
          <a:srgbClr val="AAAEBB"/>
        </a:accent5>
        <a:accent6>
          <a:srgbClr val="E7B900"/>
        </a:accent6>
        <a:hlink>
          <a:srgbClr val="99CC00"/>
        </a:hlink>
        <a:folHlink>
          <a:srgbClr val="FF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808080"/>
        </a:lt2>
        <a:accent1>
          <a:srgbClr val="003A6F"/>
        </a:accent1>
        <a:accent2>
          <a:srgbClr val="A12830"/>
        </a:accent2>
        <a:accent3>
          <a:srgbClr val="FFFFFF"/>
        </a:accent3>
        <a:accent4>
          <a:srgbClr val="000000"/>
        </a:accent4>
        <a:accent5>
          <a:srgbClr val="AAAEBB"/>
        </a:accent5>
        <a:accent6>
          <a:srgbClr val="91232A"/>
        </a:accent6>
        <a:hlink>
          <a:srgbClr val="FFCE00"/>
        </a:hlink>
        <a:folHlink>
          <a:srgbClr val="00AB39"/>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808080"/>
        </a:lt2>
        <a:accent1>
          <a:srgbClr val="003A6F"/>
        </a:accent1>
        <a:accent2>
          <a:srgbClr val="FFCE00"/>
        </a:accent2>
        <a:accent3>
          <a:srgbClr val="FFFFFF"/>
        </a:accent3>
        <a:accent4>
          <a:srgbClr val="000000"/>
        </a:accent4>
        <a:accent5>
          <a:srgbClr val="AAAEBB"/>
        </a:accent5>
        <a:accent6>
          <a:srgbClr val="E7BA00"/>
        </a:accent6>
        <a:hlink>
          <a:srgbClr val="00AB39"/>
        </a:hlink>
        <a:folHlink>
          <a:srgbClr val="A1283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PT_BKFS_Orig Tech_Template_Wide">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BKFS_OriginationTechnology_20140926_wide" id="{36029D83-B6C4-4728-9F17-0B1A2453998D}" vid="{6A9BC21F-0AF4-4D67-9105-803C2A54C801}"/>
    </a:ext>
  </a:extLst>
</a:theme>
</file>

<file path=ppt/theme/theme11.xml><?xml version="1.0" encoding="utf-8"?>
<a:theme xmlns:a="http://schemas.openxmlformats.org/drawingml/2006/main" name="1_PPT_BKFS_Orig Tech_Template_Wide">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BKFS_OriginationTechnology_20140926_wide" id="{36029D83-B6C4-4728-9F17-0B1A2453998D}" vid="{6A9BC21F-0AF4-4D67-9105-803C2A54C801}"/>
    </a:ext>
  </a:ext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KFS">
  <a:themeElements>
    <a:clrScheme name="Black Knight 2014 Theme">
      <a:dk1>
        <a:srgbClr val="262626"/>
      </a:dk1>
      <a:lt1>
        <a:sysClr val="window" lastClr="FFFFFF"/>
      </a:lt1>
      <a:dk2>
        <a:srgbClr val="7F7F7F"/>
      </a:dk2>
      <a:lt2>
        <a:srgbClr val="F2F2F2"/>
      </a:lt2>
      <a:accent1>
        <a:srgbClr val="00BCC4"/>
      </a:accent1>
      <a:accent2>
        <a:srgbClr val="F3AC1D"/>
      </a:accent2>
      <a:accent3>
        <a:srgbClr val="434EA1"/>
      </a:accent3>
      <a:accent4>
        <a:srgbClr val="DDE23B"/>
      </a:accent4>
      <a:accent5>
        <a:srgbClr val="782C5F"/>
      </a:accent5>
      <a:accent6>
        <a:srgbClr val="8B9237"/>
      </a:accent6>
      <a:hlink>
        <a:srgbClr val="00BCC4"/>
      </a:hlink>
      <a:folHlink>
        <a:srgbClr val="434EA1"/>
      </a:folHlink>
    </a:clrScheme>
    <a:fontScheme name="Black Knight 2014">
      <a:majorFont>
        <a:latin typeface="Georgia"/>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Knight">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KFS">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Black Knight">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BKFS">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Black Knight">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3_BKFS">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4_BKFS">
  <a:themeElements>
    <a:clrScheme name="Black Knight Colors">
      <a:dk1>
        <a:sysClr val="windowText" lastClr="000000"/>
      </a:dk1>
      <a:lt1>
        <a:sysClr val="window" lastClr="FFFFFF"/>
      </a:lt1>
      <a:dk2>
        <a:srgbClr val="636463"/>
      </a:dk2>
      <a:lt2>
        <a:srgbClr val="EEECE1"/>
      </a:lt2>
      <a:accent1>
        <a:srgbClr val="C5981C"/>
      </a:accent1>
      <a:accent2>
        <a:srgbClr val="C8A82B"/>
      </a:accent2>
      <a:accent3>
        <a:srgbClr val="006575"/>
      </a:accent3>
      <a:accent4>
        <a:srgbClr val="1FA8BA"/>
      </a:accent4>
      <a:accent5>
        <a:srgbClr val="79B832"/>
      </a:accent5>
      <a:accent6>
        <a:srgbClr val="AA3621"/>
      </a:accent6>
      <a:hlink>
        <a:srgbClr val="0000FF"/>
      </a:hlink>
      <a:folHlink>
        <a:srgbClr val="2D1C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f03cea43-7775-4eba-bb34-8107bc852469">HCDRXYZQ3V6S-558412226-4765</_dlc_DocId>
    <_dlc_DocIdUrl xmlns="f03cea43-7775-4eba-bb34-8107bc852469">
      <Url>http://www.myblackknight.com/sites/EBI/DC/_layouts/DocIdRedir.aspx?ID=HCDRXYZQ3V6S-558412226-4765</Url>
      <Description>HCDRXYZQ3V6S-558412226-4765</Description>
    </_dlc_DocIdUrl>
    <Document_x0020_Status xmlns="f03cea43-7775-4eba-bb34-8107bc852469">Archived</Document_x0020_Status>
    <DS_x0020_Project_x0020_Name xmlns="6fddaa3d-89c9-47a3-8726-5e5dbfab92ca">Wells Fargo Client Implementation</DS_x0020_Project_x0020_Name>
    <Document_x0020_Category xmlns="f03cea43-7775-4eba-bb34-8107bc852469">Project Documentation</Document_x0020_Category>
    <Product xmlns="f03cea43-7775-4eba-bb34-8107bc852469" xsi:nil="true"/>
    <Document_x0020_Description xmlns="f03cea43-7775-4eba-bb34-8107bc852469" xsi:nil="true"/>
    <Project_x0020_Name xmlns="f03cea43-7775-4eba-bb34-8107bc852469">Please Select</Project_x0020_Name>
    <Artifact_x0020_Owner xmlns="f03cea43-7775-4eba-bb34-8107bc852469">
      <UserInfo>
        <DisplayName/>
        <AccountId xsi:nil="true"/>
        <AccountType/>
      </UserInfo>
    </Artifact_x0020_Owner>
    <Client xmlns="f03cea43-7775-4eba-bb34-8107bc852469" xsi:nil="true"/>
    <TDM xmlns="f03cea43-7775-4eba-bb34-8107bc852469">
      <UserInfo>
        <DisplayName/>
        <AccountId xsi:nil="true"/>
        <AccountType/>
      </UserInfo>
    </TDM>
    <EBI_x0020_Doc_x0020_Status xmlns="f03cea43-7775-4eba-bb34-8107bc852469">Draft</EBI_x0020_Doc_x0020_Status>
    <Product_x0020_Documentation_x0020_Insights xmlns="f03cea43-7775-4eba-bb34-8107bc85246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Technology Project Materials" ma:contentTypeID="0x010100829ACF5581D07D47B59771349443233D00B7C043A83834DA4D8B427F6A49CB12B1" ma:contentTypeVersion="16" ma:contentTypeDescription="" ma:contentTypeScope="" ma:versionID="1f0afed1d26313388894bfc6cb9a4aa4">
  <xsd:schema xmlns:xsd="http://www.w3.org/2001/XMLSchema" xmlns:xs="http://www.w3.org/2001/XMLSchema" xmlns:p="http://schemas.microsoft.com/office/2006/metadata/properties" xmlns:ns2="f03cea43-7775-4eba-bb34-8107bc852469" xmlns:ns3="6fddaa3d-89c9-47a3-8726-5e5dbfab92ca" targetNamespace="http://schemas.microsoft.com/office/2006/metadata/properties" ma:root="true" ma:fieldsID="84b129356fa555019c10cbb6903938b9" ns2:_="" ns3:_="">
    <xsd:import namespace="f03cea43-7775-4eba-bb34-8107bc852469"/>
    <xsd:import namespace="6fddaa3d-89c9-47a3-8726-5e5dbfab92ca"/>
    <xsd:element name="properties">
      <xsd:complexType>
        <xsd:sequence>
          <xsd:element name="documentManagement">
            <xsd:complexType>
              <xsd:all>
                <xsd:element ref="ns2:TDM" minOccurs="0"/>
                <xsd:element ref="ns2:Project_x0020_Name" minOccurs="0"/>
                <xsd:element ref="ns2:Product" minOccurs="0"/>
                <xsd:element ref="ns2:Document_x0020_Category" minOccurs="0"/>
                <xsd:element ref="ns2:Product_x0020_Documentation_x0020_Insights" minOccurs="0"/>
                <xsd:element ref="ns2:Document_x0020_Status" minOccurs="0"/>
                <xsd:element ref="ns2:Artifact_x0020_Owner" minOccurs="0"/>
                <xsd:element ref="ns2:EBI_x0020_Doc_x0020_Status" minOccurs="0"/>
                <xsd:element ref="ns2:Client" minOccurs="0"/>
                <xsd:element ref="ns2:Document_x0020_Description" minOccurs="0"/>
                <xsd:element ref="ns2:_dlc_DocId" minOccurs="0"/>
                <xsd:element ref="ns2:_dlc_DocIdUrl" minOccurs="0"/>
                <xsd:element ref="ns2:_dlc_DocIdPersistId" minOccurs="0"/>
                <xsd:element ref="ns3:DS_x0020_Project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cea43-7775-4eba-bb34-8107bc852469" elementFormDefault="qualified">
    <xsd:import namespace="http://schemas.microsoft.com/office/2006/documentManagement/types"/>
    <xsd:import namespace="http://schemas.microsoft.com/office/infopath/2007/PartnerControls"/>
    <xsd:element name="TDM" ma:index="1" nillable="true" ma:displayName="TDM" ma:list="UserInfo" ma:SharePointGroup="0" ma:internalName="TDM"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ject_x0020_Name" ma:index="2" nillable="true" ma:displayName="Project Name" ma:default="Please Select" ma:format="Dropdown" ma:internalName="Project_x0020_Name">
      <xsd:simpleType>
        <xsd:restriction base="dms:Choice">
          <xsd:enumeration value="Please Select"/>
          <xsd:enumeration value="Actionable Intelligence Platform (AIP)"/>
          <xsd:enumeration value="AIP Mass Enablement Hardware"/>
          <xsd:enumeration value="API, Extract Functionality and Web Services"/>
          <xsd:enumeration value="BK/FC"/>
          <xsd:enumeration value="Data Hub 2018 Expansion"/>
          <xsd:enumeration value="Data Hub 2019 Expansion - Exception Mgmt Platform"/>
          <xsd:enumeration value="Data Hub Exception Mgmt Platform"/>
          <xsd:enumeration value="Data Hub Infrastructure Expansion"/>
          <xsd:enumeration value="Disaster Recovery Exercise"/>
          <xsd:enumeration value="EBI Automation Projects"/>
          <xsd:enumeration value="EBI Development in Support of OT Products"/>
          <xsd:enumeration value="EBI - Insights &amp; WebServices"/>
          <xsd:enumeration value="eLearning Library"/>
          <xsd:enumeration value="Environments"/>
          <xsd:enumeration value="Lending Space 2018 Releases"/>
          <xsd:enumeration value="LoanSphere Motivity Release"/>
          <xsd:enumeration value="LoanSphere Servicing Ingest"/>
          <xsd:enumeration value="Motivity 2019"/>
          <xsd:enumeration value="Monthly Microsoft &amp; OS Patching"/>
          <xsd:enumeration value="Motivity Anywhere Mobile Enhancements"/>
          <xsd:enumeration value="Motivity Application Enhancements - Admin"/>
          <xsd:enumeration value="Motivity Application Enhancements - CloudLink"/>
          <xsd:enumeration value="Motivity Application Enhancements - Enterprise"/>
          <xsd:enumeration value="Motivity EBI Next Gen"/>
          <xsd:enumeration value="Motivity Enterprise Expansion"/>
          <xsd:enumeration value="Motivity Expansion - Origination Suite"/>
          <xsd:enumeration value="Motivity Expansion - Servicing Suite"/>
          <xsd:enumeration value="Motivity MoCA"/>
          <xsd:enumeration value="Motivity Now Release"/>
          <xsd:enumeration value="MSP Client Ingest"/>
          <xsd:enumeration value="Security and Vulnerability Remediation including WhiteHat, Veracode and Cigital"/>
          <xsd:enumeration value="Services for LoanSphere Servicing Digital (LSD)"/>
          <xsd:enumeration value="Windows 10 Upgrade"/>
          <xsd:enumeration value="Workday Reporting/Mobius"/>
        </xsd:restriction>
      </xsd:simpleType>
    </xsd:element>
    <xsd:element name="Product" ma:index="3" nillable="true" ma:displayName="Product" ma:format="Dropdown" ma:internalName="Product">
      <xsd:simpleType>
        <xsd:restriction base="dms:Choice">
          <xsd:enumeration value="Data Hub"/>
          <xsd:enumeration value="Hub Explorer"/>
          <xsd:enumeration value="Motivity"/>
          <xsd:enumeration value="Motivity Live Application"/>
          <xsd:enumeration value="BKFS Hosted Motivity Application"/>
          <xsd:enumeration value="Insights"/>
          <xsd:enumeration value="WebServices"/>
          <xsd:enumeration value="Other"/>
        </xsd:restriction>
      </xsd:simpleType>
    </xsd:element>
    <xsd:element name="Document_x0020_Category" ma:index="4" nillable="true" ma:displayName="Document Category" ma:format="Dropdown" ma:internalName="Document_x0020_Category">
      <xsd:simpleType>
        <xsd:restriction base="dms:Choice">
          <xsd:enumeration value="Account Plan"/>
          <xsd:enumeration value="Addendum"/>
          <xsd:enumeration value="Admin Guide"/>
          <xsd:enumeration value="Administration"/>
          <xsd:enumeration value="Agenda"/>
          <xsd:enumeration value="All Hands Documents"/>
          <xsd:enumeration value="Architecture Review"/>
          <xsd:enumeration value="Beta Materials"/>
          <xsd:enumeration value="BRD"/>
          <xsd:enumeration value="Business Case"/>
          <xsd:enumeration value="Cash/GL/Corp Accounting"/>
          <xsd:enumeration value="Change Orders"/>
          <xsd:enumeration value="Checklist"/>
          <xsd:enumeration value="Client Advisory"/>
          <xsd:enumeration value="Commissioning"/>
          <xsd:enumeration value="Communications"/>
          <xsd:enumeration value="Configuration"/>
          <xsd:enumeration value="Consumer"/>
          <xsd:enumeration value="Contract"/>
          <xsd:enumeration value="Data Mapping"/>
          <xsd:enumeration value="Data Models"/>
          <xsd:enumeration value="Default"/>
          <xsd:enumeration value="Demo"/>
          <xsd:enumeration value="Design"/>
          <xsd:enumeration value="Deployment"/>
          <xsd:enumeration value="Development"/>
          <xsd:enumeration value="Enhancement Submissions"/>
          <xsd:enumeration value="Escrow/YE/Security/OLLW"/>
          <xsd:enumeration value="FDS"/>
          <xsd:enumeration value="FLE"/>
          <xsd:enumeration value="Insights"/>
          <xsd:enumeration value="Install Guide"/>
          <xsd:enumeration value="Instructions"/>
          <xsd:enumeration value="Investor"/>
          <xsd:enumeration value="Legal Doc Templates"/>
          <xsd:enumeration value="Lessons Learned"/>
          <xsd:enumeration value="Loan Boarding"/>
          <xsd:enumeration value="Logical Architecture"/>
          <xsd:enumeration value="LOI"/>
          <xsd:enumeration value="Marketing Material"/>
          <xsd:enumeration value="Meeting Minutes"/>
          <xsd:enumeration value="Miscellaneous"/>
          <xsd:enumeration value="Motivity Query Models"/>
          <xsd:enumeration value="Org Chart"/>
          <xsd:enumeration value="Outstanding Balances Status"/>
          <xsd:enumeration value="PMO Internal Documents"/>
          <xsd:enumeration value="PMP"/>
          <xsd:enumeration value="PORTFOLIO DASHBOARD"/>
          <xsd:enumeration value="Presentation"/>
          <xsd:enumeration value="Process Documentation"/>
          <xsd:enumeration value="Process Flow"/>
          <xsd:enumeration value="Project Documentation"/>
          <xsd:enumeration value="Project Plan/Schedule"/>
          <xsd:enumeration value="Release Notes"/>
          <xsd:enumeration value="Report"/>
          <xsd:enumeration value="Requirements"/>
          <xsd:enumeration value="Requirements Traceability Matrix"/>
          <xsd:enumeration value="Roadmap"/>
          <xsd:enumeration value="Scope"/>
          <xsd:enumeration value="Security"/>
          <xsd:enumeration value="SOW"/>
          <xsd:enumeration value="Special Loans/Customer Service"/>
          <xsd:enumeration value="ST MVP Requirements"/>
          <xsd:enumeration value="Technical Communication"/>
          <xsd:enumeration value="Technical Feasibility"/>
          <xsd:enumeration value="Template"/>
          <xsd:enumeration value="Test Data"/>
          <xsd:enumeration value="Test Plan/Cases"/>
          <xsd:enumeration value="Test Status"/>
          <xsd:enumeration value="Tollgate"/>
          <xsd:enumeration value="Training Material"/>
          <xsd:enumeration value="User Guide"/>
          <xsd:enumeration value="White Paper"/>
          <xsd:enumeration value="Work In Progress"/>
        </xsd:restriction>
      </xsd:simpleType>
    </xsd:element>
    <xsd:element name="Product_x0020_Documentation_x0020_Insights" ma:index="5" nillable="true" ma:displayName="Product Documentation Suites" ma:format="Dropdown" ma:internalName="Product_x0020_Documentation_x0020_Insights">
      <xsd:simpleType>
        <xsd:restriction base="dms:Choice">
          <xsd:enumeration value="All Insights"/>
          <xsd:enumeration value="AIP 13 – Late Fee Waiver"/>
          <xsd:enumeration value="AIP 16 – Home Equity Non Mortgage"/>
          <xsd:enumeration value="AIP 18 – Refinance Non Mortgage"/>
          <xsd:enumeration value="AIP 1A – Payment Behavior Fraud"/>
          <xsd:enumeration value="AIP 1B – Payment Behavior Suspense"/>
          <xsd:enumeration value="AIP 1C – Payment Behavior Misapplied"/>
          <xsd:enumeration value="AIP 2A – Escrow Disb Activity"/>
          <xsd:enumeration value="Bankruptcy Foreclosure Insight (BKFC)"/>
          <xsd:enumeration value="Closing Insight (CIAB)"/>
          <xsd:enumeration value="Compliance Management Insight (CMI)"/>
          <xsd:enumeration value="Correspondent Lending Insight (CLI)"/>
          <xsd:enumeration value="Decision Pro Suite"/>
          <xsd:enumeration value="Enterprise Insights"/>
          <xsd:enumeration value="Executive Management Insight (EMI)"/>
          <xsd:enumeration value="Executive Management Insight 2 (EMI2)"/>
          <xsd:enumeration value="Feedback Loop Insight (FLI)"/>
          <xsd:enumeration value="HMDA Insight"/>
          <xsd:enumeration value="Home Equity Insight (HEI)"/>
          <xsd:enumeration value="Home Equity Compliance Suite"/>
          <xsd:enumeration value="Home Equity with Mortgage"/>
          <xsd:enumeration value="Lead Management Insight (LMI)"/>
          <xsd:enumeration value="Loan Loss Insight (LLI) (LoanSphere Motivity)"/>
          <xsd:enumeration value="Loan Loss Insight (LLI) (Motivity Now)"/>
          <xsd:enumeration value="LoanShere Opportunity Assist Insight"/>
          <xsd:enumeration value="Mobile EMI (mEMI)"/>
          <xsd:enumeration value="Mobile Sales Insight (MSI)"/>
          <xsd:enumeration value="Mortgage Call Report"/>
          <xsd:enumeration value="Mortgage Coach Insight"/>
          <xsd:enumeration value="Motivity Next Gen/Insight Manager"/>
          <xsd:enumeration value="Neighborhood Watch Insight 2"/>
          <xsd:enumeration value="Peer Group Select"/>
          <xsd:enumeration value="Portfolio Overview Insight (POI)"/>
          <xsd:enumeration value="Portfolio Retention Insightt (PRI)"/>
          <xsd:enumeration value="Post Closing Insight (PCI)"/>
          <xsd:enumeration value="Refinance with Mortgage"/>
          <xsd:enumeration value="Retail Management Insight (RMI)"/>
          <xsd:enumeration value="Return on Investment Suite (ROI)"/>
          <xsd:enumeration value="SalesEdge Overview  Insight (SEO)"/>
          <xsd:enumeration value="Secondary Management Insight (SMI)"/>
          <xsd:enumeration value="Total Closing Insight (TCI)"/>
          <xsd:enumeration value="Total Processing Insight (TPI)"/>
          <xsd:enumeration value="TRID Insight"/>
          <xsd:enumeration value="Underwriting Management Insight (UMI)"/>
          <xsd:enumeration value="Usage Insight (UII)"/>
          <xsd:enumeration value="Velocify Lead Management Insight (VLMI)"/>
          <xsd:enumeration value="Wholesale Management Insight (WMI)"/>
          <xsd:enumeration value="Zero Tolerance"/>
        </xsd:restriction>
      </xsd:simpleType>
    </xsd:element>
    <xsd:element name="Document_x0020_Status" ma:index="6" nillable="true" ma:displayName="Document Status" ma:default="Active" ma:format="Dropdown" ma:internalName="Document_x0020_Status">
      <xsd:simpleType>
        <xsd:restriction base="dms:Choice">
          <xsd:enumeration value="Active"/>
          <xsd:enumeration value="Archived"/>
          <xsd:enumeration value="To Be Reviewed"/>
        </xsd:restriction>
      </xsd:simpleType>
    </xsd:element>
    <xsd:element name="Artifact_x0020_Owner" ma:index="7" nillable="true" ma:displayName="Artifact Owner" ma:list="UserInfo" ma:SharePointGroup="0" ma:internalName="Artifac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BI_x0020_Doc_x0020_Status" ma:index="8" nillable="true" ma:displayName="EBI Doc Status" ma:default="Draft" ma:format="Dropdown" ma:internalName="EBI_x0020_Doc_x0020_Status">
      <xsd:simpleType>
        <xsd:restriction base="dms:Choice">
          <xsd:enumeration value="Draft"/>
          <xsd:enumeration value="Final"/>
          <xsd:enumeration value="Approved"/>
          <xsd:enumeration value="Cancelled"/>
          <xsd:enumeration value="On Hold"/>
        </xsd:restriction>
      </xsd:simpleType>
    </xsd:element>
    <xsd:element name="Client" ma:index="9" nillable="true" ma:displayName="Client" ma:format="Dropdown" ma:internalName="Client">
      <xsd:simpleType>
        <xsd:restriction base="dms:Choice">
          <xsd:enumeration value="Multiple Clients"/>
          <xsd:enumeration value="1st Advantage Mortgage"/>
          <xsd:enumeration value="1st Portfolio Lending"/>
          <xsd:enumeration value="1st Priority Mortgage, Inc."/>
          <xsd:enumeration value="1st Security Bank of Washington"/>
          <xsd:enumeration value="Aberdeen Proving Grounds Federal Credit Union"/>
          <xsd:enumeration value="Acacia Federal Savings"/>
          <xsd:enumeration value="Academy Mortgage Corporation"/>
          <xsd:enumeration value="Access National Mortgage"/>
          <xsd:enumeration value="Accunet Mortgage"/>
          <xsd:enumeration value="Acopia"/>
          <xsd:enumeration value="Advantage Title, LLC"/>
          <xsd:enumeration value="Aerospace Federal Credit Union"/>
          <xsd:enumeration value="Alerus Financial"/>
          <xsd:enumeration value="Alliance"/>
          <xsd:enumeration value="Alliance Home Loans"/>
          <xsd:enumeration value="Alliance Rapid Engagement"/>
          <xsd:enumeration value="Allied Mortgage Company"/>
          <xsd:enumeration value="Ally Financial Incorporated"/>
          <xsd:enumeration value="Alpha Mortgage Company"/>
          <xsd:enumeration value="Alterra Home Loans (new name for Venta Financial Group)"/>
          <xsd:enumeration value="Altisource"/>
          <xsd:enumeration value="Amarillo National Bank"/>
          <xsd:enumeration value="Amber Financial Group"/>
          <xsd:enumeration value="AmCap Mortgage Ltd."/>
          <xsd:enumeration value="America First"/>
          <xsd:enumeration value="American Capital Corporation"/>
          <xsd:enumeration value="American Chartered Bank"/>
          <xsd:enumeration value="American Financial Network, Inc."/>
          <xsd:enumeration value="American Financial Resources"/>
          <xsd:enumeration value="American Mortgage"/>
          <xsd:enumeration value="American Mortgage &amp; Equity Consultants"/>
          <xsd:enumeration value="American Reporting Company"/>
          <xsd:enumeration value="American Savings Bank"/>
          <xsd:enumeration value="American Southwest Management Co"/>
          <xsd:enumeration value="American West Bank"/>
          <xsd:enumeration value="Americas Choice Home Loans"/>
          <xsd:enumeration value="AmeriFirst Financial, Inc."/>
          <xsd:enumeration value="AmeriHome Mortgage"/>
          <xsd:enumeration value="AmeriPro Funding"/>
          <xsd:enumeration value="Ameris Bank"/>
          <xsd:enumeration value="Annie Mac"/>
          <xsd:enumeration value="Apex Home Loans, Inc."/>
          <xsd:enumeration value="Arbor Mortgage Corporation"/>
          <xsd:enumeration value="Arch MI"/>
          <xsd:enumeration value="Arvest Bank"/>
          <xsd:enumeration value="Associated Mortgage Corporation"/>
          <xsd:enumeration value="Assurance Financial Group, LLC"/>
          <xsd:enumeration value="ATA National Title Group"/>
          <xsd:enumeration value="Avex Funding Corporation"/>
          <xsd:enumeration value="AXIA Financial, LLC"/>
          <xsd:enumeration value="Banc of California"/>
          <xsd:enumeration value="Banco Popular de Puerto Rico"/>
          <xsd:enumeration value="Bank of Albuquerque"/>
          <xsd:enumeration value="Bank of America"/>
          <xsd:enumeration value="Bank of Arizona"/>
          <xsd:enumeration value="Bank of Arkansas"/>
          <xsd:enumeration value="Bank of Blue Valley"/>
          <xsd:enumeration value="Bank of Hawaii"/>
          <xsd:enumeration value="Bank of Internet"/>
          <xsd:enumeration value="Bank of Kansas City"/>
          <xsd:enumeration value="Bank of Little Rock Mortgage"/>
          <xsd:enumeration value="Bank of Oklahoma"/>
          <xsd:enumeration value="Bank of Texas"/>
          <xsd:enumeration value="Bank of the West"/>
          <xsd:enumeration value="BankSouth Mortgage, LLC"/>
          <xsd:enumeration value="BankWest"/>
          <xsd:enumeration value="Bartlett Mortgage"/>
          <xsd:enumeration value="Bath Savings Institution"/>
          <xsd:enumeration value="Bayview"/>
          <xsd:enumeration value="BBVA Compass Bank"/>
          <xsd:enumeration value="Bell Bank"/>
          <xsd:enumeration value="Bellco"/>
          <xsd:enumeration value="Bethpage"/>
          <xsd:enumeration value="Big Island Federal Credit Union"/>
          <xsd:enumeration value="Black Knight"/>
          <xsd:enumeration value="Black Knight Sports and Entertainment LLC"/>
          <xsd:enumeration value="Blend Labs, Inc."/>
          <xsd:enumeration value="Blue Sage Solutions, LLC"/>
          <xsd:enumeration value="BNC National Bank"/>
          <xsd:enumeration value="BOK Mortgage"/>
          <xsd:enumeration value="Boston Private Bank"/>
          <xsd:enumeration value="Bristol County Savings Bank"/>
          <xsd:enumeration value="Broadview Mortgage"/>
          <xsd:enumeration value="Busey Bank"/>
          <xsd:enumeration value="CalAtlantic Mortgage"/>
          <xsd:enumeration value="CalCon Mutual Mortgage Corporation"/>
          <xsd:enumeration value="Cambridge Savings"/>
          <xsd:enumeration value="Capital Bank Mortgage"/>
          <xsd:enumeration value="Capital City Bank"/>
          <xsd:enumeration value="Capital One"/>
          <xsd:enumeration value="Carolina Bank"/>
          <xsd:enumeration value="Carrington Mortgage Services"/>
          <xsd:enumeration value="Cascade Financial Services, LLC"/>
          <xsd:enumeration value="Cash Call"/>
          <xsd:enumeration value="Catalyst Lending Inc."/>
          <xsd:enumeration value="Cathay Bank"/>
          <xsd:enumeration value="CBC National Bank"/>
          <xsd:enumeration value="Centennial Bank"/>
          <xsd:enumeration value="Centennial Lending Group, LLC"/>
          <xsd:enumeration value="Centerstate Banks, Inc"/>
          <xsd:enumeration value="Central Pacific Home Loans"/>
          <xsd:enumeration value="Century Mortgage Company"/>
          <xsd:enumeration value="Certainty Home Loans"/>
          <xsd:enumeration value="CF Bank, National Association"/>
          <xsd:enumeration value="Charter Bank"/>
          <xsd:enumeration value="Chase Bank"/>
          <xsd:enumeration value="Chemical Bank"/>
          <xsd:enumeration value="Cherry Creek Mortgage Company"/>
          <xsd:enumeration value="Churchill Mortgage Corporation"/>
          <xsd:enumeration value="CIS Financial"/>
          <xsd:enumeration value="Citi Bank"/>
          <xsd:enumeration value="City Bank Mortgage"/>
          <xsd:enumeration value="Citizens"/>
          <xsd:enumeration value="Citizens National Bank"/>
          <xsd:enumeration value="City National Bank"/>
          <xsd:enumeration value="Citywide Home Loans"/>
          <xsd:enumeration value="Class Appraisal"/>
          <xsd:enumeration value="Clear Capital"/>
          <xsd:enumeration value="CMG Mortgage"/>
          <xsd:enumeration value="Colonial Savings"/>
          <xsd:enumeration value="Colorado Federal Savings Bank"/>
          <xsd:enumeration value="Colorado State Bank &amp; Trust"/>
          <xsd:enumeration value="Columbia Bank"/>
          <xsd:enumeration value="Commerce Bank"/>
          <xsd:enumeration value="Commerce Home Mortgage, Inc."/>
          <xsd:enumeration value="Commonwealth Bank and Trust"/>
          <xsd:enumeration value="Consumers Credit Union"/>
          <xsd:enumeration value="Corelogic"/>
          <xsd:enumeration value="Cornerstone Home Lending, Inc."/>
          <xsd:enumeration value="Corridor Mortgage Group, Inc"/>
          <xsd:enumeration value="Credit Union Consortium"/>
          <xsd:enumeration value="Credit Union Services Organization of Hawaii"/>
          <xsd:enumeration value="Crescent Mortgage Company"/>
          <xsd:enumeration value="CrossCountry Mortgage, Inc."/>
          <xsd:enumeration value="CS Financial"/>
          <xsd:enumeration value="CU Alliance, LLC"/>
          <xsd:enumeration value="CU Hawaii Federal Credit Union"/>
          <xsd:enumeration value="D+H USA Corporation"/>
          <xsd:enumeration value="DAS Acquisition Company, LLC"/>
          <xsd:enumeration value="Data Hub"/>
          <xsd:enumeration value="DataQuick"/>
          <xsd:enumeration value="Decommission"/>
          <xsd:enumeration value="Deseret First Credit Union"/>
          <xsd:enumeration value="DHI Mortgage"/>
          <xsd:enumeration value="Diamond Residential Mortgage Corporation"/>
          <xsd:enumeration value="Direct Mortgage Loans, LLC"/>
          <xsd:enumeration value="Directions Credit Union"/>
          <xsd:enumeration value="Ditech Mortgage"/>
          <xsd:enumeration value="DocuTech"/>
          <xsd:enumeration value="Draper and Kramer Mortgage Corp."/>
          <xsd:enumeration value="Dwellworks"/>
          <xsd:enumeration value="Eastland Financial Corporation"/>
          <xsd:enumeration value="Elevations Credit Union"/>
          <xsd:enumeration value="Ellie Mae"/>
          <xsd:enumeration value="Embrace"/>
          <xsd:enumeration value="EnerBank USA"/>
          <xsd:enumeration value="eMortgage Management, LLC"/>
          <xsd:enumeration value="Empower"/>
          <xsd:enumeration value="Emprise Bank"/>
          <xsd:enumeration value="Encompass Lending Group, LP."/>
          <xsd:enumeration value="EnerBank USA"/>
          <xsd:enumeration value="Envision Bank"/>
          <xsd:enumeration value="Ernst Publishing Co. LLC"/>
          <xsd:enumeration value="Enterprise Bank &amp; Trust"/>
          <xsd:enumeration value="Ephrata National Bank"/>
          <xsd:enumeration value="Equity Prime LLC"/>
          <xsd:enumeration value="Equity Resources, Inc."/>
          <xsd:enumeration value="ESL Federal Credit Union"/>
          <xsd:enumeration value="Evergreen"/>
          <xsd:enumeration value="Evolve Bank &amp; Trust"/>
          <xsd:enumeration value="Fairway Independent Mortgage Corp"/>
          <xsd:enumeration value="Family First Funding"/>
          <xsd:enumeration value="Finicity Corporation"/>
          <xsd:enumeration value="Fidelity National Financial"/>
          <xsd:enumeration value="Fidelity National Title"/>
          <xsd:enumeration value="Fifth Third"/>
          <xsd:enumeration value="Finance of America, LLC"/>
          <xsd:enumeration value="First Alliance Credit Union"/>
          <xsd:enumeration value="First Alliance Home Mortgage"/>
          <xsd:enumeration value="First American Mortgage Solutions"/>
          <xsd:enumeration value="First American Residential Valuation Services"/>
          <xsd:enumeration value="First Bank"/>
          <xsd:enumeration value="First Bank of Puerto Rico"/>
          <xsd:enumeration value="First California Mortgage"/>
          <xsd:enumeration value="First Centennial Mortgage Corp."/>
          <xsd:enumeration value="First Community Mortgage"/>
          <xsd:enumeration value="First Continental"/>
          <xsd:enumeration value="First Federal Bank NC"/>
          <xsd:enumeration value="First Federal Bank Port Angeles"/>
          <xsd:enumeration value="First Guaranty Mortgage Corp."/>
          <xsd:enumeration value="First Hawaiian"/>
          <xsd:enumeration value="First Home Mortgage Corporation"/>
          <xsd:enumeration value="First Internet Bank of Indiana"/>
          <xsd:enumeration value="First Key"/>
          <xsd:enumeration value="First Mortgage"/>
          <xsd:enumeration value="First Mortgage Solutions, LLC"/>
          <xsd:enumeration value="First National Bank of Alaska"/>
          <xsd:enumeration value="First National Bank of Omaha"/>
          <xsd:enumeration value="First Option Mortgage, LLC"/>
          <xsd:enumeration value="First Place Bank"/>
          <xsd:enumeration value="First Premier Bank"/>
          <xsd:enumeration value="First Priority Financial, Inc."/>
          <xsd:enumeration value="First Reliance Bank"/>
          <xsd:enumeration value="First Republic Bank"/>
          <xsd:enumeration value="First Savings Bank of Hegewisch"/>
          <xsd:enumeration value="FirstBank Data"/>
          <xsd:enumeration value="FirstMerit"/>
          <xsd:enumeration value="Firstrust Savings Bank"/>
          <xsd:enumeration value="Flagstar Bank"/>
          <xsd:enumeration value="Florida Capital Bank"/>
          <xsd:enumeration value="FM Home Loans, LLC"/>
          <xsd:enumeration value="FNC Inc."/>
          <xsd:enumeration value="FNC Title"/>
          <xsd:enumeration value="FormFree Holdings Corporation"/>
          <xsd:enumeration value="Franklin Loan Center"/>
          <xsd:enumeration value="Freddie Mac"/>
          <xsd:enumeration value="Freedom First Federal Credit Union"/>
          <xsd:enumeration value="Freedom Mortgage"/>
          <xsd:enumeration value="Fremont Bank"/>
          <xsd:enumeration value="Fasullo Appraisals"/>
          <xsd:enumeration value="Gateway Mortgage Group, LLC"/>
          <xsd:enumeration value="General Electric Employees Federal Credit Union"/>
          <xsd:enumeration value="Genworth"/>
          <xsd:enumeration value="George Mason Mortgage, LLC"/>
          <xsd:enumeration value="Georgetown Mortgage, LLC"/>
          <xsd:enumeration value="Glacier Bancorp, Inc."/>
          <xsd:enumeration value="Glenview State Bank"/>
          <xsd:enumeration value="GMFS, LLC"/>
          <xsd:enumeration value="GMH Mortgage Services"/>
          <xsd:enumeration value="Gold Star Mortgage Financial Group"/>
          <xsd:enumeration value="Golden Empire Mortgage"/>
          <xsd:enumeration value="Golden Pacific Bank"/>
          <xsd:enumeration value="Goldman Sachs Bank USA"/>
          <xsd:enumeration value="Goodman Dean"/>
          <xsd:enumeration value="Gorham Savings Bank"/>
          <xsd:enumeration value="Graystone Funding"/>
          <xsd:enumeration value="Greater Nevada Mortgage"/>
          <xsd:enumeration value="Greenlight Financial Services"/>
          <xsd:enumeration value="Guardhill Financial"/>
          <xsd:enumeration value="Guardian Mortgage Company, LLC"/>
          <xsd:enumeration value="Guidance Residential, LLC"/>
          <xsd:enumeration value="Guild Mortgage"/>
          <xsd:enumeration value="GVC Mortgage"/>
          <xsd:enumeration value="Hallmark Home Mortgage Colorado"/>
          <xsd:enumeration value="Hallmark Home Mortgage, LLC"/>
          <xsd:enumeration value="Happy State Bank"/>
          <xsd:enumeration value="Harris Bank"/>
          <xsd:enumeration value="Hawaii Community Federal Credit Union"/>
          <xsd:enumeration value="Hawaii State Federal Credit Union"/>
          <xsd:enumeration value="Hawaii USA FCU"/>
          <xsd:enumeration value="HawaiianTel FCU"/>
          <xsd:enumeration value="Heartland Financial USA, Inc."/>
          <xsd:enumeration value="Heritage Bank"/>
          <xsd:enumeration value="HFS Federal Credit Union"/>
          <xsd:enumeration value="Highlands Residential Mortgage, Ltd"/>
          <xsd:enumeration value="Hills Bank and Trust Company"/>
          <xsd:enumeration value="Home American"/>
          <xsd:enumeration value="Home Base Appraisal Management, LC"/>
          <xsd:enumeration value="Home Savings Bank"/>
          <xsd:enumeration value="HomeBridge"/>
          <xsd:enumeration value="HomeServices Lending, LLC"/>
          <xsd:enumeration value="Homeside Financial, LLC"/>
          <xsd:enumeration value="Homestar Financial Corporation"/>
          <xsd:enumeration value="Homeward Residential"/>
          <xsd:enumeration value="Honolulu Federal Credit Union"/>
          <xsd:enumeration value="Honolulu Home Loans, Inc."/>
          <xsd:enumeration value="Houstonian Mortgage Group, Inc."/>
          <xsd:enumeration value="Huntington State Bank"/>
          <xsd:enumeration value="Huron Community Bank"/>
          <xsd:enumeration value="Iberiabank Corporation"/>
          <xsd:enumeration value="Ideal Home Loans"/>
          <xsd:enumeration value="Impac"/>
          <xsd:enumeration value="Independent Bank"/>
          <xsd:enumeration value="InfoSystem Limited"/>
          <xsd:enumeration value="Illinois National Bank"/>
          <xsd:enumeration value="ING Direct"/>
          <xsd:enumeration value="Insight Credit Union"/>
          <xsd:enumeration value="Integrity First Financial Group, Inc."/>
          <xsd:enumeration value="Intercap"/>
          <xsd:enumeration value="InterFirst Mortgage"/>
          <xsd:enumeration value="International City Mortgage, Inc."/>
          <xsd:enumeration value="iServe Residential Lending, LLC"/>
          <xsd:enumeration value="Jersey Mortgage Company"/>
          <xsd:enumeration value="John Adams Mortgage"/>
          <xsd:enumeration value="JPMorgan Chase Bank"/>
          <xsd:enumeration value="Kauai Community Federal Credit Union"/>
          <xsd:enumeration value="Kauai Teachers Federal Credit Union"/>
          <xsd:enumeration value="Keller Mortgage"/>
          <xsd:enumeration value="KeyBank"/>
          <xsd:enumeration value="KS State Bank"/>
          <xsd:enumeration value="Lake Michigan Credit Union"/>
          <xsd:enumeration value="Land Home Financial"/>
          <xsd:enumeration value="Landmark Bank"/>
          <xsd:enumeration value="LeaderOne Financial"/>
          <xsd:enumeration value="Legacy Mutual Mortgage"/>
          <xsd:enumeration value="Lender Service Provider, LLC"/>
          <xsd:enumeration value="Lending Solutions, Inc"/>
          <xsd:enumeration value="LendingSpace"/>
          <xsd:enumeration value="LendSmart Mortgage, LLC"/>
          <xsd:enumeration value="Liberty Bank"/>
          <xsd:enumeration value="Linear Title"/>
          <xsd:enumeration value="Loan Depot"/>
          <xsd:enumeration value="Loan Simple, Inc."/>
          <xsd:enumeration value="LogicEase Solutions, Inc."/>
          <xsd:enumeration value="Low VA Rates"/>
          <xsd:enumeration value="Low Volume Providers"/>
          <xsd:enumeration value="Luther Burbank Savings"/>
          <xsd:enumeration value="Luxury Mortgage Corp."/>
          <xsd:enumeration value="M&amp;I Home Lending"/>
          <xsd:enumeration value="Macatawa Bank"/>
          <xsd:enumeration value="MainSource Bank Inc."/>
          <xsd:enumeration value="Mann Mortgage, LLC"/>
          <xsd:enumeration value="Marketplace Home Mortgage, LLC"/>
          <xsd:enumeration value="Mason McDuffie Mortgage Corporation"/>
          <xsd:enumeration value="Maui County Employees Federal Credit Union"/>
          <xsd:enumeration value="MB Financial"/>
          <xsd:enumeration value="McLean Mortgage Corporation"/>
          <xsd:enumeration value="Member First Mortgage"/>
          <xsd:enumeration value="Mercantile Bank of Michigan"/>
          <xsd:enumeration value="Meridian Bank"/>
          <xsd:enumeration value="Merrimack Mortgage Company, LLC"/>
          <xsd:enumeration value="Metro Lending Service"/>
          <xsd:enumeration value="Metropolitan Home Mortgage, Inc"/>
          <xsd:enumeration value="Michigan Mutual"/>
          <xsd:enumeration value="MidCoast Community Bank"/>
          <xsd:enumeration value="Middlesex Savings Bank"/>
          <xsd:enumeration value="MidFlorida Credit Union"/>
          <xsd:enumeration value="Midwest Equity Mortgage, LLC"/>
          <xsd:enumeration value="MidWest Mortgage Capital"/>
          <xsd:enumeration value="Millenium Home Mortgage"/>
          <xsd:enumeration value="Mortgage Brokers Services, Inc"/>
          <xsd:enumeration value="Mortgage Investors Group"/>
          <xsd:enumeration value="Mortgage Lenders of America, LLC"/>
          <xsd:enumeration value="Mortgage Services LLC"/>
          <xsd:enumeration value="Motivity"/>
          <xsd:enumeration value="Movement Mortgage"/>
          <xsd:enumeration value="MT Bank"/>
          <xsd:enumeration value="Mutual of Omaha Bank"/>
          <xsd:enumeration value="NASB"/>
          <xsd:enumeration value="National Cooperative Bank"/>
          <xsd:enumeration value="National Mortgage Insurance"/>
          <xsd:enumeration value="Nations Lending Corporation"/>
          <xsd:enumeration value="Nations Reliable Lending, LLC"/>
          <xsd:enumeration value="Nationstar Mortgage"/>
          <xsd:enumeration value="Nationwide"/>
          <xsd:enumeration value="Navigator Lending Solutions, Inc"/>
          <xsd:enumeration value="Navy Federal"/>
          <xsd:enumeration value="NCB"/>
          <xsd:enumeration value="Neighborhood Loans, Inc"/>
          <xsd:enumeration value="New American Funding, LLC"/>
          <xsd:enumeration value="New American Mortgage"/>
          <xsd:enumeration value="New Day Financial"/>
          <xsd:enumeration value="NewFed Mortgage Corporation"/>
          <xsd:enumeration value="NexBank"/>
          <xsd:enumeration value="Nexera Holding, LLC"/>
          <xsd:enumeration value="NFM Lending"/>
          <xsd:enumeration value="NJ Lenders Corporation"/>
          <xsd:enumeration value="NOIC"/>
          <xsd:enumeration value="Norcom Mortgage"/>
          <xsd:enumeration value="North Easton"/>
          <xsd:enumeration value="Northern Trust"/>
          <xsd:enumeration value="Northfield Savings Bank"/>
          <xsd:enumeration value="NorthPoint Mortgage, Inc."/>
          <xsd:enumeration value="Northwest Bank"/>
          <xsd:enumeration value="Northwest Savings Bank"/>
          <xsd:enumeration value="NTFN Inc."/>
          <xsd:enumeration value="Nusenda Credit Union"/>
          <xsd:enumeration value="Oak Mortgage Group"/>
          <xsd:enumeration value="Ocean Crest Federal Credit Union"/>
          <xsd:enumeration value="Old National"/>
          <xsd:enumeration value="Old Republic"/>
          <xsd:enumeration value="One West Bank"/>
          <xsd:enumeration value="Open Mortgage, LLC"/>
          <xsd:enumeration value="Option Financial, LLC"/>
          <xsd:enumeration value="Orange Coast Title Company"/>
          <xsd:enumeration value="Origin Bancorp"/>
          <xsd:enumeration value="OVM Financial, Inc"/>
          <xsd:enumeration value="Owner’s Choice"/>
          <xsd:enumeration value="Pacific Crest Savinings Bank"/>
          <xsd:enumeration value="Pacific Residential Mortgage, LLC"/>
          <xsd:enumeration value="Pacific Union Bank"/>
          <xsd:enumeration value="PCV Murcor"/>
          <xsd:enumeration value="Pennsylvania State Employee Credit Union"/>
          <xsd:enumeration value="PennyMac"/>
          <xsd:enumeration value="Pentagon Federal Credit Union"/>
          <xsd:enumeration value="Peoples Bank WA"/>
          <xsd:enumeration value="Peoples Credit Union"/>
          <xsd:enumeration value="Peoples Mortgage Company"/>
          <xsd:enumeration value="PERL Mortgage, Inc."/>
          <xsd:enumeration value="Philadelphia Federal Credit Union"/>
          <xsd:enumeration value="Philadelphia Mortgage Advisors"/>
          <xsd:enumeration value="Planet Home Lending"/>
          <xsd:enumeration value="Plaza Loans"/>
          <xsd:enumeration value="Pleasant Valley Home Mortgage Corporation"/>
          <xsd:enumeration value="PNC"/>
          <xsd:enumeration value="PointServ"/>
          <xsd:enumeration value="Poli Mortgage Group, Inc."/>
          <xsd:enumeration value="Premier Home Mortgage, Inc."/>
          <xsd:enumeration value="PricewaterhouseCoopers"/>
          <xsd:enumeration value="Primary Residential Mortgage Inc."/>
          <xsd:enumeration value="Prime Lending"/>
          <xsd:enumeration value="Primero Home Loans"/>
          <xsd:enumeration value="PRMG"/>
          <xsd:enumeration value="Prospect Mortgage, LLC"/>
          <xsd:enumeration value="ProTeck"/>
          <xsd:enumeration value="Provident Bank"/>
          <xsd:enumeration value="Pulte"/>
          <xsd:enumeration value="QR Lending"/>
          <xsd:enumeration value="Qualia Labs Inc"/>
          <xsd:enumeration value="Radius Financial Group Inc."/>
          <xsd:enumeration value="RamQuest"/>
          <xsd:enumeration value="Randolph Brooks Federal Credit Union"/>
          <xsd:enumeration value="Randolph Savings Bank"/>
          <xsd:enumeration value="Redwood Trust"/>
          <xsd:enumeration value="Regions"/>
          <xsd:enumeration value="Reliance Bank"/>
          <xsd:enumeration value="Reltco"/>
          <xsd:enumeration value="Renasant Corp"/>
          <xsd:enumeration value="Residential Mortgage Services, Inc."/>
          <xsd:enumeration value="Residential Mortgage, LLC"/>
          <xsd:enumeration value="Residential Wholesale Mortgage, Inc."/>
          <xsd:enumeration value="Require Holdings, LLC"/>
          <xsd:enumeration value="Right Start, Inc"/>
          <xsd:enumeration value="Rocky Mountain Support Services, Inc."/>
          <xsd:enumeration value="Rockville Bank"/>
          <xsd:enumeration value="Ross Mortgage"/>
          <xsd:enumeration value="Royal Credit Union"/>
          <xsd:enumeration value="RUOFF Mortgage Company, Inc."/>
          <xsd:enumeration value="Ryland Mortgage"/>
          <xsd:enumeration value="Sabine State Bank"/>
          <xsd:enumeration value="SalesEdge"/>
          <xsd:enumeration value="Salin Bank"/>
          <xsd:enumeration value="Santander"/>
          <xsd:enumeration value="SchoolsFirst Federal Credit Union"/>
          <xsd:enumeration value="Sea Coast National Bank"/>
          <xsd:enumeration value="Seattle Mortgage"/>
          <xsd:enumeration value="SECU"/>
          <xsd:enumeration value="Security National Mortgage Company"/>
          <xsd:enumeration value="Sente Mortgage"/>
          <xsd:enumeration value="ServiceLink"/>
          <xsd:enumeration value="Shamrock Financial Corporation"/>
          <xsd:enumeration value="Sierra Central Credit Union"/>
          <xsd:enumeration value="Sierra Pacific Mortgage"/>
          <xsd:enumeration value="Silverton"/>
          <xsd:enumeration value="Sindeo Inc."/>
          <xsd:enumeration value="SIRVA"/>
          <xsd:enumeration value="Sisko"/>
          <xsd:enumeration value="Skyline Home Loans"/>
          <xsd:enumeration value="Smarter Mortgages"/>
          <xsd:enumeration value="Snack Sessions"/>
          <xsd:enumeration value="Solidifi"/>
          <xsd:enumeration value="Sound Mortgage, Inc"/>
          <xsd:enumeration value="South Pacific Financial Corporation"/>
          <xsd:enumeration value="Southern Trust Mortgage"/>
          <xsd:enumeration value="SouthPoint Financial Services"/>
          <xsd:enumeration value="Sovereign Lending Group Inc."/>
          <xsd:enumeration value="Spring EQ"/>
          <xsd:enumeration value="Standard Mortgage, Inc"/>
          <xsd:enumeration value="Starkey Mortgage"/>
          <xsd:enumeration value="Stearns"/>
          <xsd:enumeration value="Stewart Title"/>
          <xsd:enumeration value="Stifel Bank"/>
          <xsd:enumeration value="Stockton Mortgage Corporation"/>
          <xsd:enumeration value="Stonegate Mortgage Corp"/>
          <xsd:enumeration value="Stoneham Bank"/>
          <xsd:enumeration value="Summit Credit Union"/>
          <xsd:enumeration value="Summit Funding, Inc."/>
          <xsd:enumeration value="SunTrust Mortgage"/>
          <xsd:enumeration value="SurePrep, LLC"/>
          <xsd:enumeration value="SWBC"/>
          <xsd:enumeration value="SWBC Mortgage Corp"/>
          <xsd:enumeration value="Symbionce Financial Solutions, LLC"/>
          <xsd:enumeration value="Synergy One Lending"/>
          <xsd:enumeration value="Synovus"/>
          <xsd:enumeration value="Talmer Bank &amp; Trust"/>
          <xsd:enumeration value="Taylor Morrison Home Funding, LLC"/>
          <xsd:enumeration value="TCF Bank"/>
          <xsd:enumeration value="TD Bank"/>
          <xsd:enumeration value="TDECU"/>
          <xsd:enumeration value="TEG Federal Credit Union"/>
          <xsd:enumeration value="Texas Dow Employees"/>
          <xsd:enumeration value="The Huntington National Bank"/>
          <xsd:enumeration value="The First State Bank"/>
          <xsd:enumeration value="The Mortgage Company"/>
          <xsd:enumeration value="The Mortgage Firm, Inc."/>
          <xsd:enumeration value="The PrivateBank and Trust Company"/>
          <xsd:enumeration value="Third Federal Savings"/>
          <xsd:enumeration value="Title 365"/>
          <xsd:enumeration value="Title Source"/>
          <xsd:enumeration value="Total Mortgage Services, LLC"/>
          <xsd:enumeration value="Tower Bank and Trust Company"/>
          <xsd:enumeration value="Town Square Mortgage"/>
          <xsd:enumeration value="Towne Bank Mortgage"/>
          <xsd:enumeration value="Transpacific Mortgage Group, LLC"/>
          <xsd:enumeration value="Trident Mortgage Company LP"/>
          <xsd:enumeration value="Trimavin"/>
          <xsd:enumeration value="TruHome Solutions, LLC"/>
          <xsd:enumeration value="Tucker Mortgage"/>
          <xsd:enumeration value="UAMC"/>
          <xsd:enumeration value="UNFCU"/>
          <xsd:enumeration value="Union Bank"/>
          <xsd:enumeration value="Union Home Mortgage"/>
          <xsd:enumeration value="United Bank WI"/>
          <xsd:enumeration value="United Community Bank"/>
          <xsd:enumeration value="United Home Loans"/>
          <xsd:enumeration value="Universal Lending Corporation"/>
          <xsd:enumeration value="University of Hawaii Federal Credit Union"/>
          <xsd:enumeration value="Urban Lending Solutions Appraisals"/>
          <xsd:enumeration value="US Bank"/>
          <xsd:enumeration value="US Federal Credit Union"/>
          <xsd:enumeration value="USAA"/>
          <xsd:enumeration value="USB Lending"/>
          <xsd:enumeration value="Utah Community Credit Union"/>
          <xsd:enumeration value="UVS, Inc"/>
          <xsd:enumeration value="ValuAmerica"/>
          <xsd:enumeration value="ValueLink"/>
          <xsd:enumeration value="VanDyk Mortgage Corporation"/>
          <xsd:enumeration value="Veri-Tax"/>
          <xsd:enumeration value="Veritas Funding"/>
          <xsd:enumeration value="Village Capital"/>
          <xsd:enumeration value="Village Mortgage Company"/>
          <xsd:enumeration value="Virginia Credit Union"/>
          <xsd:enumeration value="Vitek Mortgage"/>
          <xsd:enumeration value="Wallick &amp; Volk"/>
          <xsd:enumeration value="Wanigas Credit Union"/>
          <xsd:enumeration value="Washington Trust"/>
          <xsd:enumeration value="Waterstone Mortgage Corporation"/>
          <xsd:enumeration value="Weichert"/>
          <xsd:enumeration value="Wells Fargo"/>
          <xsd:enumeration value="Wholesale Capital Corporation"/>
          <xsd:enumeration value="Williston Financial Group"/>
          <xsd:enumeration value="Wintrust Mortgage"/>
          <xsd:enumeration value="Wolters Kluwer"/>
          <xsd:enumeration value="Xome"/>
        </xsd:restriction>
      </xsd:simpleType>
    </xsd:element>
    <xsd:element name="Document_x0020_Description" ma:index="10" nillable="true" ma:displayName="Document Description" ma:internalName="Document_x0020_Description">
      <xsd:simpleType>
        <xsd:restriction base="dms:Note">
          <xsd:maxLength value="255"/>
        </xsd:restriction>
      </xsd:simpleType>
    </xsd:element>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fddaa3d-89c9-47a3-8726-5e5dbfab92ca" elementFormDefault="qualified">
    <xsd:import namespace="http://schemas.microsoft.com/office/2006/documentManagement/types"/>
    <xsd:import namespace="http://schemas.microsoft.com/office/infopath/2007/PartnerControls"/>
    <xsd:element name="DS_x0020_Project_x0020_Name" ma:index="21" nillable="true" ma:displayName="DS Project Name" ma:format="Dropdown" ma:hidden="true" ma:internalName="DS_x0020_Project_x0020_Name" ma:readOnly="false">
      <xsd:simpleType>
        <xsd:restriction base="dms:Choice">
          <xsd:enumeration value="5/3 Client Implementation"/>
          <xsd:enumeration value="Application Release and Technology"/>
          <xsd:enumeration value="Build and Deployment Improvements"/>
          <xsd:enumeration value="CapEx Documentation"/>
          <xsd:enumeration value="Change Management"/>
          <xsd:enumeration value="Cloud"/>
          <xsd:enumeration value="Data Hub Base Development 2016"/>
          <xsd:enumeration value="Data Hub Expansion 2017"/>
          <xsd:enumeration value="Digital Hub"/>
          <xsd:enumeration value="DR Testing"/>
          <xsd:enumeration value="Environments"/>
          <xsd:enumeration value="Goldman Sachs Client Implementation"/>
          <xsd:enumeration value="Hub Explorer v2"/>
          <xsd:enumeration value="IE 2016"/>
          <xsd:enumeration value="InfoSphere Metadata Management"/>
          <xsd:enumeration value="LendingSpace Attunity Ingest"/>
          <xsd:enumeration value="LendingSpace Sqoop Ingest"/>
          <xsd:enumeration value="LoanSphere Platform"/>
          <xsd:enumeration value="Mobile - White Label App"/>
          <xsd:enumeration value="Motivity"/>
          <xsd:enumeration value="Motivity Insights/Web Services"/>
          <xsd:enumeration value="multi-Tenancy"/>
          <xsd:enumeration value="ODS Replacement"/>
          <xsd:enumeration value="Operational insights"/>
          <xsd:enumeration value="Santander Client Implementation"/>
          <xsd:enumeration value="Servicing and OT Client Data Ingest"/>
          <xsd:enumeration value="SF v1.0"/>
          <xsd:enumeration value="Steamboat"/>
          <xsd:enumeration value="SunTrust Client Implementation"/>
          <xsd:enumeration value="TFS Migration"/>
          <xsd:enumeration value="Unified Data View"/>
          <xsd:enumeration value="Union Client Implementation"/>
          <xsd:enumeration value="Wells Fargo Client Implement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F820FD-1435-4C3C-80A1-EC27C444E4F8}">
  <ds:schemaRefs>
    <ds:schemaRef ds:uri="http://schemas.microsoft.com/sharepoint/events"/>
  </ds:schemaRefs>
</ds:datastoreItem>
</file>

<file path=customXml/itemProps2.xml><?xml version="1.0" encoding="utf-8"?>
<ds:datastoreItem xmlns:ds="http://schemas.openxmlformats.org/officeDocument/2006/customXml" ds:itemID="{8E7C3514-933E-440E-A6EE-4818FB8E0FD2}">
  <ds:schemaRefs>
    <ds:schemaRef ds:uri="http://schemas.openxmlformats.org/package/2006/metadata/core-properties"/>
    <ds:schemaRef ds:uri="http://purl.org/dc/dcmitype/"/>
    <ds:schemaRef ds:uri="http://schemas.microsoft.com/office/2006/documentManagement/types"/>
    <ds:schemaRef ds:uri="6fddaa3d-89c9-47a3-8726-5e5dbfab92ca"/>
    <ds:schemaRef ds:uri="f03cea43-7775-4eba-bb34-8107bc852469"/>
    <ds:schemaRef ds:uri="http://www.w3.org/XML/1998/namespace"/>
    <ds:schemaRef ds:uri="http://schemas.microsoft.com/office/infopath/2007/PartnerControls"/>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15286266-F654-47D8-9101-78866BF5E089}">
  <ds:schemaRefs>
    <ds:schemaRef ds:uri="http://schemas.microsoft.com/sharepoint/v3/contenttype/forms"/>
  </ds:schemaRefs>
</ds:datastoreItem>
</file>

<file path=customXml/itemProps4.xml><?xml version="1.0" encoding="utf-8"?>
<ds:datastoreItem xmlns:ds="http://schemas.openxmlformats.org/officeDocument/2006/customXml" ds:itemID="{57803820-F191-4073-A45B-7C715B12B9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cea43-7775-4eba-bb34-8107bc852469"/>
    <ds:schemaRef ds:uri="6fddaa3d-89c9-47a3-8726-5e5dbfab92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42931</TotalTime>
  <Words>3087</Words>
  <Application>Microsoft Office PowerPoint</Application>
  <PresentationFormat>On-screen Show (4:3)</PresentationFormat>
  <Paragraphs>733</Paragraphs>
  <Slides>33</Slides>
  <Notes>8</Notes>
  <HiddenSlides>0</HiddenSlides>
  <MMClips>0</MMClips>
  <ScaleCrop>false</ScaleCrop>
  <HeadingPairs>
    <vt:vector size="8" baseType="variant">
      <vt:variant>
        <vt:lpstr>Fonts Used</vt:lpstr>
      </vt:variant>
      <vt:variant>
        <vt:i4>10</vt:i4>
      </vt:variant>
      <vt:variant>
        <vt:lpstr>Theme</vt:lpstr>
      </vt:variant>
      <vt:variant>
        <vt:i4>11</vt:i4>
      </vt:variant>
      <vt:variant>
        <vt:lpstr>Embedded OLE Servers</vt:lpstr>
      </vt:variant>
      <vt:variant>
        <vt:i4>1</vt:i4>
      </vt:variant>
      <vt:variant>
        <vt:lpstr>Slide Titles</vt:lpstr>
      </vt:variant>
      <vt:variant>
        <vt:i4>33</vt:i4>
      </vt:variant>
    </vt:vector>
  </HeadingPairs>
  <TitlesOfParts>
    <vt:vector size="55" baseType="lpstr">
      <vt:lpstr>Arial</vt:lpstr>
      <vt:lpstr>Calibri</vt:lpstr>
      <vt:lpstr>Georgia</vt:lpstr>
      <vt:lpstr>Humnst777 Bd BT</vt:lpstr>
      <vt:lpstr>Humnst777 BT</vt:lpstr>
      <vt:lpstr>Segoe UI</vt:lpstr>
      <vt:lpstr>Tahoma</vt:lpstr>
      <vt:lpstr>Times New Roman</vt:lpstr>
      <vt:lpstr>Wingdings</vt:lpstr>
      <vt:lpstr>ヒラギノ角ゴ Pro W3</vt:lpstr>
      <vt:lpstr>20121123_Rich_Document_SundayAM_draft</vt:lpstr>
      <vt:lpstr>1_BKFS</vt:lpstr>
      <vt:lpstr>Black Knight</vt:lpstr>
      <vt:lpstr>BKFS</vt:lpstr>
      <vt:lpstr>1_Black Knight</vt:lpstr>
      <vt:lpstr>2_BKFS</vt:lpstr>
      <vt:lpstr>2_Black Knight</vt:lpstr>
      <vt:lpstr>3_BKFS</vt:lpstr>
      <vt:lpstr>4_BKFS</vt:lpstr>
      <vt:lpstr>PPT_BKFS_Orig Tech_Template_Wide</vt:lpstr>
      <vt:lpstr>1_PPT_BKFS_Orig Tech_Template_Wide</vt:lpstr>
      <vt:lpstr>think-cell Slide</vt:lpstr>
      <vt:lpstr>Wells Fargo: Data Hub Overview </vt:lpstr>
      <vt:lpstr>LoanSphere Data Hub</vt:lpstr>
      <vt:lpstr>Overview</vt:lpstr>
      <vt:lpstr>Data Hub Objectives</vt:lpstr>
      <vt:lpstr>Architecture/Infrastructure</vt:lpstr>
      <vt:lpstr>Hadoop Ecosystem</vt:lpstr>
      <vt:lpstr>Data Hub Physical Design</vt:lpstr>
      <vt:lpstr>Hub Explorer Physical Design</vt:lpstr>
      <vt:lpstr>Data Hub Encryption</vt:lpstr>
      <vt:lpstr>Platform Encryption Summary</vt:lpstr>
      <vt:lpstr>Data and Metadata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Delivery</vt:lpstr>
      <vt:lpstr>Client Integration - Architecture</vt:lpstr>
      <vt:lpstr>Client Integration - Options</vt:lpstr>
      <vt:lpstr>WebHDFS</vt:lpstr>
      <vt:lpstr>WebHDFS/w external Authorization</vt:lpstr>
      <vt:lpstr>Kafka</vt:lpstr>
      <vt:lpstr>Distributed Copy (DistCP)</vt:lpstr>
      <vt:lpstr>Web Services</vt:lpstr>
      <vt:lpstr>Operational Insights</vt:lpstr>
      <vt:lpstr>Overview</vt:lpstr>
      <vt:lpstr>Interaction with Operational Applications</vt:lpstr>
      <vt:lpstr>Insight Patterns</vt:lpstr>
      <vt:lpstr>Insight Scenarios</vt:lpstr>
      <vt:lpstr>Insight Scenarios Detail</vt:lpstr>
    </vt:vector>
  </TitlesOfParts>
  <Company>BKFS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Pres</dc:title>
  <dc:subject>Wells Fargo Data Hub Overview</dc:subject>
  <dc:creator>Brian Logullo</dc:creator>
  <cp:lastModifiedBy>Mishra, Milan Kumar</cp:lastModifiedBy>
  <cp:revision>97</cp:revision>
  <cp:lastPrinted>2016-02-01T14:31:39Z</cp:lastPrinted>
  <dcterms:created xsi:type="dcterms:W3CDTF">2012-12-05T14:09:39Z</dcterms:created>
  <dcterms:modified xsi:type="dcterms:W3CDTF">2019-03-11T11:08:47Z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Confidential</vt:lpwstr>
  </property>
  <property fmtid="{D5CDD505-2E9C-101B-9397-08002B2CF9AE}" pid="3" name="ContentTypeId">
    <vt:lpwstr>0x010100829ACF5581D07D47B59771349443233D00B7C043A83834DA4D8B427F6A49CB12B1</vt:lpwstr>
  </property>
  <property fmtid="{D5CDD505-2E9C-101B-9397-08002B2CF9AE}" pid="4" name="Order">
    <vt:r8>119000</vt:r8>
  </property>
  <property fmtid="{D5CDD505-2E9C-101B-9397-08002B2CF9AE}" pid="5" name="_dlc_DocIdItemGuid">
    <vt:lpwstr>3d7843ef-212f-405b-b21c-98324b7b3f88</vt:lpwstr>
  </property>
  <property fmtid="{D5CDD505-2E9C-101B-9397-08002B2CF9AE}" pid="6" name="Business Unit">
    <vt:lpwstr>DS&amp;R</vt:lpwstr>
  </property>
  <property fmtid="{D5CDD505-2E9C-101B-9397-08002B2CF9AE}" pid="7" name="Client Audience">
    <vt:lpwstr/>
  </property>
  <property fmtid="{D5CDD505-2E9C-101B-9397-08002B2CF9AE}" pid="8" name="Record Retention End Date0">
    <vt:lpwstr>Permanent; 3 years after SunDown</vt:lpwstr>
  </property>
  <property fmtid="{D5CDD505-2E9C-101B-9397-08002B2CF9AE}" pid="9" name="Record Retention Category0">
    <vt:lpwstr>ITDEV001</vt:lpwstr>
  </property>
</Properties>
</file>