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Georgia" panose="02040502050405020303" pitchFamily="18" charset="0"/>
      <p:regular r:id="rId22"/>
      <p:bold r:id="rId23"/>
      <p:italic r:id="rId24"/>
      <p:boldItalic r:id="rId25"/>
    </p:embeddedFont>
    <p:embeddedFont>
      <p:font typeface="Nunito" pitchFamily="2" charset="77"/>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967268-997E-4F16-BFF8-CA6A16CE3E77}" v="1" dt="2024-04-30T20:59:0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48450"/>
  </p:normalViewPr>
  <p:slideViewPr>
    <p:cSldViewPr snapToGrid="0">
      <p:cViewPr>
        <p:scale>
          <a:sx n="119" d="100"/>
          <a:sy n="119" d="100"/>
        </p:scale>
        <p:origin x="168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Kumar" userId="82d000d2d6d3293b" providerId="LiveId" clId="{9B967268-997E-4F16-BFF8-CA6A16CE3E77}"/>
    <pc:docChg chg="undo custSel modSld">
      <pc:chgData name="Aditya Kumar" userId="82d000d2d6d3293b" providerId="LiveId" clId="{9B967268-997E-4F16-BFF8-CA6A16CE3E77}" dt="2024-04-30T20:59:29.170" v="85" actId="207"/>
      <pc:docMkLst>
        <pc:docMk/>
      </pc:docMkLst>
      <pc:sldChg chg="modSp mod">
        <pc:chgData name="Aditya Kumar" userId="82d000d2d6d3293b" providerId="LiveId" clId="{9B967268-997E-4F16-BFF8-CA6A16CE3E77}" dt="2024-04-30T20:49:57.175" v="66" actId="20577"/>
        <pc:sldMkLst>
          <pc:docMk/>
          <pc:sldMk cId="0" sldId="259"/>
        </pc:sldMkLst>
        <pc:spChg chg="mod">
          <ac:chgData name="Aditya Kumar" userId="82d000d2d6d3293b" providerId="LiveId" clId="{9B967268-997E-4F16-BFF8-CA6A16CE3E77}" dt="2024-04-30T20:49:57.175" v="66" actId="20577"/>
          <ac:spMkLst>
            <pc:docMk/>
            <pc:sldMk cId="0" sldId="259"/>
            <ac:spMk id="147" creationId="{00000000-0000-0000-0000-000000000000}"/>
          </ac:spMkLst>
        </pc:spChg>
      </pc:sldChg>
      <pc:sldChg chg="modSp mod">
        <pc:chgData name="Aditya Kumar" userId="82d000d2d6d3293b" providerId="LiveId" clId="{9B967268-997E-4F16-BFF8-CA6A16CE3E77}" dt="2024-04-30T20:50:24.579" v="76" actId="20577"/>
        <pc:sldMkLst>
          <pc:docMk/>
          <pc:sldMk cId="0" sldId="264"/>
        </pc:sldMkLst>
        <pc:spChg chg="mod">
          <ac:chgData name="Aditya Kumar" userId="82d000d2d6d3293b" providerId="LiveId" clId="{9B967268-997E-4F16-BFF8-CA6A16CE3E77}" dt="2024-04-30T20:50:24.579" v="76" actId="20577"/>
          <ac:spMkLst>
            <pc:docMk/>
            <pc:sldMk cId="0" sldId="264"/>
            <ac:spMk id="177" creationId="{00000000-0000-0000-0000-000000000000}"/>
          </ac:spMkLst>
        </pc:spChg>
      </pc:sldChg>
      <pc:sldChg chg="addSp delSp modSp mod">
        <pc:chgData name="Aditya Kumar" userId="82d000d2d6d3293b" providerId="LiveId" clId="{9B967268-997E-4F16-BFF8-CA6A16CE3E77}" dt="2024-04-30T20:59:29.170" v="85" actId="207"/>
        <pc:sldMkLst>
          <pc:docMk/>
          <pc:sldMk cId="0" sldId="269"/>
        </pc:sldMkLst>
        <pc:spChg chg="add del">
          <ac:chgData name="Aditya Kumar" userId="82d000d2d6d3293b" providerId="LiveId" clId="{9B967268-997E-4F16-BFF8-CA6A16CE3E77}" dt="2024-04-30T20:57:26.304" v="79" actId="22"/>
          <ac:spMkLst>
            <pc:docMk/>
            <pc:sldMk cId="0" sldId="269"/>
            <ac:spMk id="3" creationId="{E597C5D9-3EB6-E742-86E9-A13B88CB53E9}"/>
          </ac:spMkLst>
        </pc:spChg>
        <pc:spChg chg="del">
          <ac:chgData name="Aditya Kumar" userId="82d000d2d6d3293b" providerId="LiveId" clId="{9B967268-997E-4F16-BFF8-CA6A16CE3E77}" dt="2024-04-30T20:57:21.803" v="77" actId="478"/>
          <ac:spMkLst>
            <pc:docMk/>
            <pc:sldMk cId="0" sldId="269"/>
            <ac:spMk id="209" creationId="{00000000-0000-0000-0000-000000000000}"/>
          </ac:spMkLst>
        </pc:spChg>
        <pc:graphicFrameChg chg="add mod modGraphic">
          <ac:chgData name="Aditya Kumar" userId="82d000d2d6d3293b" providerId="LiveId" clId="{9B967268-997E-4F16-BFF8-CA6A16CE3E77}" dt="2024-04-30T20:59:29.170" v="85" actId="207"/>
          <ac:graphicFrameMkLst>
            <pc:docMk/>
            <pc:sldMk cId="0" sldId="269"/>
            <ac:graphicFrameMk id="4" creationId="{0819E1E3-145E-7179-52AC-8BE21A92E7D7}"/>
          </ac:graphicFrameMkLst>
        </pc:graphicFrameChg>
      </pc:sldChg>
      <pc:sldChg chg="modSp mod">
        <pc:chgData name="Aditya Kumar" userId="82d000d2d6d3293b" providerId="LiveId" clId="{9B967268-997E-4F16-BFF8-CA6A16CE3E77}" dt="2024-04-30T20:47:18.269" v="3" actId="207"/>
        <pc:sldMkLst>
          <pc:docMk/>
          <pc:sldMk cId="0" sldId="270"/>
        </pc:sldMkLst>
        <pc:spChg chg="mod">
          <ac:chgData name="Aditya Kumar" userId="82d000d2d6d3293b" providerId="LiveId" clId="{9B967268-997E-4F16-BFF8-CA6A16CE3E77}" dt="2024-04-30T20:47:18.269" v="3" actId="207"/>
          <ac:spMkLst>
            <pc:docMk/>
            <pc:sldMk cId="0" sldId="270"/>
            <ac:spMk id="215" creationId="{00000000-0000-0000-0000-000000000000}"/>
          </ac:spMkLst>
        </pc:spChg>
      </pc:sldChg>
      <pc:sldChg chg="modSp mod">
        <pc:chgData name="Aditya Kumar" userId="82d000d2d6d3293b" providerId="LiveId" clId="{9B967268-997E-4F16-BFF8-CA6A16CE3E77}" dt="2024-04-30T20:47:47.137" v="5" actId="207"/>
        <pc:sldMkLst>
          <pc:docMk/>
          <pc:sldMk cId="0" sldId="271"/>
        </pc:sldMkLst>
        <pc:spChg chg="mod">
          <ac:chgData name="Aditya Kumar" userId="82d000d2d6d3293b" providerId="LiveId" clId="{9B967268-997E-4F16-BFF8-CA6A16CE3E77}" dt="2024-04-30T20:47:47.137" v="5" actId="207"/>
          <ac:spMkLst>
            <pc:docMk/>
            <pc:sldMk cId="0" sldId="271"/>
            <ac:spMk id="222" creationId="{00000000-0000-0000-0000-000000000000}"/>
          </ac:spMkLst>
        </pc:spChg>
      </pc:sldChg>
      <pc:sldChg chg="modSp mod">
        <pc:chgData name="Aditya Kumar" userId="82d000d2d6d3293b" providerId="LiveId" clId="{9B967268-997E-4F16-BFF8-CA6A16CE3E77}" dt="2024-04-30T20:48:09.228" v="10" actId="207"/>
        <pc:sldMkLst>
          <pc:docMk/>
          <pc:sldMk cId="0" sldId="272"/>
        </pc:sldMkLst>
        <pc:spChg chg="mod">
          <ac:chgData name="Aditya Kumar" userId="82d000d2d6d3293b" providerId="LiveId" clId="{9B967268-997E-4F16-BFF8-CA6A16CE3E77}" dt="2024-04-30T20:48:09.228" v="10" actId="207"/>
          <ac:spMkLst>
            <pc:docMk/>
            <pc:sldMk cId="0" sldId="272"/>
            <ac:spMk id="229" creationId="{00000000-0000-0000-0000-000000000000}"/>
          </ac:spMkLst>
        </pc:spChg>
      </pc:sldChg>
      <pc:sldChg chg="modSp mod">
        <pc:chgData name="Aditya Kumar" userId="82d000d2d6d3293b" providerId="LiveId" clId="{9B967268-997E-4F16-BFF8-CA6A16CE3E77}" dt="2024-04-30T20:48:31.841" v="13" actId="207"/>
        <pc:sldMkLst>
          <pc:docMk/>
          <pc:sldMk cId="0" sldId="273"/>
        </pc:sldMkLst>
        <pc:spChg chg="mod">
          <ac:chgData name="Aditya Kumar" userId="82d000d2d6d3293b" providerId="LiveId" clId="{9B967268-997E-4F16-BFF8-CA6A16CE3E77}" dt="2024-04-30T20:48:31.841" v="13" actId="207"/>
          <ac:spMkLst>
            <pc:docMk/>
            <pc:sldMk cId="0" sldId="273"/>
            <ac:spMk id="23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d1144c7949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d1144c7949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Pre-training is key - Therefore a more domain-centric trained model component should perform better than non-domain centric model component.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c6cf200208_3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c6cf200208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Combination of both these is the proposed architecture.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d1144c794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d1144c794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Combination of both these is the proposed architecture.</a:t>
            </a:r>
          </a:p>
          <a:p>
            <a:pPr marL="0" lvl="0" indent="0" algn="l" rtl="0">
              <a:spcBef>
                <a:spcPts val="0"/>
              </a:spcBef>
              <a:spcAft>
                <a:spcPts val="0"/>
              </a:spcAft>
              <a:buNone/>
            </a:pPr>
            <a:r>
              <a:rPr lang="en-US" dirty="0"/>
              <a:t>Start </a:t>
            </a:r>
          </a:p>
          <a:p>
            <a:pPr marL="0" lvl="0" indent="0" algn="l" rtl="0">
              <a:spcBef>
                <a:spcPts val="0"/>
              </a:spcBef>
              <a:spcAft>
                <a:spcPts val="0"/>
              </a:spcAft>
              <a:buNone/>
            </a:pPr>
            <a:r>
              <a:rPr lang="en-US" dirty="0"/>
              <a:t>Target was to get domain specific rich  medical image embedding</a:t>
            </a:r>
          </a:p>
          <a:p>
            <a:pPr marL="0" lvl="0" indent="0" algn="l" rtl="0">
              <a:spcBef>
                <a:spcPts val="0"/>
              </a:spcBef>
              <a:spcAft>
                <a:spcPts val="0"/>
              </a:spcAft>
              <a:buNone/>
            </a:pPr>
            <a:r>
              <a:rPr lang="en-US" dirty="0"/>
              <a:t>For text encoder -&gt; </a:t>
            </a:r>
          </a:p>
          <a:p>
            <a:pPr marL="0" lvl="0" indent="0" algn="l" rtl="0">
              <a:spcBef>
                <a:spcPts val="0"/>
              </a:spcBef>
              <a:spcAft>
                <a:spcPts val="0"/>
              </a:spcAft>
              <a:buNone/>
            </a:pPr>
            <a:r>
              <a:rPr lang="en-US" dirty="0"/>
              <a:t>1) Auto tokenizer </a:t>
            </a:r>
          </a:p>
          <a:p>
            <a:pPr marL="0" lvl="0" indent="0" algn="l" rtl="0">
              <a:spcBef>
                <a:spcPts val="0"/>
              </a:spcBef>
              <a:spcAft>
                <a:spcPts val="0"/>
              </a:spcAft>
              <a:buNone/>
            </a:pPr>
            <a:r>
              <a:rPr lang="en-US" dirty="0"/>
              <a:t>2) Question encoding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Fusion </a:t>
            </a:r>
          </a:p>
          <a:p>
            <a:pPr marL="0" lvl="0" indent="0" algn="l" rtl="0">
              <a:spcBef>
                <a:spcPts val="0"/>
              </a:spcBef>
              <a:spcAft>
                <a:spcPts val="0"/>
              </a:spcAft>
              <a:buNone/>
            </a:pPr>
            <a:r>
              <a:rPr lang="en-US" dirty="0"/>
              <a:t>Vision transformer -&gt; each image is resized 384 * 384  </a:t>
            </a:r>
          </a:p>
          <a:p>
            <a:pPr marL="0" lvl="0" indent="0" algn="l" rtl="0">
              <a:spcBef>
                <a:spcPts val="0"/>
              </a:spcBef>
              <a:spcAft>
                <a:spcPts val="0"/>
              </a:spcAft>
              <a:buNone/>
            </a:pPr>
            <a:r>
              <a:rPr lang="en-US" dirty="0"/>
              <a:t>With the kernel size of 16 and stride of 16 -&gt; we will result in 24*24 features </a:t>
            </a:r>
            <a:r>
              <a:rPr lang="en-US" dirty="0" err="1"/>
              <a:t>i.e</a:t>
            </a:r>
            <a:r>
              <a:rPr lang="en-US" dirty="0"/>
              <a:t>  576   after attaching a positional embedding at the start we get the patch wise embedding from vision encoder of size (Batch, 577,768)</a:t>
            </a:r>
          </a:p>
          <a:p>
            <a:pPr marL="0" lvl="0" indent="0" algn="l" rtl="0">
              <a:spcBef>
                <a:spcPts val="0"/>
              </a:spcBef>
              <a:spcAft>
                <a:spcPts val="0"/>
              </a:spcAft>
              <a:buNone/>
            </a:pPr>
            <a:r>
              <a:rPr lang="en-US" dirty="0"/>
              <a:t>To make the text encoding of the same size we keep question seq size as 577 and </a:t>
            </a:r>
            <a:r>
              <a:rPr lang="en-US" dirty="0" err="1"/>
              <a:t>d_model</a:t>
            </a:r>
            <a:r>
              <a:rPr lang="en-US" dirty="0"/>
              <a:t> as 768 .</a:t>
            </a:r>
          </a:p>
          <a:p>
            <a:pPr marL="0" lvl="0" indent="0" algn="l" rtl="0">
              <a:spcBef>
                <a:spcPts val="0"/>
              </a:spcBef>
              <a:spcAft>
                <a:spcPts val="0"/>
              </a:spcAft>
              <a:buNone/>
            </a:pPr>
            <a:r>
              <a:rPr lang="en-US" dirty="0"/>
              <a:t>For vocabulary </a:t>
            </a:r>
          </a:p>
          <a:p>
            <a:pPr marL="0" lvl="0" indent="0" algn="l" rtl="0">
              <a:spcBef>
                <a:spcPts val="0"/>
              </a:spcBef>
              <a:spcAft>
                <a:spcPts val="0"/>
              </a:spcAft>
              <a:buNone/>
            </a:pPr>
            <a:r>
              <a:rPr lang="en-US" dirty="0"/>
              <a:t>We tried to create our own </a:t>
            </a:r>
            <a:r>
              <a:rPr lang="en-US" dirty="0" err="1"/>
              <a:t>subword</a:t>
            </a:r>
            <a:r>
              <a:rPr lang="en-US" dirty="0"/>
              <a:t> tokenizer and vocabulary using the train dataset available.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concatenated </a:t>
            </a:r>
            <a:r>
              <a:rPr lang="en-US" dirty="0" err="1"/>
              <a:t>embedddng</a:t>
            </a:r>
            <a:r>
              <a:rPr lang="en-US" dirty="0"/>
              <a:t> would be (Batch, 577, 768*2 ). </a:t>
            </a:r>
            <a:r>
              <a:rPr lang="en-US"/>
              <a:t>We then </a:t>
            </a: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d1144c7949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d1144c7949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d1144c7949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d1144c7949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d1144c7949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d1144c7949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d1144c7949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d1144c7949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d1144c794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d1144c794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d1144c7949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d1144c7949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c6cf200208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c6cf20020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research paper explored the application of Visual Question Answering (VQA) technology in the medical domain, focusing on radiology scans. By leveraging and enhancing the BLIP architecture and proposing a multimodal transformer-based architecture, we demonstrated significant improvements in generating accurate answers to questions about medical images.</a:t>
            </a:r>
            <a:endParaRPr/>
          </a:p>
          <a:p>
            <a:pPr marL="0" lvl="0" indent="0" algn="l" rtl="0">
              <a:spcBef>
                <a:spcPts val="0"/>
              </a:spcBef>
              <a:spcAft>
                <a:spcPts val="0"/>
              </a:spcAft>
              <a:buNone/>
            </a:pPr>
            <a:r>
              <a:rPr lang="en"/>
              <a:t>However, the study has limitations, primarily the lack of large-scale annotated medical datasets. To address this, we employed data augmentation techniques and developed a custom medical tokenizer. Despite these efforts, further research, validation, and collaboration with medical experts are necessary to curate larger datasets and assess the models' performance in clinical settings.</a:t>
            </a:r>
            <a:endParaRPr/>
          </a:p>
          <a:p>
            <a:pPr marL="0" lvl="0" indent="0" algn="l" rtl="0">
              <a:spcBef>
                <a:spcPts val="0"/>
              </a:spcBef>
              <a:spcAft>
                <a:spcPts val="0"/>
              </a:spcAft>
              <a:buNone/>
            </a:pPr>
            <a:r>
              <a:rPr lang="en"/>
              <a:t>In conclusion, this paper showcases the potential of VQA technology in revolutionizing medical radiology analysis. With continued advancements in dataset curation, architectural innovations, and extensive clinical validation, VQA systems hold great promise in empowering healthcare professionals and enhancing patient care. Future research should focus on addressing the limitations and conducting thorough clinical evaluations to facilitate the successful integration of VQA technology in real-world medical settings.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c6ca55b0b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c6ca55b0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242424"/>
                </a:solidFill>
                <a:highlight>
                  <a:srgbClr val="FFFFFF"/>
                </a:highlight>
                <a:latin typeface="Georgia"/>
                <a:ea typeface="Georgia"/>
                <a:cs typeface="Georgia"/>
                <a:sym typeface="Georgia"/>
              </a:rPr>
              <a:t>Recent years have seen significant advancements not only in the respective domains of Natural Language Processing (NLP) and Computer Vision (CV) but also in tasks involving multiple modalities (text + image features) such as image captioning, visual question answering (VQA), cross-modal retrieval, visual common-sense reasoning, and more. Among these, VQA has particularly drawn the interest of several researchers.</a:t>
            </a:r>
            <a:br>
              <a:rPr lang="en" sz="1000">
                <a:solidFill>
                  <a:srgbClr val="242424"/>
                </a:solidFill>
                <a:highlight>
                  <a:srgbClr val="FFFFFF"/>
                </a:highlight>
                <a:latin typeface="Georgia"/>
                <a:ea typeface="Georgia"/>
                <a:cs typeface="Georgia"/>
                <a:sym typeface="Georgia"/>
              </a:rPr>
            </a:br>
            <a:r>
              <a:rPr lang="en" sz="1000">
                <a:solidFill>
                  <a:srgbClr val="242424"/>
                </a:solidFill>
                <a:highlight>
                  <a:srgbClr val="FFFFFF"/>
                </a:highlight>
                <a:latin typeface="Georgia"/>
                <a:ea typeface="Georgia"/>
                <a:cs typeface="Georgia"/>
                <a:sym typeface="Georgia"/>
              </a:rPr>
              <a:t>VQA is a multimodal task wherein, given an image and a natural language question related to the image, the objective is to produce a natural language answer correctly as output.</a:t>
            </a:r>
            <a:br>
              <a:rPr lang="en" sz="1000">
                <a:solidFill>
                  <a:srgbClr val="242424"/>
                </a:solidFill>
                <a:highlight>
                  <a:srgbClr val="FFFFFF"/>
                </a:highlight>
                <a:latin typeface="Georgia"/>
                <a:ea typeface="Georgia"/>
                <a:cs typeface="Georgia"/>
                <a:sym typeface="Georgia"/>
              </a:rPr>
            </a:br>
            <a:r>
              <a:rPr lang="en" sz="1000">
                <a:solidFill>
                  <a:srgbClr val="242424"/>
                </a:solidFill>
                <a:highlight>
                  <a:srgbClr val="FFFFFF"/>
                </a:highlight>
                <a:latin typeface="Georgia"/>
                <a:ea typeface="Georgia"/>
                <a:cs typeface="Georgia"/>
                <a:sym typeface="Georgia"/>
              </a:rPr>
              <a:t>It involves understanding the content of the image and correlating it with the context of the question asked. Because we need to compare the semantics of information present in both of the modalities — the image and natural language question related to it — VQA entails a wide range of sub-problems in both CV and NLP (such as object detection and recognition, scene classification, counting, and so on). Thus, it is considered an AI-complete task.</a:t>
            </a:r>
            <a:br>
              <a:rPr lang="en" sz="1000">
                <a:solidFill>
                  <a:srgbClr val="242424"/>
                </a:solidFill>
                <a:highlight>
                  <a:srgbClr val="FFFFFF"/>
                </a:highlight>
                <a:latin typeface="Georgia"/>
                <a:ea typeface="Georgia"/>
                <a:cs typeface="Georgia"/>
                <a:sym typeface="Georgia"/>
              </a:rPr>
            </a:br>
            <a:r>
              <a:rPr lang="en" sz="1000">
                <a:solidFill>
                  <a:srgbClr val="242424"/>
                </a:solidFill>
                <a:highlight>
                  <a:srgbClr val="FFFFFF"/>
                </a:highlight>
                <a:latin typeface="Georgia"/>
                <a:ea typeface="Georgia"/>
                <a:cs typeface="Georgia"/>
                <a:sym typeface="Georgia"/>
              </a:rPr>
              <a:t>Vision-Language Pre-training (VLP) has advanced the performance for many vision-language tasks. However, most existing pre-trained models only excel in either understanding-based tasks or generation-based tasks.</a:t>
            </a:r>
            <a:endParaRPr sz="1000">
              <a:solidFill>
                <a:srgbClr val="242424"/>
              </a:solidFill>
              <a:highlight>
                <a:srgbClr val="FFFFFF"/>
              </a:highlight>
              <a:latin typeface="Georgia"/>
              <a:ea typeface="Georgia"/>
              <a:cs typeface="Georgia"/>
              <a:sym typeface="Georgi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d1144c7949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d1144c7949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The field of medicine has seen great technological advancements with increases in the amount and accessibility of data. With the federal regulations around electronic health records (EHR), patients have now more access to their medical data than ever before. Given that patients can independently check their health records outside of their official consultations, there is an increased need for an accessible way to have their questions answered correctly. Patients can book a consultation with a doctor to obtain answers to their questions, but may be hesitant due to time and money constraints. On the other hand, patients have the option to rely on search engines and conversational agents such as Chat-GPT [3]. However, there is an increased risk of getting misleading or incorrect information. To overcome these challenges, there is a need for a system that helps patients to better manage and understand their medical data without oversight from a healthcare professional. A Med-VQA system could fulfill this need, particularly as its inclusion of natural language question input makes it suited for answering unguided natural language questions, like those that patients may have about their medical images.</a:t>
            </a: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d1144c794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d1144c794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
              <a:t>Medipix database - 8,000 question-answer pair to 24,000 question-answer pair.</a:t>
            </a:r>
            <a:endParaRPr/>
          </a:p>
          <a:p>
            <a:pPr marL="457200" lvl="0" indent="-298450" algn="l" rtl="0">
              <a:spcBef>
                <a:spcPts val="0"/>
              </a:spcBef>
              <a:spcAft>
                <a:spcPts val="0"/>
              </a:spcAft>
              <a:buSzPts val="1100"/>
              <a:buAutoNum type="arabicPeriod"/>
            </a:pPr>
            <a:r>
              <a:rPr lang="en"/>
              <a:t>The simple classifier approach for answer generation is inherently limited by its fixed answer space, restricting flexibility. Therefore, we explore decoder models that can generate free-form natural language answers, more suitable for complex medical reasoning. Additionally, we investigate late fusion techniques, as we believe separate bulky encoders can better capture rich representations from medical images and text before fusing them, compared to fusing from simple encoders. We hypothesize this late, powerful multimodal fusion can enhance Med-VQA performance.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d1144c7949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d1144c794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 also used BLIP as base since it is an answer generation model - For the task of Visual Question Answering (VQA), BLIP formulates it as an answer generation problem. During fine-tuning, the pre-trained model encodes an image-question pair into multimodal embeddings using the image-grounded text encoder, which are then passed to the answer decoder to generate the answer. The VQA model is fine-tuned using the language modeling (LM) loss with ground-truth answers as targets [11].</a:t>
            </a:r>
            <a:br>
              <a:rPr lang="en" dirty="0"/>
            </a:br>
            <a:br>
              <a:rPr lang="en" dirty="0"/>
            </a:br>
            <a:r>
              <a:rPr lang="en" dirty="0"/>
              <a:t>Pre-trained model details:</a:t>
            </a:r>
            <a:endParaRPr dirty="0"/>
          </a:p>
          <a:p>
            <a:pPr marL="0" lvl="0" indent="0" algn="l" rtl="0">
              <a:spcBef>
                <a:spcPts val="0"/>
              </a:spcBef>
              <a:spcAft>
                <a:spcPts val="0"/>
              </a:spcAft>
              <a:buClr>
                <a:schemeClr val="dk1"/>
              </a:buClr>
              <a:buSzPts val="1100"/>
              <a:buFont typeface="Arial"/>
              <a:buNone/>
            </a:pPr>
            <a:r>
              <a:rPr lang="en" dirty="0"/>
              <a:t>1.</a:t>
            </a:r>
            <a:endParaRPr dirty="0"/>
          </a:p>
          <a:p>
            <a:pPr marL="0" lvl="0" indent="0" algn="l" rtl="0">
              <a:spcBef>
                <a:spcPts val="0"/>
              </a:spcBef>
              <a:spcAft>
                <a:spcPts val="0"/>
              </a:spcAft>
              <a:buClr>
                <a:schemeClr val="dk1"/>
              </a:buClr>
              <a:buSzPts val="1100"/>
              <a:buFont typeface="Arial"/>
              <a:buNone/>
            </a:pPr>
            <a:r>
              <a:rPr lang="en" dirty="0"/>
              <a:t>The image transformer is initialized from </a:t>
            </a:r>
            <a:r>
              <a:rPr lang="en" dirty="0" err="1"/>
              <a:t>ViT</a:t>
            </a:r>
            <a:endParaRPr dirty="0"/>
          </a:p>
          <a:p>
            <a:pPr marL="0" lvl="0" indent="0" algn="l" rtl="0">
              <a:spcBef>
                <a:spcPts val="0"/>
              </a:spcBef>
              <a:spcAft>
                <a:spcPts val="0"/>
              </a:spcAft>
              <a:buClr>
                <a:schemeClr val="dk1"/>
              </a:buClr>
              <a:buSzPts val="1100"/>
              <a:buFont typeface="Arial"/>
              <a:buNone/>
            </a:pPr>
            <a:r>
              <a:rPr lang="en" dirty="0"/>
              <a:t>pre</a:t>
            </a:r>
            <a:endParaRPr dirty="0"/>
          </a:p>
          <a:p>
            <a:pPr marL="0" lvl="0" indent="0" algn="l" rtl="0">
              <a:spcBef>
                <a:spcPts val="0"/>
              </a:spcBef>
              <a:spcAft>
                <a:spcPts val="0"/>
              </a:spcAft>
              <a:buClr>
                <a:schemeClr val="dk1"/>
              </a:buClr>
              <a:buSzPts val="1100"/>
              <a:buFont typeface="Arial"/>
              <a:buNone/>
            </a:pPr>
            <a:r>
              <a:rPr lang="en" dirty="0"/>
              <a:t>-trained on ImageNet [15][19],</a:t>
            </a:r>
            <a:endParaRPr dirty="0"/>
          </a:p>
          <a:p>
            <a:pPr marL="0" lvl="0" indent="0" algn="l" rtl="0">
              <a:spcBef>
                <a:spcPts val="0"/>
              </a:spcBef>
              <a:spcAft>
                <a:spcPts val="0"/>
              </a:spcAft>
              <a:buClr>
                <a:schemeClr val="dk1"/>
              </a:buClr>
              <a:buSzPts val="1100"/>
              <a:buFont typeface="Arial"/>
              <a:buNone/>
            </a:pPr>
            <a:r>
              <a:rPr lang="en" dirty="0"/>
              <a:t>2.</a:t>
            </a:r>
            <a:endParaRPr dirty="0"/>
          </a:p>
          <a:p>
            <a:pPr marL="0" lvl="0" indent="0" algn="l" rtl="0">
              <a:spcBef>
                <a:spcPts val="0"/>
              </a:spcBef>
              <a:spcAft>
                <a:spcPts val="0"/>
              </a:spcAft>
              <a:buClr>
                <a:schemeClr val="dk1"/>
              </a:buClr>
              <a:buSzPts val="1100"/>
              <a:buFont typeface="Arial"/>
              <a:buNone/>
            </a:pPr>
            <a:r>
              <a:rPr lang="en" dirty="0"/>
              <a:t>The text transformer is initialized from </a:t>
            </a:r>
            <a:r>
              <a:rPr lang="en" dirty="0" err="1"/>
              <a:t>BERT_base</a:t>
            </a:r>
            <a:r>
              <a:rPr lang="en" dirty="0"/>
              <a:t>[16].</a:t>
            </a:r>
            <a:endParaRPr dirty="0"/>
          </a:p>
          <a:p>
            <a:pPr marL="0" lvl="0" indent="0" algn="l" rtl="0">
              <a:spcBef>
                <a:spcPts val="0"/>
              </a:spcBef>
              <a:spcAft>
                <a:spcPts val="0"/>
              </a:spcAft>
              <a:buClr>
                <a:schemeClr val="dk1"/>
              </a:buClr>
              <a:buSzPts val="1100"/>
              <a:buFont typeface="Arial"/>
              <a:buNone/>
            </a:pPr>
            <a:r>
              <a:rPr lang="en" dirty="0"/>
              <a:t>They use the same pre-training dataset as [21] with:</a:t>
            </a:r>
            <a:endParaRPr dirty="0"/>
          </a:p>
          <a:p>
            <a:pPr marL="0" lvl="0" indent="0" algn="l" rtl="0">
              <a:spcBef>
                <a:spcPts val="0"/>
              </a:spcBef>
              <a:spcAft>
                <a:spcPts val="0"/>
              </a:spcAft>
              <a:buClr>
                <a:schemeClr val="dk1"/>
              </a:buClr>
              <a:buSzPts val="1100"/>
              <a:buFont typeface="Arial"/>
              <a:buNone/>
            </a:pPr>
            <a:r>
              <a:rPr lang="en" dirty="0"/>
              <a:t>1.</a:t>
            </a:r>
            <a:endParaRPr dirty="0"/>
          </a:p>
          <a:p>
            <a:pPr marL="0" lvl="0" indent="0" algn="l" rtl="0">
              <a:spcBef>
                <a:spcPts val="0"/>
              </a:spcBef>
              <a:spcAft>
                <a:spcPts val="0"/>
              </a:spcAft>
              <a:buClr>
                <a:schemeClr val="dk1"/>
              </a:buClr>
              <a:buSzPts val="1100"/>
              <a:buFont typeface="Arial"/>
              <a:buNone/>
            </a:pPr>
            <a:r>
              <a:rPr lang="en" dirty="0"/>
              <a:t>Two Human-annotated datasets COCO and Visual Genome [22].</a:t>
            </a:r>
            <a:endParaRPr dirty="0"/>
          </a:p>
          <a:p>
            <a:pPr marL="0" lvl="0" indent="0" algn="l" rtl="0">
              <a:spcBef>
                <a:spcPts val="0"/>
              </a:spcBef>
              <a:spcAft>
                <a:spcPts val="0"/>
              </a:spcAft>
              <a:buClr>
                <a:schemeClr val="dk1"/>
              </a:buClr>
              <a:buSzPts val="1100"/>
              <a:buFont typeface="Arial"/>
              <a:buNone/>
            </a:pPr>
            <a:r>
              <a:rPr lang="en" dirty="0"/>
              <a:t>2.</a:t>
            </a:r>
            <a:endParaRPr dirty="0"/>
          </a:p>
          <a:p>
            <a:pPr marL="0" lvl="0" indent="0" algn="l" rtl="0">
              <a:spcBef>
                <a:spcPts val="0"/>
              </a:spcBef>
              <a:spcAft>
                <a:spcPts val="0"/>
              </a:spcAft>
              <a:buClr>
                <a:schemeClr val="dk1"/>
              </a:buClr>
              <a:buSzPts val="1100"/>
              <a:buFont typeface="Arial"/>
              <a:buNone/>
            </a:pPr>
            <a:r>
              <a:rPr lang="en" dirty="0"/>
              <a:t>Three web datasets: Conceptual Captions [23], Conceptual 12M [23], SBU captions [24].</a:t>
            </a:r>
            <a:endParaRPr dirty="0"/>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c6ca55b0bc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c6ca55b0b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BLIP model architecture consists of layers that process both visual and textual inputs in a unified manner.</a:t>
            </a:r>
            <a:endParaRPr/>
          </a:p>
          <a:p>
            <a:pPr marL="0" lvl="0" indent="0" algn="l" rtl="0">
              <a:spcBef>
                <a:spcPts val="0"/>
              </a:spcBef>
              <a:spcAft>
                <a:spcPts val="0"/>
              </a:spcAft>
              <a:buNone/>
            </a:pPr>
            <a:r>
              <a:rPr lang="en"/>
              <a:t>Visual Processing: Pass the visual features extracted from the images through a visual encoder network, which captures the visual information.</a:t>
            </a:r>
            <a:endParaRPr/>
          </a:p>
          <a:p>
            <a:pPr marL="0" lvl="0" indent="0" algn="l" rtl="0">
              <a:spcBef>
                <a:spcPts val="0"/>
              </a:spcBef>
              <a:spcAft>
                <a:spcPts val="0"/>
              </a:spcAft>
              <a:buNone/>
            </a:pPr>
            <a:r>
              <a:rPr lang="en"/>
              <a:t>Textual Processing: Process the encoded textual data through a textual encoder network, which understands the semantic meaning of the text.</a:t>
            </a:r>
            <a:endParaRPr/>
          </a:p>
          <a:p>
            <a:pPr marL="0" lvl="0" indent="0" algn="l" rtl="0">
              <a:spcBef>
                <a:spcPts val="0"/>
              </a:spcBef>
              <a:spcAft>
                <a:spcPts val="0"/>
              </a:spcAft>
              <a:buNone/>
            </a:pPr>
            <a:r>
              <a:rPr lang="en"/>
              <a:t>Fusion: Combine the visual and textual representations using fusion mechanisms such as attention mechanisms or multi-modal fusion layers. This step aims to create a joint representation that captures the correlation between the visual and textual modalities.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d1144c794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d1144c794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algn="just">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After consolidating the datasets, our combined corpus comprises 14,590 question-answer pairs in the training set, 2,000 pairs in the validation set, and 500 pairs in the test set.</a:t>
            </a:r>
          </a:p>
          <a:p>
            <a:pPr marL="0" marR="0" algn="just">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 </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d1144c7949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d1144c794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d1144c7949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d1144c7949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311700" y="744575"/>
            <a:ext cx="8520600" cy="2514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Medical Visual Question Answering - Multimodal Fusion </a:t>
            </a:r>
            <a:endParaRPr/>
          </a:p>
        </p:txBody>
      </p:sp>
      <p:sp>
        <p:nvSpPr>
          <p:cNvPr id="129" name="Google Shape;129;p13"/>
          <p:cNvSpPr txBox="1"/>
          <p:nvPr/>
        </p:nvSpPr>
        <p:spPr>
          <a:xfrm>
            <a:off x="1809800" y="3017925"/>
            <a:ext cx="5865300" cy="64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brought to you by - </a:t>
            </a:r>
            <a:br>
              <a:rPr lang="en" sz="1800">
                <a:solidFill>
                  <a:schemeClr val="dk2"/>
                </a:solidFill>
              </a:rPr>
            </a:br>
            <a:r>
              <a:rPr lang="en" sz="1800">
                <a:solidFill>
                  <a:schemeClr val="dk2"/>
                </a:solidFill>
              </a:rPr>
              <a:t>Anjali Mudgal, Udbhav Kush, Aditya Kumar</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311700" y="2194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220"/>
              <a:t>BLIP Vision Encoder – Incorporating Medical Domain Knowledge</a:t>
            </a:r>
            <a:endParaRPr sz="2220"/>
          </a:p>
        </p:txBody>
      </p:sp>
      <p:sp>
        <p:nvSpPr>
          <p:cNvPr id="183" name="Google Shape;183;p22"/>
          <p:cNvSpPr txBox="1">
            <a:spLocks noGrp="1"/>
          </p:cNvSpPr>
          <p:nvPr>
            <p:ph type="body" idx="1"/>
          </p:nvPr>
        </p:nvSpPr>
        <p:spPr>
          <a:xfrm>
            <a:off x="311700" y="7921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3. 	Dissecting Vision Encoder - </a:t>
            </a:r>
            <a:br>
              <a:rPr lang="en"/>
            </a:br>
            <a:r>
              <a:rPr lang="en"/>
              <a:t>	Convolution Patch Embedding layer was selected</a:t>
            </a:r>
            <a:endParaRPr/>
          </a:p>
        </p:txBody>
      </p:sp>
      <p:pic>
        <p:nvPicPr>
          <p:cNvPr id="184" name="Google Shape;184;p22"/>
          <p:cNvPicPr preferRelativeResize="0"/>
          <p:nvPr/>
        </p:nvPicPr>
        <p:blipFill>
          <a:blip r:embed="rId3">
            <a:alphaModFix/>
          </a:blip>
          <a:stretch>
            <a:fillRect/>
          </a:stretch>
        </p:blipFill>
        <p:spPr>
          <a:xfrm>
            <a:off x="2066925" y="1529025"/>
            <a:ext cx="5010150" cy="341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3"/>
          <p:cNvSpPr txBox="1">
            <a:spLocks noGrp="1"/>
          </p:cNvSpPr>
          <p:nvPr>
            <p:ph type="title"/>
          </p:nvPr>
        </p:nvSpPr>
        <p:spPr>
          <a:xfrm>
            <a:off x="819150" y="3643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Early Fusion vs Late Fusion</a:t>
            </a:r>
            <a:endParaRPr/>
          </a:p>
        </p:txBody>
      </p:sp>
      <p:sp>
        <p:nvSpPr>
          <p:cNvPr id="190" name="Google Shape;190;p23"/>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1" name="Google Shape;191;p23"/>
          <p:cNvPicPr preferRelativeResize="0"/>
          <p:nvPr/>
        </p:nvPicPr>
        <p:blipFill>
          <a:blip r:embed="rId3">
            <a:alphaModFix/>
          </a:blip>
          <a:stretch>
            <a:fillRect/>
          </a:stretch>
        </p:blipFill>
        <p:spPr>
          <a:xfrm>
            <a:off x="311700" y="1076275"/>
            <a:ext cx="8520600" cy="3791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4"/>
          <p:cNvSpPr txBox="1">
            <a:spLocks noGrp="1"/>
          </p:cNvSpPr>
          <p:nvPr>
            <p:ph type="title"/>
          </p:nvPr>
        </p:nvSpPr>
        <p:spPr>
          <a:xfrm>
            <a:off x="311700" y="1592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4. Proposed Architecture</a:t>
            </a:r>
            <a:endParaRPr/>
          </a:p>
        </p:txBody>
      </p:sp>
      <p:pic>
        <p:nvPicPr>
          <p:cNvPr id="197" name="Google Shape;197;p24"/>
          <p:cNvPicPr preferRelativeResize="0"/>
          <p:nvPr/>
        </p:nvPicPr>
        <p:blipFill>
          <a:blip r:embed="rId3">
            <a:alphaModFix/>
          </a:blip>
          <a:stretch>
            <a:fillRect/>
          </a:stretch>
        </p:blipFill>
        <p:spPr>
          <a:xfrm>
            <a:off x="1214075" y="731975"/>
            <a:ext cx="6400924" cy="4271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5"/>
          <p:cNvSpPr txBox="1">
            <a:spLocks noGrp="1"/>
          </p:cNvSpPr>
          <p:nvPr>
            <p:ph type="title"/>
          </p:nvPr>
        </p:nvSpPr>
        <p:spPr>
          <a:xfrm>
            <a:off x="311700" y="1893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Metrics</a:t>
            </a:r>
            <a:endParaRPr/>
          </a:p>
        </p:txBody>
      </p:sp>
      <p:sp>
        <p:nvSpPr>
          <p:cNvPr id="203" name="Google Shape;203;p2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
              <a:t>BLEU Score</a:t>
            </a:r>
            <a:br>
              <a:rPr lang="en"/>
            </a:br>
            <a:br>
              <a:rPr lang="en"/>
            </a:br>
            <a:endParaRPr/>
          </a:p>
          <a:p>
            <a:pPr marL="457200" lvl="0" indent="-311150" algn="l" rtl="0">
              <a:spcBef>
                <a:spcPts val="0"/>
              </a:spcBef>
              <a:spcAft>
                <a:spcPts val="0"/>
              </a:spcAft>
              <a:buSzPts val="1300"/>
              <a:buAutoNum type="arabicPeriod"/>
            </a:pPr>
            <a:r>
              <a:rPr lang="en"/>
              <a:t>ROUGE Score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6"/>
          <p:cNvSpPr txBox="1">
            <a:spLocks noGrp="1"/>
          </p:cNvSpPr>
          <p:nvPr>
            <p:ph type="title"/>
          </p:nvPr>
        </p:nvSpPr>
        <p:spPr>
          <a:xfrm>
            <a:off x="311700" y="991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 Quantitative</a:t>
            </a:r>
            <a:endParaRPr/>
          </a:p>
        </p:txBody>
      </p:sp>
      <p:graphicFrame>
        <p:nvGraphicFramePr>
          <p:cNvPr id="4" name="Table 3">
            <a:extLst>
              <a:ext uri="{FF2B5EF4-FFF2-40B4-BE49-F238E27FC236}">
                <a16:creationId xmlns:a16="http://schemas.microsoft.com/office/drawing/2014/main" id="{0819E1E3-145E-7179-52AC-8BE21A92E7D7}"/>
              </a:ext>
            </a:extLst>
          </p:cNvPr>
          <p:cNvGraphicFramePr>
            <a:graphicFrameLocks noGrp="1"/>
          </p:cNvGraphicFramePr>
          <p:nvPr>
            <p:extLst>
              <p:ext uri="{D42A27DB-BD31-4B8C-83A1-F6EECF244321}">
                <p14:modId xmlns:p14="http://schemas.microsoft.com/office/powerpoint/2010/main" val="165489144"/>
              </p:ext>
            </p:extLst>
          </p:nvPr>
        </p:nvGraphicFramePr>
        <p:xfrm>
          <a:off x="1396093" y="979714"/>
          <a:ext cx="6180364" cy="3355522"/>
        </p:xfrm>
        <a:graphic>
          <a:graphicData uri="http://schemas.openxmlformats.org/drawingml/2006/table">
            <a:tbl>
              <a:tblPr>
                <a:tableStyleId>{5C22544A-7EE6-4342-B048-85BDC9FD1C3A}</a:tableStyleId>
              </a:tblPr>
              <a:tblGrid>
                <a:gridCol w="525496">
                  <a:extLst>
                    <a:ext uri="{9D8B030D-6E8A-4147-A177-3AD203B41FA5}">
                      <a16:colId xmlns:a16="http://schemas.microsoft.com/office/drawing/2014/main" val="2705581359"/>
                    </a:ext>
                  </a:extLst>
                </a:gridCol>
                <a:gridCol w="3549577">
                  <a:extLst>
                    <a:ext uri="{9D8B030D-6E8A-4147-A177-3AD203B41FA5}">
                      <a16:colId xmlns:a16="http://schemas.microsoft.com/office/drawing/2014/main" val="2468578604"/>
                    </a:ext>
                  </a:extLst>
                </a:gridCol>
                <a:gridCol w="974978">
                  <a:extLst>
                    <a:ext uri="{9D8B030D-6E8A-4147-A177-3AD203B41FA5}">
                      <a16:colId xmlns:a16="http://schemas.microsoft.com/office/drawing/2014/main" val="3519286319"/>
                    </a:ext>
                  </a:extLst>
                </a:gridCol>
                <a:gridCol w="1130313">
                  <a:extLst>
                    <a:ext uri="{9D8B030D-6E8A-4147-A177-3AD203B41FA5}">
                      <a16:colId xmlns:a16="http://schemas.microsoft.com/office/drawing/2014/main" val="2690275468"/>
                    </a:ext>
                  </a:extLst>
                </a:gridCol>
              </a:tblGrid>
              <a:tr h="592009">
                <a:tc>
                  <a:txBody>
                    <a:bodyPr/>
                    <a:lstStyle/>
                    <a:p>
                      <a:pPr marL="0" marR="0" algn="ctr">
                        <a:lnSpc>
                          <a:spcPct val="115000"/>
                        </a:lnSpc>
                        <a:spcBef>
                          <a:spcPts val="0"/>
                        </a:spcBef>
                        <a:spcAft>
                          <a:spcPts val="0"/>
                        </a:spcAft>
                      </a:pPr>
                      <a:r>
                        <a:rPr lang="en-US" sz="1100" dirty="0">
                          <a:solidFill>
                            <a:schemeClr val="tx2">
                              <a:lumMod val="10000"/>
                            </a:schemeClr>
                          </a:solidFill>
                          <a:effectLst/>
                        </a:rPr>
                        <a:t>S no</a:t>
                      </a:r>
                      <a:r>
                        <a:rPr lang="en-US" sz="1100" dirty="0">
                          <a:effectLst/>
                        </a:rPr>
                        <a:t>.</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dirty="0">
                          <a:solidFill>
                            <a:schemeClr val="tx2">
                              <a:lumMod val="10000"/>
                            </a:schemeClr>
                          </a:solidFill>
                          <a:effectLst/>
                        </a:rPr>
                        <a:t>Model Version</a:t>
                      </a:r>
                      <a:endParaRPr lang="en-US" sz="1100" dirty="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a:solidFill>
                            <a:schemeClr val="tx2">
                              <a:lumMod val="10000"/>
                            </a:schemeClr>
                          </a:solidFill>
                          <a:effectLst/>
                        </a:rPr>
                        <a:t>BLEU score</a:t>
                      </a:r>
                      <a:endParaRPr lang="en-US" sz="110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a:solidFill>
                            <a:schemeClr val="tx2">
                              <a:lumMod val="10000"/>
                            </a:schemeClr>
                          </a:solidFill>
                          <a:effectLst/>
                        </a:rPr>
                        <a:t>ROUGE score</a:t>
                      </a:r>
                      <a:endParaRPr lang="en-US" sz="110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382316626"/>
                  </a:ext>
                </a:extLst>
              </a:tr>
              <a:tr h="361993">
                <a:tc>
                  <a:txBody>
                    <a:bodyPr/>
                    <a:lstStyle/>
                    <a:p>
                      <a:pPr marL="0" marR="0" algn="just">
                        <a:lnSpc>
                          <a:spcPct val="115000"/>
                        </a:lnSpc>
                        <a:spcBef>
                          <a:spcPts val="0"/>
                        </a:spcBef>
                        <a:spcAft>
                          <a:spcPts val="0"/>
                        </a:spcAft>
                      </a:pPr>
                      <a:r>
                        <a:rPr lang="en-US" sz="1100" dirty="0">
                          <a:solidFill>
                            <a:schemeClr val="tx2">
                              <a:lumMod val="10000"/>
                            </a:schemeClr>
                          </a:solidFill>
                          <a:effectLst/>
                        </a:rPr>
                        <a:t>1.</a:t>
                      </a:r>
                      <a:endParaRPr lang="en-US" sz="1100" dirty="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dirty="0">
                          <a:solidFill>
                            <a:schemeClr val="tx2">
                              <a:lumMod val="10000"/>
                            </a:schemeClr>
                          </a:solidFill>
                          <a:effectLst/>
                        </a:rPr>
                        <a:t>Base BLIP</a:t>
                      </a:r>
                      <a:endParaRPr lang="en-US" sz="1100" dirty="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a:solidFill>
                            <a:schemeClr val="tx2">
                              <a:lumMod val="10000"/>
                            </a:schemeClr>
                          </a:solidFill>
                          <a:effectLst/>
                        </a:rPr>
                        <a:t>0.12</a:t>
                      </a:r>
                      <a:endParaRPr lang="en-US" sz="110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a:solidFill>
                            <a:schemeClr val="tx2">
                              <a:lumMod val="10000"/>
                            </a:schemeClr>
                          </a:solidFill>
                          <a:effectLst/>
                        </a:rPr>
                        <a:t>0.15</a:t>
                      </a:r>
                      <a:endParaRPr lang="en-US" sz="110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4055751904"/>
                  </a:ext>
                </a:extLst>
              </a:tr>
              <a:tr h="361993">
                <a:tc>
                  <a:txBody>
                    <a:bodyPr/>
                    <a:lstStyle/>
                    <a:p>
                      <a:pPr marL="0" marR="0" algn="just">
                        <a:lnSpc>
                          <a:spcPct val="115000"/>
                        </a:lnSpc>
                        <a:spcBef>
                          <a:spcPts val="0"/>
                        </a:spcBef>
                        <a:spcAft>
                          <a:spcPts val="0"/>
                        </a:spcAft>
                      </a:pPr>
                      <a:r>
                        <a:rPr lang="en-US" sz="1100" dirty="0">
                          <a:solidFill>
                            <a:schemeClr val="tx2">
                              <a:lumMod val="10000"/>
                            </a:schemeClr>
                          </a:solidFill>
                          <a:effectLst/>
                        </a:rPr>
                        <a:t>2.</a:t>
                      </a:r>
                      <a:endParaRPr lang="en-US" sz="1100" dirty="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dirty="0">
                          <a:solidFill>
                            <a:schemeClr val="tx2">
                              <a:lumMod val="10000"/>
                            </a:schemeClr>
                          </a:solidFill>
                          <a:effectLst/>
                        </a:rPr>
                        <a:t>Fine-tuned BLIP - end-to-end</a:t>
                      </a:r>
                      <a:endParaRPr lang="en-US" sz="1100" dirty="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a:solidFill>
                            <a:schemeClr val="tx2">
                              <a:lumMod val="10000"/>
                            </a:schemeClr>
                          </a:solidFill>
                          <a:effectLst/>
                        </a:rPr>
                        <a:t>0.37</a:t>
                      </a:r>
                      <a:endParaRPr lang="en-US" sz="110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a:solidFill>
                            <a:schemeClr val="tx2">
                              <a:lumMod val="10000"/>
                            </a:schemeClr>
                          </a:solidFill>
                          <a:effectLst/>
                        </a:rPr>
                        <a:t>0.40</a:t>
                      </a:r>
                      <a:endParaRPr lang="en-US" sz="110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615233126"/>
                  </a:ext>
                </a:extLst>
              </a:tr>
              <a:tr h="822023">
                <a:tc>
                  <a:txBody>
                    <a:bodyPr/>
                    <a:lstStyle/>
                    <a:p>
                      <a:pPr marL="0" marR="0" algn="just">
                        <a:lnSpc>
                          <a:spcPct val="115000"/>
                        </a:lnSpc>
                        <a:spcBef>
                          <a:spcPts val="0"/>
                        </a:spcBef>
                        <a:spcAft>
                          <a:spcPts val="0"/>
                        </a:spcAft>
                      </a:pPr>
                      <a:r>
                        <a:rPr lang="en-US" sz="1100" dirty="0">
                          <a:solidFill>
                            <a:schemeClr val="tx2">
                              <a:lumMod val="10000"/>
                            </a:schemeClr>
                          </a:solidFill>
                          <a:effectLst/>
                        </a:rPr>
                        <a:t>3. </a:t>
                      </a:r>
                      <a:endParaRPr lang="en-US" sz="1100" dirty="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a:solidFill>
                            <a:schemeClr val="tx2">
                              <a:lumMod val="10000"/>
                            </a:schemeClr>
                          </a:solidFill>
                          <a:effectLst/>
                        </a:rPr>
                        <a:t>Convolution Patch Embedding Fine-tuned + </a:t>
                      </a:r>
                    </a:p>
                    <a:p>
                      <a:pPr marL="0" marR="0" algn="just">
                        <a:lnSpc>
                          <a:spcPct val="115000"/>
                        </a:lnSpc>
                        <a:spcBef>
                          <a:spcPts val="0"/>
                        </a:spcBef>
                        <a:spcAft>
                          <a:spcPts val="0"/>
                        </a:spcAft>
                      </a:pPr>
                      <a:r>
                        <a:rPr lang="en-US" sz="1100">
                          <a:solidFill>
                            <a:schemeClr val="tx2">
                              <a:lumMod val="10000"/>
                            </a:schemeClr>
                          </a:solidFill>
                          <a:effectLst/>
                        </a:rPr>
                        <a:t>Base BLIP</a:t>
                      </a:r>
                      <a:endParaRPr lang="en-US" sz="110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dirty="0">
                          <a:solidFill>
                            <a:schemeClr val="tx2">
                              <a:lumMod val="10000"/>
                            </a:schemeClr>
                          </a:solidFill>
                          <a:effectLst/>
                        </a:rPr>
                        <a:t>0.13</a:t>
                      </a:r>
                      <a:endParaRPr lang="en-US" sz="1100" dirty="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a:solidFill>
                            <a:schemeClr val="tx2">
                              <a:lumMod val="10000"/>
                            </a:schemeClr>
                          </a:solidFill>
                          <a:effectLst/>
                        </a:rPr>
                        <a:t>0.17</a:t>
                      </a:r>
                      <a:endParaRPr lang="en-US" sz="110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302359887"/>
                  </a:ext>
                </a:extLst>
              </a:tr>
              <a:tr h="822023">
                <a:tc>
                  <a:txBody>
                    <a:bodyPr/>
                    <a:lstStyle/>
                    <a:p>
                      <a:pPr marL="0" marR="0" algn="just">
                        <a:lnSpc>
                          <a:spcPct val="115000"/>
                        </a:lnSpc>
                        <a:spcBef>
                          <a:spcPts val="0"/>
                        </a:spcBef>
                        <a:spcAft>
                          <a:spcPts val="0"/>
                        </a:spcAft>
                      </a:pPr>
                      <a:r>
                        <a:rPr lang="en-US" sz="1100" dirty="0">
                          <a:solidFill>
                            <a:schemeClr val="tx2">
                              <a:lumMod val="10000"/>
                            </a:schemeClr>
                          </a:solidFill>
                          <a:effectLst/>
                        </a:rPr>
                        <a:t>4. </a:t>
                      </a:r>
                      <a:endParaRPr lang="en-US" sz="1100" dirty="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a:solidFill>
                            <a:schemeClr val="tx2">
                              <a:lumMod val="10000"/>
                            </a:schemeClr>
                          </a:solidFill>
                          <a:effectLst/>
                        </a:rPr>
                        <a:t>Convolution Patch Embedding Fine-tuned + </a:t>
                      </a:r>
                    </a:p>
                    <a:p>
                      <a:pPr marL="0" marR="0" algn="just">
                        <a:lnSpc>
                          <a:spcPct val="115000"/>
                        </a:lnSpc>
                        <a:spcBef>
                          <a:spcPts val="0"/>
                        </a:spcBef>
                        <a:spcAft>
                          <a:spcPts val="0"/>
                        </a:spcAft>
                      </a:pPr>
                      <a:r>
                        <a:rPr lang="en-US" sz="1100">
                          <a:solidFill>
                            <a:schemeClr val="tx2">
                              <a:lumMod val="10000"/>
                            </a:schemeClr>
                          </a:solidFill>
                          <a:effectLst/>
                        </a:rPr>
                        <a:t>Fine-tuned BLIP model</a:t>
                      </a:r>
                      <a:endParaRPr lang="en-US" sz="110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dirty="0">
                          <a:solidFill>
                            <a:schemeClr val="tx2">
                              <a:lumMod val="10000"/>
                            </a:schemeClr>
                          </a:solidFill>
                          <a:effectLst/>
                        </a:rPr>
                        <a:t>0.38</a:t>
                      </a:r>
                      <a:endParaRPr lang="en-US" sz="1100" dirty="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dirty="0">
                          <a:solidFill>
                            <a:schemeClr val="tx2">
                              <a:lumMod val="10000"/>
                            </a:schemeClr>
                          </a:solidFill>
                          <a:effectLst/>
                        </a:rPr>
                        <a:t>0.42</a:t>
                      </a:r>
                      <a:endParaRPr lang="en-US" sz="1100" dirty="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015858622"/>
                  </a:ext>
                </a:extLst>
              </a:tr>
              <a:tr h="395481">
                <a:tc>
                  <a:txBody>
                    <a:bodyPr/>
                    <a:lstStyle/>
                    <a:p>
                      <a:pPr marL="0" marR="0" algn="just">
                        <a:lnSpc>
                          <a:spcPct val="115000"/>
                        </a:lnSpc>
                        <a:spcBef>
                          <a:spcPts val="0"/>
                        </a:spcBef>
                        <a:spcAft>
                          <a:spcPts val="0"/>
                        </a:spcAft>
                      </a:pPr>
                      <a:r>
                        <a:rPr lang="en-US" sz="1100" dirty="0">
                          <a:solidFill>
                            <a:schemeClr val="tx2">
                              <a:lumMod val="10000"/>
                            </a:schemeClr>
                          </a:solidFill>
                          <a:effectLst/>
                        </a:rPr>
                        <a:t>5.</a:t>
                      </a:r>
                      <a:endParaRPr lang="en-US" sz="1100" dirty="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a:solidFill>
                            <a:schemeClr val="tx2">
                              <a:lumMod val="10000"/>
                            </a:schemeClr>
                          </a:solidFill>
                          <a:effectLst/>
                        </a:rPr>
                        <a:t>Proposed Architecture</a:t>
                      </a:r>
                      <a:endParaRPr lang="en-US" sz="110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a:solidFill>
                            <a:schemeClr val="tx2">
                              <a:lumMod val="10000"/>
                            </a:schemeClr>
                          </a:solidFill>
                          <a:effectLst/>
                        </a:rPr>
                        <a:t>0.41</a:t>
                      </a:r>
                      <a:endParaRPr lang="en-US" sz="110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dirty="0">
                          <a:solidFill>
                            <a:schemeClr val="tx2">
                              <a:lumMod val="10000"/>
                            </a:schemeClr>
                          </a:solidFill>
                          <a:effectLst/>
                        </a:rPr>
                        <a:t>0.44</a:t>
                      </a:r>
                      <a:endParaRPr lang="en-US" sz="1100" dirty="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01033156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7"/>
          <p:cNvSpPr txBox="1">
            <a:spLocks noGrp="1"/>
          </p:cNvSpPr>
          <p:nvPr>
            <p:ph type="title"/>
          </p:nvPr>
        </p:nvSpPr>
        <p:spPr>
          <a:xfrm>
            <a:off x="311700" y="1743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 Qualitative</a:t>
            </a:r>
            <a:endParaRPr/>
          </a:p>
        </p:txBody>
      </p:sp>
      <p:sp>
        <p:nvSpPr>
          <p:cNvPr id="215" name="Google Shape;215;p27"/>
          <p:cNvSpPr txBox="1">
            <a:spLocks noGrp="1"/>
          </p:cNvSpPr>
          <p:nvPr>
            <p:ph type="body" idx="1"/>
          </p:nvPr>
        </p:nvSpPr>
        <p:spPr>
          <a:xfrm>
            <a:off x="3283625" y="899425"/>
            <a:ext cx="5548800" cy="4091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Question - what modality is shown?</a:t>
            </a:r>
            <a:br>
              <a:rPr lang="en" dirty="0"/>
            </a:br>
            <a:r>
              <a:rPr lang="en" dirty="0"/>
              <a:t>Ground Truth - cta - ct angiography</a:t>
            </a:r>
            <a:br>
              <a:rPr lang="en" dirty="0"/>
            </a:br>
            <a:r>
              <a:rPr lang="en" dirty="0"/>
              <a:t>Answers - </a:t>
            </a:r>
            <a:br>
              <a:rPr lang="en" dirty="0"/>
            </a:br>
            <a:br>
              <a:rPr lang="en" dirty="0"/>
            </a:br>
            <a:r>
              <a:rPr lang="en" dirty="0"/>
              <a:t>1. Pre-trained BLIP: </a:t>
            </a:r>
            <a:r>
              <a:rPr lang="en" dirty="0">
                <a:solidFill>
                  <a:srgbClr val="FF0000"/>
                </a:solidFill>
              </a:rPr>
              <a:t>no</a:t>
            </a:r>
            <a:br>
              <a:rPr lang="en" dirty="0"/>
            </a:br>
            <a:r>
              <a:rPr lang="en" dirty="0"/>
              <a:t>2. Fine-tuned BLIP: </a:t>
            </a:r>
            <a:r>
              <a:rPr lang="en" dirty="0">
                <a:solidFill>
                  <a:srgbClr val="FF0000"/>
                </a:solidFill>
              </a:rPr>
              <a:t>ct noncontrast</a:t>
            </a:r>
            <a:br>
              <a:rPr lang="en" dirty="0"/>
            </a:br>
            <a:r>
              <a:rPr lang="en" dirty="0"/>
              <a:t>3. Convolution Fine-tuned BLIP: </a:t>
            </a:r>
            <a:r>
              <a:rPr lang="en-US" dirty="0" err="1">
                <a:solidFill>
                  <a:srgbClr val="00B050"/>
                </a:solidFill>
              </a:rPr>
              <a:t>cta</a:t>
            </a:r>
            <a:r>
              <a:rPr lang="en-US" dirty="0">
                <a:solidFill>
                  <a:srgbClr val="00B050"/>
                </a:solidFill>
              </a:rPr>
              <a:t> - </a:t>
            </a:r>
            <a:r>
              <a:rPr lang="en-US" dirty="0" err="1">
                <a:solidFill>
                  <a:srgbClr val="00B050"/>
                </a:solidFill>
              </a:rPr>
              <a:t>ct</a:t>
            </a:r>
            <a:r>
              <a:rPr lang="en-US" dirty="0">
                <a:solidFill>
                  <a:srgbClr val="00B050"/>
                </a:solidFill>
              </a:rPr>
              <a:t> angiography</a:t>
            </a:r>
            <a:br>
              <a:rPr lang="en" dirty="0"/>
            </a:br>
            <a:r>
              <a:rPr lang="en" dirty="0"/>
              <a:t>4. Proposed Architecture: </a:t>
            </a:r>
            <a:r>
              <a:rPr lang="en" dirty="0">
                <a:solidFill>
                  <a:srgbClr val="00B050"/>
                </a:solidFill>
              </a:rPr>
              <a:t>cta - ct angiography</a:t>
            </a:r>
            <a:endParaRPr dirty="0">
              <a:solidFill>
                <a:srgbClr val="00B050"/>
              </a:solidFill>
            </a:endParaRPr>
          </a:p>
        </p:txBody>
      </p:sp>
      <p:pic>
        <p:nvPicPr>
          <p:cNvPr id="216" name="Google Shape;216;p27"/>
          <p:cNvPicPr preferRelativeResize="0"/>
          <p:nvPr/>
        </p:nvPicPr>
        <p:blipFill>
          <a:blip r:embed="rId3">
            <a:alphaModFix/>
          </a:blip>
          <a:stretch>
            <a:fillRect/>
          </a:stretch>
        </p:blipFill>
        <p:spPr>
          <a:xfrm>
            <a:off x="200525" y="899450"/>
            <a:ext cx="3083100" cy="39983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8"/>
          <p:cNvSpPr txBox="1">
            <a:spLocks noGrp="1"/>
          </p:cNvSpPr>
          <p:nvPr>
            <p:ph type="title"/>
          </p:nvPr>
        </p:nvSpPr>
        <p:spPr>
          <a:xfrm>
            <a:off x="311700" y="1743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 Qualitative</a:t>
            </a:r>
            <a:endParaRPr/>
          </a:p>
        </p:txBody>
      </p:sp>
      <p:sp>
        <p:nvSpPr>
          <p:cNvPr id="222" name="Google Shape;222;p28"/>
          <p:cNvSpPr txBox="1">
            <a:spLocks noGrp="1"/>
          </p:cNvSpPr>
          <p:nvPr>
            <p:ph type="body" idx="1"/>
          </p:nvPr>
        </p:nvSpPr>
        <p:spPr>
          <a:xfrm>
            <a:off x="3283625" y="1153000"/>
            <a:ext cx="5624700" cy="3838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Question: what type of contrast did this patient have?</a:t>
            </a:r>
            <a:br>
              <a:rPr lang="en" dirty="0"/>
            </a:br>
            <a:r>
              <a:rPr lang="en" dirty="0"/>
              <a:t>Ground Truth: iv</a:t>
            </a:r>
            <a:br>
              <a:rPr lang="en" dirty="0"/>
            </a:br>
            <a:r>
              <a:rPr lang="en" dirty="0"/>
              <a:t>Answers: </a:t>
            </a:r>
            <a:br>
              <a:rPr lang="en" dirty="0"/>
            </a:br>
            <a:br>
              <a:rPr lang="en" dirty="0"/>
            </a:br>
            <a:r>
              <a:rPr lang="en" dirty="0"/>
              <a:t>1. Pre-trained BLIP: </a:t>
            </a:r>
            <a:r>
              <a:rPr lang="en" dirty="0">
                <a:solidFill>
                  <a:srgbClr val="FF0000"/>
                </a:solidFill>
              </a:rPr>
              <a:t>no</a:t>
            </a:r>
            <a:br>
              <a:rPr lang="en" dirty="0"/>
            </a:br>
            <a:r>
              <a:rPr lang="en" dirty="0"/>
              <a:t>2. Fine-tuned BLIP: </a:t>
            </a:r>
            <a:r>
              <a:rPr lang="en" dirty="0">
                <a:solidFill>
                  <a:srgbClr val="00B050"/>
                </a:solidFill>
              </a:rPr>
              <a:t>iv</a:t>
            </a:r>
            <a:br>
              <a:rPr lang="en" dirty="0"/>
            </a:br>
            <a:r>
              <a:rPr lang="en" dirty="0"/>
              <a:t>3. Convolution Fine-tuned BLIP: </a:t>
            </a:r>
            <a:r>
              <a:rPr lang="en" dirty="0">
                <a:solidFill>
                  <a:srgbClr val="00B050"/>
                </a:solidFill>
              </a:rPr>
              <a:t>iv</a:t>
            </a:r>
            <a:br>
              <a:rPr lang="en" dirty="0"/>
            </a:br>
            <a:r>
              <a:rPr lang="en" dirty="0"/>
              <a:t>4. Proposed Architecture: </a:t>
            </a:r>
            <a:r>
              <a:rPr lang="en" dirty="0">
                <a:solidFill>
                  <a:srgbClr val="00B050"/>
                </a:solidFill>
              </a:rPr>
              <a:t>iv</a:t>
            </a:r>
            <a:endParaRPr dirty="0">
              <a:solidFill>
                <a:srgbClr val="00B050"/>
              </a:solidFill>
            </a:endParaRPr>
          </a:p>
        </p:txBody>
      </p:sp>
      <p:pic>
        <p:nvPicPr>
          <p:cNvPr id="223" name="Google Shape;223;p28"/>
          <p:cNvPicPr preferRelativeResize="0"/>
          <p:nvPr/>
        </p:nvPicPr>
        <p:blipFill>
          <a:blip r:embed="rId3">
            <a:alphaModFix/>
          </a:blip>
          <a:stretch>
            <a:fillRect/>
          </a:stretch>
        </p:blipFill>
        <p:spPr>
          <a:xfrm>
            <a:off x="225601" y="1153000"/>
            <a:ext cx="2944174" cy="3268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9"/>
          <p:cNvSpPr txBox="1">
            <a:spLocks noGrp="1"/>
          </p:cNvSpPr>
          <p:nvPr>
            <p:ph type="title"/>
          </p:nvPr>
        </p:nvSpPr>
        <p:spPr>
          <a:xfrm>
            <a:off x="311700" y="1743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 Qualitative</a:t>
            </a:r>
            <a:endParaRPr/>
          </a:p>
        </p:txBody>
      </p:sp>
      <p:sp>
        <p:nvSpPr>
          <p:cNvPr id="229" name="Google Shape;229;p29"/>
          <p:cNvSpPr txBox="1">
            <a:spLocks noGrp="1"/>
          </p:cNvSpPr>
          <p:nvPr>
            <p:ph type="body" idx="1"/>
          </p:nvPr>
        </p:nvSpPr>
        <p:spPr>
          <a:xfrm>
            <a:off x="3283625" y="1153000"/>
            <a:ext cx="5624700" cy="3838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Question: what imaging method was used?</a:t>
            </a:r>
            <a:br>
              <a:rPr lang="en" dirty="0"/>
            </a:br>
            <a:r>
              <a:rPr lang="en" dirty="0"/>
              <a:t>Ground Truth: us-d - doppler ultrasound</a:t>
            </a:r>
            <a:br>
              <a:rPr lang="en" dirty="0"/>
            </a:br>
            <a:r>
              <a:rPr lang="en" dirty="0"/>
              <a:t>Answers: </a:t>
            </a:r>
            <a:br>
              <a:rPr lang="en" dirty="0"/>
            </a:br>
            <a:br>
              <a:rPr lang="en" dirty="0"/>
            </a:br>
            <a:r>
              <a:rPr lang="en" dirty="0"/>
              <a:t>1. Pre-trained BLIP: </a:t>
            </a:r>
            <a:r>
              <a:rPr lang="en" dirty="0">
                <a:solidFill>
                  <a:srgbClr val="FF0000"/>
                </a:solidFill>
              </a:rPr>
              <a:t>yes</a:t>
            </a:r>
            <a:br>
              <a:rPr lang="en" dirty="0"/>
            </a:br>
            <a:r>
              <a:rPr lang="en" dirty="0"/>
              <a:t>2. Fine-tuned BLIP: </a:t>
            </a:r>
            <a:r>
              <a:rPr lang="en" dirty="0">
                <a:solidFill>
                  <a:srgbClr val="FF0000"/>
                </a:solidFill>
              </a:rPr>
              <a:t>us - ultrasound</a:t>
            </a:r>
            <a:br>
              <a:rPr lang="en" dirty="0"/>
            </a:br>
            <a:r>
              <a:rPr lang="en" dirty="0"/>
              <a:t>3. Convolution Fine-tuned BLIP: </a:t>
            </a:r>
            <a:r>
              <a:rPr lang="en" dirty="0">
                <a:solidFill>
                  <a:srgbClr val="FF0000"/>
                </a:solidFill>
              </a:rPr>
              <a:t>us - ultrasound</a:t>
            </a:r>
            <a:br>
              <a:rPr lang="en" dirty="0"/>
            </a:br>
            <a:r>
              <a:rPr lang="en" dirty="0"/>
              <a:t>4. Proposed Architecture: </a:t>
            </a:r>
            <a:r>
              <a:rPr lang="en" dirty="0">
                <a:solidFill>
                  <a:srgbClr val="FF0000"/>
                </a:solidFill>
              </a:rPr>
              <a:t>us - ultrasound</a:t>
            </a:r>
            <a:endParaRPr dirty="0">
              <a:solidFill>
                <a:srgbClr val="FF0000"/>
              </a:solidFill>
            </a:endParaRPr>
          </a:p>
        </p:txBody>
      </p:sp>
      <p:pic>
        <p:nvPicPr>
          <p:cNvPr id="230" name="Google Shape;230;p29"/>
          <p:cNvPicPr preferRelativeResize="0"/>
          <p:nvPr/>
        </p:nvPicPr>
        <p:blipFill>
          <a:blip r:embed="rId3">
            <a:alphaModFix/>
          </a:blip>
          <a:stretch>
            <a:fillRect/>
          </a:stretch>
        </p:blipFill>
        <p:spPr>
          <a:xfrm>
            <a:off x="230600" y="1318450"/>
            <a:ext cx="2840476" cy="20652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0"/>
          <p:cNvSpPr txBox="1">
            <a:spLocks noGrp="1"/>
          </p:cNvSpPr>
          <p:nvPr>
            <p:ph type="title"/>
          </p:nvPr>
        </p:nvSpPr>
        <p:spPr>
          <a:xfrm>
            <a:off x="311700" y="1743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 Qualitative</a:t>
            </a:r>
            <a:endParaRPr/>
          </a:p>
        </p:txBody>
      </p:sp>
      <p:sp>
        <p:nvSpPr>
          <p:cNvPr id="236" name="Google Shape;236;p30"/>
          <p:cNvSpPr txBox="1">
            <a:spLocks noGrp="1"/>
          </p:cNvSpPr>
          <p:nvPr>
            <p:ph type="body" idx="1"/>
          </p:nvPr>
        </p:nvSpPr>
        <p:spPr>
          <a:xfrm>
            <a:off x="3283625" y="1034775"/>
            <a:ext cx="5624700" cy="395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Question: is this a noncontrast mri?</a:t>
            </a:r>
            <a:br>
              <a:rPr lang="en" dirty="0"/>
            </a:br>
            <a:r>
              <a:rPr lang="en" dirty="0"/>
              <a:t>Ground Truth: yes</a:t>
            </a:r>
            <a:br>
              <a:rPr lang="en" dirty="0"/>
            </a:br>
            <a:r>
              <a:rPr lang="en" dirty="0"/>
              <a:t>Answers: </a:t>
            </a:r>
            <a:br>
              <a:rPr lang="en" dirty="0"/>
            </a:br>
            <a:br>
              <a:rPr lang="en" dirty="0"/>
            </a:br>
            <a:r>
              <a:rPr lang="en" dirty="0"/>
              <a:t>1. Pre-trained BLIP: </a:t>
            </a:r>
            <a:r>
              <a:rPr lang="en" dirty="0">
                <a:solidFill>
                  <a:srgbClr val="00B050"/>
                </a:solidFill>
              </a:rPr>
              <a:t>yes</a:t>
            </a:r>
            <a:br>
              <a:rPr lang="en" dirty="0"/>
            </a:br>
            <a:r>
              <a:rPr lang="en" dirty="0"/>
              <a:t>2. Fine-tuned BLIP: </a:t>
            </a:r>
            <a:r>
              <a:rPr lang="en" dirty="0">
                <a:solidFill>
                  <a:srgbClr val="FF0000"/>
                </a:solidFill>
              </a:rPr>
              <a:t>no</a:t>
            </a:r>
            <a:br>
              <a:rPr lang="en" dirty="0"/>
            </a:br>
            <a:r>
              <a:rPr lang="en" dirty="0"/>
              <a:t>3. Convolution Fine-tuned BLIP: </a:t>
            </a:r>
            <a:r>
              <a:rPr lang="en" dirty="0">
                <a:solidFill>
                  <a:srgbClr val="00B050"/>
                </a:solidFill>
              </a:rPr>
              <a:t>yes</a:t>
            </a:r>
            <a:br>
              <a:rPr lang="en" dirty="0"/>
            </a:br>
            <a:r>
              <a:rPr lang="en" dirty="0"/>
              <a:t>4. Proposed Architecture: </a:t>
            </a:r>
            <a:r>
              <a:rPr lang="en" dirty="0">
                <a:solidFill>
                  <a:srgbClr val="00B050"/>
                </a:solidFill>
              </a:rPr>
              <a:t>yes</a:t>
            </a:r>
            <a:endParaRPr dirty="0">
              <a:solidFill>
                <a:srgbClr val="00B050"/>
              </a:solidFill>
            </a:endParaRPr>
          </a:p>
        </p:txBody>
      </p:sp>
      <p:pic>
        <p:nvPicPr>
          <p:cNvPr id="237" name="Google Shape;237;p30"/>
          <p:cNvPicPr preferRelativeResize="0"/>
          <p:nvPr/>
        </p:nvPicPr>
        <p:blipFill>
          <a:blip r:embed="rId3">
            <a:alphaModFix/>
          </a:blip>
          <a:stretch>
            <a:fillRect/>
          </a:stretch>
        </p:blipFill>
        <p:spPr>
          <a:xfrm>
            <a:off x="212575" y="1094950"/>
            <a:ext cx="2978825" cy="257808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1"/>
          <p:cNvSpPr txBox="1">
            <a:spLocks noGrp="1"/>
          </p:cNvSpPr>
          <p:nvPr>
            <p:ph type="title"/>
          </p:nvPr>
        </p:nvSpPr>
        <p:spPr>
          <a:xfrm>
            <a:off x="311700" y="144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a:p>
            <a:pPr marL="0" lvl="0" indent="0" algn="l" rtl="0">
              <a:spcBef>
                <a:spcPts val="0"/>
              </a:spcBef>
              <a:spcAft>
                <a:spcPts val="0"/>
              </a:spcAft>
              <a:buNone/>
            </a:pPr>
            <a:endParaRPr/>
          </a:p>
        </p:txBody>
      </p:sp>
      <p:sp>
        <p:nvSpPr>
          <p:cNvPr id="243" name="Google Shape;243;p31"/>
          <p:cNvSpPr txBox="1">
            <a:spLocks noGrp="1"/>
          </p:cNvSpPr>
          <p:nvPr>
            <p:ph type="body" idx="1"/>
          </p:nvPr>
        </p:nvSpPr>
        <p:spPr>
          <a:xfrm>
            <a:off x="311700" y="1228675"/>
            <a:ext cx="8520600" cy="3416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
              <a:t>Explored medical VQA on radiology scans using enhanced BLIP architecture, showing promising improvements</a:t>
            </a:r>
            <a:br>
              <a:rPr lang="en"/>
            </a:br>
            <a:endParaRPr/>
          </a:p>
          <a:p>
            <a:pPr marL="457200" lvl="0" indent="-311150" algn="l" rtl="0">
              <a:spcBef>
                <a:spcPts val="0"/>
              </a:spcBef>
              <a:spcAft>
                <a:spcPts val="0"/>
              </a:spcAft>
              <a:buSzPts val="1300"/>
              <a:buAutoNum type="arabicPeriod"/>
            </a:pPr>
            <a:r>
              <a:rPr lang="en"/>
              <a:t>Key limitations: lack of large medical datasets, need for data augmentation/custom tokenizers and further medical expert validation</a:t>
            </a:r>
            <a:br>
              <a:rPr lang="en"/>
            </a:br>
            <a:endParaRPr/>
          </a:p>
          <a:p>
            <a:pPr marL="457200" lvl="0" indent="-311150" algn="l" rtl="0">
              <a:spcBef>
                <a:spcPts val="0"/>
              </a:spcBef>
              <a:spcAft>
                <a:spcPts val="0"/>
              </a:spcAft>
              <a:buSzPts val="1300"/>
              <a:buAutoNum type="arabicPeriod"/>
            </a:pPr>
            <a:r>
              <a:rPr lang="en"/>
              <a:t>VQA technology has potential to revolutionize radiology analysis but requires continued dataset growth, architecture innovations, clinical evaluations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24402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20"/>
              <a:t>Vision-Language Pre-training -&gt; Image Scene Understanding</a:t>
            </a:r>
            <a:endParaRPr sz="2320"/>
          </a:p>
        </p:txBody>
      </p:sp>
      <p:pic>
        <p:nvPicPr>
          <p:cNvPr id="135" name="Google Shape;135;p14"/>
          <p:cNvPicPr preferRelativeResize="0"/>
          <p:nvPr/>
        </p:nvPicPr>
        <p:blipFill>
          <a:blip r:embed="rId3">
            <a:alphaModFix/>
          </a:blip>
          <a:stretch>
            <a:fillRect/>
          </a:stretch>
        </p:blipFill>
        <p:spPr>
          <a:xfrm>
            <a:off x="1560213" y="1124600"/>
            <a:ext cx="6023574" cy="3459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Why Medical VQA?	</a:t>
            </a:r>
            <a:endParaRPr/>
          </a:p>
        </p:txBody>
      </p:sp>
      <p:sp>
        <p:nvSpPr>
          <p:cNvPr id="141" name="Google Shape;141;p15"/>
          <p:cNvSpPr txBox="1">
            <a:spLocks noGrp="1"/>
          </p:cNvSpPr>
          <p:nvPr>
            <p:ph type="body" idx="1"/>
          </p:nvPr>
        </p:nvSpPr>
        <p:spPr>
          <a:xfrm>
            <a:off x="819150" y="1694450"/>
            <a:ext cx="7505700" cy="29928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Increased Electronic Health Records -&gt; Increased Autonomy and Accessibility</a:t>
            </a:r>
            <a:br>
              <a:rPr lang="en"/>
            </a:br>
            <a:endParaRPr/>
          </a:p>
          <a:p>
            <a:pPr marL="457200" lvl="0" indent="-311150" algn="l" rtl="0">
              <a:spcBef>
                <a:spcPts val="0"/>
              </a:spcBef>
              <a:spcAft>
                <a:spcPts val="0"/>
              </a:spcAft>
              <a:buSzPts val="1300"/>
              <a:buChar char="●"/>
            </a:pPr>
            <a:r>
              <a:rPr lang="en"/>
              <a:t>Where’s the gap?</a:t>
            </a:r>
            <a:br>
              <a:rPr lang="en"/>
            </a:br>
            <a:r>
              <a:rPr lang="en"/>
              <a:t>1. Not accompanied by credible, reliable and accurate diagnosis.</a:t>
            </a:r>
            <a:br>
              <a:rPr lang="en"/>
            </a:br>
            <a:r>
              <a:rPr lang="en"/>
              <a:t>2. Preventing misleading or incorrect diagnosis from open-source agents.</a:t>
            </a:r>
            <a:br>
              <a:rPr lang="en"/>
            </a:br>
            <a:r>
              <a:rPr lang="en"/>
              <a:t>3. Patient DLP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Contributions</a:t>
            </a:r>
            <a:endParaRPr/>
          </a:p>
        </p:txBody>
      </p:sp>
      <p:sp>
        <p:nvSpPr>
          <p:cNvPr id="147" name="Google Shape;147;p16"/>
          <p:cNvSpPr txBox="1">
            <a:spLocks noGrp="1"/>
          </p:cNvSpPr>
          <p:nvPr>
            <p:ph type="body" idx="1"/>
          </p:nvPr>
        </p:nvSpPr>
        <p:spPr>
          <a:xfrm>
            <a:off x="819150" y="1559100"/>
            <a:ext cx="7505700" cy="28797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 dirty="0">
                <a:solidFill>
                  <a:srgbClr val="FF0000"/>
                </a:solidFill>
              </a:rPr>
              <a:t>Dataset limitations -&gt; long-way from clinical applications.</a:t>
            </a:r>
            <a:br>
              <a:rPr lang="en" dirty="0"/>
            </a:br>
            <a:r>
              <a:rPr lang="en" dirty="0"/>
              <a:t>I. </a:t>
            </a:r>
            <a:r>
              <a:rPr lang="en" dirty="0">
                <a:solidFill>
                  <a:srgbClr val="38761D"/>
                </a:solidFill>
              </a:rPr>
              <a:t>Combined data source from two largest annotated medical dataset and performed strategic augmentations.</a:t>
            </a:r>
            <a:br>
              <a:rPr lang="en" dirty="0">
                <a:solidFill>
                  <a:srgbClr val="38761D"/>
                </a:solidFill>
              </a:rPr>
            </a:br>
            <a:endParaRPr dirty="0">
              <a:solidFill>
                <a:srgbClr val="38761D"/>
              </a:solidFill>
            </a:endParaRPr>
          </a:p>
          <a:p>
            <a:pPr marL="457200" lvl="0" indent="-311150" algn="l" rtl="0">
              <a:spcBef>
                <a:spcPts val="0"/>
              </a:spcBef>
              <a:spcAft>
                <a:spcPts val="0"/>
              </a:spcAft>
              <a:buSzPts val="1300"/>
              <a:buAutoNum type="arabicPeriod"/>
            </a:pPr>
            <a:r>
              <a:rPr lang="en" dirty="0">
                <a:solidFill>
                  <a:srgbClr val="FF0000"/>
                </a:solidFill>
              </a:rPr>
              <a:t>Medical vs general domain texts and images</a:t>
            </a:r>
            <a:br>
              <a:rPr lang="en" dirty="0"/>
            </a:br>
            <a:r>
              <a:rPr lang="en" dirty="0"/>
              <a:t>I. </a:t>
            </a:r>
            <a:r>
              <a:rPr lang="en" dirty="0">
                <a:solidFill>
                  <a:srgbClr val="38761D"/>
                </a:solidFill>
              </a:rPr>
              <a:t>Hypothesized specialized pre-training / fine-tuning for improved domain-centric performance. (using BLIP) -&gt; Faster training and improved performance</a:t>
            </a:r>
            <a:br>
              <a:rPr lang="en" dirty="0">
                <a:solidFill>
                  <a:srgbClr val="38761D"/>
                </a:solidFill>
              </a:rPr>
            </a:br>
            <a:r>
              <a:rPr lang="en" dirty="0">
                <a:solidFill>
                  <a:srgbClr val="38761D"/>
                </a:solidFill>
              </a:rPr>
              <a:t>II. Proposed unified vision-language pre-training architecture with novel fusion</a:t>
            </a:r>
            <a:br>
              <a:rPr lang="en" dirty="0">
                <a:solidFill>
                  <a:srgbClr val="38761D"/>
                </a:solidFill>
              </a:rPr>
            </a:br>
            <a:endParaRPr lang="en" dirty="0">
              <a:solidFill>
                <a:srgbClr val="38761D"/>
              </a:solidFill>
            </a:endParaRPr>
          </a:p>
          <a:p>
            <a:pPr marL="457200" lvl="0" indent="-311150" algn="l" rtl="0">
              <a:spcBef>
                <a:spcPts val="0"/>
              </a:spcBef>
              <a:spcAft>
                <a:spcPts val="0"/>
              </a:spcAft>
              <a:buSzPts val="1300"/>
              <a:buAutoNum type="arabicPeriod"/>
            </a:pPr>
            <a:r>
              <a:rPr lang="en" dirty="0">
                <a:solidFill>
                  <a:srgbClr val="FF0000"/>
                </a:solidFill>
              </a:rPr>
              <a:t>Classification heads for Med-VQA</a:t>
            </a:r>
            <a:br>
              <a:rPr lang="en" dirty="0">
                <a:solidFill>
                  <a:srgbClr val="FF0000"/>
                </a:solidFill>
              </a:rPr>
            </a:br>
            <a:r>
              <a:rPr lang="en" dirty="0">
                <a:solidFill>
                  <a:srgbClr val="38761D"/>
                </a:solidFill>
              </a:rPr>
              <a:t>I. Generation-based solution</a:t>
            </a:r>
            <a:endParaRPr dirty="0">
              <a:solidFill>
                <a:srgbClr val="38761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311700" y="1592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BLIP, BLIP, BLIP</a:t>
            </a:r>
            <a:endParaRPr/>
          </a:p>
        </p:txBody>
      </p:sp>
      <p:pic>
        <p:nvPicPr>
          <p:cNvPr id="153" name="Google Shape;153;p17"/>
          <p:cNvPicPr preferRelativeResize="0"/>
          <p:nvPr/>
        </p:nvPicPr>
        <p:blipFill>
          <a:blip r:embed="rId3">
            <a:alphaModFix/>
          </a:blip>
          <a:stretch>
            <a:fillRect/>
          </a:stretch>
        </p:blipFill>
        <p:spPr>
          <a:xfrm>
            <a:off x="228400" y="731975"/>
            <a:ext cx="8679977" cy="4180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19150" y="431125"/>
            <a:ext cx="7505700" cy="753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VQA Using BLIP</a:t>
            </a:r>
            <a:endParaRPr/>
          </a:p>
        </p:txBody>
      </p:sp>
      <p:pic>
        <p:nvPicPr>
          <p:cNvPr id="159" name="Google Shape;159;p18"/>
          <p:cNvPicPr preferRelativeResize="0"/>
          <p:nvPr/>
        </p:nvPicPr>
        <p:blipFill>
          <a:blip r:embed="rId3">
            <a:alphaModFix/>
          </a:blip>
          <a:stretch>
            <a:fillRect/>
          </a:stretch>
        </p:blipFill>
        <p:spPr>
          <a:xfrm>
            <a:off x="335875" y="1185175"/>
            <a:ext cx="8482276" cy="3396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311700" y="1893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Medical VQA Dataset</a:t>
            </a:r>
            <a:endParaRPr/>
          </a:p>
        </p:txBody>
      </p:sp>
      <p:pic>
        <p:nvPicPr>
          <p:cNvPr id="165" name="Google Shape;165;p19"/>
          <p:cNvPicPr preferRelativeResize="0"/>
          <p:nvPr/>
        </p:nvPicPr>
        <p:blipFill>
          <a:blip r:embed="rId3">
            <a:alphaModFix/>
          </a:blip>
          <a:stretch>
            <a:fillRect/>
          </a:stretch>
        </p:blipFill>
        <p:spPr>
          <a:xfrm>
            <a:off x="1190125" y="762050"/>
            <a:ext cx="6411103" cy="3988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311700" y="1743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Augmentations</a:t>
            </a:r>
            <a:endParaRPr/>
          </a:p>
        </p:txBody>
      </p:sp>
      <p:pic>
        <p:nvPicPr>
          <p:cNvPr id="171" name="Google Shape;171;p20"/>
          <p:cNvPicPr preferRelativeResize="0"/>
          <p:nvPr/>
        </p:nvPicPr>
        <p:blipFill>
          <a:blip r:embed="rId3">
            <a:alphaModFix/>
          </a:blip>
          <a:stretch>
            <a:fillRect/>
          </a:stretch>
        </p:blipFill>
        <p:spPr>
          <a:xfrm>
            <a:off x="2005275" y="747025"/>
            <a:ext cx="4812626" cy="4180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xfrm>
            <a:off x="311700" y="2043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Experimentations</a:t>
            </a:r>
            <a:endParaRPr/>
          </a:p>
        </p:txBody>
      </p:sp>
      <p:sp>
        <p:nvSpPr>
          <p:cNvPr id="177" name="Google Shape;177;p21"/>
          <p:cNvSpPr txBox="1">
            <a:spLocks noGrp="1"/>
          </p:cNvSpPr>
          <p:nvPr>
            <p:ph type="body" idx="1"/>
          </p:nvPr>
        </p:nvSpPr>
        <p:spPr>
          <a:xfrm>
            <a:off x="311700" y="1017125"/>
            <a:ext cx="8520600" cy="3416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 dirty="0"/>
              <a:t>BLIP Pre-trained – Benchmarking</a:t>
            </a:r>
            <a:br>
              <a:rPr lang="en" dirty="0"/>
            </a:br>
            <a:br>
              <a:rPr lang="en" dirty="0"/>
            </a:br>
            <a:br>
              <a:rPr lang="en" dirty="0"/>
            </a:br>
            <a:endParaRPr lang="en" dirty="0"/>
          </a:p>
          <a:p>
            <a:pPr marL="457200" lvl="0" indent="-311150" algn="l" rtl="0">
              <a:spcBef>
                <a:spcPts val="0"/>
              </a:spcBef>
              <a:spcAft>
                <a:spcPts val="0"/>
              </a:spcAft>
              <a:buSzPts val="1300"/>
              <a:buAutoNum type="arabicPeriod"/>
            </a:pPr>
            <a:r>
              <a:rPr lang="en" dirty="0"/>
              <a:t>BLIP end-to-end Fine-tuning</a:t>
            </a:r>
            <a:br>
              <a:rPr lang="en" dirty="0"/>
            </a:br>
            <a:br>
              <a:rPr lang="en" dirty="0"/>
            </a:br>
            <a:r>
              <a:rPr lang="en" dirty="0"/>
              <a:t>I. </a:t>
            </a:r>
            <a:r>
              <a:rPr lang="en" dirty="0">
                <a:solidFill>
                  <a:srgbClr val="FF0000"/>
                </a:solidFill>
              </a:rPr>
              <a:t>Time consuming + Dataset limitations </a:t>
            </a:r>
            <a:br>
              <a:rPr lang="en" dirty="0">
                <a:solidFill>
                  <a:srgbClr val="FF0000"/>
                </a:solidFill>
              </a:rPr>
            </a:br>
            <a:br>
              <a:rPr lang="en" dirty="0">
                <a:solidFill>
                  <a:srgbClr val="FF0000"/>
                </a:solidFill>
              </a:rPr>
            </a:br>
            <a:r>
              <a:rPr lang="en" dirty="0">
                <a:solidFill>
                  <a:srgbClr val="242424"/>
                </a:solidFill>
              </a:rPr>
              <a:t>II. </a:t>
            </a:r>
            <a:r>
              <a:rPr lang="en" dirty="0">
                <a:solidFill>
                  <a:srgbClr val="38761D"/>
                </a:solidFill>
              </a:rPr>
              <a:t>Why not try specialized fine-tuning?</a:t>
            </a:r>
            <a:br>
              <a:rPr lang="en" dirty="0"/>
            </a:br>
            <a:br>
              <a:rPr lang="en" dirty="0"/>
            </a:br>
            <a:endParaRPr dirty="0"/>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1756</Words>
  <Application>Microsoft Macintosh PowerPoint</Application>
  <PresentationFormat>On-screen Show (16:9)</PresentationFormat>
  <Paragraphs>105</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Georgia</vt:lpstr>
      <vt:lpstr>Nunito</vt:lpstr>
      <vt:lpstr>Calibri</vt:lpstr>
      <vt:lpstr>Shift</vt:lpstr>
      <vt:lpstr>Medical Visual Question Answering - Multimodal Fusion </vt:lpstr>
      <vt:lpstr>Vision-Language Pre-training -&gt; Image Scene Understanding</vt:lpstr>
      <vt:lpstr>Why Medical VQA? </vt:lpstr>
      <vt:lpstr>Contributions</vt:lpstr>
      <vt:lpstr>BLIP, BLIP, BLIP</vt:lpstr>
      <vt:lpstr>VQA Using BLIP</vt:lpstr>
      <vt:lpstr>Medical VQA Dataset</vt:lpstr>
      <vt:lpstr>Augmentations</vt:lpstr>
      <vt:lpstr>Experimentations</vt:lpstr>
      <vt:lpstr>BLIP Vision Encoder – Incorporating Medical Domain Knowledge</vt:lpstr>
      <vt:lpstr>Early Fusion vs Late Fusion</vt:lpstr>
      <vt:lpstr>4. Proposed Architecture</vt:lpstr>
      <vt:lpstr>Metrics</vt:lpstr>
      <vt:lpstr>Results - Quantitative</vt:lpstr>
      <vt:lpstr>Results - Qualitative</vt:lpstr>
      <vt:lpstr>Results - Qualitative</vt:lpstr>
      <vt:lpstr>Results - Qualitative</vt:lpstr>
      <vt:lpstr>Results - Qualitative</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Visual Question Answering - Multimodal Fusion </dc:title>
  <cp:lastModifiedBy>Kush, Udbhav</cp:lastModifiedBy>
  <cp:revision>4</cp:revision>
  <dcterms:modified xsi:type="dcterms:W3CDTF">2024-04-30T22:52:53Z</dcterms:modified>
</cp:coreProperties>
</file>