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1"/>
  </p:notesMasterIdLst>
  <p:sldIdLst>
    <p:sldId id="256" r:id="rId2"/>
    <p:sldId id="273" r:id="rId3"/>
    <p:sldId id="258" r:id="rId4"/>
    <p:sldId id="259" r:id="rId5"/>
    <p:sldId id="260" r:id="rId6"/>
    <p:sldId id="261" r:id="rId7"/>
    <p:sldId id="262" r:id="rId8"/>
    <p:sldId id="263" r:id="rId9"/>
    <p:sldId id="264" r:id="rId10"/>
    <p:sldId id="265" r:id="rId11"/>
    <p:sldId id="266" r:id="rId12"/>
    <p:sldId id="267" r:id="rId13"/>
    <p:sldId id="274" r:id="rId14"/>
    <p:sldId id="268" r:id="rId15"/>
    <p:sldId id="257" r:id="rId16"/>
    <p:sldId id="269" r:id="rId17"/>
    <p:sldId id="270" r:id="rId18"/>
    <p:sldId id="271" r:id="rId19"/>
    <p:sldId id="272" r:id="rId20"/>
  </p:sldIdLst>
  <p:sldSz cx="9144000" cy="5143500" type="screen16x9"/>
  <p:notesSz cx="6858000" cy="9144000"/>
  <p:embeddedFontLst>
    <p:embeddedFont>
      <p:font typeface="Castellar" panose="020A0402060406010301" pitchFamily="18" charset="0"/>
      <p:regular r:id="rId22"/>
    </p:embeddedFont>
    <p:embeddedFont>
      <p:font typeface="Lato" panose="020B0604020202020204" charset="0"/>
      <p:regular r:id="rId23"/>
      <p:bold r:id="rId24"/>
      <p:italic r:id="rId25"/>
      <p:boldItalic r:id="rId26"/>
    </p:embeddedFont>
    <p:embeddedFont>
      <p:font typeface="Montserrat" panose="020B0604020202020204" charset="0"/>
      <p:regular r:id="rId27"/>
      <p:bold r:id="rId28"/>
      <p:italic r:id="rId29"/>
      <p:boldItalic r:id="rId30"/>
    </p:embeddedFont>
    <p:embeddedFont>
      <p:font typeface="Roboto Slab" panose="020B0604020202020204" charset="0"/>
      <p:regular r:id="rId31"/>
      <p:bold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UJ KUMAR GUPTA" initials="AKG" lastIdx="1" clrIdx="0">
    <p:extLst>
      <p:ext uri="{19B8F6BF-5375-455C-9EA6-DF929625EA0E}">
        <p15:presenceInfo xmlns:p15="http://schemas.microsoft.com/office/powerpoint/2012/main" userId="ANUJ KUMAR GUPT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780" y="5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21" Type="http://schemas.openxmlformats.org/officeDocument/2006/relationships/notesMaster" Target="notesMasters/notesMaster1.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34580273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8767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c45afad621_0_2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c45afad621_0_2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881529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c7ce104cc2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c7ce104cc2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48111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c7ce104cc2_1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c7ce104cc2_1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583393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c45afad621_0_2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c45afad621_0_2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383289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c45afad621_0_2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c45afad621_0_2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357033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c5c266313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c5c266313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557490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c7ce104cc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c7ce104cc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519405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c7ce104cc2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c7ce104cc2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76646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c7ce104cc2_1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c7ce104cc2_1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463821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c7ce104cc2_1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c7ce104cc2_1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299136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c5c266313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c5c266313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557490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c446701f67_0_11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c446701f67_0_1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205385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c44dd8cd8a_0_1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c44dd8cd8a_0_1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323774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c446701f67_0_1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c446701f67_0_1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528907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c44dd8cd8a_0_1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c44dd8cd8a_0_1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76985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c45afad62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c45afad62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05719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c7ce104cc2_1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c7ce104cc2_1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710030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c7ce104cc2_1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c7ce104cc2_1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307355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image" Target="../media/image15.jpg"/><Relationship Id="rId5" Type="http://schemas.openxmlformats.org/officeDocument/2006/relationships/image" Target="../media/image14.jpg"/><Relationship Id="rId4" Type="http://schemas.openxmlformats.org/officeDocument/2006/relationships/image" Target="../media/image13.jpg"/></Relationships>
</file>

<file path=ppt/slides/_rels/slide1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8" Type="http://schemas.openxmlformats.org/officeDocument/2006/relationships/hyperlink" Target="http://ijariie.com/AdminUploadPdf/DENSITY_BASED_TRAFFIC_LIGHT_CONTROL_USING_ARDUINO_ijariie9121.pdf" TargetMode="External"/><Relationship Id="rId3" Type="http://schemas.openxmlformats.org/officeDocument/2006/relationships/hyperlink" Target="https://sci-hub.se/https:/ieeexplore.ieee.org/abstract/document/9197940" TargetMode="External"/><Relationship Id="rId7" Type="http://schemas.openxmlformats.org/officeDocument/2006/relationships/hyperlink" Target="https://www.rcciit.org/students_projects/projects/ee/2019/GR17.pdf" TargetMode="External"/><Relationship Id="rId2" Type="http://schemas.openxmlformats.org/officeDocument/2006/relationships/notesSlide" Target="../notesSlides/notesSlide18.xml"/><Relationship Id="rId1" Type="http://schemas.openxmlformats.org/officeDocument/2006/relationships/slideLayout" Target="../slideLayouts/slideLayout3.xml"/><Relationship Id="rId6" Type="http://schemas.openxmlformats.org/officeDocument/2006/relationships/hyperlink" Target="http://www.ir.juit.ac.in:8080/jspui/bitstream/123456789/15666/1/121057.pdf" TargetMode="External"/><Relationship Id="rId5" Type="http://schemas.openxmlformats.org/officeDocument/2006/relationships/hyperlink" Target="https://innovationatwork.ieee.org/6-iot-benefits/" TargetMode="External"/><Relationship Id="rId4" Type="http://schemas.openxmlformats.org/officeDocument/2006/relationships/hyperlink" Target="http://centrallibrary.cit.ac.in/dir/Project%20Report/2019/BTech/CSE/Smart%20Traffic%20Management%20System%20using%20Internet%20of%20Things%20(IoT).pdf"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34F5C"/>
        </a:solidFill>
        <a:effectLst/>
      </p:bgPr>
    </p:bg>
    <p:spTree>
      <p:nvGrpSpPr>
        <p:cNvPr id="1" name="Shape 133"/>
        <p:cNvGrpSpPr/>
        <p:nvPr/>
      </p:nvGrpSpPr>
      <p:grpSpPr>
        <a:xfrm>
          <a:off x="0" y="0"/>
          <a:ext cx="0" cy="0"/>
          <a:chOff x="0" y="0"/>
          <a:chExt cx="0" cy="0"/>
        </a:xfrm>
      </p:grpSpPr>
      <p:pic>
        <p:nvPicPr>
          <p:cNvPr id="134" name="Google Shape;134;p13"/>
          <p:cNvPicPr preferRelativeResize="0"/>
          <p:nvPr/>
        </p:nvPicPr>
        <p:blipFill>
          <a:blip r:embed="rId3">
            <a:alphaModFix/>
          </a:blip>
          <a:stretch>
            <a:fillRect/>
          </a:stretch>
        </p:blipFill>
        <p:spPr>
          <a:xfrm>
            <a:off x="0" y="6"/>
            <a:ext cx="9143999" cy="2003069"/>
          </a:xfrm>
          <a:prstGeom prst="rect">
            <a:avLst/>
          </a:prstGeom>
          <a:noFill/>
          <a:ln>
            <a:noFill/>
          </a:ln>
        </p:spPr>
      </p:pic>
      <p:sp>
        <p:nvSpPr>
          <p:cNvPr id="135" name="Google Shape;135;p13"/>
          <p:cNvSpPr txBox="1"/>
          <p:nvPr/>
        </p:nvSpPr>
        <p:spPr>
          <a:xfrm>
            <a:off x="-81425" y="2003075"/>
            <a:ext cx="9144000" cy="1323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891"/>
              <a:buFont typeface="Arial"/>
              <a:buNone/>
            </a:pPr>
            <a:r>
              <a:rPr lang="en" sz="2998" dirty="0">
                <a:solidFill>
                  <a:srgbClr val="FFFFFF"/>
                </a:solidFill>
                <a:latin typeface="Roboto Slab"/>
                <a:ea typeface="Roboto Slab"/>
                <a:cs typeface="Roboto Slab"/>
                <a:sym typeface="Roboto Slab"/>
              </a:rPr>
              <a:t>SMART TRAFFIC MANAGEMENT SYSTEM USING IoT</a:t>
            </a:r>
            <a:endParaRPr sz="2998" dirty="0">
              <a:solidFill>
                <a:srgbClr val="FFFFFF"/>
              </a:solidFill>
              <a:latin typeface="Roboto Slab"/>
              <a:ea typeface="Roboto Slab"/>
              <a:cs typeface="Roboto Slab"/>
              <a:sym typeface="Roboto Slab"/>
            </a:endParaRPr>
          </a:p>
          <a:p>
            <a:pPr marL="0" lvl="0" indent="0" algn="l" rtl="0">
              <a:spcBef>
                <a:spcPts val="0"/>
              </a:spcBef>
              <a:spcAft>
                <a:spcPts val="0"/>
              </a:spcAft>
              <a:buNone/>
            </a:pPr>
            <a:endParaRPr dirty="0"/>
          </a:p>
        </p:txBody>
      </p:sp>
      <p:sp>
        <p:nvSpPr>
          <p:cNvPr id="136" name="Google Shape;136;p13"/>
          <p:cNvSpPr txBox="1"/>
          <p:nvPr/>
        </p:nvSpPr>
        <p:spPr>
          <a:xfrm>
            <a:off x="4684250" y="3031000"/>
            <a:ext cx="4378200" cy="212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solidFill>
                  <a:srgbClr val="FFFFFF"/>
                </a:solidFill>
              </a:rPr>
              <a:t>BY-</a:t>
            </a:r>
            <a:endParaRPr dirty="0">
              <a:solidFill>
                <a:srgbClr val="FFFFFF"/>
              </a:solidFill>
            </a:endParaRPr>
          </a:p>
          <a:p>
            <a:pPr marL="0" lvl="0" indent="0" algn="l" rtl="0">
              <a:spcBef>
                <a:spcPts val="0"/>
              </a:spcBef>
              <a:spcAft>
                <a:spcPts val="0"/>
              </a:spcAft>
              <a:buNone/>
            </a:pPr>
            <a:r>
              <a:rPr lang="en" dirty="0">
                <a:solidFill>
                  <a:srgbClr val="FFFFFF"/>
                </a:solidFill>
              </a:rPr>
              <a:t>Anuj Kumar Gupta(Roll no:-18700117077)</a:t>
            </a:r>
            <a:endParaRPr dirty="0">
              <a:solidFill>
                <a:srgbClr val="FFFFFF"/>
              </a:solidFill>
            </a:endParaRPr>
          </a:p>
          <a:p>
            <a:pPr marL="0" lvl="0" indent="0" algn="l" rtl="0">
              <a:spcBef>
                <a:spcPts val="0"/>
              </a:spcBef>
              <a:spcAft>
                <a:spcPts val="0"/>
              </a:spcAft>
              <a:buNone/>
            </a:pPr>
            <a:r>
              <a:rPr lang="en" dirty="0">
                <a:solidFill>
                  <a:srgbClr val="FFFFFF"/>
                </a:solidFill>
              </a:rPr>
              <a:t>Sambhavi(Roll no:-18700117040)</a:t>
            </a:r>
            <a:endParaRPr dirty="0">
              <a:solidFill>
                <a:srgbClr val="FFFFFF"/>
              </a:solidFill>
            </a:endParaRPr>
          </a:p>
          <a:p>
            <a:pPr marL="0" lvl="0" indent="0" algn="l" rtl="0">
              <a:spcBef>
                <a:spcPts val="0"/>
              </a:spcBef>
              <a:spcAft>
                <a:spcPts val="0"/>
              </a:spcAft>
              <a:buNone/>
            </a:pPr>
            <a:r>
              <a:rPr lang="en" dirty="0">
                <a:solidFill>
                  <a:srgbClr val="FFFFFF"/>
                </a:solidFill>
              </a:rPr>
              <a:t>Aayush Mantri(Roll no:-18700117088)</a:t>
            </a:r>
            <a:endParaRPr dirty="0">
              <a:solidFill>
                <a:srgbClr val="FFFFFF"/>
              </a:solidFill>
            </a:endParaRPr>
          </a:p>
          <a:p>
            <a:pPr marL="0" lvl="0" indent="0" algn="l" rtl="0">
              <a:spcBef>
                <a:spcPts val="0"/>
              </a:spcBef>
              <a:spcAft>
                <a:spcPts val="0"/>
              </a:spcAft>
              <a:buNone/>
            </a:pPr>
            <a:r>
              <a:rPr lang="en" dirty="0">
                <a:solidFill>
                  <a:srgbClr val="FFFFFF"/>
                </a:solidFill>
              </a:rPr>
              <a:t>Raja Jha(Roll no:-18700117048)</a:t>
            </a:r>
            <a:endParaRPr dirty="0">
              <a:solidFill>
                <a:srgbClr val="FFFFFF"/>
              </a:solidFill>
            </a:endParaRPr>
          </a:p>
          <a:p>
            <a:pPr marL="0" lvl="0" indent="0" algn="l" rtl="0">
              <a:spcBef>
                <a:spcPts val="0"/>
              </a:spcBef>
              <a:spcAft>
                <a:spcPts val="0"/>
              </a:spcAft>
              <a:buNone/>
            </a:pPr>
            <a:r>
              <a:rPr lang="en" dirty="0">
                <a:solidFill>
                  <a:srgbClr val="FFFFFF"/>
                </a:solidFill>
              </a:rPr>
              <a:t>Kumar Aman(Roll no:-18700117061)</a:t>
            </a:r>
            <a:endParaRPr dirty="0">
              <a:solidFill>
                <a:srgbClr val="FFFFFF"/>
              </a:solidFill>
            </a:endParaRPr>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
        <p:nvSpPr>
          <p:cNvPr id="137" name="Google Shape;137;p13"/>
          <p:cNvSpPr txBox="1"/>
          <p:nvPr/>
        </p:nvSpPr>
        <p:spPr>
          <a:xfrm>
            <a:off x="76550" y="4454625"/>
            <a:ext cx="39954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FFFFFF"/>
                </a:solidFill>
              </a:rPr>
              <a:t>Under the guidance of-</a:t>
            </a:r>
            <a:endParaRPr>
              <a:solidFill>
                <a:srgbClr val="FFFFFF"/>
              </a:solidFill>
            </a:endParaRPr>
          </a:p>
          <a:p>
            <a:pPr marL="0" lvl="0" indent="0" algn="l" rtl="0">
              <a:spcBef>
                <a:spcPts val="0"/>
              </a:spcBef>
              <a:spcAft>
                <a:spcPts val="0"/>
              </a:spcAft>
              <a:buNone/>
            </a:pPr>
            <a:r>
              <a:rPr lang="en">
                <a:solidFill>
                  <a:srgbClr val="FFFFFF"/>
                </a:solidFill>
              </a:rPr>
              <a:t>Prof. Debraj Chatterjee</a:t>
            </a:r>
            <a:endParaRPr>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rgbClr val="DFE9FB"/>
            </a:gs>
            <a:gs pos="100000">
              <a:srgbClr val="6E9BE7"/>
            </a:gs>
          </a:gsLst>
          <a:path path="circle">
            <a:fillToRect l="50000" t="50000" r="50000" b="50000"/>
          </a:path>
          <a:tileRect/>
        </a:gradFill>
        <a:effectLst/>
      </p:bgPr>
    </p:bg>
    <p:spTree>
      <p:nvGrpSpPr>
        <p:cNvPr id="1" name="Shape 191"/>
        <p:cNvGrpSpPr/>
        <p:nvPr/>
      </p:nvGrpSpPr>
      <p:grpSpPr>
        <a:xfrm>
          <a:off x="0" y="0"/>
          <a:ext cx="0" cy="0"/>
          <a:chOff x="0" y="0"/>
          <a:chExt cx="0" cy="0"/>
        </a:xfrm>
      </p:grpSpPr>
      <p:sp>
        <p:nvSpPr>
          <p:cNvPr id="192" name="Google Shape;192;p22"/>
          <p:cNvSpPr txBox="1"/>
          <p:nvPr/>
        </p:nvSpPr>
        <p:spPr>
          <a:xfrm>
            <a:off x="1036200" y="256275"/>
            <a:ext cx="7056900" cy="585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600" b="1" u="sng" dirty="0">
                <a:latin typeface="Castellar" panose="020A0402060406010301" pitchFamily="18" charset="0"/>
              </a:rPr>
              <a:t>DATA FLOW DIAGRAM(DFD)</a:t>
            </a:r>
            <a:endParaRPr sz="2600" b="1" u="sng" dirty="0">
              <a:latin typeface="Castellar" panose="020A0402060406010301" pitchFamily="18" charset="0"/>
            </a:endParaRPr>
          </a:p>
        </p:txBody>
      </p:sp>
      <p:sp>
        <p:nvSpPr>
          <p:cNvPr id="193" name="Google Shape;193;p22"/>
          <p:cNvSpPr txBox="1"/>
          <p:nvPr/>
        </p:nvSpPr>
        <p:spPr>
          <a:xfrm>
            <a:off x="1414655" y="1178725"/>
            <a:ext cx="28320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b="1" dirty="0"/>
              <a:t>Context Level Diagram:</a:t>
            </a:r>
            <a:endParaRPr sz="1500" b="1" dirty="0"/>
          </a:p>
        </p:txBody>
      </p:sp>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1594140" y="1931675"/>
            <a:ext cx="6228000" cy="1978575"/>
          </a:xfrm>
          <a:prstGeom prst="rect">
            <a:avLst/>
          </a:prstGeom>
          <a:ln w="88900" cap="sq" cmpd="thickThin">
            <a:solidFill>
              <a:srgbClr val="000000"/>
            </a:solidFill>
            <a:prstDash val="solid"/>
            <a:miter lim="800000"/>
          </a:ln>
          <a:effectLst>
            <a:innerShdw blurRad="76200">
              <a:srgbClr val="000000"/>
            </a:innerShdw>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rgbClr val="DFE9FB"/>
            </a:gs>
            <a:gs pos="100000">
              <a:srgbClr val="6E9BE7"/>
            </a:gs>
          </a:gsLst>
          <a:path path="circle">
            <a:fillToRect l="50000" t="50000" r="50000" b="50000"/>
          </a:path>
          <a:tileRect/>
        </a:gradFill>
        <a:effectLst/>
      </p:bgPr>
    </p:bg>
    <p:spTree>
      <p:nvGrpSpPr>
        <p:cNvPr id="1" name="Shape 198"/>
        <p:cNvGrpSpPr/>
        <p:nvPr/>
      </p:nvGrpSpPr>
      <p:grpSpPr>
        <a:xfrm>
          <a:off x="0" y="0"/>
          <a:ext cx="0" cy="0"/>
          <a:chOff x="0" y="0"/>
          <a:chExt cx="0" cy="0"/>
        </a:xfrm>
      </p:grpSpPr>
      <p:sp>
        <p:nvSpPr>
          <p:cNvPr id="199" name="Google Shape;199;p23"/>
          <p:cNvSpPr txBox="1"/>
          <p:nvPr/>
        </p:nvSpPr>
        <p:spPr>
          <a:xfrm>
            <a:off x="1030850" y="256275"/>
            <a:ext cx="7062300" cy="585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600" b="1" u="sng" dirty="0">
                <a:latin typeface="Castellar" panose="020A0402060406010301" pitchFamily="18" charset="0"/>
              </a:rPr>
              <a:t>ENTITY RELATIONSHIP DIAGRAM</a:t>
            </a:r>
            <a:endParaRPr sz="2600" b="1" u="sng" dirty="0">
              <a:latin typeface="Castellar" panose="020A0402060406010301" pitchFamily="18" charset="0"/>
            </a:endParaRPr>
          </a:p>
        </p:txBody>
      </p:sp>
      <p:sp>
        <p:nvSpPr>
          <p:cNvPr id="200" name="Google Shape;200;p23"/>
          <p:cNvSpPr txBox="1"/>
          <p:nvPr/>
        </p:nvSpPr>
        <p:spPr>
          <a:xfrm>
            <a:off x="1117475" y="1178725"/>
            <a:ext cx="28320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600" b="1">
              <a:latin typeface="Lato"/>
              <a:ea typeface="Lato"/>
              <a:cs typeface="Lato"/>
              <a:sym typeface="Lato"/>
            </a:endParaRPr>
          </a:p>
        </p:txBody>
      </p:sp>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1699200" y="1178725"/>
            <a:ext cx="5608800" cy="3517975"/>
          </a:xfrm>
          <a:prstGeom prst="rect">
            <a:avLst/>
          </a:prstGeom>
          <a:ln w="88900" cap="sq" cmpd="thickThin">
            <a:solidFill>
              <a:srgbClr val="000000"/>
            </a:solidFill>
            <a:prstDash val="solid"/>
            <a:miter lim="800000"/>
          </a:ln>
          <a:effectLst>
            <a:innerShdw blurRad="76200">
              <a:srgbClr val="000000"/>
            </a:innerShdw>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rgbClr val="DFE9FB"/>
            </a:gs>
            <a:gs pos="100000">
              <a:srgbClr val="6E9BE7"/>
            </a:gs>
          </a:gsLst>
          <a:path path="circle">
            <a:fillToRect l="50000" t="50000" r="50000" b="50000"/>
          </a:path>
          <a:tileRect/>
        </a:gradFill>
        <a:effectLst/>
      </p:bgPr>
    </p:bg>
    <p:spTree>
      <p:nvGrpSpPr>
        <p:cNvPr id="1" name="Shape 205"/>
        <p:cNvGrpSpPr/>
        <p:nvPr/>
      </p:nvGrpSpPr>
      <p:grpSpPr>
        <a:xfrm>
          <a:off x="0" y="0"/>
          <a:ext cx="0" cy="0"/>
          <a:chOff x="0" y="0"/>
          <a:chExt cx="0" cy="0"/>
        </a:xfrm>
      </p:grpSpPr>
      <p:sp>
        <p:nvSpPr>
          <p:cNvPr id="206" name="Google Shape;206;p24"/>
          <p:cNvSpPr txBox="1"/>
          <p:nvPr/>
        </p:nvSpPr>
        <p:spPr>
          <a:xfrm>
            <a:off x="1030850" y="256275"/>
            <a:ext cx="7062300" cy="585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600" b="1" u="sng" dirty="0">
                <a:latin typeface="Castellar" panose="020A0402060406010301" pitchFamily="18" charset="0"/>
              </a:rPr>
              <a:t>USE CASE DIAGRAM</a:t>
            </a:r>
            <a:endParaRPr sz="2600" b="1" u="sng" dirty="0">
              <a:latin typeface="Castellar" panose="020A0402060406010301" pitchFamily="18" charset="0"/>
            </a:endParaRPr>
          </a:p>
        </p:txBody>
      </p:sp>
      <p:sp>
        <p:nvSpPr>
          <p:cNvPr id="207" name="Google Shape;207;p24"/>
          <p:cNvSpPr txBox="1"/>
          <p:nvPr/>
        </p:nvSpPr>
        <p:spPr>
          <a:xfrm>
            <a:off x="1117475" y="1178725"/>
            <a:ext cx="28320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600" b="1">
              <a:latin typeface="Lato"/>
              <a:ea typeface="Lato"/>
              <a:cs typeface="Lato"/>
              <a:sym typeface="Lato"/>
            </a:endParaRPr>
          </a:p>
        </p:txBody>
      </p:sp>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2645647" y="979200"/>
            <a:ext cx="4107953" cy="3945600"/>
          </a:xfrm>
          <a:prstGeom prst="rect">
            <a:avLst/>
          </a:prstGeom>
          <a:ln w="88900" cap="sq" cmpd="thickThin">
            <a:solidFill>
              <a:srgbClr val="000000"/>
            </a:solidFill>
            <a:prstDash val="solid"/>
            <a:miter lim="800000"/>
          </a:ln>
          <a:effectLst>
            <a:innerShdw blurRad="76200">
              <a:srgbClr val="000000"/>
            </a:innerShdw>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rgbClr val="DFE9FB"/>
            </a:gs>
            <a:gs pos="100000">
              <a:srgbClr val="6E9BE7"/>
            </a:gs>
          </a:gsLst>
          <a:path path="circle">
            <a:fillToRect l="50000" t="50000" r="50000" b="50000"/>
          </a:path>
          <a:tileRect/>
        </a:gradFill>
        <a:effectLst/>
      </p:bgPr>
    </p:bg>
    <p:spTree>
      <p:nvGrpSpPr>
        <p:cNvPr id="1" name="Shape 212"/>
        <p:cNvGrpSpPr/>
        <p:nvPr/>
      </p:nvGrpSpPr>
      <p:grpSpPr>
        <a:xfrm>
          <a:off x="0" y="0"/>
          <a:ext cx="0" cy="0"/>
          <a:chOff x="0" y="0"/>
          <a:chExt cx="0" cy="0"/>
        </a:xfrm>
      </p:grpSpPr>
      <p:sp>
        <p:nvSpPr>
          <p:cNvPr id="213" name="Google Shape;213;p25"/>
          <p:cNvSpPr txBox="1"/>
          <p:nvPr/>
        </p:nvSpPr>
        <p:spPr>
          <a:xfrm>
            <a:off x="947225" y="277750"/>
            <a:ext cx="6912000" cy="585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IN" sz="2600" b="1" u="sng" dirty="0">
                <a:latin typeface="Castellar" panose="020A0402060406010301" pitchFamily="18" charset="0"/>
              </a:rPr>
              <a:t>MATERIALS USED</a:t>
            </a:r>
            <a:endParaRPr sz="2600" b="1" u="sng" dirty="0">
              <a:latin typeface="Castellar" panose="020A0402060406010301" pitchFamily="18" charset="0"/>
            </a:endParaRPr>
          </a:p>
        </p:txBody>
      </p:sp>
      <p:sp>
        <p:nvSpPr>
          <p:cNvPr id="3" name="TextBox 2"/>
          <p:cNvSpPr txBox="1"/>
          <p:nvPr/>
        </p:nvSpPr>
        <p:spPr>
          <a:xfrm>
            <a:off x="640800" y="1641600"/>
            <a:ext cx="3786420" cy="2585323"/>
          </a:xfrm>
          <a:prstGeom prst="rect">
            <a:avLst/>
          </a:prstGeom>
          <a:noFill/>
        </p:spPr>
        <p:txBody>
          <a:bodyPr wrap="square" rtlCol="0">
            <a:spAutoFit/>
          </a:bodyPr>
          <a:lstStyle/>
          <a:p>
            <a:pPr marL="285750" indent="-285750">
              <a:buFont typeface="Arial" panose="020B0604020202020204" pitchFamily="34" charset="0"/>
              <a:buChar char="•"/>
            </a:pPr>
            <a:r>
              <a:rPr lang="en-IN" sz="1800" dirty="0" err="1">
                <a:solidFill>
                  <a:schemeClr val="tx1"/>
                </a:solidFill>
              </a:rPr>
              <a:t>Arduino</a:t>
            </a:r>
            <a:r>
              <a:rPr lang="en-IN" sz="1800" dirty="0">
                <a:solidFill>
                  <a:schemeClr val="tx1"/>
                </a:solidFill>
              </a:rPr>
              <a:t> Mega 2560</a:t>
            </a:r>
          </a:p>
          <a:p>
            <a:pPr marL="285750" indent="-285750">
              <a:buFont typeface="Arial" panose="020B0604020202020204" pitchFamily="34" charset="0"/>
              <a:buChar char="•"/>
            </a:pPr>
            <a:r>
              <a:rPr lang="en-IN" sz="1800" dirty="0">
                <a:solidFill>
                  <a:schemeClr val="tx1"/>
                </a:solidFill>
              </a:rPr>
              <a:t>Infrared Sensors</a:t>
            </a:r>
          </a:p>
          <a:p>
            <a:pPr marL="285750" indent="-285750">
              <a:buFont typeface="Arial" panose="020B0604020202020204" pitchFamily="34" charset="0"/>
              <a:buChar char="•"/>
            </a:pPr>
            <a:r>
              <a:rPr lang="en-IN" sz="1800" dirty="0">
                <a:solidFill>
                  <a:schemeClr val="tx1"/>
                </a:solidFill>
              </a:rPr>
              <a:t>Resistors</a:t>
            </a:r>
          </a:p>
          <a:p>
            <a:pPr marL="285750" indent="-285750">
              <a:buFont typeface="Arial" panose="020B0604020202020204" pitchFamily="34" charset="0"/>
              <a:buChar char="•"/>
            </a:pPr>
            <a:r>
              <a:rPr lang="en-IN" sz="1800" dirty="0">
                <a:solidFill>
                  <a:schemeClr val="tx1"/>
                </a:solidFill>
              </a:rPr>
              <a:t>Jumper Wires</a:t>
            </a:r>
          </a:p>
          <a:p>
            <a:pPr marL="285750" indent="-285750">
              <a:buFont typeface="Arial" panose="020B0604020202020204" pitchFamily="34" charset="0"/>
              <a:buChar char="•"/>
            </a:pPr>
            <a:r>
              <a:rPr lang="en-IN" sz="1800" dirty="0">
                <a:solidFill>
                  <a:schemeClr val="tx1"/>
                </a:solidFill>
              </a:rPr>
              <a:t>LED Bulbs(</a:t>
            </a:r>
            <a:r>
              <a:rPr lang="en-IN" sz="1800" dirty="0" err="1">
                <a:solidFill>
                  <a:schemeClr val="tx1"/>
                </a:solidFill>
              </a:rPr>
              <a:t>Red,Green,Yellow</a:t>
            </a:r>
            <a:r>
              <a:rPr lang="en-IN" sz="1800" dirty="0">
                <a:solidFill>
                  <a:schemeClr val="tx1"/>
                </a:solidFill>
              </a:rPr>
              <a:t>)</a:t>
            </a:r>
          </a:p>
          <a:p>
            <a:pPr marL="285750" indent="-285750">
              <a:buFont typeface="Arial" panose="020B0604020202020204" pitchFamily="34" charset="0"/>
              <a:buChar char="•"/>
            </a:pPr>
            <a:r>
              <a:rPr lang="en-IN" sz="1800" dirty="0">
                <a:solidFill>
                  <a:schemeClr val="tx1"/>
                </a:solidFill>
              </a:rPr>
              <a:t>USB Cable Type A/B </a:t>
            </a:r>
          </a:p>
          <a:p>
            <a:pPr marL="285750" indent="-285750">
              <a:buFont typeface="Arial" panose="020B0604020202020204" pitchFamily="34" charset="0"/>
              <a:buChar char="•"/>
            </a:pPr>
            <a:r>
              <a:rPr lang="en-IN" sz="1800" dirty="0">
                <a:solidFill>
                  <a:schemeClr val="tx1"/>
                </a:solidFill>
              </a:rPr>
              <a:t>Breadboard</a:t>
            </a:r>
          </a:p>
          <a:p>
            <a:pPr marL="285750" indent="-285750">
              <a:buFont typeface="Arial" panose="020B0604020202020204" pitchFamily="34" charset="0"/>
              <a:buChar char="•"/>
            </a:pPr>
            <a:r>
              <a:rPr lang="en-IN" sz="1800" dirty="0">
                <a:solidFill>
                  <a:schemeClr val="tx1"/>
                </a:solidFill>
              </a:rPr>
              <a:t>Connecting Wires</a:t>
            </a:r>
          </a:p>
          <a:p>
            <a:pPr marL="285750" indent="-285750">
              <a:buFont typeface="Arial" panose="020B0604020202020204" pitchFamily="34" charset="0"/>
              <a:buChar char="•"/>
            </a:pPr>
            <a:endParaRPr lang="en-IN" sz="1800" dirty="0">
              <a:solidFill>
                <a:schemeClr val="tx1"/>
              </a:solidFill>
            </a:endParaRPr>
          </a:p>
        </p:txBody>
      </p:sp>
      <p:pic>
        <p:nvPicPr>
          <p:cNvPr id="4" name="Picture 3">
            <a:extLst>
              <a:ext uri="{FF2B5EF4-FFF2-40B4-BE49-F238E27FC236}">
                <a16:creationId xmlns:a16="http://schemas.microsoft.com/office/drawing/2014/main" id="{54E36824-4754-4DAB-A1FE-ADA746BE7DE7}"/>
              </a:ext>
            </a:extLst>
          </p:cNvPr>
          <p:cNvPicPr>
            <a:picLocks noChangeAspect="1"/>
          </p:cNvPicPr>
          <p:nvPr/>
        </p:nvPicPr>
        <p:blipFill>
          <a:blip r:embed="rId3"/>
          <a:stretch>
            <a:fillRect/>
          </a:stretch>
        </p:blipFill>
        <p:spPr>
          <a:xfrm>
            <a:off x="6519352" y="1013460"/>
            <a:ext cx="2440815" cy="1493521"/>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6" name="Picture 5">
            <a:extLst>
              <a:ext uri="{FF2B5EF4-FFF2-40B4-BE49-F238E27FC236}">
                <a16:creationId xmlns:a16="http://schemas.microsoft.com/office/drawing/2014/main" id="{57BED590-EFA7-4DD7-92C9-992AF483BF77}"/>
              </a:ext>
            </a:extLst>
          </p:cNvPr>
          <p:cNvPicPr>
            <a:picLocks noChangeAspect="1"/>
          </p:cNvPicPr>
          <p:nvPr/>
        </p:nvPicPr>
        <p:blipFill>
          <a:blip r:embed="rId4"/>
          <a:stretch>
            <a:fillRect/>
          </a:stretch>
        </p:blipFill>
        <p:spPr>
          <a:xfrm>
            <a:off x="4572000" y="2842261"/>
            <a:ext cx="1699260" cy="169926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8" name="Picture 7">
            <a:extLst>
              <a:ext uri="{FF2B5EF4-FFF2-40B4-BE49-F238E27FC236}">
                <a16:creationId xmlns:a16="http://schemas.microsoft.com/office/drawing/2014/main" id="{300CDDC6-DD76-4EF9-963A-349C40F7B143}"/>
              </a:ext>
            </a:extLst>
          </p:cNvPr>
          <p:cNvPicPr>
            <a:picLocks noChangeAspect="1"/>
          </p:cNvPicPr>
          <p:nvPr/>
        </p:nvPicPr>
        <p:blipFill>
          <a:blip r:embed="rId5"/>
          <a:stretch>
            <a:fillRect/>
          </a:stretch>
        </p:blipFill>
        <p:spPr>
          <a:xfrm>
            <a:off x="4571999" y="1341245"/>
            <a:ext cx="1708173" cy="959993"/>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0" name="Picture 9">
            <a:extLst>
              <a:ext uri="{FF2B5EF4-FFF2-40B4-BE49-F238E27FC236}">
                <a16:creationId xmlns:a16="http://schemas.microsoft.com/office/drawing/2014/main" id="{1D834C19-8FB3-4BB7-B8F8-CB05CE2313B6}"/>
              </a:ext>
            </a:extLst>
          </p:cNvPr>
          <p:cNvPicPr>
            <a:picLocks noChangeAspect="1"/>
          </p:cNvPicPr>
          <p:nvPr/>
        </p:nvPicPr>
        <p:blipFill>
          <a:blip r:embed="rId6"/>
          <a:stretch>
            <a:fillRect/>
          </a:stretch>
        </p:blipFill>
        <p:spPr>
          <a:xfrm>
            <a:off x="6929668" y="2967989"/>
            <a:ext cx="1573532" cy="1573532"/>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7764506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rgbClr val="DFE9FB"/>
            </a:gs>
            <a:gs pos="100000">
              <a:srgbClr val="6E9BE7"/>
            </a:gs>
          </a:gsLst>
          <a:path path="circle">
            <a:fillToRect l="50000" t="50000" r="50000" b="50000"/>
          </a:path>
          <a:tileRect/>
        </a:gradFill>
        <a:effectLst/>
      </p:bgPr>
    </p:bg>
    <p:spTree>
      <p:nvGrpSpPr>
        <p:cNvPr id="1" name="Shape 212"/>
        <p:cNvGrpSpPr/>
        <p:nvPr/>
      </p:nvGrpSpPr>
      <p:grpSpPr>
        <a:xfrm>
          <a:off x="0" y="0"/>
          <a:ext cx="0" cy="0"/>
          <a:chOff x="0" y="0"/>
          <a:chExt cx="0" cy="0"/>
        </a:xfrm>
      </p:grpSpPr>
      <p:sp>
        <p:nvSpPr>
          <p:cNvPr id="213" name="Google Shape;213;p25"/>
          <p:cNvSpPr txBox="1"/>
          <p:nvPr/>
        </p:nvSpPr>
        <p:spPr>
          <a:xfrm>
            <a:off x="1170425" y="277750"/>
            <a:ext cx="6912000" cy="585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600" b="1" u="sng" dirty="0">
                <a:latin typeface="Castellar" panose="020A0402060406010301" pitchFamily="18" charset="0"/>
              </a:rPr>
              <a:t>PROJECT MODEL</a:t>
            </a:r>
            <a:endParaRPr sz="2600" b="1" u="sng" dirty="0">
              <a:latin typeface="Castellar" panose="020A0402060406010301" pitchFamily="18" charset="0"/>
            </a:endParaRPr>
          </a:p>
        </p:txBody>
      </p:sp>
      <p:pic>
        <p:nvPicPr>
          <p:cNvPr id="3" name="Picture 2">
            <a:extLst>
              <a:ext uri="{FF2B5EF4-FFF2-40B4-BE49-F238E27FC236}">
                <a16:creationId xmlns:a16="http://schemas.microsoft.com/office/drawing/2014/main" id="{5BA65635-38FD-4FCF-95B5-100F0BCF8A25}"/>
              </a:ext>
            </a:extLst>
          </p:cNvPr>
          <p:cNvPicPr>
            <a:picLocks noChangeAspect="1"/>
          </p:cNvPicPr>
          <p:nvPr/>
        </p:nvPicPr>
        <p:blipFill>
          <a:blip r:embed="rId3"/>
          <a:stretch>
            <a:fillRect/>
          </a:stretch>
        </p:blipFill>
        <p:spPr>
          <a:xfrm>
            <a:off x="1653540" y="1200840"/>
            <a:ext cx="5707380" cy="3588710"/>
          </a:xfrm>
          <a:prstGeom prst="rect">
            <a:avLst/>
          </a:prstGeom>
          <a:ln w="88900" cap="sq" cmpd="thickThin">
            <a:solidFill>
              <a:srgbClr val="000000"/>
            </a:solidFill>
            <a:prstDash val="solid"/>
            <a:miter lim="800000"/>
          </a:ln>
          <a:effectLst>
            <a:innerShdw blurRad="76200">
              <a:srgbClr val="000000"/>
            </a:innerShdw>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rgbClr val="DFE9FB"/>
            </a:gs>
            <a:gs pos="100000">
              <a:srgbClr val="6E9BE7"/>
            </a:gs>
          </a:gsLst>
          <a:path path="circle">
            <a:fillToRect l="50000" t="50000" r="50000" b="50000"/>
          </a:path>
          <a:tileRect/>
        </a:gradFill>
        <a:effectLst/>
      </p:bgPr>
    </p:bg>
    <p:spTree>
      <p:nvGrpSpPr>
        <p:cNvPr id="1" name="Shape 141"/>
        <p:cNvGrpSpPr/>
        <p:nvPr/>
      </p:nvGrpSpPr>
      <p:grpSpPr>
        <a:xfrm>
          <a:off x="0" y="0"/>
          <a:ext cx="0" cy="0"/>
          <a:chOff x="0" y="0"/>
          <a:chExt cx="0" cy="0"/>
        </a:xfrm>
      </p:grpSpPr>
      <p:sp>
        <p:nvSpPr>
          <p:cNvPr id="142" name="Google Shape;142;p14"/>
          <p:cNvSpPr txBox="1">
            <a:spLocks noGrp="1"/>
          </p:cNvSpPr>
          <p:nvPr>
            <p:ph type="title"/>
          </p:nvPr>
        </p:nvSpPr>
        <p:spPr>
          <a:xfrm>
            <a:off x="809820" y="407950"/>
            <a:ext cx="7038900" cy="6444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2600" b="1" u="sng" dirty="0">
                <a:solidFill>
                  <a:srgbClr val="000000"/>
                </a:solidFill>
                <a:latin typeface="Castellar" panose="020A0402060406010301" pitchFamily="18" charset="0"/>
                <a:ea typeface="Arial"/>
                <a:cs typeface="Arial"/>
                <a:sym typeface="Arial"/>
              </a:rPr>
              <a:t>DEMERITS</a:t>
            </a:r>
            <a:endParaRPr sz="2600" b="1" u="sng" dirty="0">
              <a:solidFill>
                <a:srgbClr val="000000"/>
              </a:solidFill>
              <a:latin typeface="Castellar" panose="020A0402060406010301" pitchFamily="18" charset="0"/>
              <a:ea typeface="Arial"/>
              <a:cs typeface="Arial"/>
              <a:sym typeface="Arial"/>
            </a:endParaRPr>
          </a:p>
        </p:txBody>
      </p:sp>
      <p:sp>
        <p:nvSpPr>
          <p:cNvPr id="143" name="Google Shape;143;p14"/>
          <p:cNvSpPr txBox="1">
            <a:spLocks noGrp="1"/>
          </p:cNvSpPr>
          <p:nvPr>
            <p:ph type="body" idx="1"/>
          </p:nvPr>
        </p:nvSpPr>
        <p:spPr>
          <a:xfrm>
            <a:off x="3322320" y="1342250"/>
            <a:ext cx="5107080" cy="33933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Clr>
                <a:srgbClr val="000000"/>
              </a:buClr>
              <a:buSzPts val="1600"/>
              <a:buFont typeface="Arial"/>
              <a:buChar char="●"/>
            </a:pPr>
            <a:r>
              <a:rPr lang="en" sz="1600" dirty="0">
                <a:solidFill>
                  <a:srgbClr val="000000"/>
                </a:solidFill>
                <a:latin typeface="Arial"/>
                <a:ea typeface="Arial"/>
                <a:cs typeface="Arial"/>
                <a:sym typeface="Arial"/>
              </a:rPr>
              <a:t>Our proposed model doesn’t deal with an emergency vehicle stuck in traffic. </a:t>
            </a:r>
            <a:endParaRPr sz="1600" dirty="0">
              <a:solidFill>
                <a:srgbClr val="000000"/>
              </a:solidFill>
              <a:latin typeface="Arial"/>
              <a:ea typeface="Arial"/>
              <a:cs typeface="Arial"/>
              <a:sym typeface="Arial"/>
            </a:endParaRPr>
          </a:p>
          <a:p>
            <a:pPr marL="457200" lvl="0" indent="-330200" algn="l" rtl="0">
              <a:spcBef>
                <a:spcPts val="0"/>
              </a:spcBef>
              <a:spcAft>
                <a:spcPts val="0"/>
              </a:spcAft>
              <a:buClr>
                <a:srgbClr val="000000"/>
              </a:buClr>
              <a:buSzPts val="1600"/>
              <a:buFont typeface="Arial"/>
              <a:buChar char="●"/>
            </a:pPr>
            <a:r>
              <a:rPr lang="en" sz="1600" dirty="0">
                <a:solidFill>
                  <a:srgbClr val="000000"/>
                </a:solidFill>
                <a:latin typeface="Arial"/>
                <a:ea typeface="Arial"/>
                <a:cs typeface="Arial"/>
                <a:sym typeface="Arial"/>
              </a:rPr>
              <a:t>Our model can regulate the flow of traffic based on real time density on each lane which implies it doesn’t have any database concerns and hence it lowers the security of our proposed model. </a:t>
            </a:r>
            <a:endParaRPr sz="1600" dirty="0">
              <a:solidFill>
                <a:srgbClr val="000000"/>
              </a:solidFill>
              <a:latin typeface="Arial"/>
              <a:ea typeface="Arial"/>
              <a:cs typeface="Arial"/>
              <a:sym typeface="Arial"/>
            </a:endParaRPr>
          </a:p>
          <a:p>
            <a:pPr marL="457200" lvl="0" indent="-330200" algn="l" rtl="0">
              <a:spcBef>
                <a:spcPts val="0"/>
              </a:spcBef>
              <a:spcAft>
                <a:spcPts val="0"/>
              </a:spcAft>
              <a:buClr>
                <a:srgbClr val="000000"/>
              </a:buClr>
              <a:buSzPts val="1600"/>
              <a:buFont typeface="Arial"/>
              <a:buChar char="●"/>
            </a:pPr>
            <a:r>
              <a:rPr lang="en" sz="1600" dirty="0">
                <a:solidFill>
                  <a:srgbClr val="000000"/>
                </a:solidFill>
                <a:latin typeface="Arial"/>
                <a:ea typeface="Arial"/>
                <a:cs typeface="Arial"/>
                <a:sym typeface="Arial"/>
              </a:rPr>
              <a:t>In special case of maximum density of each lane and due to lower range capacity of our sensors in model , system may behave malfunctionly. </a:t>
            </a:r>
            <a:endParaRPr sz="1600" dirty="0">
              <a:solidFill>
                <a:srgbClr val="000000"/>
              </a:solidFill>
              <a:latin typeface="Arial"/>
              <a:ea typeface="Arial"/>
              <a:cs typeface="Arial"/>
              <a:sym typeface="Arial"/>
            </a:endParaRPr>
          </a:p>
        </p:txBody>
      </p:sp>
      <p:pic>
        <p:nvPicPr>
          <p:cNvPr id="3" name="Picture 2">
            <a:extLst>
              <a:ext uri="{FF2B5EF4-FFF2-40B4-BE49-F238E27FC236}">
                <a16:creationId xmlns:a16="http://schemas.microsoft.com/office/drawing/2014/main" id="{0CFE5094-F329-4973-8915-479F8542D981}"/>
              </a:ext>
            </a:extLst>
          </p:cNvPr>
          <p:cNvPicPr>
            <a:picLocks noChangeAspect="1"/>
          </p:cNvPicPr>
          <p:nvPr/>
        </p:nvPicPr>
        <p:blipFill>
          <a:blip r:embed="rId3"/>
          <a:stretch>
            <a:fillRect/>
          </a:stretch>
        </p:blipFill>
        <p:spPr>
          <a:xfrm>
            <a:off x="621030" y="1515618"/>
            <a:ext cx="2507742" cy="2507742"/>
          </a:xfrm>
          <a:prstGeom prst="rect">
            <a:avLst/>
          </a:prstGeom>
          <a:ln w="88900" cap="sq" cmpd="thickThin">
            <a:solidFill>
              <a:srgbClr val="000000"/>
            </a:solidFill>
            <a:prstDash val="solid"/>
            <a:miter lim="800000"/>
          </a:ln>
          <a:effectLst>
            <a:innerShdw blurRad="76200">
              <a:srgbClr val="000000"/>
            </a:innerShdw>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rgbClr val="DFE9FB"/>
            </a:gs>
            <a:gs pos="100000">
              <a:srgbClr val="6E9BE7"/>
            </a:gs>
          </a:gsLst>
          <a:path path="circle">
            <a:fillToRect l="50000" t="50000" r="50000" b="50000"/>
          </a:path>
          <a:tileRect/>
        </a:gradFill>
        <a:effectLst/>
      </p:bgPr>
    </p:bg>
    <p:spTree>
      <p:nvGrpSpPr>
        <p:cNvPr id="1" name="Shape 218"/>
        <p:cNvGrpSpPr/>
        <p:nvPr/>
      </p:nvGrpSpPr>
      <p:grpSpPr>
        <a:xfrm>
          <a:off x="0" y="0"/>
          <a:ext cx="0" cy="0"/>
          <a:chOff x="0" y="0"/>
          <a:chExt cx="0" cy="0"/>
        </a:xfrm>
      </p:grpSpPr>
      <p:sp>
        <p:nvSpPr>
          <p:cNvPr id="219" name="Google Shape;219;p26"/>
          <p:cNvSpPr txBox="1">
            <a:spLocks noGrp="1"/>
          </p:cNvSpPr>
          <p:nvPr>
            <p:ph type="title"/>
          </p:nvPr>
        </p:nvSpPr>
        <p:spPr>
          <a:xfrm>
            <a:off x="869775" y="287775"/>
            <a:ext cx="7466700" cy="678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2600" b="1" u="sng" dirty="0">
                <a:solidFill>
                  <a:srgbClr val="000000"/>
                </a:solidFill>
                <a:latin typeface="Castellar" panose="020A0402060406010301" pitchFamily="18" charset="0"/>
                <a:ea typeface="Arial"/>
                <a:cs typeface="Arial"/>
                <a:sym typeface="Arial"/>
              </a:rPr>
              <a:t>FUTURE SCOPE</a:t>
            </a:r>
            <a:endParaRPr sz="2600" b="1" u="sng" dirty="0">
              <a:solidFill>
                <a:srgbClr val="000000"/>
              </a:solidFill>
              <a:latin typeface="Castellar" panose="020A0402060406010301" pitchFamily="18" charset="0"/>
              <a:ea typeface="Arial"/>
              <a:cs typeface="Arial"/>
              <a:sym typeface="Arial"/>
            </a:endParaRPr>
          </a:p>
        </p:txBody>
      </p:sp>
      <p:sp>
        <p:nvSpPr>
          <p:cNvPr id="220" name="Google Shape;220;p26"/>
          <p:cNvSpPr txBox="1">
            <a:spLocks noGrp="1"/>
          </p:cNvSpPr>
          <p:nvPr>
            <p:ph type="body" idx="1"/>
          </p:nvPr>
        </p:nvSpPr>
        <p:spPr>
          <a:xfrm>
            <a:off x="1607821" y="1224124"/>
            <a:ext cx="6950454" cy="3614275"/>
          </a:xfrm>
          <a:prstGeom prst="rect">
            <a:avLst/>
          </a:prstGeom>
        </p:spPr>
        <p:txBody>
          <a:bodyPr spcFirstLastPara="1" wrap="square" lIns="91425" tIns="91425" rIns="91425" bIns="91425" anchor="t" anchorCtr="0">
            <a:noAutofit/>
          </a:bodyPr>
          <a:lstStyle/>
          <a:p>
            <a:pPr marL="457200" lvl="0" indent="0" algn="l" rtl="0">
              <a:spcBef>
                <a:spcPts val="0"/>
              </a:spcBef>
              <a:spcAft>
                <a:spcPts val="0"/>
              </a:spcAft>
              <a:buNone/>
            </a:pPr>
            <a:r>
              <a:rPr lang="en" sz="1600" dirty="0">
                <a:solidFill>
                  <a:srgbClr val="000000"/>
                </a:solidFill>
                <a:latin typeface="Arial"/>
                <a:ea typeface="Arial"/>
                <a:cs typeface="Arial"/>
                <a:sym typeface="Arial"/>
              </a:rPr>
              <a:t>For further advancement to our proposed system we have some of the following plans to implement in future so that the gaps in our proposed system could be minimized:</a:t>
            </a:r>
            <a:endParaRPr sz="1600" dirty="0">
              <a:solidFill>
                <a:srgbClr val="000000"/>
              </a:solidFill>
              <a:latin typeface="Arial"/>
              <a:ea typeface="Arial"/>
              <a:cs typeface="Arial"/>
              <a:sym typeface="Arial"/>
            </a:endParaRPr>
          </a:p>
          <a:p>
            <a:pPr marL="1371600" lvl="0" indent="-330200" algn="l" rtl="0">
              <a:spcBef>
                <a:spcPts val="1200"/>
              </a:spcBef>
              <a:spcAft>
                <a:spcPts val="0"/>
              </a:spcAft>
              <a:buClr>
                <a:srgbClr val="000000"/>
              </a:buClr>
              <a:buSzPts val="1600"/>
              <a:buFont typeface="Arial"/>
              <a:buChar char="●"/>
            </a:pPr>
            <a:r>
              <a:rPr lang="en" sz="1600" dirty="0">
                <a:solidFill>
                  <a:srgbClr val="000000"/>
                </a:solidFill>
                <a:latin typeface="Arial"/>
                <a:ea typeface="Arial"/>
                <a:cs typeface="Arial"/>
                <a:sym typeface="Arial"/>
              </a:rPr>
              <a:t>Low Range Sensors such as IR sensors can be replaced with UltraSonic sensors.</a:t>
            </a:r>
          </a:p>
          <a:p>
            <a:pPr marL="1371600" lvl="0" indent="-330200" algn="l" rtl="0">
              <a:spcBef>
                <a:spcPts val="1200"/>
              </a:spcBef>
              <a:spcAft>
                <a:spcPts val="0"/>
              </a:spcAft>
              <a:buClr>
                <a:srgbClr val="000000"/>
              </a:buClr>
              <a:buSzPts val="1600"/>
              <a:buFont typeface="Arial"/>
              <a:buChar char="●"/>
            </a:pPr>
            <a:r>
              <a:rPr lang="en" sz="1600" dirty="0">
                <a:solidFill>
                  <a:srgbClr val="000000"/>
                </a:solidFill>
                <a:latin typeface="Arial"/>
                <a:ea typeface="Arial"/>
                <a:cs typeface="Arial"/>
                <a:sym typeface="Arial"/>
              </a:rPr>
              <a:t>For the detection of emergency vehicles RF modules or RFID can be used.</a:t>
            </a:r>
            <a:endParaRPr sz="1600" dirty="0">
              <a:solidFill>
                <a:srgbClr val="000000"/>
              </a:solidFill>
              <a:latin typeface="Arial"/>
              <a:ea typeface="Arial"/>
              <a:cs typeface="Arial"/>
              <a:sym typeface="Arial"/>
            </a:endParaRPr>
          </a:p>
          <a:p>
            <a:pPr marL="1371600" lvl="0" indent="-330200" algn="l" rtl="0">
              <a:spcBef>
                <a:spcPts val="0"/>
              </a:spcBef>
              <a:spcAft>
                <a:spcPts val="0"/>
              </a:spcAft>
              <a:buClr>
                <a:srgbClr val="000000"/>
              </a:buClr>
              <a:buSzPts val="1600"/>
              <a:buFont typeface="Arial"/>
              <a:buChar char="●"/>
            </a:pPr>
            <a:r>
              <a:rPr lang="en" sz="1600" dirty="0">
                <a:solidFill>
                  <a:srgbClr val="000000"/>
                </a:solidFill>
                <a:latin typeface="Arial"/>
                <a:ea typeface="Arial"/>
                <a:cs typeface="Arial"/>
                <a:sym typeface="Arial"/>
              </a:rPr>
              <a:t>For more security and database concerns we can use “Image Processing based Intelligent Traffic control using Raspberry pi”.</a:t>
            </a:r>
            <a:endParaRPr sz="1600" dirty="0">
              <a:solidFill>
                <a:srgbClr val="000000"/>
              </a:solidFill>
              <a:latin typeface="Arial"/>
              <a:ea typeface="Arial"/>
              <a:cs typeface="Arial"/>
              <a:sym typeface="Arial"/>
            </a:endParaRPr>
          </a:p>
          <a:p>
            <a:pPr marL="1371600" lvl="0" indent="-330200" algn="l" rtl="0">
              <a:spcBef>
                <a:spcPts val="0"/>
              </a:spcBef>
              <a:spcAft>
                <a:spcPts val="0"/>
              </a:spcAft>
              <a:buClr>
                <a:srgbClr val="000000"/>
              </a:buClr>
              <a:buSzPts val="1600"/>
              <a:buFont typeface="Arial"/>
              <a:buChar char="●"/>
            </a:pPr>
            <a:r>
              <a:rPr lang="en" sz="1600" dirty="0">
                <a:solidFill>
                  <a:srgbClr val="000000"/>
                </a:solidFill>
                <a:latin typeface="Arial"/>
                <a:ea typeface="Arial"/>
                <a:cs typeface="Arial"/>
                <a:sym typeface="Arial"/>
              </a:rPr>
              <a:t>Also we can connect sensor network with GPS connection and short wave radio transmission signal.</a:t>
            </a:r>
            <a:endParaRPr sz="1600" dirty="0">
              <a:solidFill>
                <a:srgbClr val="000000"/>
              </a:solidFill>
              <a:latin typeface="Arial"/>
              <a:ea typeface="Arial"/>
              <a:cs typeface="Arial"/>
              <a:sym typeface="Arial"/>
            </a:endParaRPr>
          </a:p>
          <a:p>
            <a:pPr marL="0" lvl="0" indent="0" algn="l" rtl="0">
              <a:spcBef>
                <a:spcPts val="1200"/>
              </a:spcBef>
              <a:spcAft>
                <a:spcPts val="0"/>
              </a:spcAft>
              <a:buNone/>
            </a:pPr>
            <a:r>
              <a:rPr lang="en" dirty="0">
                <a:solidFill>
                  <a:srgbClr val="000000"/>
                </a:solidFill>
              </a:rPr>
              <a:t>		</a:t>
            </a:r>
            <a:endParaRPr dirty="0">
              <a:solidFill>
                <a:srgbClr val="000000"/>
              </a:solidFill>
            </a:endParaRPr>
          </a:p>
          <a:p>
            <a:pPr marL="0" lvl="0" indent="0" algn="l" rtl="0">
              <a:spcBef>
                <a:spcPts val="1200"/>
              </a:spcBef>
              <a:spcAft>
                <a:spcPts val="1200"/>
              </a:spcAft>
              <a:buNone/>
            </a:pPr>
            <a:r>
              <a:rPr lang="en" dirty="0">
                <a:solidFill>
                  <a:srgbClr val="000000"/>
                </a:solidFill>
              </a:rPr>
              <a:t>		</a:t>
            </a:r>
            <a:endParaRPr dirty="0">
              <a:solidFill>
                <a:srgbClr val="000000"/>
              </a:solidFill>
            </a:endParaRPr>
          </a:p>
        </p:txBody>
      </p:sp>
      <p:pic>
        <p:nvPicPr>
          <p:cNvPr id="5" name="Picture 4">
            <a:extLst>
              <a:ext uri="{FF2B5EF4-FFF2-40B4-BE49-F238E27FC236}">
                <a16:creationId xmlns:a16="http://schemas.microsoft.com/office/drawing/2014/main" id="{8CB48B8E-5CFF-41F9-A2CE-077B9898A0C8}"/>
              </a:ext>
            </a:extLst>
          </p:cNvPr>
          <p:cNvPicPr>
            <a:picLocks noChangeAspect="1"/>
          </p:cNvPicPr>
          <p:nvPr/>
        </p:nvPicPr>
        <p:blipFill>
          <a:blip r:embed="rId3"/>
          <a:stretch>
            <a:fillRect/>
          </a:stretch>
        </p:blipFill>
        <p:spPr>
          <a:xfrm>
            <a:off x="307657" y="2460307"/>
            <a:ext cx="2143125" cy="2143125"/>
          </a:xfrm>
          <a:prstGeom prst="rect">
            <a:avLst/>
          </a:prstGeom>
          <a:ln w="88900" cap="sq" cmpd="thickThin">
            <a:solidFill>
              <a:srgbClr val="000000"/>
            </a:solidFill>
            <a:prstDash val="solid"/>
            <a:miter lim="800000"/>
          </a:ln>
          <a:effectLst>
            <a:innerShdw blurRad="76200">
              <a:srgbClr val="000000"/>
            </a:innerShdw>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rgbClr val="DFE9FB"/>
            </a:gs>
            <a:gs pos="100000">
              <a:srgbClr val="6E9BE7"/>
            </a:gs>
          </a:gsLst>
          <a:path path="circle">
            <a:fillToRect l="50000" t="50000" r="50000" b="50000"/>
          </a:path>
          <a:tileRect/>
        </a:gradFill>
        <a:effectLst/>
      </p:bgPr>
    </p:bg>
    <p:spTree>
      <p:nvGrpSpPr>
        <p:cNvPr id="1" name="Shape 224"/>
        <p:cNvGrpSpPr/>
        <p:nvPr/>
      </p:nvGrpSpPr>
      <p:grpSpPr>
        <a:xfrm>
          <a:off x="0" y="0"/>
          <a:ext cx="0" cy="0"/>
          <a:chOff x="0" y="0"/>
          <a:chExt cx="0" cy="0"/>
        </a:xfrm>
      </p:grpSpPr>
      <p:sp>
        <p:nvSpPr>
          <p:cNvPr id="225" name="Google Shape;225;p27"/>
          <p:cNvSpPr txBox="1">
            <a:spLocks noGrp="1"/>
          </p:cNvSpPr>
          <p:nvPr>
            <p:ph type="title"/>
          </p:nvPr>
        </p:nvSpPr>
        <p:spPr>
          <a:xfrm>
            <a:off x="977150" y="393750"/>
            <a:ext cx="7359300" cy="5835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2600" b="1" u="sng" dirty="0">
                <a:solidFill>
                  <a:srgbClr val="000000"/>
                </a:solidFill>
                <a:latin typeface="Castellar" panose="020A0402060406010301" pitchFamily="18" charset="0"/>
              </a:rPr>
              <a:t>CONCLUSION</a:t>
            </a:r>
            <a:r>
              <a:rPr lang="en" sz="2600" b="1" u="sng" dirty="0">
                <a:solidFill>
                  <a:srgbClr val="000000"/>
                </a:solidFill>
              </a:rPr>
              <a:t> </a:t>
            </a:r>
            <a:endParaRPr sz="2600" b="1" u="sng" dirty="0">
              <a:solidFill>
                <a:srgbClr val="000000"/>
              </a:solidFill>
            </a:endParaRPr>
          </a:p>
        </p:txBody>
      </p:sp>
      <p:sp>
        <p:nvSpPr>
          <p:cNvPr id="226" name="Google Shape;226;p27"/>
          <p:cNvSpPr txBox="1">
            <a:spLocks noGrp="1"/>
          </p:cNvSpPr>
          <p:nvPr>
            <p:ph type="body" idx="1"/>
          </p:nvPr>
        </p:nvSpPr>
        <p:spPr>
          <a:xfrm>
            <a:off x="3070860" y="1245600"/>
            <a:ext cx="5265540" cy="32331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Clr>
                <a:srgbClr val="000000"/>
              </a:buClr>
              <a:buSzPts val="1600"/>
              <a:buFont typeface="Arial"/>
              <a:buChar char="●"/>
            </a:pPr>
            <a:r>
              <a:rPr lang="en" sz="1600" dirty="0">
                <a:solidFill>
                  <a:srgbClr val="000000"/>
                </a:solidFill>
                <a:latin typeface="Arial"/>
                <a:ea typeface="Arial"/>
                <a:cs typeface="Arial"/>
                <a:sym typeface="Arial"/>
              </a:rPr>
              <a:t>Our proposed system aims to deliver an effective solution for the rapid growth of traffic worldwide. </a:t>
            </a:r>
            <a:endParaRPr sz="1600" dirty="0">
              <a:solidFill>
                <a:srgbClr val="000000"/>
              </a:solidFill>
              <a:latin typeface="Arial"/>
              <a:ea typeface="Arial"/>
              <a:cs typeface="Arial"/>
              <a:sym typeface="Arial"/>
            </a:endParaRPr>
          </a:p>
          <a:p>
            <a:pPr marL="457200" lvl="0" indent="-330200" algn="l" rtl="0">
              <a:spcBef>
                <a:spcPts val="0"/>
              </a:spcBef>
              <a:spcAft>
                <a:spcPts val="0"/>
              </a:spcAft>
              <a:buClr>
                <a:srgbClr val="000000"/>
              </a:buClr>
              <a:buSzPts val="1600"/>
              <a:buFont typeface="Arial"/>
              <a:buChar char="●"/>
            </a:pPr>
            <a:r>
              <a:rPr lang="en" sz="1600" dirty="0">
                <a:solidFill>
                  <a:srgbClr val="000000"/>
                </a:solidFill>
                <a:latin typeface="Arial"/>
                <a:ea typeface="Arial"/>
                <a:cs typeface="Arial"/>
                <a:sym typeface="Arial"/>
              </a:rPr>
              <a:t>The traditional methods have certain limitations as they fail to manage heavy traffic properly. So as a solution our proposed method regulate the traffic signaling system based on the density of traffic on each lane </a:t>
            </a:r>
            <a:endParaRPr sz="1600" dirty="0">
              <a:solidFill>
                <a:srgbClr val="000000"/>
              </a:solidFill>
              <a:latin typeface="Arial"/>
              <a:ea typeface="Arial"/>
              <a:cs typeface="Arial"/>
              <a:sym typeface="Arial"/>
            </a:endParaRPr>
          </a:p>
          <a:p>
            <a:pPr marL="457200" lvl="0" indent="-330200" algn="l" rtl="0">
              <a:spcBef>
                <a:spcPts val="0"/>
              </a:spcBef>
              <a:spcAft>
                <a:spcPts val="0"/>
              </a:spcAft>
              <a:buClr>
                <a:srgbClr val="000000"/>
              </a:buClr>
              <a:buSzPts val="1600"/>
              <a:buFont typeface="Arial"/>
              <a:buChar char="●"/>
            </a:pPr>
            <a:r>
              <a:rPr lang="en" sz="1600" dirty="0">
                <a:solidFill>
                  <a:srgbClr val="000000"/>
                </a:solidFill>
                <a:latin typeface="Arial"/>
                <a:ea typeface="Arial"/>
                <a:cs typeface="Arial"/>
                <a:sym typeface="Arial"/>
              </a:rPr>
              <a:t>It changes the signal timing intelligently according to the traffic density and hence, regulates traffic flow.</a:t>
            </a:r>
            <a:endParaRPr sz="1600" dirty="0">
              <a:solidFill>
                <a:srgbClr val="000000"/>
              </a:solidFill>
              <a:latin typeface="Arial"/>
              <a:ea typeface="Arial"/>
              <a:cs typeface="Arial"/>
              <a:sym typeface="Arial"/>
            </a:endParaRPr>
          </a:p>
        </p:txBody>
      </p:sp>
      <p:pic>
        <p:nvPicPr>
          <p:cNvPr id="3" name="Picture 2">
            <a:extLst>
              <a:ext uri="{FF2B5EF4-FFF2-40B4-BE49-F238E27FC236}">
                <a16:creationId xmlns:a16="http://schemas.microsoft.com/office/drawing/2014/main" id="{04787B43-C388-4E77-B8EC-5A2B2CC4B452}"/>
              </a:ext>
            </a:extLst>
          </p:cNvPr>
          <p:cNvPicPr>
            <a:picLocks noChangeAspect="1"/>
          </p:cNvPicPr>
          <p:nvPr/>
        </p:nvPicPr>
        <p:blipFill>
          <a:blip r:embed="rId3"/>
          <a:stretch>
            <a:fillRect/>
          </a:stretch>
        </p:blipFill>
        <p:spPr>
          <a:xfrm>
            <a:off x="320040" y="1440180"/>
            <a:ext cx="2545080" cy="2705100"/>
          </a:xfrm>
          <a:prstGeom prst="rect">
            <a:avLst/>
          </a:prstGeom>
          <a:ln w="88900" cap="sq" cmpd="thickThin">
            <a:solidFill>
              <a:srgbClr val="000000"/>
            </a:solidFill>
            <a:prstDash val="solid"/>
            <a:miter lim="800000"/>
          </a:ln>
          <a:effectLst>
            <a:innerShdw blurRad="76200">
              <a:srgbClr val="000000"/>
            </a:innerShdw>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rgbClr val="DFE9FB"/>
            </a:gs>
            <a:gs pos="100000">
              <a:srgbClr val="6E9BE7"/>
            </a:gs>
          </a:gsLst>
          <a:path path="circle">
            <a:fillToRect l="50000" t="50000" r="50000" b="50000"/>
          </a:path>
          <a:tileRect/>
        </a:gradFill>
        <a:effectLst/>
      </p:bgPr>
    </p:bg>
    <p:spTree>
      <p:nvGrpSpPr>
        <p:cNvPr id="1" name="Shape 230"/>
        <p:cNvGrpSpPr/>
        <p:nvPr/>
      </p:nvGrpSpPr>
      <p:grpSpPr>
        <a:xfrm>
          <a:off x="0" y="0"/>
          <a:ext cx="0" cy="0"/>
          <a:chOff x="0" y="0"/>
          <a:chExt cx="0" cy="0"/>
        </a:xfrm>
      </p:grpSpPr>
      <p:sp>
        <p:nvSpPr>
          <p:cNvPr id="231" name="Google Shape;231;p28"/>
          <p:cNvSpPr txBox="1">
            <a:spLocks noGrp="1"/>
          </p:cNvSpPr>
          <p:nvPr>
            <p:ph type="title"/>
          </p:nvPr>
        </p:nvSpPr>
        <p:spPr>
          <a:xfrm>
            <a:off x="880525" y="393750"/>
            <a:ext cx="7392000" cy="5835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2600" b="1" u="sng" dirty="0">
                <a:solidFill>
                  <a:srgbClr val="000000"/>
                </a:solidFill>
                <a:latin typeface="Castellar" panose="020A0402060406010301" pitchFamily="18" charset="0"/>
              </a:rPr>
              <a:t>BIBLIOGRAPHY </a:t>
            </a:r>
            <a:endParaRPr sz="2600" b="1" u="sng" dirty="0">
              <a:solidFill>
                <a:srgbClr val="000000"/>
              </a:solidFill>
              <a:latin typeface="Castellar" panose="020A0402060406010301" pitchFamily="18" charset="0"/>
            </a:endParaRPr>
          </a:p>
        </p:txBody>
      </p:sp>
      <p:sp>
        <p:nvSpPr>
          <p:cNvPr id="232" name="Google Shape;232;p28"/>
          <p:cNvSpPr txBox="1">
            <a:spLocks noGrp="1"/>
          </p:cNvSpPr>
          <p:nvPr>
            <p:ph type="body" idx="1"/>
          </p:nvPr>
        </p:nvSpPr>
        <p:spPr>
          <a:xfrm>
            <a:off x="413325" y="1222150"/>
            <a:ext cx="8496000" cy="3844800"/>
          </a:xfrm>
          <a:prstGeom prst="rect">
            <a:avLst/>
          </a:prstGeom>
        </p:spPr>
        <p:txBody>
          <a:bodyPr spcFirstLastPara="1" wrap="square" lIns="91425" tIns="91425" rIns="91425" bIns="91425" anchor="t" anchorCtr="0">
            <a:noAutofit/>
          </a:bodyPr>
          <a:lstStyle/>
          <a:p>
            <a:pPr marL="457200" lvl="0" indent="-309265" algn="l" rtl="0">
              <a:lnSpc>
                <a:spcPct val="95000"/>
              </a:lnSpc>
              <a:spcBef>
                <a:spcPts val="0"/>
              </a:spcBef>
              <a:spcAft>
                <a:spcPts val="0"/>
              </a:spcAft>
              <a:buClr>
                <a:srgbClr val="000000"/>
              </a:buClr>
              <a:buSzPts val="1270"/>
              <a:buFont typeface="Times New Roman"/>
              <a:buChar char="●"/>
            </a:pPr>
            <a:r>
              <a:rPr lang="en" sz="1270">
                <a:solidFill>
                  <a:srgbClr val="000000"/>
                </a:solidFill>
                <a:latin typeface="Times New Roman"/>
                <a:ea typeface="Times New Roman"/>
                <a:cs typeface="Times New Roman"/>
                <a:sym typeface="Times New Roman"/>
              </a:rPr>
              <a:t>Er. Faruk Bin Poyen, Amit Kumar Bhakta, “Density Based Traffic Control”, International Journal of Advanced Engineering Management and Science (IJAEMS), Vol- 2, Aug- 2016,1379-1384 </a:t>
            </a:r>
            <a:endParaRPr sz="1270">
              <a:solidFill>
                <a:srgbClr val="000000"/>
              </a:solidFill>
              <a:latin typeface="Times New Roman"/>
              <a:ea typeface="Times New Roman"/>
              <a:cs typeface="Times New Roman"/>
              <a:sym typeface="Times New Roman"/>
            </a:endParaRPr>
          </a:p>
          <a:p>
            <a:pPr marL="0" lvl="0" indent="0" algn="l" rtl="0">
              <a:lnSpc>
                <a:spcPct val="95000"/>
              </a:lnSpc>
              <a:spcBef>
                <a:spcPts val="0"/>
              </a:spcBef>
              <a:spcAft>
                <a:spcPts val="0"/>
              </a:spcAft>
              <a:buSzPts val="770"/>
              <a:buNone/>
            </a:pPr>
            <a:endParaRPr sz="1270">
              <a:solidFill>
                <a:srgbClr val="000000"/>
              </a:solidFill>
              <a:latin typeface="Times New Roman"/>
              <a:ea typeface="Times New Roman"/>
              <a:cs typeface="Times New Roman"/>
              <a:sym typeface="Times New Roman"/>
            </a:endParaRPr>
          </a:p>
          <a:p>
            <a:pPr marL="457200" lvl="0" indent="-311150" algn="l" rtl="0">
              <a:lnSpc>
                <a:spcPct val="95000"/>
              </a:lnSpc>
              <a:spcBef>
                <a:spcPts val="0"/>
              </a:spcBef>
              <a:spcAft>
                <a:spcPts val="0"/>
              </a:spcAft>
              <a:buClr>
                <a:srgbClr val="000000"/>
              </a:buClr>
              <a:buSzPts val="1300"/>
              <a:buFont typeface="Times New Roman"/>
              <a:buChar char="●"/>
            </a:pPr>
            <a:r>
              <a:rPr lang="en" sz="1270">
                <a:solidFill>
                  <a:srgbClr val="000000"/>
                </a:solidFill>
                <a:latin typeface="Times New Roman"/>
                <a:ea typeface="Times New Roman"/>
                <a:cs typeface="Times New Roman"/>
                <a:sym typeface="Times New Roman"/>
              </a:rPr>
              <a:t>Anam Firdous, Vandana Niranjan, Smart Density Based Traffic Light,2020 8</a:t>
            </a:r>
            <a:r>
              <a:rPr lang="en" sz="1550" baseline="30000">
                <a:solidFill>
                  <a:srgbClr val="000000"/>
                </a:solidFill>
                <a:latin typeface="Times New Roman"/>
                <a:ea typeface="Times New Roman"/>
                <a:cs typeface="Times New Roman"/>
                <a:sym typeface="Times New Roman"/>
              </a:rPr>
              <a:t>th</a:t>
            </a:r>
            <a:r>
              <a:rPr lang="en" sz="1270">
                <a:solidFill>
                  <a:srgbClr val="000000"/>
                </a:solidFill>
                <a:latin typeface="Times New Roman"/>
                <a:ea typeface="Times New Roman"/>
                <a:cs typeface="Times New Roman"/>
                <a:sym typeface="Times New Roman"/>
              </a:rPr>
              <a:t> International Conference on Reliability, Infocom Technologies and Optimization (Trends and Future Directions) (ICRITO), 4-5 June 2020 </a:t>
            </a:r>
            <a:endParaRPr sz="1270">
              <a:solidFill>
                <a:srgbClr val="000000"/>
              </a:solidFill>
              <a:latin typeface="Times New Roman"/>
              <a:ea typeface="Times New Roman"/>
              <a:cs typeface="Times New Roman"/>
              <a:sym typeface="Times New Roman"/>
            </a:endParaRPr>
          </a:p>
          <a:p>
            <a:pPr marL="457200" lvl="0" indent="0" algn="l" rtl="0">
              <a:lnSpc>
                <a:spcPct val="95000"/>
              </a:lnSpc>
              <a:spcBef>
                <a:spcPts val="0"/>
              </a:spcBef>
              <a:spcAft>
                <a:spcPts val="0"/>
              </a:spcAft>
              <a:buNone/>
            </a:pPr>
            <a:endParaRPr sz="1270">
              <a:solidFill>
                <a:srgbClr val="000000"/>
              </a:solidFill>
              <a:latin typeface="Times New Roman"/>
              <a:ea typeface="Times New Roman"/>
              <a:cs typeface="Times New Roman"/>
              <a:sym typeface="Times New Roman"/>
            </a:endParaRPr>
          </a:p>
          <a:p>
            <a:pPr marL="457200" lvl="0" indent="-309265" algn="l" rtl="0">
              <a:lnSpc>
                <a:spcPct val="95000"/>
              </a:lnSpc>
              <a:spcBef>
                <a:spcPts val="0"/>
              </a:spcBef>
              <a:spcAft>
                <a:spcPts val="0"/>
              </a:spcAft>
              <a:buClr>
                <a:srgbClr val="000000"/>
              </a:buClr>
              <a:buSzPts val="1270"/>
              <a:buFont typeface="Times New Roman"/>
              <a:buChar char="●"/>
            </a:pPr>
            <a:r>
              <a:rPr lang="en" sz="1270" u="sng">
                <a:solidFill>
                  <a:srgbClr val="000000"/>
                </a:solidFill>
                <a:latin typeface="Times New Roman"/>
                <a:ea typeface="Times New Roman"/>
                <a:cs typeface="Times New Roman"/>
                <a:sym typeface="Times New Roman"/>
                <a:hlinkClick r:id="rId3">
                  <a:extLst>
                    <a:ext uri="{A12FA001-AC4F-418D-AE19-62706E023703}">
                      <ahyp:hlinkClr xmlns:ahyp="http://schemas.microsoft.com/office/drawing/2018/hyperlinkcolor" val="tx"/>
                    </a:ext>
                  </a:extLst>
                </a:hlinkClick>
              </a:rPr>
              <a:t>https://sci-hub.se/https://ieeexplore.ieee.org/abstract/document/9197940</a:t>
            </a:r>
            <a:endParaRPr sz="1270">
              <a:solidFill>
                <a:srgbClr val="000000"/>
              </a:solidFill>
              <a:latin typeface="Times New Roman"/>
              <a:ea typeface="Times New Roman"/>
              <a:cs typeface="Times New Roman"/>
              <a:sym typeface="Times New Roman"/>
            </a:endParaRPr>
          </a:p>
          <a:p>
            <a:pPr marL="0" lvl="0" indent="0" algn="l" rtl="0">
              <a:lnSpc>
                <a:spcPct val="95000"/>
              </a:lnSpc>
              <a:spcBef>
                <a:spcPts val="0"/>
              </a:spcBef>
              <a:spcAft>
                <a:spcPts val="0"/>
              </a:spcAft>
              <a:buSzPts val="770"/>
              <a:buNone/>
            </a:pPr>
            <a:endParaRPr sz="1270">
              <a:solidFill>
                <a:srgbClr val="000000"/>
              </a:solidFill>
              <a:latin typeface="Times New Roman"/>
              <a:ea typeface="Times New Roman"/>
              <a:cs typeface="Times New Roman"/>
              <a:sym typeface="Times New Roman"/>
            </a:endParaRPr>
          </a:p>
          <a:p>
            <a:pPr marL="457200" lvl="0" indent="-309265" algn="l" rtl="0">
              <a:lnSpc>
                <a:spcPct val="95000"/>
              </a:lnSpc>
              <a:spcBef>
                <a:spcPts val="0"/>
              </a:spcBef>
              <a:spcAft>
                <a:spcPts val="0"/>
              </a:spcAft>
              <a:buClr>
                <a:srgbClr val="000000"/>
              </a:buClr>
              <a:buSzPts val="1270"/>
              <a:buFont typeface="Times New Roman"/>
              <a:buChar char="●"/>
            </a:pPr>
            <a:r>
              <a:rPr lang="en" sz="1270" u="sng">
                <a:solidFill>
                  <a:srgbClr val="000000"/>
                </a:solidFill>
                <a:latin typeface="Times New Roman"/>
                <a:ea typeface="Times New Roman"/>
                <a:cs typeface="Times New Roman"/>
                <a:sym typeface="Times New Roman"/>
                <a:hlinkClick r:id="rId4">
                  <a:extLst>
                    <a:ext uri="{A12FA001-AC4F-418D-AE19-62706E023703}">
                      <ahyp:hlinkClr xmlns:ahyp="http://schemas.microsoft.com/office/drawing/2018/hyperlinkcolor" val="tx"/>
                    </a:ext>
                  </a:extLst>
                </a:hlinkClick>
              </a:rPr>
              <a:t>http://centrallibrary.cit.ac.in/dir/Project%20Report/2019/BTech/CSE/Smart%20Traffic%20Management%20System%20using%20Internet%20of%20Things%20%28IoT%29.pdf</a:t>
            </a:r>
            <a:r>
              <a:rPr lang="en" sz="1270">
                <a:solidFill>
                  <a:srgbClr val="000000"/>
                </a:solidFill>
                <a:latin typeface="Times New Roman"/>
                <a:ea typeface="Times New Roman"/>
                <a:cs typeface="Times New Roman"/>
                <a:sym typeface="Times New Roman"/>
              </a:rPr>
              <a:t> </a:t>
            </a:r>
            <a:endParaRPr sz="1270">
              <a:solidFill>
                <a:srgbClr val="000000"/>
              </a:solidFill>
              <a:latin typeface="Times New Roman"/>
              <a:ea typeface="Times New Roman"/>
              <a:cs typeface="Times New Roman"/>
              <a:sym typeface="Times New Roman"/>
            </a:endParaRPr>
          </a:p>
          <a:p>
            <a:pPr marL="0" lvl="0" indent="0" algn="l" rtl="0">
              <a:lnSpc>
                <a:spcPct val="95000"/>
              </a:lnSpc>
              <a:spcBef>
                <a:spcPts val="0"/>
              </a:spcBef>
              <a:spcAft>
                <a:spcPts val="0"/>
              </a:spcAft>
              <a:buSzPts val="770"/>
              <a:buNone/>
            </a:pPr>
            <a:endParaRPr sz="1270">
              <a:solidFill>
                <a:srgbClr val="000000"/>
              </a:solidFill>
              <a:latin typeface="Times New Roman"/>
              <a:ea typeface="Times New Roman"/>
              <a:cs typeface="Times New Roman"/>
              <a:sym typeface="Times New Roman"/>
            </a:endParaRPr>
          </a:p>
          <a:p>
            <a:pPr marL="457200" lvl="0" indent="-309265" algn="l" rtl="0">
              <a:lnSpc>
                <a:spcPct val="95000"/>
              </a:lnSpc>
              <a:spcBef>
                <a:spcPts val="0"/>
              </a:spcBef>
              <a:spcAft>
                <a:spcPts val="0"/>
              </a:spcAft>
              <a:buClr>
                <a:srgbClr val="000000"/>
              </a:buClr>
              <a:buSzPts val="1270"/>
              <a:buFont typeface="Times New Roman"/>
              <a:buChar char="●"/>
            </a:pPr>
            <a:r>
              <a:rPr lang="en" sz="1270" u="sng">
                <a:solidFill>
                  <a:srgbClr val="000000"/>
                </a:solidFill>
                <a:latin typeface="Times New Roman"/>
                <a:ea typeface="Times New Roman"/>
                <a:cs typeface="Times New Roman"/>
                <a:sym typeface="Times New Roman"/>
                <a:hlinkClick r:id="rId5">
                  <a:extLst>
                    <a:ext uri="{A12FA001-AC4F-418D-AE19-62706E023703}">
                      <ahyp:hlinkClr xmlns:ahyp="http://schemas.microsoft.com/office/drawing/2018/hyperlinkcolor" val="tx"/>
                    </a:ext>
                  </a:extLst>
                </a:hlinkClick>
              </a:rPr>
              <a:t>https://innovationatwork.ieee.org/6-iot-benefits/</a:t>
            </a:r>
            <a:r>
              <a:rPr lang="en" sz="1270">
                <a:solidFill>
                  <a:srgbClr val="000000"/>
                </a:solidFill>
                <a:latin typeface="Times New Roman"/>
                <a:ea typeface="Times New Roman"/>
                <a:cs typeface="Times New Roman"/>
                <a:sym typeface="Times New Roman"/>
              </a:rPr>
              <a:t> </a:t>
            </a:r>
            <a:endParaRPr sz="1270">
              <a:solidFill>
                <a:srgbClr val="000000"/>
              </a:solidFill>
              <a:latin typeface="Times New Roman"/>
              <a:ea typeface="Times New Roman"/>
              <a:cs typeface="Times New Roman"/>
              <a:sym typeface="Times New Roman"/>
            </a:endParaRPr>
          </a:p>
          <a:p>
            <a:pPr marL="0" lvl="0" indent="0" algn="l" rtl="0">
              <a:lnSpc>
                <a:spcPct val="95000"/>
              </a:lnSpc>
              <a:spcBef>
                <a:spcPts val="0"/>
              </a:spcBef>
              <a:spcAft>
                <a:spcPts val="0"/>
              </a:spcAft>
              <a:buSzPts val="770"/>
              <a:buNone/>
            </a:pPr>
            <a:endParaRPr sz="1270">
              <a:solidFill>
                <a:srgbClr val="000000"/>
              </a:solidFill>
              <a:latin typeface="Times New Roman"/>
              <a:ea typeface="Times New Roman"/>
              <a:cs typeface="Times New Roman"/>
              <a:sym typeface="Times New Roman"/>
            </a:endParaRPr>
          </a:p>
          <a:p>
            <a:pPr marL="457200" lvl="0" indent="-309265" algn="l" rtl="0">
              <a:lnSpc>
                <a:spcPct val="95000"/>
              </a:lnSpc>
              <a:spcBef>
                <a:spcPts val="0"/>
              </a:spcBef>
              <a:spcAft>
                <a:spcPts val="0"/>
              </a:spcAft>
              <a:buClr>
                <a:srgbClr val="000000"/>
              </a:buClr>
              <a:buSzPts val="1270"/>
              <a:buFont typeface="Times New Roman"/>
              <a:buChar char="●"/>
            </a:pPr>
            <a:r>
              <a:rPr lang="en" sz="1270" u="sng">
                <a:solidFill>
                  <a:srgbClr val="000000"/>
                </a:solidFill>
                <a:latin typeface="Times New Roman"/>
                <a:ea typeface="Times New Roman"/>
                <a:cs typeface="Times New Roman"/>
                <a:sym typeface="Times New Roman"/>
                <a:hlinkClick r:id="rId6">
                  <a:extLst>
                    <a:ext uri="{A12FA001-AC4F-418D-AE19-62706E023703}">
                      <ahyp:hlinkClr xmlns:ahyp="http://schemas.microsoft.com/office/drawing/2018/hyperlinkcolor" val="tx"/>
                    </a:ext>
                  </a:extLst>
                </a:hlinkClick>
              </a:rPr>
              <a:t>http://www.ir.juit.ac.in:8080/jspui/bitstream/123456789/15666/1/121057.pdf</a:t>
            </a:r>
            <a:r>
              <a:rPr lang="en" sz="1270">
                <a:solidFill>
                  <a:srgbClr val="000000"/>
                </a:solidFill>
                <a:latin typeface="Times New Roman"/>
                <a:ea typeface="Times New Roman"/>
                <a:cs typeface="Times New Roman"/>
                <a:sym typeface="Times New Roman"/>
              </a:rPr>
              <a:t> </a:t>
            </a:r>
            <a:endParaRPr sz="1270">
              <a:solidFill>
                <a:srgbClr val="000000"/>
              </a:solidFill>
              <a:latin typeface="Times New Roman"/>
              <a:ea typeface="Times New Roman"/>
              <a:cs typeface="Times New Roman"/>
              <a:sym typeface="Times New Roman"/>
            </a:endParaRPr>
          </a:p>
          <a:p>
            <a:pPr marL="0" lvl="0" indent="0" algn="l" rtl="0">
              <a:lnSpc>
                <a:spcPct val="95000"/>
              </a:lnSpc>
              <a:spcBef>
                <a:spcPts val="0"/>
              </a:spcBef>
              <a:spcAft>
                <a:spcPts val="0"/>
              </a:spcAft>
              <a:buSzPts val="770"/>
              <a:buNone/>
            </a:pPr>
            <a:endParaRPr sz="1270">
              <a:solidFill>
                <a:srgbClr val="000000"/>
              </a:solidFill>
              <a:latin typeface="Times New Roman"/>
              <a:ea typeface="Times New Roman"/>
              <a:cs typeface="Times New Roman"/>
              <a:sym typeface="Times New Roman"/>
            </a:endParaRPr>
          </a:p>
          <a:p>
            <a:pPr marL="457200" lvl="0" indent="-309265" algn="l" rtl="0">
              <a:lnSpc>
                <a:spcPct val="95000"/>
              </a:lnSpc>
              <a:spcBef>
                <a:spcPts val="0"/>
              </a:spcBef>
              <a:spcAft>
                <a:spcPts val="0"/>
              </a:spcAft>
              <a:buClr>
                <a:srgbClr val="000000"/>
              </a:buClr>
              <a:buSzPts val="1270"/>
              <a:buFont typeface="Times New Roman"/>
              <a:buChar char="●"/>
            </a:pPr>
            <a:r>
              <a:rPr lang="en" sz="1270" u="sng">
                <a:solidFill>
                  <a:srgbClr val="000000"/>
                </a:solidFill>
                <a:latin typeface="Times New Roman"/>
                <a:ea typeface="Times New Roman"/>
                <a:cs typeface="Times New Roman"/>
                <a:sym typeface="Times New Roman"/>
                <a:hlinkClick r:id="rId7">
                  <a:extLst>
                    <a:ext uri="{A12FA001-AC4F-418D-AE19-62706E023703}">
                      <ahyp:hlinkClr xmlns:ahyp="http://schemas.microsoft.com/office/drawing/2018/hyperlinkcolor" val="tx"/>
                    </a:ext>
                  </a:extLst>
                </a:hlinkClick>
              </a:rPr>
              <a:t>https://www.rcciit.org/students_projects/projects/ee/2019/GR17.pdf</a:t>
            </a:r>
            <a:r>
              <a:rPr lang="en" sz="1270">
                <a:solidFill>
                  <a:srgbClr val="000000"/>
                </a:solidFill>
                <a:latin typeface="Times New Roman"/>
                <a:ea typeface="Times New Roman"/>
                <a:cs typeface="Times New Roman"/>
                <a:sym typeface="Times New Roman"/>
              </a:rPr>
              <a:t>  </a:t>
            </a:r>
            <a:endParaRPr sz="1270">
              <a:solidFill>
                <a:srgbClr val="000000"/>
              </a:solidFill>
              <a:latin typeface="Times New Roman"/>
              <a:ea typeface="Times New Roman"/>
              <a:cs typeface="Times New Roman"/>
              <a:sym typeface="Times New Roman"/>
            </a:endParaRPr>
          </a:p>
          <a:p>
            <a:pPr marL="0" lvl="0" indent="0" algn="l" rtl="0">
              <a:lnSpc>
                <a:spcPct val="95000"/>
              </a:lnSpc>
              <a:spcBef>
                <a:spcPts val="0"/>
              </a:spcBef>
              <a:spcAft>
                <a:spcPts val="0"/>
              </a:spcAft>
              <a:buSzPts val="770"/>
              <a:buNone/>
            </a:pPr>
            <a:endParaRPr sz="1270">
              <a:solidFill>
                <a:srgbClr val="000000"/>
              </a:solidFill>
              <a:latin typeface="Times New Roman"/>
              <a:ea typeface="Times New Roman"/>
              <a:cs typeface="Times New Roman"/>
              <a:sym typeface="Times New Roman"/>
            </a:endParaRPr>
          </a:p>
          <a:p>
            <a:pPr marL="457200" lvl="0" indent="-309265" algn="l" rtl="0">
              <a:lnSpc>
                <a:spcPct val="95000"/>
              </a:lnSpc>
              <a:spcBef>
                <a:spcPts val="0"/>
              </a:spcBef>
              <a:spcAft>
                <a:spcPts val="0"/>
              </a:spcAft>
              <a:buClr>
                <a:srgbClr val="000000"/>
              </a:buClr>
              <a:buSzPts val="1270"/>
              <a:buFont typeface="Times New Roman"/>
              <a:buChar char="●"/>
            </a:pPr>
            <a:r>
              <a:rPr lang="en" sz="1270" u="sng">
                <a:solidFill>
                  <a:srgbClr val="000000"/>
                </a:solidFill>
                <a:latin typeface="Times New Roman"/>
                <a:ea typeface="Times New Roman"/>
                <a:cs typeface="Times New Roman"/>
                <a:sym typeface="Times New Roman"/>
                <a:hlinkClick r:id="rId8">
                  <a:extLst>
                    <a:ext uri="{A12FA001-AC4F-418D-AE19-62706E023703}">
                      <ahyp:hlinkClr xmlns:ahyp="http://schemas.microsoft.com/office/drawing/2018/hyperlinkcolor" val="tx"/>
                    </a:ext>
                  </a:extLst>
                </a:hlinkClick>
              </a:rPr>
              <a:t>http://ijariie.com/AdminUploadPdf/DENSITY_BASED_TRAFFIC_LIGHT_CONTROL_USING_ARDUINO_ijariie9121.pdf</a:t>
            </a:r>
            <a:r>
              <a:rPr lang="en" sz="1270">
                <a:solidFill>
                  <a:srgbClr val="000000"/>
                </a:solidFill>
                <a:highlight>
                  <a:srgbClr val="FFFFFF"/>
                </a:highlight>
                <a:latin typeface="Times New Roman"/>
                <a:ea typeface="Times New Roman"/>
                <a:cs typeface="Times New Roman"/>
                <a:sym typeface="Times New Roman"/>
              </a:rPr>
              <a:t>  </a:t>
            </a:r>
            <a:endParaRPr sz="1270">
              <a:solidFill>
                <a:srgbClr val="000000"/>
              </a:solidFill>
              <a:highlight>
                <a:srgbClr val="FFFFFF"/>
              </a:highlight>
              <a:latin typeface="Times New Roman"/>
              <a:ea typeface="Times New Roman"/>
              <a:cs typeface="Times New Roman"/>
              <a:sym typeface="Times New Roman"/>
            </a:endParaRPr>
          </a:p>
          <a:p>
            <a:pPr marL="457200" lvl="0" indent="0" algn="l" rtl="0">
              <a:lnSpc>
                <a:spcPct val="95000"/>
              </a:lnSpc>
              <a:spcBef>
                <a:spcPts val="0"/>
              </a:spcBef>
              <a:spcAft>
                <a:spcPts val="0"/>
              </a:spcAft>
              <a:buNone/>
            </a:pPr>
            <a:endParaRPr sz="1270">
              <a:solidFill>
                <a:srgbClr val="000000"/>
              </a:solidFill>
              <a:latin typeface="Times New Roman"/>
              <a:ea typeface="Times New Roman"/>
              <a:cs typeface="Times New Roman"/>
              <a:sym typeface="Times New Roman"/>
            </a:endParaRPr>
          </a:p>
          <a:p>
            <a:pPr marL="0" lvl="0" indent="0" algn="l" rtl="0">
              <a:lnSpc>
                <a:spcPct val="95000"/>
              </a:lnSpc>
              <a:spcBef>
                <a:spcPts val="0"/>
              </a:spcBef>
              <a:spcAft>
                <a:spcPts val="0"/>
              </a:spcAft>
              <a:buSzPts val="770"/>
              <a:buNone/>
            </a:pPr>
            <a:endParaRPr sz="1270">
              <a:solidFill>
                <a:srgbClr val="000000"/>
              </a:solidFill>
              <a:highlight>
                <a:srgbClr val="FFFFFF"/>
              </a:highlight>
              <a:latin typeface="Times New Roman"/>
              <a:ea typeface="Times New Roman"/>
              <a:cs typeface="Times New Roman"/>
              <a:sym typeface="Times New Roman"/>
            </a:endParaRPr>
          </a:p>
          <a:p>
            <a:pPr marL="0" lvl="0" indent="0" algn="l" rtl="0">
              <a:lnSpc>
                <a:spcPct val="95000"/>
              </a:lnSpc>
              <a:spcBef>
                <a:spcPts val="0"/>
              </a:spcBef>
              <a:spcAft>
                <a:spcPts val="1200"/>
              </a:spcAft>
              <a:buSzPts val="770"/>
              <a:buNone/>
            </a:pPr>
            <a:endParaRPr sz="1080">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36"/>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DFE9FB"/>
            </a:gs>
            <a:gs pos="100000">
              <a:srgbClr val="6E9BE7"/>
            </a:gs>
          </a:gsLst>
          <a:path path="circle">
            <a:fillToRect l="50000" t="50000" r="50000" b="50000"/>
          </a:path>
          <a:tileRect/>
        </a:gradFill>
        <a:effectLst/>
      </p:bgPr>
    </p:bg>
    <p:spTree>
      <p:nvGrpSpPr>
        <p:cNvPr id="1" name="Shape 141"/>
        <p:cNvGrpSpPr/>
        <p:nvPr/>
      </p:nvGrpSpPr>
      <p:grpSpPr>
        <a:xfrm>
          <a:off x="0" y="0"/>
          <a:ext cx="0" cy="0"/>
          <a:chOff x="0" y="0"/>
          <a:chExt cx="0" cy="0"/>
        </a:xfrm>
      </p:grpSpPr>
      <p:sp>
        <p:nvSpPr>
          <p:cNvPr id="142" name="Google Shape;142;p14"/>
          <p:cNvSpPr txBox="1">
            <a:spLocks noGrp="1"/>
          </p:cNvSpPr>
          <p:nvPr>
            <p:ph type="title"/>
          </p:nvPr>
        </p:nvSpPr>
        <p:spPr>
          <a:xfrm>
            <a:off x="1297500" y="633550"/>
            <a:ext cx="7038900" cy="6444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2600" b="1" u="sng" dirty="0">
                <a:solidFill>
                  <a:srgbClr val="000000"/>
                </a:solidFill>
                <a:latin typeface="Castellar" panose="020A0402060406010301" pitchFamily="18" charset="0"/>
                <a:ea typeface="Arial"/>
                <a:cs typeface="Arial"/>
                <a:sym typeface="Arial"/>
              </a:rPr>
              <a:t>INTRODUCTION</a:t>
            </a:r>
            <a:endParaRPr sz="2600" b="1" u="sng" dirty="0">
              <a:solidFill>
                <a:srgbClr val="000000"/>
              </a:solidFill>
              <a:latin typeface="Castellar" panose="020A0402060406010301" pitchFamily="18" charset="0"/>
              <a:ea typeface="Arial"/>
              <a:cs typeface="Arial"/>
              <a:sym typeface="Arial"/>
            </a:endParaRPr>
          </a:p>
        </p:txBody>
      </p:sp>
      <p:sp>
        <p:nvSpPr>
          <p:cNvPr id="143" name="Google Shape;143;p14"/>
          <p:cNvSpPr txBox="1">
            <a:spLocks noGrp="1"/>
          </p:cNvSpPr>
          <p:nvPr>
            <p:ph type="body" idx="1"/>
          </p:nvPr>
        </p:nvSpPr>
        <p:spPr>
          <a:xfrm>
            <a:off x="1297500" y="1342250"/>
            <a:ext cx="7131900" cy="33933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Clr>
                <a:srgbClr val="000000"/>
              </a:buClr>
              <a:buSzPts val="1600"/>
              <a:buFont typeface="Arial"/>
              <a:buChar char="●"/>
            </a:pPr>
            <a:r>
              <a:rPr lang="en" sz="1600" dirty="0">
                <a:solidFill>
                  <a:srgbClr val="000000"/>
                </a:solidFill>
                <a:latin typeface="Arial"/>
                <a:ea typeface="Arial"/>
                <a:cs typeface="Arial"/>
                <a:sym typeface="Arial"/>
              </a:rPr>
              <a:t>Traffic management is one of the biggest infrastructure hurdles faced by developing countries today. </a:t>
            </a:r>
            <a:endParaRPr sz="1600" dirty="0">
              <a:solidFill>
                <a:srgbClr val="000000"/>
              </a:solidFill>
              <a:latin typeface="Arial"/>
              <a:ea typeface="Arial"/>
              <a:cs typeface="Arial"/>
              <a:sym typeface="Arial"/>
            </a:endParaRPr>
          </a:p>
          <a:p>
            <a:pPr marL="457200" lvl="0" indent="-330200" algn="l" rtl="0">
              <a:spcBef>
                <a:spcPts val="0"/>
              </a:spcBef>
              <a:spcAft>
                <a:spcPts val="0"/>
              </a:spcAft>
              <a:buClr>
                <a:srgbClr val="000000"/>
              </a:buClr>
              <a:buSzPts val="1600"/>
              <a:buFont typeface="Arial"/>
              <a:buChar char="●"/>
            </a:pPr>
            <a:r>
              <a:rPr lang="en" sz="1600" dirty="0">
                <a:solidFill>
                  <a:srgbClr val="000000"/>
                </a:solidFill>
                <a:latin typeface="Arial"/>
                <a:ea typeface="Arial"/>
                <a:cs typeface="Arial"/>
                <a:sym typeface="Arial"/>
              </a:rPr>
              <a:t>Developed countries and smart cities are already using IoT to their advantage to minimize issues related to traffic. </a:t>
            </a:r>
            <a:endParaRPr sz="1600" dirty="0">
              <a:solidFill>
                <a:srgbClr val="000000"/>
              </a:solidFill>
              <a:latin typeface="Arial"/>
              <a:ea typeface="Arial"/>
              <a:cs typeface="Arial"/>
              <a:sym typeface="Arial"/>
            </a:endParaRPr>
          </a:p>
          <a:p>
            <a:pPr marL="457200" lvl="0" indent="-330200" algn="l" rtl="0">
              <a:spcBef>
                <a:spcPts val="0"/>
              </a:spcBef>
              <a:spcAft>
                <a:spcPts val="0"/>
              </a:spcAft>
              <a:buClr>
                <a:srgbClr val="000000"/>
              </a:buClr>
              <a:buSzPts val="1600"/>
              <a:buFont typeface="Arial"/>
              <a:buChar char="●"/>
            </a:pPr>
            <a:r>
              <a:rPr lang="en" sz="1600" dirty="0">
                <a:solidFill>
                  <a:srgbClr val="000000"/>
                </a:solidFill>
                <a:latin typeface="Arial"/>
                <a:ea typeface="Arial"/>
                <a:cs typeface="Arial"/>
                <a:sym typeface="Arial"/>
              </a:rPr>
              <a:t>So, in order to solve these problems or to minimize them to satisfactory level, newer schemes need to be implemented by using sensor-based automatic traffic signaling system.   </a:t>
            </a:r>
            <a:endParaRPr sz="1600" dirty="0">
              <a:solidFill>
                <a:srgbClr val="000000"/>
              </a:solidFill>
              <a:latin typeface="Arial"/>
              <a:ea typeface="Arial"/>
              <a:cs typeface="Arial"/>
              <a:sym typeface="Arial"/>
            </a:endParaRPr>
          </a:p>
          <a:p>
            <a:pPr marL="457200" lvl="0" indent="-323850" algn="l" rtl="0">
              <a:spcBef>
                <a:spcPts val="0"/>
              </a:spcBef>
              <a:spcAft>
                <a:spcPts val="0"/>
              </a:spcAft>
              <a:buClr>
                <a:srgbClr val="000000"/>
              </a:buClr>
              <a:buSzPts val="1500"/>
              <a:buFont typeface="Arial"/>
              <a:buChar char="●"/>
            </a:pPr>
            <a:r>
              <a:rPr lang="en" sz="1600" dirty="0">
                <a:solidFill>
                  <a:srgbClr val="000000"/>
                </a:solidFill>
                <a:latin typeface="Arial"/>
                <a:ea typeface="Arial"/>
                <a:cs typeface="Arial"/>
                <a:sym typeface="Arial"/>
              </a:rPr>
              <a:t>So, we propose here a mechanism or a model using IoT in which the time period of green light, yellow light and red light is assigned on the basis of density of the traffic present at that time. </a:t>
            </a:r>
            <a:endParaRPr sz="1600" dirty="0">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DFE9FB"/>
            </a:gs>
            <a:gs pos="100000">
              <a:srgbClr val="6E9BE7"/>
            </a:gs>
          </a:gsLst>
          <a:path path="circle">
            <a:fillToRect l="50000" t="50000" r="50000" b="50000"/>
          </a:path>
          <a:tileRect/>
        </a:gradFill>
        <a:effectLst/>
      </p:bgPr>
    </p:bg>
    <p:spTree>
      <p:nvGrpSpPr>
        <p:cNvPr id="1" name="Shape 147"/>
        <p:cNvGrpSpPr/>
        <p:nvPr/>
      </p:nvGrpSpPr>
      <p:grpSpPr>
        <a:xfrm>
          <a:off x="0" y="0"/>
          <a:ext cx="0" cy="0"/>
          <a:chOff x="0" y="0"/>
          <a:chExt cx="0" cy="0"/>
        </a:xfrm>
      </p:grpSpPr>
      <p:sp>
        <p:nvSpPr>
          <p:cNvPr id="148" name="Google Shape;148;p15"/>
          <p:cNvSpPr txBox="1">
            <a:spLocks noGrp="1"/>
          </p:cNvSpPr>
          <p:nvPr>
            <p:ph type="title"/>
          </p:nvPr>
        </p:nvSpPr>
        <p:spPr>
          <a:xfrm>
            <a:off x="1297500" y="418775"/>
            <a:ext cx="7038900" cy="56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2620" b="1" u="sng" dirty="0">
                <a:solidFill>
                  <a:srgbClr val="000000"/>
                </a:solidFill>
                <a:latin typeface="Castellar" panose="020A0402060406010301" pitchFamily="18" charset="0"/>
              </a:rPr>
              <a:t>ABOUT IOT</a:t>
            </a:r>
            <a:endParaRPr sz="2620" b="1" u="sng" dirty="0">
              <a:solidFill>
                <a:srgbClr val="000000"/>
              </a:solidFill>
              <a:latin typeface="Castellar" panose="020A0402060406010301" pitchFamily="18" charset="0"/>
            </a:endParaRPr>
          </a:p>
          <a:p>
            <a:pPr marL="0" lvl="0" indent="0" algn="l" rtl="0">
              <a:spcBef>
                <a:spcPts val="0"/>
              </a:spcBef>
              <a:spcAft>
                <a:spcPts val="0"/>
              </a:spcAft>
              <a:buSzPts val="990"/>
              <a:buNone/>
            </a:pPr>
            <a:endParaRPr sz="3320" b="1" u="sng" dirty="0"/>
          </a:p>
        </p:txBody>
      </p:sp>
      <p:sp>
        <p:nvSpPr>
          <p:cNvPr id="149" name="Google Shape;149;p15"/>
          <p:cNvSpPr txBox="1">
            <a:spLocks noGrp="1"/>
          </p:cNvSpPr>
          <p:nvPr>
            <p:ph type="body" idx="1"/>
          </p:nvPr>
        </p:nvSpPr>
        <p:spPr>
          <a:xfrm>
            <a:off x="3535680" y="1127500"/>
            <a:ext cx="5205120" cy="3522000"/>
          </a:xfrm>
          <a:prstGeom prst="rect">
            <a:avLst/>
          </a:prstGeom>
        </p:spPr>
        <p:txBody>
          <a:bodyPr spcFirstLastPara="1" wrap="square" lIns="91425" tIns="91425" rIns="91425" bIns="91425" anchor="t" anchorCtr="0">
            <a:noAutofit/>
          </a:bodyPr>
          <a:lstStyle/>
          <a:p>
            <a:pPr marL="457200" lvl="0" indent="0" algn="l" rtl="0">
              <a:spcBef>
                <a:spcPts val="0"/>
              </a:spcBef>
              <a:spcAft>
                <a:spcPts val="0"/>
              </a:spcAft>
              <a:buNone/>
            </a:pPr>
            <a:endParaRPr sz="1400" dirty="0">
              <a:solidFill>
                <a:srgbClr val="000000"/>
              </a:solidFill>
              <a:latin typeface="Arial"/>
              <a:ea typeface="Arial"/>
              <a:cs typeface="Arial"/>
              <a:sym typeface="Arial"/>
            </a:endParaRPr>
          </a:p>
          <a:p>
            <a:pPr marL="457200" lvl="0" indent="-330200" algn="l" rtl="0">
              <a:spcBef>
                <a:spcPts val="1200"/>
              </a:spcBef>
              <a:spcAft>
                <a:spcPts val="0"/>
              </a:spcAft>
              <a:buClr>
                <a:srgbClr val="000000"/>
              </a:buClr>
              <a:buSzPts val="1600"/>
              <a:buFont typeface="Arial"/>
              <a:buChar char="●"/>
            </a:pPr>
            <a:r>
              <a:rPr lang="en" sz="1600" dirty="0">
                <a:solidFill>
                  <a:srgbClr val="000000"/>
                </a:solidFill>
                <a:latin typeface="Arial"/>
                <a:ea typeface="Arial"/>
                <a:cs typeface="Arial"/>
                <a:sym typeface="Arial"/>
              </a:rPr>
              <a:t>The Internet of Things (IoT), also referred to as the Internet of Everything (IoE</a:t>
            </a:r>
            <a:r>
              <a:rPr lang="en-US" sz="1600" dirty="0">
                <a:solidFill>
                  <a:srgbClr val="000000"/>
                </a:solidFill>
                <a:latin typeface="Arial"/>
                <a:ea typeface="Arial"/>
                <a:cs typeface="Arial"/>
                <a:sym typeface="Arial"/>
              </a:rPr>
              <a:t>)</a:t>
            </a:r>
          </a:p>
          <a:p>
            <a:pPr marL="457200" lvl="0" indent="-330200" algn="l" rtl="0">
              <a:spcBef>
                <a:spcPts val="1200"/>
              </a:spcBef>
              <a:spcAft>
                <a:spcPts val="0"/>
              </a:spcAft>
              <a:buClr>
                <a:srgbClr val="000000"/>
              </a:buClr>
              <a:buSzPts val="1600"/>
              <a:buFont typeface="Arial"/>
              <a:buChar char="●"/>
            </a:pPr>
            <a:r>
              <a:rPr lang="en-US" sz="1600" dirty="0">
                <a:solidFill>
                  <a:srgbClr val="000000"/>
                </a:solidFill>
                <a:latin typeface="Arial"/>
                <a:ea typeface="Arial"/>
                <a:cs typeface="Arial"/>
                <a:sym typeface="Arial"/>
              </a:rPr>
              <a:t>These devices can talk to the other and  related devices and can act accordingly.</a:t>
            </a:r>
          </a:p>
          <a:p>
            <a:pPr marL="457200" lvl="0" indent="-330200" algn="l" rtl="0">
              <a:spcBef>
                <a:spcPts val="0"/>
              </a:spcBef>
              <a:spcAft>
                <a:spcPts val="0"/>
              </a:spcAft>
              <a:buClr>
                <a:srgbClr val="000000"/>
              </a:buClr>
              <a:buSzPts val="1600"/>
              <a:buFont typeface="Arial"/>
              <a:buChar char="●"/>
            </a:pPr>
            <a:r>
              <a:rPr lang="en" sz="1600" dirty="0">
                <a:solidFill>
                  <a:srgbClr val="000000"/>
                </a:solidFill>
                <a:latin typeface="Arial"/>
                <a:ea typeface="Arial"/>
                <a:cs typeface="Arial"/>
                <a:sym typeface="Arial"/>
              </a:rPr>
              <a:t>This technology helps in providing us with a real-time information </a:t>
            </a:r>
            <a:endParaRPr sz="1600" dirty="0">
              <a:solidFill>
                <a:srgbClr val="000000"/>
              </a:solidFill>
              <a:latin typeface="Arial"/>
              <a:ea typeface="Arial"/>
              <a:cs typeface="Arial"/>
              <a:sym typeface="Arial"/>
            </a:endParaRPr>
          </a:p>
          <a:p>
            <a:pPr marL="457200" lvl="0" indent="-330200" algn="l" rtl="0">
              <a:spcBef>
                <a:spcPts val="0"/>
              </a:spcBef>
              <a:spcAft>
                <a:spcPts val="0"/>
              </a:spcAft>
              <a:buClr>
                <a:srgbClr val="000000"/>
              </a:buClr>
              <a:buSzPts val="1600"/>
              <a:buFont typeface="Arial"/>
              <a:buChar char="●"/>
            </a:pPr>
            <a:r>
              <a:rPr lang="en" sz="1600" dirty="0">
                <a:solidFill>
                  <a:srgbClr val="000000"/>
                </a:solidFill>
                <a:latin typeface="Arial"/>
                <a:ea typeface="Arial"/>
                <a:cs typeface="Arial"/>
                <a:sym typeface="Arial"/>
              </a:rPr>
              <a:t>It can be used to monitor our homes, offices, close-ones and families remotely to keep them safe and secure.</a:t>
            </a:r>
            <a:endParaRPr sz="1600" dirty="0">
              <a:solidFill>
                <a:srgbClr val="000000"/>
              </a:solidFill>
              <a:latin typeface="Arial"/>
              <a:ea typeface="Arial"/>
              <a:cs typeface="Arial"/>
              <a:sym typeface="Arial"/>
            </a:endParaRPr>
          </a:p>
        </p:txBody>
      </p:sp>
      <p:pic>
        <p:nvPicPr>
          <p:cNvPr id="4" name="Picture 3">
            <a:extLst>
              <a:ext uri="{FF2B5EF4-FFF2-40B4-BE49-F238E27FC236}">
                <a16:creationId xmlns:a16="http://schemas.microsoft.com/office/drawing/2014/main" id="{DF53C7B2-33E0-4A32-A493-CDDB2996FEEC}"/>
              </a:ext>
            </a:extLst>
          </p:cNvPr>
          <p:cNvPicPr>
            <a:picLocks noChangeAspect="1"/>
          </p:cNvPicPr>
          <p:nvPr/>
        </p:nvPicPr>
        <p:blipFill>
          <a:blip r:embed="rId3"/>
          <a:stretch>
            <a:fillRect/>
          </a:stretch>
        </p:blipFill>
        <p:spPr>
          <a:xfrm>
            <a:off x="188400" y="1698827"/>
            <a:ext cx="3415860" cy="2789353"/>
          </a:xfrm>
          <a:prstGeom prst="rect">
            <a:avLst/>
          </a:prstGeom>
          <a:ln w="88900" cap="sq" cmpd="thickThin">
            <a:solidFill>
              <a:srgbClr val="000000"/>
            </a:solidFill>
            <a:prstDash val="solid"/>
            <a:miter lim="800000"/>
          </a:ln>
          <a:effectLst>
            <a:innerShdw blurRad="76200">
              <a:srgbClr val="000000"/>
            </a:innerShdw>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A4C2F4"/>
        </a:solidFill>
        <a:effectLst/>
      </p:bgPr>
    </p:bg>
    <p:spTree>
      <p:nvGrpSpPr>
        <p:cNvPr id="1" name="Shape 153"/>
        <p:cNvGrpSpPr/>
        <p:nvPr/>
      </p:nvGrpSpPr>
      <p:grpSpPr>
        <a:xfrm>
          <a:off x="0" y="0"/>
          <a:ext cx="0" cy="0"/>
          <a:chOff x="0" y="0"/>
          <a:chExt cx="0" cy="0"/>
        </a:xfrm>
      </p:grpSpPr>
      <p:sp>
        <p:nvSpPr>
          <p:cNvPr id="154" name="Google Shape;154;p16"/>
          <p:cNvSpPr txBox="1">
            <a:spLocks noGrp="1"/>
          </p:cNvSpPr>
          <p:nvPr>
            <p:ph type="title"/>
          </p:nvPr>
        </p:nvSpPr>
        <p:spPr>
          <a:xfrm>
            <a:off x="1297500" y="393750"/>
            <a:ext cx="7038900" cy="5835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2600" b="1" u="sng" dirty="0">
                <a:solidFill>
                  <a:srgbClr val="000000"/>
                </a:solidFill>
                <a:latin typeface="Castellar" panose="020A0402060406010301" pitchFamily="18" charset="0"/>
              </a:rPr>
              <a:t>IOT IN TRAFFIC MANAGEMENT</a:t>
            </a:r>
            <a:endParaRPr sz="2600" b="1" u="sng" dirty="0">
              <a:solidFill>
                <a:srgbClr val="000000"/>
              </a:solidFill>
              <a:latin typeface="Castellar" panose="020A0402060406010301" pitchFamily="18" charset="0"/>
            </a:endParaRPr>
          </a:p>
        </p:txBody>
      </p:sp>
      <p:sp>
        <p:nvSpPr>
          <p:cNvPr id="155" name="Google Shape;155;p16"/>
          <p:cNvSpPr txBox="1">
            <a:spLocks noGrp="1"/>
          </p:cNvSpPr>
          <p:nvPr>
            <p:ph type="body" idx="1"/>
          </p:nvPr>
        </p:nvSpPr>
        <p:spPr>
          <a:xfrm>
            <a:off x="3657600" y="1052325"/>
            <a:ext cx="5018700" cy="353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400" dirty="0">
              <a:solidFill>
                <a:srgbClr val="000000"/>
              </a:solidFill>
              <a:latin typeface="Arial"/>
              <a:ea typeface="Arial"/>
              <a:cs typeface="Arial"/>
              <a:sym typeface="Arial"/>
            </a:endParaRPr>
          </a:p>
          <a:p>
            <a:pPr marL="457200" lvl="0" indent="-330200" algn="l" rtl="0">
              <a:spcBef>
                <a:spcPts val="1200"/>
              </a:spcBef>
              <a:spcAft>
                <a:spcPts val="0"/>
              </a:spcAft>
              <a:buClr>
                <a:srgbClr val="000000"/>
              </a:buClr>
              <a:buSzPts val="1600"/>
              <a:buFont typeface="Arial"/>
              <a:buChar char="●"/>
            </a:pPr>
            <a:r>
              <a:rPr lang="en" sz="1600" dirty="0">
                <a:solidFill>
                  <a:srgbClr val="000000"/>
                </a:solidFill>
                <a:latin typeface="Arial"/>
                <a:ea typeface="Arial"/>
                <a:cs typeface="Arial"/>
                <a:sym typeface="Arial"/>
              </a:rPr>
              <a:t>Using IoT billions of physical devices are connected through the Internet, all collecting and sharing data.</a:t>
            </a:r>
            <a:endParaRPr sz="1600" dirty="0">
              <a:solidFill>
                <a:srgbClr val="000000"/>
              </a:solidFill>
              <a:latin typeface="Arial"/>
              <a:ea typeface="Arial"/>
              <a:cs typeface="Arial"/>
              <a:sym typeface="Arial"/>
            </a:endParaRPr>
          </a:p>
          <a:p>
            <a:pPr marL="457200" lvl="0" indent="-330200" algn="l" rtl="0">
              <a:spcBef>
                <a:spcPts val="0"/>
              </a:spcBef>
              <a:spcAft>
                <a:spcPts val="0"/>
              </a:spcAft>
              <a:buClr>
                <a:srgbClr val="000000"/>
              </a:buClr>
              <a:buSzPts val="1600"/>
              <a:buFont typeface="Arial"/>
              <a:buChar char="●"/>
            </a:pPr>
            <a:r>
              <a:rPr lang="en" sz="1600" dirty="0">
                <a:solidFill>
                  <a:srgbClr val="000000"/>
                </a:solidFill>
                <a:latin typeface="Arial"/>
                <a:ea typeface="Arial"/>
                <a:cs typeface="Arial"/>
                <a:sym typeface="Arial"/>
              </a:rPr>
              <a:t>Using IoT we can take our manual traffic system to the next level.</a:t>
            </a:r>
            <a:endParaRPr sz="1600" dirty="0">
              <a:solidFill>
                <a:srgbClr val="000000"/>
              </a:solidFill>
              <a:latin typeface="Arial"/>
              <a:ea typeface="Arial"/>
              <a:cs typeface="Arial"/>
              <a:sym typeface="Arial"/>
            </a:endParaRPr>
          </a:p>
          <a:p>
            <a:pPr marL="457200" lvl="0" indent="-330200" algn="l" rtl="0">
              <a:spcBef>
                <a:spcPts val="0"/>
              </a:spcBef>
              <a:spcAft>
                <a:spcPts val="0"/>
              </a:spcAft>
              <a:buClr>
                <a:srgbClr val="000000"/>
              </a:buClr>
              <a:buSzPts val="1600"/>
              <a:buFont typeface="Arial"/>
              <a:buChar char="●"/>
            </a:pPr>
            <a:r>
              <a:rPr lang="en" sz="1600" dirty="0">
                <a:solidFill>
                  <a:srgbClr val="000000"/>
                </a:solidFill>
                <a:latin typeface="Arial"/>
                <a:ea typeface="Arial"/>
                <a:cs typeface="Arial"/>
                <a:sym typeface="Arial"/>
              </a:rPr>
              <a:t>Infrared Sensor(IR) can help us to count the number of the vehicles.</a:t>
            </a:r>
            <a:endParaRPr sz="1600" dirty="0">
              <a:solidFill>
                <a:srgbClr val="000000"/>
              </a:solidFill>
              <a:latin typeface="Arial"/>
              <a:ea typeface="Arial"/>
              <a:cs typeface="Arial"/>
              <a:sym typeface="Arial"/>
            </a:endParaRPr>
          </a:p>
          <a:p>
            <a:pPr marL="457200" lvl="0" indent="-330200" algn="l" rtl="0">
              <a:spcBef>
                <a:spcPts val="0"/>
              </a:spcBef>
              <a:spcAft>
                <a:spcPts val="0"/>
              </a:spcAft>
              <a:buClr>
                <a:srgbClr val="000000"/>
              </a:buClr>
              <a:buSzPts val="1600"/>
              <a:buFont typeface="Arial"/>
              <a:buChar char="●"/>
            </a:pPr>
            <a:r>
              <a:rPr lang="en" sz="1600" dirty="0">
                <a:solidFill>
                  <a:srgbClr val="000000"/>
                </a:solidFill>
                <a:latin typeface="Arial"/>
                <a:ea typeface="Arial"/>
                <a:cs typeface="Arial"/>
                <a:sym typeface="Arial"/>
              </a:rPr>
              <a:t>Radio-Frequency Sensors(RF) can be used for dealing with special cases as it has transmitting and receiving components.</a:t>
            </a:r>
            <a:endParaRPr sz="1600" dirty="0">
              <a:solidFill>
                <a:srgbClr val="000000"/>
              </a:solidFill>
              <a:latin typeface="Arial"/>
              <a:ea typeface="Arial"/>
              <a:cs typeface="Arial"/>
              <a:sym typeface="Arial"/>
            </a:endParaRPr>
          </a:p>
          <a:p>
            <a:pPr marL="457200" lvl="0" indent="-330200" algn="l" rtl="0">
              <a:spcBef>
                <a:spcPts val="0"/>
              </a:spcBef>
              <a:spcAft>
                <a:spcPts val="0"/>
              </a:spcAft>
              <a:buClr>
                <a:srgbClr val="000000"/>
              </a:buClr>
              <a:buSzPts val="1600"/>
              <a:buFont typeface="Arial"/>
              <a:buChar char="●"/>
            </a:pPr>
            <a:r>
              <a:rPr lang="en" sz="1600" dirty="0">
                <a:solidFill>
                  <a:srgbClr val="000000"/>
                </a:solidFill>
                <a:latin typeface="Arial"/>
                <a:ea typeface="Arial"/>
                <a:cs typeface="Arial"/>
                <a:sym typeface="Arial"/>
              </a:rPr>
              <a:t>Microcontroller can play the role of the brain for collecting data and making decisions.</a:t>
            </a:r>
            <a:endParaRPr sz="1600" dirty="0">
              <a:solidFill>
                <a:srgbClr val="000000"/>
              </a:solidFill>
              <a:latin typeface="Arial"/>
              <a:ea typeface="Arial"/>
              <a:cs typeface="Arial"/>
              <a:sym typeface="Arial"/>
            </a:endParaRPr>
          </a:p>
          <a:p>
            <a:pPr marL="457200" lvl="0" indent="0" algn="l" rtl="0">
              <a:spcBef>
                <a:spcPts val="1200"/>
              </a:spcBef>
              <a:spcAft>
                <a:spcPts val="1200"/>
              </a:spcAft>
              <a:buNone/>
            </a:pPr>
            <a:r>
              <a:rPr lang="en" dirty="0">
                <a:solidFill>
                  <a:srgbClr val="000000"/>
                </a:solidFill>
              </a:rPr>
              <a:t>  </a:t>
            </a:r>
            <a:endParaRPr dirty="0">
              <a:solidFill>
                <a:srgbClr val="000000"/>
              </a:solidFill>
            </a:endParaRPr>
          </a:p>
        </p:txBody>
      </p:sp>
      <p:pic>
        <p:nvPicPr>
          <p:cNvPr id="3" name="Picture 2">
            <a:extLst>
              <a:ext uri="{FF2B5EF4-FFF2-40B4-BE49-F238E27FC236}">
                <a16:creationId xmlns:a16="http://schemas.microsoft.com/office/drawing/2014/main" id="{F447F9ED-A87F-4EB9-960E-7D54C0521E2B}"/>
              </a:ext>
            </a:extLst>
          </p:cNvPr>
          <p:cNvPicPr>
            <a:picLocks noChangeAspect="1"/>
          </p:cNvPicPr>
          <p:nvPr/>
        </p:nvPicPr>
        <p:blipFill>
          <a:blip r:embed="rId3"/>
          <a:stretch>
            <a:fillRect/>
          </a:stretch>
        </p:blipFill>
        <p:spPr>
          <a:xfrm>
            <a:off x="125731" y="1722119"/>
            <a:ext cx="3600449" cy="2863005"/>
          </a:xfrm>
          <a:prstGeom prst="rect">
            <a:avLst/>
          </a:prstGeom>
          <a:ln w="88900" cap="sq" cmpd="thickThin">
            <a:solidFill>
              <a:srgbClr val="000000"/>
            </a:solidFill>
            <a:prstDash val="solid"/>
            <a:miter lim="800000"/>
          </a:ln>
          <a:effectLst>
            <a:innerShdw blurRad="76200">
              <a:srgbClr val="000000"/>
            </a:innerShdw>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DFE9FB"/>
            </a:gs>
            <a:gs pos="100000">
              <a:srgbClr val="6E9BE7"/>
            </a:gs>
          </a:gsLst>
          <a:path path="circle">
            <a:fillToRect l="50000" t="50000" r="50000" b="50000"/>
          </a:path>
          <a:tileRect/>
        </a:gradFill>
        <a:effectLst/>
      </p:bgPr>
    </p:bg>
    <p:spTree>
      <p:nvGrpSpPr>
        <p:cNvPr id="1" name="Shape 159"/>
        <p:cNvGrpSpPr/>
        <p:nvPr/>
      </p:nvGrpSpPr>
      <p:grpSpPr>
        <a:xfrm>
          <a:off x="0" y="0"/>
          <a:ext cx="0" cy="0"/>
          <a:chOff x="0" y="0"/>
          <a:chExt cx="0" cy="0"/>
        </a:xfrm>
      </p:grpSpPr>
      <p:sp>
        <p:nvSpPr>
          <p:cNvPr id="160" name="Google Shape;160;p17"/>
          <p:cNvSpPr txBox="1">
            <a:spLocks noGrp="1"/>
          </p:cNvSpPr>
          <p:nvPr>
            <p:ph type="title"/>
          </p:nvPr>
        </p:nvSpPr>
        <p:spPr>
          <a:xfrm>
            <a:off x="816100" y="461725"/>
            <a:ext cx="7430700" cy="585000"/>
          </a:xfrm>
          <a:prstGeom prst="rect">
            <a:avLst/>
          </a:prstGeom>
        </p:spPr>
        <p:txBody>
          <a:bodyPr spcFirstLastPara="1" wrap="square" lIns="91425" tIns="91425" rIns="91425" bIns="91425" anchor="t" anchorCtr="0">
            <a:spAutoFit/>
          </a:bodyPr>
          <a:lstStyle/>
          <a:p>
            <a:pPr marL="0" lvl="0" indent="0" algn="ctr" rtl="0">
              <a:spcBef>
                <a:spcPts val="0"/>
              </a:spcBef>
              <a:spcAft>
                <a:spcPts val="0"/>
              </a:spcAft>
              <a:buSzPts val="990"/>
              <a:buNone/>
            </a:pPr>
            <a:r>
              <a:rPr lang="en" sz="2600" b="1" u="sng" dirty="0">
                <a:solidFill>
                  <a:srgbClr val="000000"/>
                </a:solidFill>
                <a:latin typeface="Castellar" panose="020A0402060406010301" pitchFamily="18" charset="0"/>
              </a:rPr>
              <a:t>PROBLEM DEFINITION</a:t>
            </a:r>
            <a:endParaRPr sz="2600" b="1" u="sng" dirty="0">
              <a:solidFill>
                <a:srgbClr val="000000"/>
              </a:solidFill>
              <a:latin typeface="Castellar" panose="020A0402060406010301" pitchFamily="18" charset="0"/>
            </a:endParaRPr>
          </a:p>
        </p:txBody>
      </p:sp>
      <p:sp>
        <p:nvSpPr>
          <p:cNvPr id="161" name="Google Shape;161;p17"/>
          <p:cNvSpPr txBox="1">
            <a:spLocks noGrp="1"/>
          </p:cNvSpPr>
          <p:nvPr>
            <p:ph type="body" idx="1"/>
          </p:nvPr>
        </p:nvSpPr>
        <p:spPr>
          <a:xfrm>
            <a:off x="2468880" y="1481850"/>
            <a:ext cx="6363420" cy="3028200"/>
          </a:xfrm>
          <a:prstGeom prst="rect">
            <a:avLst/>
          </a:prstGeom>
        </p:spPr>
        <p:txBody>
          <a:bodyPr spcFirstLastPara="1" wrap="square" lIns="91425" tIns="91425" rIns="91425" bIns="91425" anchor="t" anchorCtr="0">
            <a:noAutofit/>
          </a:bodyPr>
          <a:lstStyle/>
          <a:p>
            <a:pPr marL="1371600" lvl="0" indent="0" algn="l" rtl="0">
              <a:spcBef>
                <a:spcPts val="0"/>
              </a:spcBef>
              <a:spcAft>
                <a:spcPts val="0"/>
              </a:spcAft>
              <a:buNone/>
            </a:pPr>
            <a:r>
              <a:rPr lang="en" sz="1600" b="1" dirty="0">
                <a:solidFill>
                  <a:srgbClr val="000000"/>
                </a:solidFill>
                <a:latin typeface="Arial"/>
                <a:ea typeface="Arial"/>
                <a:cs typeface="Arial"/>
                <a:sym typeface="Arial"/>
              </a:rPr>
              <a:t>PRESENT SIGNALING SYSTEM:</a:t>
            </a:r>
            <a:endParaRPr sz="1600" b="1" dirty="0">
              <a:solidFill>
                <a:srgbClr val="000000"/>
              </a:solidFill>
              <a:latin typeface="Arial"/>
              <a:ea typeface="Arial"/>
              <a:cs typeface="Arial"/>
              <a:sym typeface="Arial"/>
            </a:endParaRPr>
          </a:p>
          <a:p>
            <a:pPr marL="1371600" lvl="0" indent="-330200" algn="l" rtl="0">
              <a:spcBef>
                <a:spcPts val="1200"/>
              </a:spcBef>
              <a:spcAft>
                <a:spcPts val="0"/>
              </a:spcAft>
              <a:buClr>
                <a:srgbClr val="000000"/>
              </a:buClr>
              <a:buSzPts val="1600"/>
              <a:buFont typeface="Arial"/>
              <a:buChar char="●"/>
            </a:pPr>
            <a:r>
              <a:rPr lang="en" sz="1600" dirty="0">
                <a:solidFill>
                  <a:srgbClr val="000000"/>
                </a:solidFill>
                <a:latin typeface="Arial"/>
                <a:ea typeface="Arial"/>
                <a:cs typeface="Arial"/>
                <a:sym typeface="Arial"/>
              </a:rPr>
              <a:t>Under present scenario, traffic control is achieved by the use of a system of hand signs by traffic police personnel, traffic signals and marking.</a:t>
            </a:r>
            <a:endParaRPr sz="1600" dirty="0">
              <a:solidFill>
                <a:srgbClr val="000000"/>
              </a:solidFill>
              <a:latin typeface="Arial"/>
              <a:ea typeface="Arial"/>
              <a:cs typeface="Arial"/>
              <a:sym typeface="Arial"/>
            </a:endParaRPr>
          </a:p>
          <a:p>
            <a:pPr marL="1371600" lvl="0" indent="-330200" algn="l" rtl="0">
              <a:spcBef>
                <a:spcPts val="0"/>
              </a:spcBef>
              <a:spcAft>
                <a:spcPts val="0"/>
              </a:spcAft>
              <a:buClr>
                <a:srgbClr val="000000"/>
              </a:buClr>
              <a:buSzPts val="1600"/>
              <a:buFont typeface="Arial"/>
              <a:buChar char="●"/>
            </a:pPr>
            <a:r>
              <a:rPr lang="en" sz="1600" dirty="0">
                <a:solidFill>
                  <a:srgbClr val="000000"/>
                </a:solidFill>
                <a:latin typeface="Arial"/>
                <a:ea typeface="Arial"/>
                <a:cs typeface="Arial"/>
                <a:sym typeface="Arial"/>
              </a:rPr>
              <a:t>Under current circumstances, traffic lights are set on in the different directions with fixed time delay, following a particular cycle while switching from one signal to another.</a:t>
            </a:r>
            <a:endParaRPr sz="1600" dirty="0">
              <a:solidFill>
                <a:srgbClr val="000000"/>
              </a:solidFill>
              <a:latin typeface="Arial"/>
              <a:ea typeface="Arial"/>
              <a:cs typeface="Arial"/>
              <a:sym typeface="Arial"/>
            </a:endParaRPr>
          </a:p>
          <a:p>
            <a:pPr marL="1371600" lvl="0" indent="-330200" algn="l" rtl="0">
              <a:spcBef>
                <a:spcPts val="0"/>
              </a:spcBef>
              <a:spcAft>
                <a:spcPts val="0"/>
              </a:spcAft>
              <a:buClr>
                <a:srgbClr val="000000"/>
              </a:buClr>
              <a:buSzPts val="1600"/>
              <a:buFont typeface="Arial"/>
              <a:buChar char="●"/>
            </a:pPr>
            <a:r>
              <a:rPr lang="en" sz="1600" dirty="0">
                <a:solidFill>
                  <a:srgbClr val="000000"/>
                </a:solidFill>
                <a:latin typeface="Arial"/>
                <a:ea typeface="Arial"/>
                <a:cs typeface="Arial"/>
                <a:sym typeface="Arial"/>
              </a:rPr>
              <a:t>Not having any mechanism to deal vehicles stuck in traffic rather than clearing route manually by police personnels.</a:t>
            </a:r>
            <a:endParaRPr sz="1600" dirty="0">
              <a:solidFill>
                <a:srgbClr val="000000"/>
              </a:solidFill>
              <a:latin typeface="Arial"/>
              <a:ea typeface="Arial"/>
              <a:cs typeface="Arial"/>
              <a:sym typeface="Arial"/>
            </a:endParaRPr>
          </a:p>
          <a:p>
            <a:pPr marL="1371600" lvl="0" indent="-330200" algn="l" rtl="0">
              <a:spcBef>
                <a:spcPts val="0"/>
              </a:spcBef>
              <a:spcAft>
                <a:spcPts val="0"/>
              </a:spcAft>
              <a:buClr>
                <a:srgbClr val="000000"/>
              </a:buClr>
              <a:buSzPts val="1600"/>
              <a:buFont typeface="Arial"/>
              <a:buChar char="●"/>
            </a:pPr>
            <a:r>
              <a:rPr lang="en" sz="1600" dirty="0">
                <a:solidFill>
                  <a:srgbClr val="000000"/>
                </a:solidFill>
                <a:latin typeface="Arial"/>
                <a:ea typeface="Arial"/>
                <a:cs typeface="Arial"/>
                <a:sym typeface="Arial"/>
              </a:rPr>
              <a:t>More number of manpower is required.</a:t>
            </a:r>
            <a:endParaRPr sz="1600" dirty="0">
              <a:solidFill>
                <a:srgbClr val="000000"/>
              </a:solidFill>
              <a:latin typeface="Arial"/>
              <a:ea typeface="Arial"/>
              <a:cs typeface="Arial"/>
              <a:sym typeface="Arial"/>
            </a:endParaRPr>
          </a:p>
          <a:p>
            <a:pPr marL="457200" lvl="0" indent="0" algn="l" rtl="0">
              <a:spcBef>
                <a:spcPts val="1200"/>
              </a:spcBef>
              <a:spcAft>
                <a:spcPts val="1200"/>
              </a:spcAft>
              <a:buNone/>
            </a:pPr>
            <a:endParaRPr sz="1600" u="sng" dirty="0"/>
          </a:p>
        </p:txBody>
      </p:sp>
      <p:pic>
        <p:nvPicPr>
          <p:cNvPr id="3" name="Picture 2">
            <a:extLst>
              <a:ext uri="{FF2B5EF4-FFF2-40B4-BE49-F238E27FC236}">
                <a16:creationId xmlns:a16="http://schemas.microsoft.com/office/drawing/2014/main" id="{B1475FC9-B158-4963-AB01-B3ACFEBFC2AA}"/>
              </a:ext>
            </a:extLst>
          </p:cNvPr>
          <p:cNvPicPr>
            <a:picLocks noChangeAspect="1"/>
          </p:cNvPicPr>
          <p:nvPr/>
        </p:nvPicPr>
        <p:blipFill>
          <a:blip r:embed="rId3"/>
          <a:stretch>
            <a:fillRect/>
          </a:stretch>
        </p:blipFill>
        <p:spPr>
          <a:xfrm>
            <a:off x="396240" y="2127885"/>
            <a:ext cx="2928716" cy="2626995"/>
          </a:xfrm>
          <a:prstGeom prst="rect">
            <a:avLst/>
          </a:prstGeom>
          <a:ln w="88900" cap="sq" cmpd="thickThin">
            <a:solidFill>
              <a:srgbClr val="000000"/>
            </a:solidFill>
            <a:prstDash val="solid"/>
            <a:miter lim="800000"/>
          </a:ln>
          <a:effectLst>
            <a:innerShdw blurRad="76200">
              <a:srgbClr val="000000"/>
            </a:innerShdw>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rgbClr val="DFE9FB"/>
            </a:gs>
            <a:gs pos="100000">
              <a:srgbClr val="6E9BE7"/>
            </a:gs>
          </a:gsLst>
          <a:path path="circle">
            <a:fillToRect l="50000" t="50000" r="50000" b="50000"/>
          </a:path>
          <a:tileRect/>
        </a:gradFill>
        <a:effectLst/>
      </p:bgPr>
    </p:bg>
    <p:spTree>
      <p:nvGrpSpPr>
        <p:cNvPr id="1" name="Shape 165"/>
        <p:cNvGrpSpPr/>
        <p:nvPr/>
      </p:nvGrpSpPr>
      <p:grpSpPr>
        <a:xfrm>
          <a:off x="0" y="0"/>
          <a:ext cx="0" cy="0"/>
          <a:chOff x="0" y="0"/>
          <a:chExt cx="0" cy="0"/>
        </a:xfrm>
      </p:grpSpPr>
      <p:sp>
        <p:nvSpPr>
          <p:cNvPr id="166" name="Google Shape;166;p18"/>
          <p:cNvSpPr txBox="1">
            <a:spLocks noGrp="1"/>
          </p:cNvSpPr>
          <p:nvPr>
            <p:ph type="title"/>
          </p:nvPr>
        </p:nvSpPr>
        <p:spPr>
          <a:xfrm>
            <a:off x="1213400" y="393750"/>
            <a:ext cx="7122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600" b="1" u="sng" dirty="0">
                <a:solidFill>
                  <a:srgbClr val="000000"/>
                </a:solidFill>
                <a:latin typeface="Castellar" panose="020A0402060406010301" pitchFamily="18" charset="0"/>
                <a:ea typeface="Arial"/>
                <a:cs typeface="Arial"/>
                <a:sym typeface="Arial"/>
              </a:rPr>
              <a:t>PROPOSED MODEL</a:t>
            </a:r>
            <a:endParaRPr sz="2600" b="1" u="sng" dirty="0">
              <a:solidFill>
                <a:srgbClr val="000000"/>
              </a:solidFill>
              <a:latin typeface="Castellar" panose="020A0402060406010301" pitchFamily="18" charset="0"/>
              <a:ea typeface="Arial"/>
              <a:cs typeface="Arial"/>
              <a:sym typeface="Arial"/>
            </a:endParaRPr>
          </a:p>
        </p:txBody>
      </p:sp>
      <p:sp>
        <p:nvSpPr>
          <p:cNvPr id="167" name="Google Shape;167;p18"/>
          <p:cNvSpPr txBox="1">
            <a:spLocks noGrp="1"/>
          </p:cNvSpPr>
          <p:nvPr>
            <p:ph type="body" idx="1"/>
          </p:nvPr>
        </p:nvSpPr>
        <p:spPr>
          <a:xfrm>
            <a:off x="3512820" y="1600199"/>
            <a:ext cx="5324680" cy="3429001"/>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Clr>
                <a:srgbClr val="000000"/>
              </a:buClr>
              <a:buSzPts val="1600"/>
              <a:buFont typeface="Arial"/>
              <a:buChar char="●"/>
            </a:pPr>
            <a:r>
              <a:rPr lang="en" sz="1600" dirty="0">
                <a:solidFill>
                  <a:srgbClr val="000000"/>
                </a:solidFill>
                <a:latin typeface="Arial"/>
                <a:ea typeface="Arial"/>
                <a:cs typeface="Arial"/>
                <a:sym typeface="Arial"/>
              </a:rPr>
              <a:t>Rather than using fixed time interval signaling system for each lane we are here introducing dynamic signaling system in which the prioritization of each lane happen based on the density of each lane.</a:t>
            </a:r>
            <a:endParaRPr sz="1600" dirty="0">
              <a:solidFill>
                <a:srgbClr val="000000"/>
              </a:solidFill>
              <a:latin typeface="Arial"/>
              <a:ea typeface="Arial"/>
              <a:cs typeface="Arial"/>
              <a:sym typeface="Arial"/>
            </a:endParaRPr>
          </a:p>
          <a:p>
            <a:pPr marL="457200" lvl="0" indent="-330200" algn="l" rtl="0">
              <a:spcBef>
                <a:spcPts val="0"/>
              </a:spcBef>
              <a:spcAft>
                <a:spcPts val="0"/>
              </a:spcAft>
              <a:buClr>
                <a:srgbClr val="000000"/>
              </a:buClr>
              <a:buSzPts val="1600"/>
              <a:buFont typeface="Arial"/>
              <a:buChar char="●"/>
            </a:pPr>
            <a:r>
              <a:rPr lang="en" sz="1600" dirty="0">
                <a:solidFill>
                  <a:srgbClr val="000000"/>
                </a:solidFill>
                <a:latin typeface="Arial"/>
                <a:ea typeface="Arial"/>
                <a:cs typeface="Arial"/>
                <a:sym typeface="Arial"/>
              </a:rPr>
              <a:t>Based on the high to lower density traffic signals will be opened first to last respectively.</a:t>
            </a:r>
            <a:endParaRPr sz="1600" dirty="0">
              <a:solidFill>
                <a:srgbClr val="000000"/>
              </a:solidFill>
              <a:latin typeface="Arial"/>
              <a:ea typeface="Arial"/>
              <a:cs typeface="Arial"/>
              <a:sym typeface="Arial"/>
            </a:endParaRPr>
          </a:p>
          <a:p>
            <a:pPr marL="457200" lvl="0" indent="-330200" algn="l" rtl="0">
              <a:spcBef>
                <a:spcPts val="0"/>
              </a:spcBef>
              <a:spcAft>
                <a:spcPts val="0"/>
              </a:spcAft>
              <a:buClr>
                <a:srgbClr val="000000"/>
              </a:buClr>
              <a:buSzPts val="1600"/>
              <a:buChar char="●"/>
            </a:pPr>
            <a:r>
              <a:rPr lang="en" sz="1600" dirty="0">
                <a:solidFill>
                  <a:srgbClr val="000000"/>
                </a:solidFill>
              </a:rPr>
              <a:t>Will make traffic signaling system </a:t>
            </a:r>
            <a:r>
              <a:rPr lang="en" sz="1600" b="1" dirty="0">
                <a:solidFill>
                  <a:srgbClr val="000000"/>
                </a:solidFill>
              </a:rPr>
              <a:t>SMARTER.</a:t>
            </a:r>
            <a:endParaRPr sz="1600" b="1" dirty="0">
              <a:solidFill>
                <a:srgbClr val="000000"/>
              </a:solidFill>
            </a:endParaRPr>
          </a:p>
        </p:txBody>
      </p:sp>
      <p:pic>
        <p:nvPicPr>
          <p:cNvPr id="3" name="Picture 2">
            <a:extLst>
              <a:ext uri="{FF2B5EF4-FFF2-40B4-BE49-F238E27FC236}">
                <a16:creationId xmlns:a16="http://schemas.microsoft.com/office/drawing/2014/main" id="{7D02EE75-6BF6-4A4A-B802-7FD9A8D42965}"/>
              </a:ext>
            </a:extLst>
          </p:cNvPr>
          <p:cNvPicPr>
            <a:picLocks noChangeAspect="1"/>
          </p:cNvPicPr>
          <p:nvPr/>
        </p:nvPicPr>
        <p:blipFill>
          <a:blip r:embed="rId3"/>
          <a:stretch>
            <a:fillRect/>
          </a:stretch>
        </p:blipFill>
        <p:spPr>
          <a:xfrm>
            <a:off x="391668" y="1727454"/>
            <a:ext cx="2983992" cy="2315922"/>
          </a:xfrm>
          <a:prstGeom prst="rect">
            <a:avLst/>
          </a:prstGeom>
          <a:ln w="88900" cap="sq" cmpd="thickThin">
            <a:solidFill>
              <a:srgbClr val="000000"/>
            </a:solidFill>
            <a:prstDash val="solid"/>
            <a:miter lim="800000"/>
          </a:ln>
          <a:effectLst>
            <a:innerShdw blurRad="76200">
              <a:srgbClr val="000000"/>
            </a:innerShdw>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rgbClr val="DFE9FB"/>
            </a:gs>
            <a:gs pos="100000">
              <a:srgbClr val="6E9BE7"/>
            </a:gs>
          </a:gsLst>
          <a:path path="circle">
            <a:fillToRect l="50000" t="50000" r="50000" b="50000"/>
          </a:path>
          <a:tileRect/>
        </a:gradFill>
        <a:effectLst/>
      </p:bgPr>
    </p:bg>
    <p:spTree>
      <p:nvGrpSpPr>
        <p:cNvPr id="1" name="Shape 171"/>
        <p:cNvGrpSpPr/>
        <p:nvPr/>
      </p:nvGrpSpPr>
      <p:grpSpPr>
        <a:xfrm>
          <a:off x="0" y="0"/>
          <a:ext cx="0" cy="0"/>
          <a:chOff x="0" y="0"/>
          <a:chExt cx="0" cy="0"/>
        </a:xfrm>
      </p:grpSpPr>
      <p:sp>
        <p:nvSpPr>
          <p:cNvPr id="172" name="Google Shape;172;p19"/>
          <p:cNvSpPr txBox="1"/>
          <p:nvPr/>
        </p:nvSpPr>
        <p:spPr>
          <a:xfrm>
            <a:off x="1202650" y="256275"/>
            <a:ext cx="6890700" cy="585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600" b="1" u="sng" dirty="0">
                <a:latin typeface="Castellar" panose="020A0402060406010301" pitchFamily="18" charset="0"/>
              </a:rPr>
              <a:t>FLOWCHART</a:t>
            </a:r>
            <a:r>
              <a:rPr lang="en" sz="2600" b="1" u="sng" dirty="0"/>
              <a:t> </a:t>
            </a:r>
            <a:endParaRPr sz="2600" b="1" u="sng" dirty="0"/>
          </a:p>
        </p:txBody>
      </p:sp>
      <p:pic>
        <p:nvPicPr>
          <p:cNvPr id="4" name="Picture 3"/>
          <p:cNvPicPr/>
          <p:nvPr/>
        </p:nvPicPr>
        <p:blipFill>
          <a:blip r:embed="rId3">
            <a:extLst>
              <a:ext uri="{28A0092B-C50C-407E-A947-70E740481C1C}">
                <a14:useLocalDpi xmlns:a14="http://schemas.microsoft.com/office/drawing/2010/main" val="0"/>
              </a:ext>
            </a:extLst>
          </a:blip>
          <a:stretch>
            <a:fillRect/>
          </a:stretch>
        </p:blipFill>
        <p:spPr>
          <a:xfrm>
            <a:off x="1821601" y="914400"/>
            <a:ext cx="5338024" cy="4122420"/>
          </a:xfrm>
          <a:prstGeom prst="rect">
            <a:avLst/>
          </a:prstGeom>
          <a:ln w="88900" cap="sq" cmpd="thickThin">
            <a:solidFill>
              <a:srgbClr val="000000"/>
            </a:solidFill>
            <a:prstDash val="solid"/>
            <a:miter lim="800000"/>
          </a:ln>
          <a:effectLst>
            <a:innerShdw blurRad="76200">
              <a:srgbClr val="000000"/>
            </a:innerShdw>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rgbClr val="DFE9FB"/>
            </a:gs>
            <a:gs pos="100000">
              <a:srgbClr val="6E9BE7"/>
            </a:gs>
          </a:gsLst>
          <a:path path="circle">
            <a:fillToRect l="50000" t="50000" r="50000" b="50000"/>
          </a:path>
          <a:tileRect/>
        </a:gradFill>
        <a:effectLst/>
      </p:bgPr>
    </p:bg>
    <p:spTree>
      <p:nvGrpSpPr>
        <p:cNvPr id="1" name="Shape 177"/>
        <p:cNvGrpSpPr/>
        <p:nvPr/>
      </p:nvGrpSpPr>
      <p:grpSpPr>
        <a:xfrm>
          <a:off x="0" y="0"/>
          <a:ext cx="0" cy="0"/>
          <a:chOff x="0" y="0"/>
          <a:chExt cx="0" cy="0"/>
        </a:xfrm>
      </p:grpSpPr>
      <p:sp>
        <p:nvSpPr>
          <p:cNvPr id="178" name="Google Shape;178;p20"/>
          <p:cNvSpPr txBox="1"/>
          <p:nvPr/>
        </p:nvSpPr>
        <p:spPr>
          <a:xfrm>
            <a:off x="1030850" y="256275"/>
            <a:ext cx="7062300" cy="585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600" b="1" u="sng" dirty="0">
                <a:latin typeface="Castellar" panose="020A0402060406010301" pitchFamily="18" charset="0"/>
              </a:rPr>
              <a:t>ACTIVITY DIAGRAM</a:t>
            </a:r>
            <a:endParaRPr sz="2600" b="1" u="sng" dirty="0">
              <a:latin typeface="Castellar" panose="020A0402060406010301" pitchFamily="18" charset="0"/>
            </a:endParaRPr>
          </a:p>
        </p:txBody>
      </p:sp>
      <p:sp>
        <p:nvSpPr>
          <p:cNvPr id="179" name="Google Shape;179;p20"/>
          <p:cNvSpPr txBox="1"/>
          <p:nvPr/>
        </p:nvSpPr>
        <p:spPr>
          <a:xfrm>
            <a:off x="1117475" y="1178725"/>
            <a:ext cx="28320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600" b="1">
              <a:latin typeface="Lato"/>
              <a:ea typeface="Lato"/>
              <a:cs typeface="Lato"/>
              <a:sym typeface="Lato"/>
            </a:endParaRPr>
          </a:p>
        </p:txBody>
      </p:sp>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2106601" y="1005840"/>
            <a:ext cx="5140800" cy="3949080"/>
          </a:xfrm>
          <a:prstGeom prst="rect">
            <a:avLst/>
          </a:prstGeom>
          <a:ln w="88900" cap="sq" cmpd="thickThin">
            <a:solidFill>
              <a:srgbClr val="000000"/>
            </a:solidFill>
            <a:prstDash val="solid"/>
            <a:miter lim="800000"/>
          </a:ln>
          <a:effectLst>
            <a:innerShdw blurRad="76200">
              <a:srgbClr val="000000"/>
            </a:innerShdw>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rgbClr val="DFE9FB"/>
            </a:gs>
            <a:gs pos="100000">
              <a:srgbClr val="6E9BE7"/>
            </a:gs>
          </a:gsLst>
          <a:path path="circle">
            <a:fillToRect l="50000" t="50000" r="50000" b="50000"/>
          </a:path>
          <a:tileRect/>
        </a:gradFill>
        <a:effectLst/>
      </p:bgPr>
    </p:bg>
    <p:spTree>
      <p:nvGrpSpPr>
        <p:cNvPr id="1" name="Shape 184"/>
        <p:cNvGrpSpPr/>
        <p:nvPr/>
      </p:nvGrpSpPr>
      <p:grpSpPr>
        <a:xfrm>
          <a:off x="0" y="0"/>
          <a:ext cx="0" cy="0"/>
          <a:chOff x="0" y="0"/>
          <a:chExt cx="0" cy="0"/>
        </a:xfrm>
      </p:grpSpPr>
      <p:sp>
        <p:nvSpPr>
          <p:cNvPr id="185" name="Google Shape;185;p21"/>
          <p:cNvSpPr txBox="1"/>
          <p:nvPr/>
        </p:nvSpPr>
        <p:spPr>
          <a:xfrm>
            <a:off x="1030850" y="256275"/>
            <a:ext cx="7062300" cy="585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600" b="1" u="sng" dirty="0">
                <a:latin typeface="Castellar" panose="020A0402060406010301" pitchFamily="18" charset="0"/>
              </a:rPr>
              <a:t>SEQUENCE DIAGRAM</a:t>
            </a:r>
            <a:endParaRPr sz="2600" b="1" u="sng" dirty="0">
              <a:latin typeface="Castellar" panose="020A0402060406010301" pitchFamily="18" charset="0"/>
            </a:endParaRPr>
          </a:p>
        </p:txBody>
      </p:sp>
      <p:sp>
        <p:nvSpPr>
          <p:cNvPr id="186" name="Google Shape;186;p21"/>
          <p:cNvSpPr txBox="1"/>
          <p:nvPr/>
        </p:nvSpPr>
        <p:spPr>
          <a:xfrm>
            <a:off x="1117475" y="1178725"/>
            <a:ext cx="28320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600" b="1">
              <a:latin typeface="Lato"/>
              <a:ea typeface="Lato"/>
              <a:cs typeface="Lato"/>
              <a:sym typeface="Lato"/>
            </a:endParaRPr>
          </a:p>
        </p:txBody>
      </p:sp>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1848817" y="982980"/>
            <a:ext cx="5714365" cy="4006620"/>
          </a:xfrm>
          <a:prstGeom prst="rect">
            <a:avLst/>
          </a:prstGeom>
          <a:ln w="88900" cap="sq" cmpd="thickThin">
            <a:solidFill>
              <a:srgbClr val="000000"/>
            </a:solidFill>
            <a:prstDash val="solid"/>
            <a:miter lim="800000"/>
          </a:ln>
          <a:effectLst>
            <a:innerShdw blurRad="76200">
              <a:srgbClr val="000000"/>
            </a:innerShdw>
          </a:effectLst>
        </p:spPr>
      </p:pic>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TM03457464[[fn=Dividend]]</Template>
  <TotalTime>300</TotalTime>
  <Words>971</Words>
  <Application>Microsoft Office PowerPoint</Application>
  <PresentationFormat>On-screen Show (16:9)</PresentationFormat>
  <Paragraphs>89</Paragraphs>
  <Slides>19</Slides>
  <Notes>19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Roboto Slab</vt:lpstr>
      <vt:lpstr>Times New Roman</vt:lpstr>
      <vt:lpstr>Arial</vt:lpstr>
      <vt:lpstr>Montserrat</vt:lpstr>
      <vt:lpstr>Lato</vt:lpstr>
      <vt:lpstr>Castellar</vt:lpstr>
      <vt:lpstr>Focus</vt:lpstr>
      <vt:lpstr>PowerPoint Presentation</vt:lpstr>
      <vt:lpstr>INTRODUCTION</vt:lpstr>
      <vt:lpstr>ABOUT IOT </vt:lpstr>
      <vt:lpstr>IOT IN TRAFFIC MANAGEMENT</vt:lpstr>
      <vt:lpstr>PROBLEM DEFINITION</vt:lpstr>
      <vt:lpstr>PROPOSED MODEL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DEMERITS</vt:lpstr>
      <vt:lpstr>FUTURE SCOPE</vt:lpstr>
      <vt:lpstr>CONCLUSION </vt:lpstr>
      <vt:lpstr>BIBLIOGRAPHY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Anuj Kumar Gupta</dc:creator>
  <cp:lastModifiedBy>ANUJ KUMAR GUPTA</cp:lastModifiedBy>
  <cp:revision>28</cp:revision>
  <dcterms:modified xsi:type="dcterms:W3CDTF">2021-07-07T18:16:55Z</dcterms:modified>
</cp:coreProperties>
</file>