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2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4926C3-33B4-C846-8C51-B1709308EA63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C20566-E34A-8D4A-B659-8454CDB26104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5E246E60-9EF7-C941-8880-76683435DAD4}" type="parTrans" cxnId="{58BE69DE-06CE-6342-B7EE-BBAC66F86123}">
      <dgm:prSet/>
      <dgm:spPr/>
      <dgm:t>
        <a:bodyPr/>
        <a:lstStyle/>
        <a:p>
          <a:endParaRPr lang="en-US"/>
        </a:p>
      </dgm:t>
    </dgm:pt>
    <dgm:pt modelId="{1852A029-EA1A-954A-875E-3553C2330CD4}" type="sibTrans" cxnId="{58BE69DE-06CE-6342-B7EE-BBAC66F86123}">
      <dgm:prSet/>
      <dgm:spPr/>
      <dgm:t>
        <a:bodyPr/>
        <a:lstStyle/>
        <a:p>
          <a:endParaRPr lang="en-US"/>
        </a:p>
      </dgm:t>
    </dgm:pt>
    <dgm:pt modelId="{73E127E9-F31F-A94E-BE9E-D40CFAD840FC}">
      <dgm:prSet phldrT="[Text]"/>
      <dgm:spPr/>
      <dgm:t>
        <a:bodyPr/>
        <a:lstStyle/>
        <a:p>
          <a:r>
            <a:rPr lang="en-US" dirty="0"/>
            <a:t>Fix rows, columns, Null and Invalid Values</a:t>
          </a:r>
        </a:p>
      </dgm:t>
    </dgm:pt>
    <dgm:pt modelId="{F781CA2F-A91A-9942-B182-4375AE7DB1FD}" type="parTrans" cxnId="{7E0CDA3B-2200-334B-A610-DAF7BD2A5C00}">
      <dgm:prSet/>
      <dgm:spPr/>
      <dgm:t>
        <a:bodyPr/>
        <a:lstStyle/>
        <a:p>
          <a:endParaRPr lang="en-US"/>
        </a:p>
      </dgm:t>
    </dgm:pt>
    <dgm:pt modelId="{B2592F25-5738-C541-A4A3-CFEA4F12F2D9}" type="sibTrans" cxnId="{7E0CDA3B-2200-334B-A610-DAF7BD2A5C00}">
      <dgm:prSet/>
      <dgm:spPr/>
      <dgm:t>
        <a:bodyPr/>
        <a:lstStyle/>
        <a:p>
          <a:endParaRPr lang="en-US"/>
        </a:p>
      </dgm:t>
    </dgm:pt>
    <dgm:pt modelId="{290A3E6A-89E8-7D4D-A789-50F5B156AB0A}">
      <dgm:prSet phldrT="[Text]"/>
      <dgm:spPr/>
      <dgm:t>
        <a:bodyPr/>
        <a:lstStyle/>
        <a:p>
          <a:r>
            <a:rPr lang="en-US" dirty="0"/>
            <a:t>Standardize, Transform, Deduplicate</a:t>
          </a:r>
        </a:p>
      </dgm:t>
    </dgm:pt>
    <dgm:pt modelId="{14D7ADF9-4AC2-414D-8210-0E85F8A8E781}" type="parTrans" cxnId="{D9C96E40-2240-834F-8408-6FFD290FAD87}">
      <dgm:prSet/>
      <dgm:spPr/>
      <dgm:t>
        <a:bodyPr/>
        <a:lstStyle/>
        <a:p>
          <a:endParaRPr lang="en-US"/>
        </a:p>
      </dgm:t>
    </dgm:pt>
    <dgm:pt modelId="{B7887861-FD22-4A48-88CD-41C322421D4B}" type="sibTrans" cxnId="{D9C96E40-2240-834F-8408-6FFD290FAD87}">
      <dgm:prSet/>
      <dgm:spPr/>
      <dgm:t>
        <a:bodyPr/>
        <a:lstStyle/>
        <a:p>
          <a:endParaRPr lang="en-US"/>
        </a:p>
      </dgm:t>
    </dgm:pt>
    <dgm:pt modelId="{5623DB27-B063-7D4E-9580-288BF5566E78}">
      <dgm:prSet phldrT="[Text]"/>
      <dgm:spPr/>
      <dgm:t>
        <a:bodyPr/>
        <a:lstStyle/>
        <a:p>
          <a:r>
            <a:rPr lang="en-US" dirty="0"/>
            <a:t>Univariate Analysis</a:t>
          </a:r>
        </a:p>
      </dgm:t>
    </dgm:pt>
    <dgm:pt modelId="{7719A00B-C26D-EF48-B8FA-25B7052FA5EC}" type="parTrans" cxnId="{48A87397-BBE2-2440-B7FB-43376217ECE8}">
      <dgm:prSet/>
      <dgm:spPr/>
      <dgm:t>
        <a:bodyPr/>
        <a:lstStyle/>
        <a:p>
          <a:endParaRPr lang="en-US"/>
        </a:p>
      </dgm:t>
    </dgm:pt>
    <dgm:pt modelId="{D44C1AEA-9FA8-2D4D-BC1C-34CEAAA7A308}" type="sibTrans" cxnId="{48A87397-BBE2-2440-B7FB-43376217ECE8}">
      <dgm:prSet/>
      <dgm:spPr/>
      <dgm:t>
        <a:bodyPr/>
        <a:lstStyle/>
        <a:p>
          <a:endParaRPr lang="en-US"/>
        </a:p>
      </dgm:t>
    </dgm:pt>
    <dgm:pt modelId="{F27DA8F5-DEB7-A640-9C6D-2D3E325C7440}">
      <dgm:prSet phldrT="[Text]"/>
      <dgm:spPr/>
      <dgm:t>
        <a:bodyPr/>
        <a:lstStyle/>
        <a:p>
          <a:r>
            <a:rPr lang="en-US" dirty="0"/>
            <a:t>Analyze one Variable at a time</a:t>
          </a:r>
        </a:p>
      </dgm:t>
    </dgm:pt>
    <dgm:pt modelId="{22BB364E-EA17-474C-A76A-6459A6564642}" type="parTrans" cxnId="{BBB310E5-C080-AA4A-AEFA-D9EA2492A96C}">
      <dgm:prSet/>
      <dgm:spPr/>
      <dgm:t>
        <a:bodyPr/>
        <a:lstStyle/>
        <a:p>
          <a:endParaRPr lang="en-US"/>
        </a:p>
      </dgm:t>
    </dgm:pt>
    <dgm:pt modelId="{FFECA277-167F-C84D-ABD1-B8BF1B1D0EC2}" type="sibTrans" cxnId="{BBB310E5-C080-AA4A-AEFA-D9EA2492A96C}">
      <dgm:prSet/>
      <dgm:spPr/>
      <dgm:t>
        <a:bodyPr/>
        <a:lstStyle/>
        <a:p>
          <a:endParaRPr lang="en-US"/>
        </a:p>
      </dgm:t>
    </dgm:pt>
    <dgm:pt modelId="{B5BD0441-6C4B-A145-A70D-135FBE13E8DB}">
      <dgm:prSet phldrT="[Text]"/>
      <dgm:spPr/>
      <dgm:t>
        <a:bodyPr/>
        <a:lstStyle/>
        <a:p>
          <a:r>
            <a:rPr lang="en-US" dirty="0"/>
            <a:t>Data distribution, Summary Metrics</a:t>
          </a:r>
        </a:p>
      </dgm:t>
    </dgm:pt>
    <dgm:pt modelId="{034A606E-00E9-FA47-B181-29A6F1071D7A}" type="parTrans" cxnId="{FCBD9F89-C50B-E245-9D98-2101491CE80F}">
      <dgm:prSet/>
      <dgm:spPr/>
      <dgm:t>
        <a:bodyPr/>
        <a:lstStyle/>
        <a:p>
          <a:endParaRPr lang="en-US"/>
        </a:p>
      </dgm:t>
    </dgm:pt>
    <dgm:pt modelId="{EB077BAD-C5B5-4F45-A91A-6F20DB528B58}" type="sibTrans" cxnId="{FCBD9F89-C50B-E245-9D98-2101491CE80F}">
      <dgm:prSet/>
      <dgm:spPr/>
      <dgm:t>
        <a:bodyPr/>
        <a:lstStyle/>
        <a:p>
          <a:endParaRPr lang="en-US"/>
        </a:p>
      </dgm:t>
    </dgm:pt>
    <dgm:pt modelId="{54B59691-7177-304B-AF66-801A77230AAA}">
      <dgm:prSet phldrT="[Text]"/>
      <dgm:spPr/>
      <dgm:t>
        <a:bodyPr/>
        <a:lstStyle/>
        <a:p>
          <a:r>
            <a:rPr lang="en-US" dirty="0"/>
            <a:t>Bivariate</a:t>
          </a:r>
        </a:p>
        <a:p>
          <a:r>
            <a:rPr lang="en-US" dirty="0"/>
            <a:t>Analysis</a:t>
          </a:r>
        </a:p>
      </dgm:t>
    </dgm:pt>
    <dgm:pt modelId="{1F0B2CE4-AC35-F147-88B2-EC597CA58F96}" type="parTrans" cxnId="{893DEAAA-D933-1F43-A1A0-3D4506A5248A}">
      <dgm:prSet/>
      <dgm:spPr/>
      <dgm:t>
        <a:bodyPr/>
        <a:lstStyle/>
        <a:p>
          <a:endParaRPr lang="en-US"/>
        </a:p>
      </dgm:t>
    </dgm:pt>
    <dgm:pt modelId="{52C06ABB-ECC6-F74F-A414-52C52E4EC988}" type="sibTrans" cxnId="{893DEAAA-D933-1F43-A1A0-3D4506A5248A}">
      <dgm:prSet/>
      <dgm:spPr/>
      <dgm:t>
        <a:bodyPr/>
        <a:lstStyle/>
        <a:p>
          <a:endParaRPr lang="en-US"/>
        </a:p>
      </dgm:t>
    </dgm:pt>
    <dgm:pt modelId="{EE0B7E73-7EC2-224B-A02C-B070C371B89F}">
      <dgm:prSet phldrT="[Text]"/>
      <dgm:spPr/>
      <dgm:t>
        <a:bodyPr/>
        <a:lstStyle/>
        <a:p>
          <a:r>
            <a:rPr lang="en-US" dirty="0"/>
            <a:t>Analysis on Continuous Variables</a:t>
          </a:r>
        </a:p>
      </dgm:t>
    </dgm:pt>
    <dgm:pt modelId="{29733BB8-9860-7849-94E9-F2981E958F4B}" type="parTrans" cxnId="{76F8A1D2-B428-E84F-9399-5477140DA36B}">
      <dgm:prSet/>
      <dgm:spPr/>
      <dgm:t>
        <a:bodyPr/>
        <a:lstStyle/>
        <a:p>
          <a:endParaRPr lang="en-US"/>
        </a:p>
      </dgm:t>
    </dgm:pt>
    <dgm:pt modelId="{DDFD1011-84D3-5C4F-8E68-5FC1FC74DB1E}" type="sibTrans" cxnId="{76F8A1D2-B428-E84F-9399-5477140DA36B}">
      <dgm:prSet/>
      <dgm:spPr/>
      <dgm:t>
        <a:bodyPr/>
        <a:lstStyle/>
        <a:p>
          <a:endParaRPr lang="en-US"/>
        </a:p>
      </dgm:t>
    </dgm:pt>
    <dgm:pt modelId="{677BA61A-BF20-AA42-B4C3-11190CEB84CC}">
      <dgm:prSet phldrT="[Text]"/>
      <dgm:spPr/>
      <dgm:t>
        <a:bodyPr/>
        <a:lstStyle/>
        <a:p>
          <a:r>
            <a:rPr lang="en-US" dirty="0"/>
            <a:t>Correlation between variables</a:t>
          </a:r>
        </a:p>
      </dgm:t>
    </dgm:pt>
    <dgm:pt modelId="{A6A3E558-984B-6A49-B313-8062CEFC8D1D}" type="parTrans" cxnId="{A2CCA1CF-742B-2349-B466-A218F54AE205}">
      <dgm:prSet/>
      <dgm:spPr/>
      <dgm:t>
        <a:bodyPr/>
        <a:lstStyle/>
        <a:p>
          <a:endParaRPr lang="en-US"/>
        </a:p>
      </dgm:t>
    </dgm:pt>
    <dgm:pt modelId="{CCDF4329-224E-8B4A-9473-CF9E71C0CEE6}" type="sibTrans" cxnId="{A2CCA1CF-742B-2349-B466-A218F54AE205}">
      <dgm:prSet/>
      <dgm:spPr/>
      <dgm:t>
        <a:bodyPr/>
        <a:lstStyle/>
        <a:p>
          <a:endParaRPr lang="en-US"/>
        </a:p>
      </dgm:t>
    </dgm:pt>
    <dgm:pt modelId="{EE794803-2B6A-7940-80DA-A48A389357C1}">
      <dgm:prSet phldrT="[Text]"/>
      <dgm:spPr/>
      <dgm:t>
        <a:bodyPr/>
        <a:lstStyle/>
        <a:p>
          <a:r>
            <a:rPr lang="en-US" dirty="0"/>
            <a:t>Segmented Univariate analysis – Comparison of averages and </a:t>
          </a:r>
          <a:r>
            <a:rPr lang="en-US" dirty="0" err="1"/>
            <a:t>metris</a:t>
          </a:r>
          <a:endParaRPr lang="en-US" dirty="0"/>
        </a:p>
      </dgm:t>
    </dgm:pt>
    <dgm:pt modelId="{B0492C02-A2B4-FC45-9AFB-8A663CB84EA9}" type="parTrans" cxnId="{54B26EF0-D48A-F44C-9229-6F84B1D68518}">
      <dgm:prSet/>
      <dgm:spPr/>
      <dgm:t>
        <a:bodyPr/>
        <a:lstStyle/>
        <a:p>
          <a:endParaRPr lang="en-US"/>
        </a:p>
      </dgm:t>
    </dgm:pt>
    <dgm:pt modelId="{E34DC93B-13A4-2A45-AEFA-5E5E7D851D35}" type="sibTrans" cxnId="{54B26EF0-D48A-F44C-9229-6F84B1D68518}">
      <dgm:prSet/>
      <dgm:spPr/>
      <dgm:t>
        <a:bodyPr/>
        <a:lstStyle/>
        <a:p>
          <a:endParaRPr lang="en-US"/>
        </a:p>
      </dgm:t>
    </dgm:pt>
    <dgm:pt modelId="{8F88B911-EBB8-424B-A5D1-39D0C072E992}" type="pres">
      <dgm:prSet presAssocID="{D64926C3-33B4-C846-8C51-B1709308EA63}" presName="linearFlow" presStyleCnt="0">
        <dgm:presLayoutVars>
          <dgm:dir/>
          <dgm:animLvl val="lvl"/>
          <dgm:resizeHandles val="exact"/>
        </dgm:presLayoutVars>
      </dgm:prSet>
      <dgm:spPr/>
    </dgm:pt>
    <dgm:pt modelId="{59FA95EB-C690-E44A-825F-DF941EB6FE8B}" type="pres">
      <dgm:prSet presAssocID="{EEC20566-E34A-8D4A-B659-8454CDB26104}" presName="composite" presStyleCnt="0"/>
      <dgm:spPr/>
    </dgm:pt>
    <dgm:pt modelId="{3EB9B8D2-37DA-004D-942C-D3E921312FFC}" type="pres">
      <dgm:prSet presAssocID="{EEC20566-E34A-8D4A-B659-8454CDB2610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14F3A11-1437-AF4A-81F9-6965731B05B5}" type="pres">
      <dgm:prSet presAssocID="{EEC20566-E34A-8D4A-B659-8454CDB26104}" presName="descendantText" presStyleLbl="alignAcc1" presStyleIdx="0" presStyleCnt="3">
        <dgm:presLayoutVars>
          <dgm:bulletEnabled val="1"/>
        </dgm:presLayoutVars>
      </dgm:prSet>
      <dgm:spPr/>
    </dgm:pt>
    <dgm:pt modelId="{5EB88D2B-2405-A847-BEA6-CEE62BC26E03}" type="pres">
      <dgm:prSet presAssocID="{1852A029-EA1A-954A-875E-3553C2330CD4}" presName="sp" presStyleCnt="0"/>
      <dgm:spPr/>
    </dgm:pt>
    <dgm:pt modelId="{A9D08A3C-2655-8D46-B7FC-82379046D560}" type="pres">
      <dgm:prSet presAssocID="{5623DB27-B063-7D4E-9580-288BF5566E78}" presName="composite" presStyleCnt="0"/>
      <dgm:spPr/>
    </dgm:pt>
    <dgm:pt modelId="{3991E749-28C0-C14E-807F-CCD2852A9BAA}" type="pres">
      <dgm:prSet presAssocID="{5623DB27-B063-7D4E-9580-288BF5566E7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6D570D2-3F89-1641-9167-443FB77A8F38}" type="pres">
      <dgm:prSet presAssocID="{5623DB27-B063-7D4E-9580-288BF5566E78}" presName="descendantText" presStyleLbl="alignAcc1" presStyleIdx="1" presStyleCnt="3">
        <dgm:presLayoutVars>
          <dgm:bulletEnabled val="1"/>
        </dgm:presLayoutVars>
      </dgm:prSet>
      <dgm:spPr/>
    </dgm:pt>
    <dgm:pt modelId="{F0BDC66E-BB19-3B49-9CC5-6CACB2F24506}" type="pres">
      <dgm:prSet presAssocID="{D44C1AEA-9FA8-2D4D-BC1C-34CEAAA7A308}" presName="sp" presStyleCnt="0"/>
      <dgm:spPr/>
    </dgm:pt>
    <dgm:pt modelId="{E5186645-53E7-F741-B6BE-DA09C5DDF95F}" type="pres">
      <dgm:prSet presAssocID="{54B59691-7177-304B-AF66-801A77230AAA}" presName="composite" presStyleCnt="0"/>
      <dgm:spPr/>
    </dgm:pt>
    <dgm:pt modelId="{A94B67E2-E83D-F74A-ABA6-7110996428BC}" type="pres">
      <dgm:prSet presAssocID="{54B59691-7177-304B-AF66-801A77230AA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7C3E0C3-3AD4-C04F-88D9-596B0BFEE748}" type="pres">
      <dgm:prSet presAssocID="{54B59691-7177-304B-AF66-801A77230AA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E0CDA3B-2200-334B-A610-DAF7BD2A5C00}" srcId="{EEC20566-E34A-8D4A-B659-8454CDB26104}" destId="{73E127E9-F31F-A94E-BE9E-D40CFAD840FC}" srcOrd="0" destOrd="0" parTransId="{F781CA2F-A91A-9942-B182-4375AE7DB1FD}" sibTransId="{B2592F25-5738-C541-A4A3-CFEA4F12F2D9}"/>
    <dgm:cxn modelId="{D9C96E40-2240-834F-8408-6FFD290FAD87}" srcId="{EEC20566-E34A-8D4A-B659-8454CDB26104}" destId="{290A3E6A-89E8-7D4D-A789-50F5B156AB0A}" srcOrd="1" destOrd="0" parTransId="{14D7ADF9-4AC2-414D-8210-0E85F8A8E781}" sibTransId="{B7887861-FD22-4A48-88CD-41C322421D4B}"/>
    <dgm:cxn modelId="{BEEA984E-2EE6-FF4E-A0D1-A99272F3731D}" type="presOf" srcId="{EEC20566-E34A-8D4A-B659-8454CDB26104}" destId="{3EB9B8D2-37DA-004D-942C-D3E921312FFC}" srcOrd="0" destOrd="0" presId="urn:microsoft.com/office/officeart/2005/8/layout/chevron2"/>
    <dgm:cxn modelId="{7A4DEF4F-DBAA-0B4B-ADEA-B22F0C3A3395}" type="presOf" srcId="{73E127E9-F31F-A94E-BE9E-D40CFAD840FC}" destId="{814F3A11-1437-AF4A-81F9-6965731B05B5}" srcOrd="0" destOrd="0" presId="urn:microsoft.com/office/officeart/2005/8/layout/chevron2"/>
    <dgm:cxn modelId="{223E0550-533F-0647-920B-D1FC44F6EAD2}" type="presOf" srcId="{B5BD0441-6C4B-A145-A70D-135FBE13E8DB}" destId="{A6D570D2-3F89-1641-9167-443FB77A8F38}" srcOrd="0" destOrd="1" presId="urn:microsoft.com/office/officeart/2005/8/layout/chevron2"/>
    <dgm:cxn modelId="{692E6165-9EA1-C241-B201-2405C0167CD0}" type="presOf" srcId="{EE794803-2B6A-7940-80DA-A48A389357C1}" destId="{A6D570D2-3F89-1641-9167-443FB77A8F38}" srcOrd="0" destOrd="2" presId="urn:microsoft.com/office/officeart/2005/8/layout/chevron2"/>
    <dgm:cxn modelId="{ADA96269-FBD5-0648-B977-4AD6EB9E9322}" type="presOf" srcId="{290A3E6A-89E8-7D4D-A789-50F5B156AB0A}" destId="{814F3A11-1437-AF4A-81F9-6965731B05B5}" srcOrd="0" destOrd="1" presId="urn:microsoft.com/office/officeart/2005/8/layout/chevron2"/>
    <dgm:cxn modelId="{EACEDD73-5A98-1A42-B798-6278FB55CD56}" type="presOf" srcId="{677BA61A-BF20-AA42-B4C3-11190CEB84CC}" destId="{A7C3E0C3-3AD4-C04F-88D9-596B0BFEE748}" srcOrd="0" destOrd="1" presId="urn:microsoft.com/office/officeart/2005/8/layout/chevron2"/>
    <dgm:cxn modelId="{B3BFB57C-9AB3-1A4E-91C7-F3491BE9D778}" type="presOf" srcId="{D64926C3-33B4-C846-8C51-B1709308EA63}" destId="{8F88B911-EBB8-424B-A5D1-39D0C072E992}" srcOrd="0" destOrd="0" presId="urn:microsoft.com/office/officeart/2005/8/layout/chevron2"/>
    <dgm:cxn modelId="{CA945587-601A-DA4C-97F3-0733B893F593}" type="presOf" srcId="{5623DB27-B063-7D4E-9580-288BF5566E78}" destId="{3991E749-28C0-C14E-807F-CCD2852A9BAA}" srcOrd="0" destOrd="0" presId="urn:microsoft.com/office/officeart/2005/8/layout/chevron2"/>
    <dgm:cxn modelId="{FCBD9F89-C50B-E245-9D98-2101491CE80F}" srcId="{5623DB27-B063-7D4E-9580-288BF5566E78}" destId="{B5BD0441-6C4B-A145-A70D-135FBE13E8DB}" srcOrd="1" destOrd="0" parTransId="{034A606E-00E9-FA47-B181-29A6F1071D7A}" sibTransId="{EB077BAD-C5B5-4F45-A91A-6F20DB528B58}"/>
    <dgm:cxn modelId="{48A87397-BBE2-2440-B7FB-43376217ECE8}" srcId="{D64926C3-33B4-C846-8C51-B1709308EA63}" destId="{5623DB27-B063-7D4E-9580-288BF5566E78}" srcOrd="1" destOrd="0" parTransId="{7719A00B-C26D-EF48-B8FA-25B7052FA5EC}" sibTransId="{D44C1AEA-9FA8-2D4D-BC1C-34CEAAA7A308}"/>
    <dgm:cxn modelId="{893DEAAA-D933-1F43-A1A0-3D4506A5248A}" srcId="{D64926C3-33B4-C846-8C51-B1709308EA63}" destId="{54B59691-7177-304B-AF66-801A77230AAA}" srcOrd="2" destOrd="0" parTransId="{1F0B2CE4-AC35-F147-88B2-EC597CA58F96}" sibTransId="{52C06ABB-ECC6-F74F-A414-52C52E4EC988}"/>
    <dgm:cxn modelId="{A2CCA1CF-742B-2349-B466-A218F54AE205}" srcId="{54B59691-7177-304B-AF66-801A77230AAA}" destId="{677BA61A-BF20-AA42-B4C3-11190CEB84CC}" srcOrd="1" destOrd="0" parTransId="{A6A3E558-984B-6A49-B313-8062CEFC8D1D}" sibTransId="{CCDF4329-224E-8B4A-9473-CF9E71C0CEE6}"/>
    <dgm:cxn modelId="{76F8A1D2-B428-E84F-9399-5477140DA36B}" srcId="{54B59691-7177-304B-AF66-801A77230AAA}" destId="{EE0B7E73-7EC2-224B-A02C-B070C371B89F}" srcOrd="0" destOrd="0" parTransId="{29733BB8-9860-7849-94E9-F2981E958F4B}" sibTransId="{DDFD1011-84D3-5C4F-8E68-5FC1FC74DB1E}"/>
    <dgm:cxn modelId="{58BE69DE-06CE-6342-B7EE-BBAC66F86123}" srcId="{D64926C3-33B4-C846-8C51-B1709308EA63}" destId="{EEC20566-E34A-8D4A-B659-8454CDB26104}" srcOrd="0" destOrd="0" parTransId="{5E246E60-9EF7-C941-8880-76683435DAD4}" sibTransId="{1852A029-EA1A-954A-875E-3553C2330CD4}"/>
    <dgm:cxn modelId="{1E1299DF-C375-274D-94AE-A693906A915A}" type="presOf" srcId="{54B59691-7177-304B-AF66-801A77230AAA}" destId="{A94B67E2-E83D-F74A-ABA6-7110996428BC}" srcOrd="0" destOrd="0" presId="urn:microsoft.com/office/officeart/2005/8/layout/chevron2"/>
    <dgm:cxn modelId="{BBB310E5-C080-AA4A-AEFA-D9EA2492A96C}" srcId="{5623DB27-B063-7D4E-9580-288BF5566E78}" destId="{F27DA8F5-DEB7-A640-9C6D-2D3E325C7440}" srcOrd="0" destOrd="0" parTransId="{22BB364E-EA17-474C-A76A-6459A6564642}" sibTransId="{FFECA277-167F-C84D-ABD1-B8BF1B1D0EC2}"/>
    <dgm:cxn modelId="{3080C8E6-049E-D449-9808-7ABA7C3852E7}" type="presOf" srcId="{EE0B7E73-7EC2-224B-A02C-B070C371B89F}" destId="{A7C3E0C3-3AD4-C04F-88D9-596B0BFEE748}" srcOrd="0" destOrd="0" presId="urn:microsoft.com/office/officeart/2005/8/layout/chevron2"/>
    <dgm:cxn modelId="{14EEFCEE-A781-4D41-9DB2-718FD6037E68}" type="presOf" srcId="{F27DA8F5-DEB7-A640-9C6D-2D3E325C7440}" destId="{A6D570D2-3F89-1641-9167-443FB77A8F38}" srcOrd="0" destOrd="0" presId="urn:microsoft.com/office/officeart/2005/8/layout/chevron2"/>
    <dgm:cxn modelId="{54B26EF0-D48A-F44C-9229-6F84B1D68518}" srcId="{5623DB27-B063-7D4E-9580-288BF5566E78}" destId="{EE794803-2B6A-7940-80DA-A48A389357C1}" srcOrd="2" destOrd="0" parTransId="{B0492C02-A2B4-FC45-9AFB-8A663CB84EA9}" sibTransId="{E34DC93B-13A4-2A45-AEFA-5E5E7D851D35}"/>
    <dgm:cxn modelId="{CBC20DC0-8ECA-D147-805D-DDF1E83B3EE7}" type="presParOf" srcId="{8F88B911-EBB8-424B-A5D1-39D0C072E992}" destId="{59FA95EB-C690-E44A-825F-DF941EB6FE8B}" srcOrd="0" destOrd="0" presId="urn:microsoft.com/office/officeart/2005/8/layout/chevron2"/>
    <dgm:cxn modelId="{E961ED6D-4F2D-E74F-B398-F6F7ECE0AA2E}" type="presParOf" srcId="{59FA95EB-C690-E44A-825F-DF941EB6FE8B}" destId="{3EB9B8D2-37DA-004D-942C-D3E921312FFC}" srcOrd="0" destOrd="0" presId="urn:microsoft.com/office/officeart/2005/8/layout/chevron2"/>
    <dgm:cxn modelId="{135FBA18-1F92-1E40-8208-6FEE9B28C09C}" type="presParOf" srcId="{59FA95EB-C690-E44A-825F-DF941EB6FE8B}" destId="{814F3A11-1437-AF4A-81F9-6965731B05B5}" srcOrd="1" destOrd="0" presId="urn:microsoft.com/office/officeart/2005/8/layout/chevron2"/>
    <dgm:cxn modelId="{91A8DF21-E323-8643-8C20-B63289AB5767}" type="presParOf" srcId="{8F88B911-EBB8-424B-A5D1-39D0C072E992}" destId="{5EB88D2B-2405-A847-BEA6-CEE62BC26E03}" srcOrd="1" destOrd="0" presId="urn:microsoft.com/office/officeart/2005/8/layout/chevron2"/>
    <dgm:cxn modelId="{96416C77-B098-674B-B5B2-374D65655844}" type="presParOf" srcId="{8F88B911-EBB8-424B-A5D1-39D0C072E992}" destId="{A9D08A3C-2655-8D46-B7FC-82379046D560}" srcOrd="2" destOrd="0" presId="urn:microsoft.com/office/officeart/2005/8/layout/chevron2"/>
    <dgm:cxn modelId="{721230B7-7E5A-1046-B424-12ACFE28243B}" type="presParOf" srcId="{A9D08A3C-2655-8D46-B7FC-82379046D560}" destId="{3991E749-28C0-C14E-807F-CCD2852A9BAA}" srcOrd="0" destOrd="0" presId="urn:microsoft.com/office/officeart/2005/8/layout/chevron2"/>
    <dgm:cxn modelId="{3F875726-FE67-6F44-B593-BD4B2DC0BD06}" type="presParOf" srcId="{A9D08A3C-2655-8D46-B7FC-82379046D560}" destId="{A6D570D2-3F89-1641-9167-443FB77A8F38}" srcOrd="1" destOrd="0" presId="urn:microsoft.com/office/officeart/2005/8/layout/chevron2"/>
    <dgm:cxn modelId="{CF5D766F-D927-854C-9A6A-7EB338E99B37}" type="presParOf" srcId="{8F88B911-EBB8-424B-A5D1-39D0C072E992}" destId="{F0BDC66E-BB19-3B49-9CC5-6CACB2F24506}" srcOrd="3" destOrd="0" presId="urn:microsoft.com/office/officeart/2005/8/layout/chevron2"/>
    <dgm:cxn modelId="{DA5C825F-79A5-424B-A2C1-5F1EE9CDAFAF}" type="presParOf" srcId="{8F88B911-EBB8-424B-A5D1-39D0C072E992}" destId="{E5186645-53E7-F741-B6BE-DA09C5DDF95F}" srcOrd="4" destOrd="0" presId="urn:microsoft.com/office/officeart/2005/8/layout/chevron2"/>
    <dgm:cxn modelId="{B3B66F4F-2883-F544-B35D-AFC968D34F39}" type="presParOf" srcId="{E5186645-53E7-F741-B6BE-DA09C5DDF95F}" destId="{A94B67E2-E83D-F74A-ABA6-7110996428BC}" srcOrd="0" destOrd="0" presId="urn:microsoft.com/office/officeart/2005/8/layout/chevron2"/>
    <dgm:cxn modelId="{73BE8B7E-9837-8E44-9295-E08D6243395E}" type="presParOf" srcId="{E5186645-53E7-F741-B6BE-DA09C5DDF95F}" destId="{A7C3E0C3-3AD4-C04F-88D9-596B0BFEE7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9B8D2-37DA-004D-942C-D3E921312FFC}">
      <dsp:nvSpPr>
        <dsp:cNvPr id="0" name=""/>
        <dsp:cNvSpPr/>
      </dsp:nvSpPr>
      <dsp:spPr>
        <a:xfrm rot="5400000">
          <a:off x="-237227" y="238934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</a:p>
      </dsp:txBody>
      <dsp:txXfrm rot="-5400000">
        <a:off x="0" y="555237"/>
        <a:ext cx="1107060" cy="474454"/>
      </dsp:txXfrm>
    </dsp:sp>
    <dsp:sp modelId="{814F3A11-1437-AF4A-81F9-6965731B05B5}">
      <dsp:nvSpPr>
        <dsp:cNvPr id="0" name=""/>
        <dsp:cNvSpPr/>
      </dsp:nvSpPr>
      <dsp:spPr>
        <a:xfrm rot="5400000">
          <a:off x="4840137" y="-3731370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Fix rows, columns, Null and Invalid Values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Standardize, Transform, Deduplicate</a:t>
          </a:r>
        </a:p>
      </dsp:txBody>
      <dsp:txXfrm rot="-5400000">
        <a:off x="1107060" y="51889"/>
        <a:ext cx="8443957" cy="927620"/>
      </dsp:txXfrm>
    </dsp:sp>
    <dsp:sp modelId="{3991E749-28C0-C14E-807F-CCD2852A9BAA}">
      <dsp:nvSpPr>
        <dsp:cNvPr id="0" name=""/>
        <dsp:cNvSpPr/>
      </dsp:nvSpPr>
      <dsp:spPr>
        <a:xfrm rot="5400000">
          <a:off x="-237227" y="1626107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Univariate Analysis</a:t>
          </a:r>
        </a:p>
      </dsp:txBody>
      <dsp:txXfrm rot="-5400000">
        <a:off x="0" y="1942410"/>
        <a:ext cx="1107060" cy="474454"/>
      </dsp:txXfrm>
    </dsp:sp>
    <dsp:sp modelId="{A6D570D2-3F89-1641-9167-443FB77A8F38}">
      <dsp:nvSpPr>
        <dsp:cNvPr id="0" name=""/>
        <dsp:cNvSpPr/>
      </dsp:nvSpPr>
      <dsp:spPr>
        <a:xfrm rot="5400000">
          <a:off x="4840137" y="-2344197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Analyze one Variable at a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distribution, Summary Metrics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Segmented Univariate analysis – Comparison of averages and </a:t>
          </a:r>
          <a:r>
            <a:rPr lang="en-US" sz="2000" kern="1200" dirty="0" err="1"/>
            <a:t>metris</a:t>
          </a:r>
          <a:endParaRPr lang="en-US" sz="2000" kern="1200" dirty="0"/>
        </a:p>
      </dsp:txBody>
      <dsp:txXfrm rot="-5400000">
        <a:off x="1107060" y="1439062"/>
        <a:ext cx="8443957" cy="927620"/>
      </dsp:txXfrm>
    </dsp:sp>
    <dsp:sp modelId="{A94B67E2-E83D-F74A-ABA6-7110996428BC}">
      <dsp:nvSpPr>
        <dsp:cNvPr id="0" name=""/>
        <dsp:cNvSpPr/>
      </dsp:nvSpPr>
      <dsp:spPr>
        <a:xfrm rot="5400000">
          <a:off x="-237227" y="3013280"/>
          <a:ext cx="1581514" cy="11070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Bivariate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Analysis</a:t>
          </a:r>
        </a:p>
      </dsp:txBody>
      <dsp:txXfrm rot="-5400000">
        <a:off x="0" y="3329583"/>
        <a:ext cx="1107060" cy="474454"/>
      </dsp:txXfrm>
    </dsp:sp>
    <dsp:sp modelId="{A7C3E0C3-3AD4-C04F-88D9-596B0BFEE748}">
      <dsp:nvSpPr>
        <dsp:cNvPr id="0" name=""/>
        <dsp:cNvSpPr/>
      </dsp:nvSpPr>
      <dsp:spPr>
        <a:xfrm rot="5400000">
          <a:off x="4840137" y="-957024"/>
          <a:ext cx="1027984" cy="84941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Analysis on Continuous Variables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between variables</a:t>
          </a:r>
        </a:p>
      </dsp:txBody>
      <dsp:txXfrm rot="-5400000">
        <a:off x="1107060" y="2826235"/>
        <a:ext cx="8443957" cy="927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3799-6B8A-3945-923D-E95765617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GRAMMENER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8AF87-3DE8-EC4C-B268-9780822E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4" y="3956279"/>
            <a:ext cx="8882742" cy="1601373"/>
          </a:xfrm>
        </p:spPr>
        <p:txBody>
          <a:bodyPr>
            <a:normAutofit fontScale="25000" lnSpcReduction="20000"/>
          </a:bodyPr>
          <a:lstStyle/>
          <a:p>
            <a:r>
              <a:rPr lang="en-IN" sz="8600" dirty="0"/>
              <a:t>Submitted By : </a:t>
            </a:r>
            <a:r>
              <a:rPr lang="en-IN" sz="8600" b="1" i="1" dirty="0"/>
              <a:t>Srinivasan. G, </a:t>
            </a:r>
            <a:r>
              <a:rPr lang="en-IN" sz="8600" b="1" i="1" dirty="0" err="1"/>
              <a:t>Naveed.J</a:t>
            </a:r>
            <a:r>
              <a:rPr lang="en-IN" sz="8600" b="1" i="1" dirty="0"/>
              <a:t>, </a:t>
            </a:r>
            <a:r>
              <a:rPr lang="en-IN" sz="8600" b="1" i="1" dirty="0" err="1"/>
              <a:t>Denny.J</a:t>
            </a:r>
            <a:r>
              <a:rPr lang="en-IN" sz="8600" b="1" i="1" dirty="0"/>
              <a:t> and </a:t>
            </a:r>
            <a:r>
              <a:rPr lang="en-IN" sz="8600" b="1" i="1" dirty="0" err="1"/>
              <a:t>Kumar.A</a:t>
            </a:r>
            <a:br>
              <a:rPr lang="en-IN" sz="8600" dirty="0"/>
            </a:br>
            <a:r>
              <a:rPr lang="en-IN" sz="8600" dirty="0"/>
              <a:t>Date of Submission : </a:t>
            </a:r>
            <a:r>
              <a:rPr lang="en-IN" sz="8600" b="1" i="1" dirty="0"/>
              <a:t>30-December-2018</a:t>
            </a:r>
            <a:br>
              <a:rPr lang="en-IN" sz="8600" dirty="0"/>
            </a:br>
            <a:r>
              <a:rPr lang="en-IN" sz="8600" dirty="0"/>
              <a:t>Batch : </a:t>
            </a:r>
            <a:r>
              <a:rPr lang="en-IN" sz="8600" b="1" i="1" dirty="0"/>
              <a:t>September - 2018</a:t>
            </a:r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8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4298-A1BC-4748-863E-F7263F8D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Grades Vs Interest 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5AE3-6AD7-8049-BADA-B23E940E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5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43EA-F479-244B-BA37-F6A15E6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062"/>
            <a:ext cx="9601200" cy="78187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2453-3825-CD4A-A42B-77F259BB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8225"/>
            <a:ext cx="9601200" cy="5102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been noticed that 3 states CA, FL and NY are approving Loans without verifying. Almost 40% of Defaulters are from this 3 states. This 3 states should focus on verifying before Approving the Loan. It is also been observed that this 3 state’s consumers pay Installment late too</a:t>
            </a:r>
          </a:p>
          <a:p>
            <a:r>
              <a:rPr lang="en-US" dirty="0"/>
              <a:t>Nebraska has the maximum number of Defaulters. So this state’s loan applications need to be strictly scrutinized</a:t>
            </a:r>
          </a:p>
          <a:p>
            <a:r>
              <a:rPr lang="en-US" dirty="0"/>
              <a:t>Consumers who are taking loan for Small Business are the maximum who are Defaulters which is around 27%. More investigation needs to be done on why this Purpose of Loan Consumers are unable to repay the loan</a:t>
            </a:r>
          </a:p>
          <a:p>
            <a:r>
              <a:rPr lang="en-US" dirty="0"/>
              <a:t> Consumers who have taken medium interest rate 10-18% are the maximum defaulters. The interest rate needs to be reduced for this consumers</a:t>
            </a:r>
          </a:p>
          <a:p>
            <a:r>
              <a:rPr lang="en-US" dirty="0"/>
              <a:t>As the Grade of Employee is higher the interest rates grow higher and they fall into defaulters. Graded E , F and G pay high interest rate of 17 to 25%. Interest rates might need to be reduced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77F4-7005-264B-950B-C7884FD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7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2E63-6941-2D4D-957D-E65542A7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540"/>
            <a:ext cx="9601200" cy="4394860"/>
          </a:xfrm>
        </p:spPr>
        <p:txBody>
          <a:bodyPr/>
          <a:lstStyle/>
          <a:p>
            <a:r>
              <a:rPr lang="en-US" dirty="0"/>
              <a:t>A Consumer Finance Company lends various types of loans to urban customers</a:t>
            </a:r>
          </a:p>
          <a:p>
            <a:r>
              <a:rPr lang="en-US" dirty="0"/>
              <a:t>If the Applicant is likely to repay the loan and if loan is rejected for this applicants then its loss of Business to the company</a:t>
            </a:r>
          </a:p>
          <a:p>
            <a:r>
              <a:rPr lang="en-US" dirty="0"/>
              <a:t>If the applicant is not likely to repay the loan and if loan is approved for this applicants then this would lead to Financial loss to the company</a:t>
            </a:r>
          </a:p>
          <a:p>
            <a:r>
              <a:rPr lang="en-US" dirty="0"/>
              <a:t>To avoid this, the company wants to know the potential patterns if a person likely to default i.e. not repay altogether or not in time </a:t>
            </a:r>
          </a:p>
        </p:txBody>
      </p:sp>
    </p:spTree>
    <p:extLst>
      <p:ext uri="{BB962C8B-B14F-4D97-AF65-F5344CB8AC3E}">
        <p14:creationId xmlns:p14="http://schemas.microsoft.com/office/powerpoint/2010/main" val="11611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522-32E4-5D46-AFD2-DA913320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366"/>
          </a:xfrm>
        </p:spPr>
        <p:txBody>
          <a:bodyPr/>
          <a:lstStyle/>
          <a:p>
            <a:r>
              <a:rPr lang="en-US" dirty="0"/>
              <a:t>Methodology Applied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AD4265-6727-8043-A290-D5D6C3963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01919"/>
              </p:ext>
            </p:extLst>
          </p:nvPr>
        </p:nvGraphicFramePr>
        <p:xfrm>
          <a:off x="1371600" y="1508125"/>
          <a:ext cx="9601200" cy="435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42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549A-362F-3E4B-B532-9090C973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865"/>
          </a:xfrm>
        </p:spPr>
        <p:txBody>
          <a:bodyPr/>
          <a:lstStyle/>
          <a:p>
            <a:r>
              <a:rPr lang="en-US" dirty="0"/>
              <a:t>Overall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1746-574C-6047-97A9-5E1F3F73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8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4642-9887-4944-B251-A5849A99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5494"/>
          </a:xfrm>
        </p:spPr>
        <p:txBody>
          <a:bodyPr>
            <a:normAutofit fontScale="90000"/>
          </a:bodyPr>
          <a:lstStyle/>
          <a:p>
            <a:r>
              <a:rPr lang="en-US" dirty="0"/>
              <a:t>Top 3 States Approved Loan without Verifying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BFD8-15E2-6B40-BAA6-1F98627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4426"/>
            <a:ext cx="9601200" cy="40029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F98B-2854-BA4D-82E5-D3961273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4870"/>
          </a:xfrm>
        </p:spPr>
        <p:txBody>
          <a:bodyPr/>
          <a:lstStyle/>
          <a:p>
            <a:r>
              <a:rPr lang="en-US" dirty="0"/>
              <a:t>Maximum Defaulters – State 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BCCC-748A-264E-AAD1-122D6FF6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132-8309-4245-9F2E-CD6FA480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Defaulters – Purpose of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1FE1-34CF-E04B-AD9F-1D38D60A5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6B7D-CC44-C24B-B7C1-7782B614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7374"/>
          </a:xfrm>
        </p:spPr>
        <p:txBody>
          <a:bodyPr/>
          <a:lstStyle/>
          <a:p>
            <a:r>
              <a:rPr lang="en-US" dirty="0"/>
              <a:t>Top 3 States – Pay Installment 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C0B4-953E-0A4B-98C7-D5DB26C0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71"/>
            <a:ext cx="9601200" cy="41692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0383-9D98-8E43-9CFA-9FB757DC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Category Vs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6932-541E-0B42-8909-F181C32A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20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81</TotalTime>
  <Words>367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GRAMMENER CASE STUDY</vt:lpstr>
      <vt:lpstr>Problem Statement</vt:lpstr>
      <vt:lpstr>Methodology Applied</vt:lpstr>
      <vt:lpstr>Overall Loan Status</vt:lpstr>
      <vt:lpstr>Top 3 States Approved Loan without Verifying</vt:lpstr>
      <vt:lpstr>Maximum Defaulters – State Wise</vt:lpstr>
      <vt:lpstr>Maximum Defaulters – Purpose of Loan</vt:lpstr>
      <vt:lpstr>Top 3 States – Pay Installment Late</vt:lpstr>
      <vt:lpstr>Interest Category Vs Term</vt:lpstr>
      <vt:lpstr>Top 3 Grades Vs Interest rate 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supply-demand gap</dc:title>
  <dc:creator>Microsoft Office User</dc:creator>
  <cp:lastModifiedBy>Microsoft Office User</cp:lastModifiedBy>
  <cp:revision>9</cp:revision>
  <dcterms:created xsi:type="dcterms:W3CDTF">2018-12-04T13:42:30Z</dcterms:created>
  <dcterms:modified xsi:type="dcterms:W3CDTF">2018-12-29T12:28:06Z</dcterms:modified>
</cp:coreProperties>
</file>