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2" r:id="rId5"/>
    <p:sldId id="265" r:id="rId6"/>
    <p:sldId id="273" r:id="rId7"/>
    <p:sldId id="274" r:id="rId8"/>
    <p:sldId id="276" r:id="rId9"/>
    <p:sldId id="277" r:id="rId10"/>
    <p:sldId id="278" r:id="rId11"/>
    <p:sldId id="266" r:id="rId12"/>
    <p:sldId id="279" r:id="rId13"/>
    <p:sldId id="270" r:id="rId14"/>
    <p:sldId id="280" r:id="rId15"/>
    <p:sldId id="28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21"/>
  </p:normalViewPr>
  <p:slideViewPr>
    <p:cSldViewPr snapToGrid="0" snapToObjects="1">
      <p:cViewPr varScale="1">
        <p:scale>
          <a:sx n="70" d="100"/>
          <a:sy n="70" d="100"/>
        </p:scale>
        <p:origin x="436" y="60"/>
      </p:cViewPr>
      <p:guideLst>
        <p:guide pos="3840"/>
        <p:guide pos="3940"/>
        <p:guide pos="40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26C3-33B4-C846-8C51-B1709308EA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20566-E34A-8D4A-B659-8454CDB2610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E246E60-9EF7-C941-8880-76683435DAD4}" type="parTrans" cxnId="{58BE69DE-06CE-6342-B7EE-BBAC66F86123}">
      <dgm:prSet/>
      <dgm:spPr/>
      <dgm:t>
        <a:bodyPr/>
        <a:lstStyle/>
        <a:p>
          <a:endParaRPr lang="en-US"/>
        </a:p>
      </dgm:t>
    </dgm:pt>
    <dgm:pt modelId="{1852A029-EA1A-954A-875E-3553C2330CD4}" type="sibTrans" cxnId="{58BE69DE-06CE-6342-B7EE-BBAC66F86123}">
      <dgm:prSet/>
      <dgm:spPr/>
      <dgm:t>
        <a:bodyPr/>
        <a:lstStyle/>
        <a:p>
          <a:endParaRPr lang="en-US"/>
        </a:p>
      </dgm:t>
    </dgm:pt>
    <dgm:pt modelId="{73E127E9-F31F-A94E-BE9E-D40CFAD840FC}">
      <dgm:prSet phldrT="[Text]"/>
      <dgm:spPr/>
      <dgm:t>
        <a:bodyPr/>
        <a:lstStyle/>
        <a:p>
          <a:r>
            <a:rPr lang="en-US" dirty="0"/>
            <a:t>Fix rows, columns, Null and Invalid Values</a:t>
          </a:r>
        </a:p>
      </dgm:t>
    </dgm:pt>
    <dgm:pt modelId="{F781CA2F-A91A-9942-B182-4375AE7DB1FD}" type="parTrans" cxnId="{7E0CDA3B-2200-334B-A610-DAF7BD2A5C00}">
      <dgm:prSet/>
      <dgm:spPr/>
      <dgm:t>
        <a:bodyPr/>
        <a:lstStyle/>
        <a:p>
          <a:endParaRPr lang="en-US"/>
        </a:p>
      </dgm:t>
    </dgm:pt>
    <dgm:pt modelId="{B2592F25-5738-C541-A4A3-CFEA4F12F2D9}" type="sibTrans" cxnId="{7E0CDA3B-2200-334B-A610-DAF7BD2A5C00}">
      <dgm:prSet/>
      <dgm:spPr/>
      <dgm:t>
        <a:bodyPr/>
        <a:lstStyle/>
        <a:p>
          <a:endParaRPr lang="en-US"/>
        </a:p>
      </dgm:t>
    </dgm:pt>
    <dgm:pt modelId="{290A3E6A-89E8-7D4D-A789-50F5B156AB0A}">
      <dgm:prSet phldrT="[Text]"/>
      <dgm:spPr/>
      <dgm:t>
        <a:bodyPr/>
        <a:lstStyle/>
        <a:p>
          <a:r>
            <a:rPr lang="en-US" dirty="0"/>
            <a:t>Standardize, Transform, Deduplicate</a:t>
          </a:r>
        </a:p>
      </dgm:t>
    </dgm:pt>
    <dgm:pt modelId="{14D7ADF9-4AC2-414D-8210-0E85F8A8E781}" type="parTrans" cxnId="{D9C96E40-2240-834F-8408-6FFD290FAD87}">
      <dgm:prSet/>
      <dgm:spPr/>
      <dgm:t>
        <a:bodyPr/>
        <a:lstStyle/>
        <a:p>
          <a:endParaRPr lang="en-US"/>
        </a:p>
      </dgm:t>
    </dgm:pt>
    <dgm:pt modelId="{B7887861-FD22-4A48-88CD-41C322421D4B}" type="sibTrans" cxnId="{D9C96E40-2240-834F-8408-6FFD290FAD87}">
      <dgm:prSet/>
      <dgm:spPr/>
      <dgm:t>
        <a:bodyPr/>
        <a:lstStyle/>
        <a:p>
          <a:endParaRPr lang="en-US"/>
        </a:p>
      </dgm:t>
    </dgm:pt>
    <dgm:pt modelId="{5623DB27-B063-7D4E-9580-288BF5566E78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7719A00B-C26D-EF48-B8FA-25B7052FA5EC}" type="parTrans" cxnId="{48A87397-BBE2-2440-B7FB-43376217ECE8}">
      <dgm:prSet/>
      <dgm:spPr/>
      <dgm:t>
        <a:bodyPr/>
        <a:lstStyle/>
        <a:p>
          <a:endParaRPr lang="en-US"/>
        </a:p>
      </dgm:t>
    </dgm:pt>
    <dgm:pt modelId="{D44C1AEA-9FA8-2D4D-BC1C-34CEAAA7A308}" type="sibTrans" cxnId="{48A87397-BBE2-2440-B7FB-43376217ECE8}">
      <dgm:prSet/>
      <dgm:spPr/>
      <dgm:t>
        <a:bodyPr/>
        <a:lstStyle/>
        <a:p>
          <a:endParaRPr lang="en-US"/>
        </a:p>
      </dgm:t>
    </dgm:pt>
    <dgm:pt modelId="{F27DA8F5-DEB7-A640-9C6D-2D3E325C7440}">
      <dgm:prSet phldrT="[Text]"/>
      <dgm:spPr/>
      <dgm:t>
        <a:bodyPr/>
        <a:lstStyle/>
        <a:p>
          <a:r>
            <a:rPr lang="en-US" dirty="0"/>
            <a:t>Analyze one Variable at a time</a:t>
          </a:r>
        </a:p>
      </dgm:t>
    </dgm:pt>
    <dgm:pt modelId="{22BB364E-EA17-474C-A76A-6459A6564642}" type="parTrans" cxnId="{BBB310E5-C080-AA4A-AEFA-D9EA2492A96C}">
      <dgm:prSet/>
      <dgm:spPr/>
      <dgm:t>
        <a:bodyPr/>
        <a:lstStyle/>
        <a:p>
          <a:endParaRPr lang="en-US"/>
        </a:p>
      </dgm:t>
    </dgm:pt>
    <dgm:pt modelId="{FFECA277-167F-C84D-ABD1-B8BF1B1D0EC2}" type="sibTrans" cxnId="{BBB310E5-C080-AA4A-AEFA-D9EA2492A96C}">
      <dgm:prSet/>
      <dgm:spPr/>
      <dgm:t>
        <a:bodyPr/>
        <a:lstStyle/>
        <a:p>
          <a:endParaRPr lang="en-US"/>
        </a:p>
      </dgm:t>
    </dgm:pt>
    <dgm:pt modelId="{B5BD0441-6C4B-A145-A70D-135FBE13E8DB}">
      <dgm:prSet phldrT="[Text]"/>
      <dgm:spPr/>
      <dgm:t>
        <a:bodyPr/>
        <a:lstStyle/>
        <a:p>
          <a:r>
            <a:rPr lang="en-US" dirty="0"/>
            <a:t>Data distribution, Summary Metrics</a:t>
          </a:r>
        </a:p>
      </dgm:t>
    </dgm:pt>
    <dgm:pt modelId="{034A606E-00E9-FA47-B181-29A6F1071D7A}" type="parTrans" cxnId="{FCBD9F89-C50B-E245-9D98-2101491CE80F}">
      <dgm:prSet/>
      <dgm:spPr/>
      <dgm:t>
        <a:bodyPr/>
        <a:lstStyle/>
        <a:p>
          <a:endParaRPr lang="en-US"/>
        </a:p>
      </dgm:t>
    </dgm:pt>
    <dgm:pt modelId="{EB077BAD-C5B5-4F45-A91A-6F20DB528B58}" type="sibTrans" cxnId="{FCBD9F89-C50B-E245-9D98-2101491CE80F}">
      <dgm:prSet/>
      <dgm:spPr/>
      <dgm:t>
        <a:bodyPr/>
        <a:lstStyle/>
        <a:p>
          <a:endParaRPr lang="en-US"/>
        </a:p>
      </dgm:t>
    </dgm:pt>
    <dgm:pt modelId="{54B59691-7177-304B-AF66-801A77230AAA}">
      <dgm:prSet phldrT="[Text]"/>
      <dgm:spPr/>
      <dgm:t>
        <a:bodyPr/>
        <a:lstStyle/>
        <a:p>
          <a:r>
            <a:rPr lang="en-US" dirty="0"/>
            <a:t>Bivariate</a:t>
          </a:r>
        </a:p>
        <a:p>
          <a:r>
            <a:rPr lang="en-US" dirty="0"/>
            <a:t>Analysis</a:t>
          </a:r>
        </a:p>
      </dgm:t>
    </dgm:pt>
    <dgm:pt modelId="{1F0B2CE4-AC35-F147-88B2-EC597CA58F96}" type="parTrans" cxnId="{893DEAAA-D933-1F43-A1A0-3D4506A5248A}">
      <dgm:prSet/>
      <dgm:spPr/>
      <dgm:t>
        <a:bodyPr/>
        <a:lstStyle/>
        <a:p>
          <a:endParaRPr lang="en-US"/>
        </a:p>
      </dgm:t>
    </dgm:pt>
    <dgm:pt modelId="{52C06ABB-ECC6-F74F-A414-52C52E4EC988}" type="sibTrans" cxnId="{893DEAAA-D933-1F43-A1A0-3D4506A5248A}">
      <dgm:prSet/>
      <dgm:spPr/>
      <dgm:t>
        <a:bodyPr/>
        <a:lstStyle/>
        <a:p>
          <a:endParaRPr lang="en-US"/>
        </a:p>
      </dgm:t>
    </dgm:pt>
    <dgm:pt modelId="{EE0B7E73-7EC2-224B-A02C-B070C371B89F}">
      <dgm:prSet phldrT="[Text]"/>
      <dgm:spPr/>
      <dgm:t>
        <a:bodyPr/>
        <a:lstStyle/>
        <a:p>
          <a:r>
            <a:rPr lang="en-US" dirty="0"/>
            <a:t>Analysis on Continuous Variables</a:t>
          </a:r>
        </a:p>
      </dgm:t>
    </dgm:pt>
    <dgm:pt modelId="{29733BB8-9860-7849-94E9-F2981E958F4B}" type="parTrans" cxnId="{76F8A1D2-B428-E84F-9399-5477140DA36B}">
      <dgm:prSet/>
      <dgm:spPr/>
      <dgm:t>
        <a:bodyPr/>
        <a:lstStyle/>
        <a:p>
          <a:endParaRPr lang="en-US"/>
        </a:p>
      </dgm:t>
    </dgm:pt>
    <dgm:pt modelId="{DDFD1011-84D3-5C4F-8E68-5FC1FC74DB1E}" type="sibTrans" cxnId="{76F8A1D2-B428-E84F-9399-5477140DA36B}">
      <dgm:prSet/>
      <dgm:spPr/>
      <dgm:t>
        <a:bodyPr/>
        <a:lstStyle/>
        <a:p>
          <a:endParaRPr lang="en-US"/>
        </a:p>
      </dgm:t>
    </dgm:pt>
    <dgm:pt modelId="{677BA61A-BF20-AA42-B4C3-11190CEB84CC}">
      <dgm:prSet phldrT="[Text]"/>
      <dgm:spPr/>
      <dgm:t>
        <a:bodyPr/>
        <a:lstStyle/>
        <a:p>
          <a:r>
            <a:rPr lang="en-US" dirty="0"/>
            <a:t>Correlation between variables</a:t>
          </a:r>
        </a:p>
      </dgm:t>
    </dgm:pt>
    <dgm:pt modelId="{A6A3E558-984B-6A49-B313-8062CEFC8D1D}" type="parTrans" cxnId="{A2CCA1CF-742B-2349-B466-A218F54AE205}">
      <dgm:prSet/>
      <dgm:spPr/>
      <dgm:t>
        <a:bodyPr/>
        <a:lstStyle/>
        <a:p>
          <a:endParaRPr lang="en-US"/>
        </a:p>
      </dgm:t>
    </dgm:pt>
    <dgm:pt modelId="{CCDF4329-224E-8B4A-9473-CF9E71C0CEE6}" type="sibTrans" cxnId="{A2CCA1CF-742B-2349-B466-A218F54AE205}">
      <dgm:prSet/>
      <dgm:spPr/>
      <dgm:t>
        <a:bodyPr/>
        <a:lstStyle/>
        <a:p>
          <a:endParaRPr lang="en-US"/>
        </a:p>
      </dgm:t>
    </dgm:pt>
    <dgm:pt modelId="{EE794803-2B6A-7940-80DA-A48A389357C1}">
      <dgm:prSet phldrT="[Text]"/>
      <dgm:spPr/>
      <dgm:t>
        <a:bodyPr/>
        <a:lstStyle/>
        <a:p>
          <a:r>
            <a:rPr lang="en-US" dirty="0"/>
            <a:t>Segmented Univariate analysis – Comparison of averages and </a:t>
          </a:r>
          <a:r>
            <a:rPr lang="en-US" dirty="0" err="1"/>
            <a:t>metris</a:t>
          </a:r>
          <a:endParaRPr lang="en-US" dirty="0"/>
        </a:p>
      </dgm:t>
    </dgm:pt>
    <dgm:pt modelId="{B0492C02-A2B4-FC45-9AFB-8A663CB84EA9}" type="parTrans" cxnId="{54B26EF0-D48A-F44C-9229-6F84B1D68518}">
      <dgm:prSet/>
      <dgm:spPr/>
      <dgm:t>
        <a:bodyPr/>
        <a:lstStyle/>
        <a:p>
          <a:endParaRPr lang="en-US"/>
        </a:p>
      </dgm:t>
    </dgm:pt>
    <dgm:pt modelId="{E34DC93B-13A4-2A45-AEFA-5E5E7D851D35}" type="sibTrans" cxnId="{54B26EF0-D48A-F44C-9229-6F84B1D68518}">
      <dgm:prSet/>
      <dgm:spPr/>
      <dgm:t>
        <a:bodyPr/>
        <a:lstStyle/>
        <a:p>
          <a:endParaRPr lang="en-US"/>
        </a:p>
      </dgm:t>
    </dgm:pt>
    <dgm:pt modelId="{8F88B911-EBB8-424B-A5D1-39D0C072E992}" type="pres">
      <dgm:prSet presAssocID="{D64926C3-33B4-C846-8C51-B1709308EA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FA95EB-C690-E44A-825F-DF941EB6FE8B}" type="pres">
      <dgm:prSet presAssocID="{EEC20566-E34A-8D4A-B659-8454CDB26104}" presName="composite" presStyleCnt="0"/>
      <dgm:spPr/>
    </dgm:pt>
    <dgm:pt modelId="{3EB9B8D2-37DA-004D-942C-D3E921312FFC}" type="pres">
      <dgm:prSet presAssocID="{EEC20566-E34A-8D4A-B659-8454CDB261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F3A11-1437-AF4A-81F9-6965731B05B5}" type="pres">
      <dgm:prSet presAssocID="{EEC20566-E34A-8D4A-B659-8454CDB261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88D2B-2405-A847-BEA6-CEE62BC26E03}" type="pres">
      <dgm:prSet presAssocID="{1852A029-EA1A-954A-875E-3553C2330CD4}" presName="sp" presStyleCnt="0"/>
      <dgm:spPr/>
    </dgm:pt>
    <dgm:pt modelId="{A9D08A3C-2655-8D46-B7FC-82379046D560}" type="pres">
      <dgm:prSet presAssocID="{5623DB27-B063-7D4E-9580-288BF5566E78}" presName="composite" presStyleCnt="0"/>
      <dgm:spPr/>
    </dgm:pt>
    <dgm:pt modelId="{3991E749-28C0-C14E-807F-CCD2852A9BAA}" type="pres">
      <dgm:prSet presAssocID="{5623DB27-B063-7D4E-9580-288BF5566E7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570D2-3F89-1641-9167-443FB77A8F38}" type="pres">
      <dgm:prSet presAssocID="{5623DB27-B063-7D4E-9580-288BF5566E7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DC66E-BB19-3B49-9CC5-6CACB2F24506}" type="pres">
      <dgm:prSet presAssocID="{D44C1AEA-9FA8-2D4D-BC1C-34CEAAA7A308}" presName="sp" presStyleCnt="0"/>
      <dgm:spPr/>
    </dgm:pt>
    <dgm:pt modelId="{E5186645-53E7-F741-B6BE-DA09C5DDF95F}" type="pres">
      <dgm:prSet presAssocID="{54B59691-7177-304B-AF66-801A77230AAA}" presName="composite" presStyleCnt="0"/>
      <dgm:spPr/>
    </dgm:pt>
    <dgm:pt modelId="{A94B67E2-E83D-F74A-ABA6-7110996428BC}" type="pres">
      <dgm:prSet presAssocID="{54B59691-7177-304B-AF66-801A77230A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3E0C3-3AD4-C04F-88D9-596B0BFEE748}" type="pres">
      <dgm:prSet presAssocID="{54B59691-7177-304B-AF66-801A77230A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EDD73-5A98-1A42-B798-6278FB55CD56}" type="presOf" srcId="{677BA61A-BF20-AA42-B4C3-11190CEB84CC}" destId="{A7C3E0C3-3AD4-C04F-88D9-596B0BFEE748}" srcOrd="0" destOrd="1" presId="urn:microsoft.com/office/officeart/2005/8/layout/chevron2"/>
    <dgm:cxn modelId="{3080C8E6-049E-D449-9808-7ABA7C3852E7}" type="presOf" srcId="{EE0B7E73-7EC2-224B-A02C-B070C371B89F}" destId="{A7C3E0C3-3AD4-C04F-88D9-596B0BFEE748}" srcOrd="0" destOrd="0" presId="urn:microsoft.com/office/officeart/2005/8/layout/chevron2"/>
    <dgm:cxn modelId="{223E0550-533F-0647-920B-D1FC44F6EAD2}" type="presOf" srcId="{B5BD0441-6C4B-A145-A70D-135FBE13E8DB}" destId="{A6D570D2-3F89-1641-9167-443FB77A8F38}" srcOrd="0" destOrd="1" presId="urn:microsoft.com/office/officeart/2005/8/layout/chevron2"/>
    <dgm:cxn modelId="{BEEA984E-2EE6-FF4E-A0D1-A99272F3731D}" type="presOf" srcId="{EEC20566-E34A-8D4A-B659-8454CDB26104}" destId="{3EB9B8D2-37DA-004D-942C-D3E921312FFC}" srcOrd="0" destOrd="0" presId="urn:microsoft.com/office/officeart/2005/8/layout/chevron2"/>
    <dgm:cxn modelId="{1E1299DF-C375-274D-94AE-A693906A915A}" type="presOf" srcId="{54B59691-7177-304B-AF66-801A77230AAA}" destId="{A94B67E2-E83D-F74A-ABA6-7110996428BC}" srcOrd="0" destOrd="0" presId="urn:microsoft.com/office/officeart/2005/8/layout/chevron2"/>
    <dgm:cxn modelId="{A2CCA1CF-742B-2349-B466-A218F54AE205}" srcId="{54B59691-7177-304B-AF66-801A77230AAA}" destId="{677BA61A-BF20-AA42-B4C3-11190CEB84CC}" srcOrd="1" destOrd="0" parTransId="{A6A3E558-984B-6A49-B313-8062CEFC8D1D}" sibTransId="{CCDF4329-224E-8B4A-9473-CF9E71C0CEE6}"/>
    <dgm:cxn modelId="{7A4DEF4F-DBAA-0B4B-ADEA-B22F0C3A3395}" type="presOf" srcId="{73E127E9-F31F-A94E-BE9E-D40CFAD840FC}" destId="{814F3A11-1437-AF4A-81F9-6965731B05B5}" srcOrd="0" destOrd="0" presId="urn:microsoft.com/office/officeart/2005/8/layout/chevron2"/>
    <dgm:cxn modelId="{14EEFCEE-A781-4D41-9DB2-718FD6037E68}" type="presOf" srcId="{F27DA8F5-DEB7-A640-9C6D-2D3E325C7440}" destId="{A6D570D2-3F89-1641-9167-443FB77A8F38}" srcOrd="0" destOrd="0" presId="urn:microsoft.com/office/officeart/2005/8/layout/chevron2"/>
    <dgm:cxn modelId="{893DEAAA-D933-1F43-A1A0-3D4506A5248A}" srcId="{D64926C3-33B4-C846-8C51-B1709308EA63}" destId="{54B59691-7177-304B-AF66-801A77230AAA}" srcOrd="2" destOrd="0" parTransId="{1F0B2CE4-AC35-F147-88B2-EC597CA58F96}" sibTransId="{52C06ABB-ECC6-F74F-A414-52C52E4EC988}"/>
    <dgm:cxn modelId="{CA945587-601A-DA4C-97F3-0733B893F593}" type="presOf" srcId="{5623DB27-B063-7D4E-9580-288BF5566E78}" destId="{3991E749-28C0-C14E-807F-CCD2852A9BAA}" srcOrd="0" destOrd="0" presId="urn:microsoft.com/office/officeart/2005/8/layout/chevron2"/>
    <dgm:cxn modelId="{48A87397-BBE2-2440-B7FB-43376217ECE8}" srcId="{D64926C3-33B4-C846-8C51-B1709308EA63}" destId="{5623DB27-B063-7D4E-9580-288BF5566E78}" srcOrd="1" destOrd="0" parTransId="{7719A00B-C26D-EF48-B8FA-25B7052FA5EC}" sibTransId="{D44C1AEA-9FA8-2D4D-BC1C-34CEAAA7A308}"/>
    <dgm:cxn modelId="{54B26EF0-D48A-F44C-9229-6F84B1D68518}" srcId="{5623DB27-B063-7D4E-9580-288BF5566E78}" destId="{EE794803-2B6A-7940-80DA-A48A389357C1}" srcOrd="2" destOrd="0" parTransId="{B0492C02-A2B4-FC45-9AFB-8A663CB84EA9}" sibTransId="{E34DC93B-13A4-2A45-AEFA-5E5E7D851D35}"/>
    <dgm:cxn modelId="{ADA96269-FBD5-0648-B977-4AD6EB9E9322}" type="presOf" srcId="{290A3E6A-89E8-7D4D-A789-50F5B156AB0A}" destId="{814F3A11-1437-AF4A-81F9-6965731B05B5}" srcOrd="0" destOrd="1" presId="urn:microsoft.com/office/officeart/2005/8/layout/chevron2"/>
    <dgm:cxn modelId="{BBB310E5-C080-AA4A-AEFA-D9EA2492A96C}" srcId="{5623DB27-B063-7D4E-9580-288BF5566E78}" destId="{F27DA8F5-DEB7-A640-9C6D-2D3E325C7440}" srcOrd="0" destOrd="0" parTransId="{22BB364E-EA17-474C-A76A-6459A6564642}" sibTransId="{FFECA277-167F-C84D-ABD1-B8BF1B1D0EC2}"/>
    <dgm:cxn modelId="{FCBD9F89-C50B-E245-9D98-2101491CE80F}" srcId="{5623DB27-B063-7D4E-9580-288BF5566E78}" destId="{B5BD0441-6C4B-A145-A70D-135FBE13E8DB}" srcOrd="1" destOrd="0" parTransId="{034A606E-00E9-FA47-B181-29A6F1071D7A}" sibTransId="{EB077BAD-C5B5-4F45-A91A-6F20DB528B58}"/>
    <dgm:cxn modelId="{76F8A1D2-B428-E84F-9399-5477140DA36B}" srcId="{54B59691-7177-304B-AF66-801A77230AAA}" destId="{EE0B7E73-7EC2-224B-A02C-B070C371B89F}" srcOrd="0" destOrd="0" parTransId="{29733BB8-9860-7849-94E9-F2981E958F4B}" sibTransId="{DDFD1011-84D3-5C4F-8E68-5FC1FC74DB1E}"/>
    <dgm:cxn modelId="{692E6165-9EA1-C241-B201-2405C0167CD0}" type="presOf" srcId="{EE794803-2B6A-7940-80DA-A48A389357C1}" destId="{A6D570D2-3F89-1641-9167-443FB77A8F38}" srcOrd="0" destOrd="2" presId="urn:microsoft.com/office/officeart/2005/8/layout/chevron2"/>
    <dgm:cxn modelId="{58BE69DE-06CE-6342-B7EE-BBAC66F86123}" srcId="{D64926C3-33B4-C846-8C51-B1709308EA63}" destId="{EEC20566-E34A-8D4A-B659-8454CDB26104}" srcOrd="0" destOrd="0" parTransId="{5E246E60-9EF7-C941-8880-76683435DAD4}" sibTransId="{1852A029-EA1A-954A-875E-3553C2330CD4}"/>
    <dgm:cxn modelId="{D9C96E40-2240-834F-8408-6FFD290FAD87}" srcId="{EEC20566-E34A-8D4A-B659-8454CDB26104}" destId="{290A3E6A-89E8-7D4D-A789-50F5B156AB0A}" srcOrd="1" destOrd="0" parTransId="{14D7ADF9-4AC2-414D-8210-0E85F8A8E781}" sibTransId="{B7887861-FD22-4A48-88CD-41C322421D4B}"/>
    <dgm:cxn modelId="{7E0CDA3B-2200-334B-A610-DAF7BD2A5C00}" srcId="{EEC20566-E34A-8D4A-B659-8454CDB26104}" destId="{73E127E9-F31F-A94E-BE9E-D40CFAD840FC}" srcOrd="0" destOrd="0" parTransId="{F781CA2F-A91A-9942-B182-4375AE7DB1FD}" sibTransId="{B2592F25-5738-C541-A4A3-CFEA4F12F2D9}"/>
    <dgm:cxn modelId="{B3BFB57C-9AB3-1A4E-91C7-F3491BE9D778}" type="presOf" srcId="{D64926C3-33B4-C846-8C51-B1709308EA63}" destId="{8F88B911-EBB8-424B-A5D1-39D0C072E992}" srcOrd="0" destOrd="0" presId="urn:microsoft.com/office/officeart/2005/8/layout/chevron2"/>
    <dgm:cxn modelId="{CBC20DC0-8ECA-D147-805D-DDF1E83B3EE7}" type="presParOf" srcId="{8F88B911-EBB8-424B-A5D1-39D0C072E992}" destId="{59FA95EB-C690-E44A-825F-DF941EB6FE8B}" srcOrd="0" destOrd="0" presId="urn:microsoft.com/office/officeart/2005/8/layout/chevron2"/>
    <dgm:cxn modelId="{E961ED6D-4F2D-E74F-B398-F6F7ECE0AA2E}" type="presParOf" srcId="{59FA95EB-C690-E44A-825F-DF941EB6FE8B}" destId="{3EB9B8D2-37DA-004D-942C-D3E921312FFC}" srcOrd="0" destOrd="0" presId="urn:microsoft.com/office/officeart/2005/8/layout/chevron2"/>
    <dgm:cxn modelId="{135FBA18-1F92-1E40-8208-6FEE9B28C09C}" type="presParOf" srcId="{59FA95EB-C690-E44A-825F-DF941EB6FE8B}" destId="{814F3A11-1437-AF4A-81F9-6965731B05B5}" srcOrd="1" destOrd="0" presId="urn:microsoft.com/office/officeart/2005/8/layout/chevron2"/>
    <dgm:cxn modelId="{91A8DF21-E323-8643-8C20-B63289AB5767}" type="presParOf" srcId="{8F88B911-EBB8-424B-A5D1-39D0C072E992}" destId="{5EB88D2B-2405-A847-BEA6-CEE62BC26E03}" srcOrd="1" destOrd="0" presId="urn:microsoft.com/office/officeart/2005/8/layout/chevron2"/>
    <dgm:cxn modelId="{96416C77-B098-674B-B5B2-374D65655844}" type="presParOf" srcId="{8F88B911-EBB8-424B-A5D1-39D0C072E992}" destId="{A9D08A3C-2655-8D46-B7FC-82379046D560}" srcOrd="2" destOrd="0" presId="urn:microsoft.com/office/officeart/2005/8/layout/chevron2"/>
    <dgm:cxn modelId="{721230B7-7E5A-1046-B424-12ACFE28243B}" type="presParOf" srcId="{A9D08A3C-2655-8D46-B7FC-82379046D560}" destId="{3991E749-28C0-C14E-807F-CCD2852A9BAA}" srcOrd="0" destOrd="0" presId="urn:microsoft.com/office/officeart/2005/8/layout/chevron2"/>
    <dgm:cxn modelId="{3F875726-FE67-6F44-B593-BD4B2DC0BD06}" type="presParOf" srcId="{A9D08A3C-2655-8D46-B7FC-82379046D560}" destId="{A6D570D2-3F89-1641-9167-443FB77A8F38}" srcOrd="1" destOrd="0" presId="urn:microsoft.com/office/officeart/2005/8/layout/chevron2"/>
    <dgm:cxn modelId="{CF5D766F-D927-854C-9A6A-7EB338E99B37}" type="presParOf" srcId="{8F88B911-EBB8-424B-A5D1-39D0C072E992}" destId="{F0BDC66E-BB19-3B49-9CC5-6CACB2F24506}" srcOrd="3" destOrd="0" presId="urn:microsoft.com/office/officeart/2005/8/layout/chevron2"/>
    <dgm:cxn modelId="{DA5C825F-79A5-424B-A2C1-5F1EE9CDAFAF}" type="presParOf" srcId="{8F88B911-EBB8-424B-A5D1-39D0C072E992}" destId="{E5186645-53E7-F741-B6BE-DA09C5DDF95F}" srcOrd="4" destOrd="0" presId="urn:microsoft.com/office/officeart/2005/8/layout/chevron2"/>
    <dgm:cxn modelId="{B3B66F4F-2883-F544-B35D-AFC968D34F39}" type="presParOf" srcId="{E5186645-53E7-F741-B6BE-DA09C5DDF95F}" destId="{A94B67E2-E83D-F74A-ABA6-7110996428BC}" srcOrd="0" destOrd="0" presId="urn:microsoft.com/office/officeart/2005/8/layout/chevron2"/>
    <dgm:cxn modelId="{73BE8B7E-9837-8E44-9295-E08D6243395E}" type="presParOf" srcId="{E5186645-53E7-F741-B6BE-DA09C5DDF95F}" destId="{A7C3E0C3-3AD4-C04F-88D9-596B0BFEE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9B8D2-37DA-004D-942C-D3E921312FFC}">
      <dsp:nvSpPr>
        <dsp:cNvPr id="0" name=""/>
        <dsp:cNvSpPr/>
      </dsp:nvSpPr>
      <dsp:spPr>
        <a:xfrm rot="5400000">
          <a:off x="-237227" y="238934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Cleaning</a:t>
          </a:r>
        </a:p>
      </dsp:txBody>
      <dsp:txXfrm rot="-5400000">
        <a:off x="0" y="555237"/>
        <a:ext cx="1107060" cy="474454"/>
      </dsp:txXfrm>
    </dsp:sp>
    <dsp:sp modelId="{814F3A11-1437-AF4A-81F9-6965731B05B5}">
      <dsp:nvSpPr>
        <dsp:cNvPr id="0" name=""/>
        <dsp:cNvSpPr/>
      </dsp:nvSpPr>
      <dsp:spPr>
        <a:xfrm rot="5400000">
          <a:off x="4840137" y="-3731370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Fix rows, columns, Null and Invalid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Standardize, Transform, Deduplicate</a:t>
          </a:r>
        </a:p>
      </dsp:txBody>
      <dsp:txXfrm rot="-5400000">
        <a:off x="1107060" y="51889"/>
        <a:ext cx="8443957" cy="927620"/>
      </dsp:txXfrm>
    </dsp:sp>
    <dsp:sp modelId="{3991E749-28C0-C14E-807F-CCD2852A9BAA}">
      <dsp:nvSpPr>
        <dsp:cNvPr id="0" name=""/>
        <dsp:cNvSpPr/>
      </dsp:nvSpPr>
      <dsp:spPr>
        <a:xfrm rot="5400000">
          <a:off x="-237227" y="1626107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Univariate Analysis</a:t>
          </a:r>
        </a:p>
      </dsp:txBody>
      <dsp:txXfrm rot="-5400000">
        <a:off x="0" y="1942410"/>
        <a:ext cx="1107060" cy="474454"/>
      </dsp:txXfrm>
    </dsp:sp>
    <dsp:sp modelId="{A6D570D2-3F89-1641-9167-443FB77A8F38}">
      <dsp:nvSpPr>
        <dsp:cNvPr id="0" name=""/>
        <dsp:cNvSpPr/>
      </dsp:nvSpPr>
      <dsp:spPr>
        <a:xfrm rot="5400000">
          <a:off x="4840137" y="-2344197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Analyze one Variable at a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Data distribution, Summary Metrics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Segmented Univariate analysis – Comparison of averages and </a:t>
          </a:r>
          <a:r>
            <a:rPr lang="en-US" sz="2000" kern="1200" dirty="0" err="1"/>
            <a:t>metris</a:t>
          </a:r>
          <a:endParaRPr lang="en-US" sz="2000" kern="1200" dirty="0"/>
        </a:p>
      </dsp:txBody>
      <dsp:txXfrm rot="-5400000">
        <a:off x="1107060" y="1439062"/>
        <a:ext cx="8443957" cy="927620"/>
      </dsp:txXfrm>
    </dsp:sp>
    <dsp:sp modelId="{A94B67E2-E83D-F74A-ABA6-7110996428BC}">
      <dsp:nvSpPr>
        <dsp:cNvPr id="0" name=""/>
        <dsp:cNvSpPr/>
      </dsp:nvSpPr>
      <dsp:spPr>
        <a:xfrm rot="5400000">
          <a:off x="-237227" y="3013280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Bivariate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Analysis</a:t>
          </a:r>
        </a:p>
      </dsp:txBody>
      <dsp:txXfrm rot="-5400000">
        <a:off x="0" y="3329583"/>
        <a:ext cx="1107060" cy="474454"/>
      </dsp:txXfrm>
    </dsp:sp>
    <dsp:sp modelId="{A7C3E0C3-3AD4-C04F-88D9-596B0BFEE748}">
      <dsp:nvSpPr>
        <dsp:cNvPr id="0" name=""/>
        <dsp:cNvSpPr/>
      </dsp:nvSpPr>
      <dsp:spPr>
        <a:xfrm rot="5400000">
          <a:off x="4840137" y="-957024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Analysis on Continuous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Correlation between variables</a:t>
          </a:r>
        </a:p>
      </dsp:txBody>
      <dsp:txXfrm rot="-5400000">
        <a:off x="1107060" y="2826235"/>
        <a:ext cx="8443957" cy="92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63799-6B8A-3945-923D-E95765617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B8AF87-3DE8-EC4C-B268-9780822E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3956279"/>
            <a:ext cx="8882742" cy="1601373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/>
              <a:t>Submitted By : </a:t>
            </a:r>
            <a:r>
              <a:rPr lang="en-IN" sz="8600" b="1" i="1" dirty="0"/>
              <a:t>Srinivasan. G, </a:t>
            </a:r>
            <a:r>
              <a:rPr lang="en-IN" sz="8600" b="1" i="1" dirty="0" err="1"/>
              <a:t>Naveed.J</a:t>
            </a:r>
            <a:r>
              <a:rPr lang="en-IN" sz="8600" b="1" i="1" dirty="0"/>
              <a:t>, </a:t>
            </a:r>
            <a:r>
              <a:rPr lang="en-IN" sz="8600" b="1" i="1" dirty="0" err="1"/>
              <a:t>Denny.J</a:t>
            </a:r>
            <a:r>
              <a:rPr lang="en-IN" sz="8600" b="1" i="1" dirty="0"/>
              <a:t> and </a:t>
            </a:r>
            <a:r>
              <a:rPr lang="en-IN" sz="8600" b="1" i="1" dirty="0" err="1"/>
              <a:t>Kumar.A</a:t>
            </a:r>
            <a:r>
              <a:rPr lang="en-IN" sz="8600" dirty="0"/>
              <a:t/>
            </a:r>
            <a:br>
              <a:rPr lang="en-IN" sz="8600" dirty="0"/>
            </a:br>
            <a:r>
              <a:rPr lang="en-IN" sz="8600" dirty="0"/>
              <a:t>Date of Submission : </a:t>
            </a:r>
            <a:r>
              <a:rPr lang="en-IN" sz="8600" b="1" i="1" dirty="0"/>
              <a:t>30-December-2018</a:t>
            </a:r>
            <a:r>
              <a:rPr lang="en-IN" sz="8600" dirty="0"/>
              <a:t/>
            </a:r>
            <a:br>
              <a:rPr lang="en-IN" sz="8600" dirty="0"/>
            </a:br>
            <a:r>
              <a:rPr lang="en-IN" sz="8600" dirty="0"/>
              <a:t>Batch : </a:t>
            </a:r>
            <a:r>
              <a:rPr lang="en-IN" sz="8600" b="1" i="1" dirty="0"/>
              <a:t>September - 2018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100" dirty="0"/>
              <a:t>Application Resident State versus Loan Status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785" y="2286000"/>
            <a:ext cx="4615962" cy="4396154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[1   From the proportionality plot the borrowers belonging to state of Nebraska and Nevada (with 60% and 22.5% respectively) contribute to the highest default percentage. However the sample size for the state of Nevada is only 5. Therefore disregarding it and the next highest state is Nebraska.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[2] The Highest number of loan applications are received from California, New York, Florida, and Texas. Their respective default rates are 16.2%,13.4%, 18.1% and 11.9%.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[3]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03304594-49EE-4E66-9A79-795F361C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33108"/>
              </p:ext>
            </p:extLst>
          </p:nvPr>
        </p:nvGraphicFramePr>
        <p:xfrm>
          <a:off x="7992207" y="4612693"/>
          <a:ext cx="3721697" cy="155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291">
                  <a:extLst>
                    <a:ext uri="{9D8B030D-6E8A-4147-A177-3AD203B41FA5}">
                      <a16:colId xmlns:a16="http://schemas.microsoft.com/office/drawing/2014/main" xmlns="" val="2128071451"/>
                    </a:ext>
                  </a:extLst>
                </a:gridCol>
                <a:gridCol w="841812">
                  <a:extLst>
                    <a:ext uri="{9D8B030D-6E8A-4147-A177-3AD203B41FA5}">
                      <a16:colId xmlns:a16="http://schemas.microsoft.com/office/drawing/2014/main" xmlns="" val="2251684786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xmlns="" val="4265738313"/>
                    </a:ext>
                  </a:extLst>
                </a:gridCol>
                <a:gridCol w="856581">
                  <a:extLst>
                    <a:ext uri="{9D8B030D-6E8A-4147-A177-3AD203B41FA5}">
                      <a16:colId xmlns:a16="http://schemas.microsoft.com/office/drawing/2014/main" xmlns="" val="1542301202"/>
                    </a:ext>
                  </a:extLst>
                </a:gridCol>
                <a:gridCol w="708895">
                  <a:extLst>
                    <a:ext uri="{9D8B030D-6E8A-4147-A177-3AD203B41FA5}">
                      <a16:colId xmlns:a16="http://schemas.microsoft.com/office/drawing/2014/main" xmlns="" val="3394456826"/>
                    </a:ext>
                  </a:extLst>
                </a:gridCol>
              </a:tblGrid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2635146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5824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543809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898767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82410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2659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656523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NV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371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22.5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5273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60.0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246701"/>
                  </a:ext>
                </a:extLst>
              </a:tr>
            </a:tbl>
          </a:graphicData>
        </a:graphic>
      </p:graphicFrame>
      <p:pic>
        <p:nvPicPr>
          <p:cNvPr id="47" name="Content Placeholder 46" descr="A picture containing building&#10;&#10;Description automatically generated">
            <a:extLst>
              <a:ext uri="{FF2B5EF4-FFF2-40B4-BE49-F238E27FC236}">
                <a16:creationId xmlns:a16="http://schemas.microsoft.com/office/drawing/2014/main" xmlns="" id="{B097BB60-F074-41E8-9852-D6542470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95" y="592602"/>
            <a:ext cx="6750196" cy="5723792"/>
          </a:xfrm>
        </p:spPr>
      </p:pic>
    </p:spTree>
    <p:extLst>
      <p:ext uri="{BB962C8B-B14F-4D97-AF65-F5344CB8AC3E}">
        <p14:creationId xmlns:p14="http://schemas.microsoft.com/office/powerpoint/2010/main" val="4995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States Approved Loan without Verifying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California has the highest number of borrowers</a:t>
            </a:r>
          </a:p>
          <a:p>
            <a:pPr marL="0" indent="0">
              <a:buNone/>
            </a:pPr>
            <a:r>
              <a:rPr lang="en-US" dirty="0"/>
              <a:t>where are provided without verifying the their source of </a:t>
            </a:r>
          </a:p>
          <a:p>
            <a:pPr marL="0" indent="0">
              <a:buNone/>
            </a:pPr>
            <a:r>
              <a:rPr lang="en-US" dirty="0"/>
              <a:t>Income at 19%, followed by Florida and New York at 10% </a:t>
            </a:r>
          </a:p>
          <a:p>
            <a:pPr marL="0" indent="0">
              <a:buNone/>
            </a:pPr>
            <a:r>
              <a:rPr lang="en-US" dirty="0"/>
              <a:t>and 8% respectively.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67734433-5C53-4CD5-959A-8EE48B60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75" y="1591294"/>
            <a:ext cx="3869666" cy="51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/>
          </a:bodyPr>
          <a:lstStyle/>
          <a:p>
            <a:r>
              <a:rPr lang="en-US" dirty="0"/>
              <a:t>Top 3 States – Pay Installment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Based on the graph we can infer that California, New York</a:t>
            </a:r>
          </a:p>
          <a:p>
            <a:pPr marL="0" indent="0">
              <a:buNone/>
            </a:pPr>
            <a:r>
              <a:rPr lang="en-US" dirty="0"/>
              <a:t>followed by Florida still remain the top three states where the </a:t>
            </a:r>
          </a:p>
          <a:p>
            <a:pPr marL="0" indent="0">
              <a:buNone/>
            </a:pPr>
            <a:r>
              <a:rPr lang="en-US" dirty="0"/>
              <a:t>installments are paid late.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7A710111-3362-4A1E-9402-0D54EC21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42" y="1591294"/>
            <a:ext cx="3492329" cy="4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C0383-9D98-8E43-9CFA-9FB757D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Category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9E6932-541E-0B42-8909-F181C32A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9872"/>
            <a:ext cx="9601200" cy="3581400"/>
          </a:xfrm>
        </p:spPr>
        <p:txBody>
          <a:bodyPr/>
          <a:lstStyle/>
          <a:p>
            <a:r>
              <a:rPr lang="en-US" dirty="0"/>
              <a:t>Most of the borrowers falls in the medium category</a:t>
            </a:r>
          </a:p>
          <a:p>
            <a:pPr marL="0" indent="0">
              <a:buNone/>
            </a:pPr>
            <a:r>
              <a:rPr lang="en-US" dirty="0"/>
              <a:t>and prefer a term of 36 months.</a:t>
            </a:r>
          </a:p>
          <a:p>
            <a:r>
              <a:rPr lang="en-US" dirty="0"/>
              <a:t>At higher interest rates borrowers prefer a term of</a:t>
            </a:r>
          </a:p>
          <a:p>
            <a:pPr marL="0" indent="0">
              <a:buNone/>
            </a:pPr>
            <a:r>
              <a:rPr lang="en-US" dirty="0"/>
              <a:t>60 months rather than 36 months.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6934C7-35F2-4055-8D1D-D850540C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1" b="-10551"/>
          <a:stretch/>
        </p:blipFill>
        <p:spPr>
          <a:xfrm>
            <a:off x="7889563" y="1227516"/>
            <a:ext cx="4121924" cy="614225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9058CD2-BCA8-423E-89BF-0904FF59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4640"/>
              </p:ext>
            </p:extLst>
          </p:nvPr>
        </p:nvGraphicFramePr>
        <p:xfrm>
          <a:off x="10020300" y="1859872"/>
          <a:ext cx="1905000" cy="7315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135009622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8529343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208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664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8357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16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7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664"/>
          </a:xfrm>
        </p:spPr>
        <p:txBody>
          <a:bodyPr/>
          <a:lstStyle/>
          <a:p>
            <a:r>
              <a:rPr lang="en-US" dirty="0" smtClean="0"/>
              <a:t>Annual Income Vs Employee length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0704" y="1426464"/>
            <a:ext cx="3163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Loan Applicants</a:t>
            </a:r>
            <a:r>
              <a:rPr lang="en-US" dirty="0" smtClean="0"/>
              <a:t> </a:t>
            </a:r>
            <a:r>
              <a:rPr lang="en-US" dirty="0"/>
              <a:t>in the Average income zone(30000 - 60000) having experience &gt;= 10 years are peak Defaulters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We further zoom in to find the residential status of these 10+ years of experienced Applicant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672" y="1426464"/>
            <a:ext cx="7847352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33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Years of Experience Vs </a:t>
            </a:r>
            <a:r>
              <a:rPr lang="en-US" dirty="0" err="1" smtClean="0"/>
              <a:t>House_residence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AutoShape 4" descr="data:image/png;base64,iVBORw0KGgoAAAANSUhEUgAAA7sAAAIBCAYAAACIvKhRAAAABHNCSVQICAgIfAhkiAAAAAlwSFlzAAALEgAACxIB0t1+/AAAADl0RVh0U29mdHdhcmUAbWF0cGxvdGxpYiB2ZXJzaW9uIDIuMi4yLCBodHRwOi8vbWF0cGxvdGxpYi5vcmcvhp/UCwAAIABJREFUeJzs3Xl8DVf/B/DPzXIjEXuSxlaxTRY3+4YQJJYkRBS1RG3xlNLal1/sD4/alSqxlYeq1q5RYqcqtSbWkFBFCJoEUbLfJOf3h9edR2QnEa7P+/XyermznPnOzJnJ/d5z5oxCCCFAREREREREpEV0yjsAIiIiIiIiotLGZJeIiIiIiIi0DpNdIiIiIiIi0jpMdomIiIiIiEjrMNklIiIiIiIircNkl4iIiIiIiLQOk12iMmZpaSn/s7Kygq2tLdq1a4dffvlFXiY4OBiWlpbYu3dvsctNSUnBjz/+WCox7ty5E5aWlli9enWu6SdOnED37t3h6OiIDh06YNOmTcUqLzk5GXZ2drC0tMTKlStLJcaXnTlzBpaWlhg0aFCplOfl5QVLS0skJiaWSnmvunnzJj755BOoVCp4e3sjPT29TLZT3hYvXgxXV1c4Ojpi/fr15R1OsZR2XXrXFVTXfXx8YGlpibi4uHKK7N1gaWkJW1vbAufv3bsXlpaWCA4OfotRlR/N364zZ87kmq6pR2WprO/LxZWdnY1JkybB0dERLi4u2LdvX5HrXLx4EZaWlujbt2+ZbaMo3333XZ6/6zExMTh+/Pgbl030PmGyS/QW6OjowNvbG61bt0b9+vVx9+5dBAcH5/kCUVxPnz5Fx44dSyXZvXbtGubMmZNn+s2bNzFs2DDExMTA3t4ejx8/xsyZM3Ml6QU5ePAgMjIyAAChoaFvHGNZ8/DwgLe3NwwMDMqk/O+//x7Xrl3DRx99hCZNmqBChQplsp3yFBcXh5UrVyIlJQW2traoU6dOeYdULNWqVYO3tzccHR3LOxR6B3h7e8PLy6u8w3jnzJ07Fzk5OeUdRrmIiIjAjh07kJOTA1tbW9SsWfO93MaePXvQrVs3XL9+vdTLJnqX6ZV3AEQfAj09PYSEhMifR40ahX379uGXX36Bu7t7ictLTk7Gw4cPUb9+/TeKa8WKFVi5cmW+LY179uxBZmYmJk6ciAEDBiA8PByDBg1CaGgounTpUmi5v/76KwBAqVTi1q1buHz5Muzs7N4o1rL0n//8p0zLf/z4sbyd5s2bl+m2ysuTJ08AAPb29vjhhx/KOZrikyQp17VJHzbWhfxdu3YNu3btQrdu3co7lLdOc/9u164dFi5c+N5u4/bt28jKyiqTsoneZWzZJSoHLi4uAICEhIQCl/npp5/g4+MDlUqF9u3b46effpLneXt7A3jxx+tNuh4uWbIENWvWRKdOnfLMa9++Pb7++mu0bdsWAGBiYgIASEtLA/CiJc/S0hI+Pj651ktISMDp06dRpUoV9O7dGwCwe/fuXMtoum0fOHAA/fv3h4ODA3r06IGoqCh5mcjISPTo0QMODg5wcnJCUFAQ7t69myfOhw8fwsrKCs2bN5dbHrKysuDq6go7OzskJyfj1q1bGDRoENzc3ODo6IjAwEBcvnxZLuPV7nK//PIL/Pz8YGdnBw8PD0ydOrXQrsfR0dEYNGgQHB0d4ebmhuDgYCQlJQEA+vbti99//x0AMHDgwDzdH4sTvxACK1euRMuWLWFnZ4e+ffvm+nU+Pj4ew4YNg5ubG+zs7NC5c2ecOHEi13kKCgrCsGHD4OTkhE2bNiEhIQEjR45Es2bN4ODggK5du8rr5Cc7OxshISHw8vKCSqWCv78/9u/fD+BFV+BPP/0UAHD+/PkC62RycjKCg4Ph7OwMFxcXTJgwAf/88w8AYPny5bC0tESXLl2QnZ2Nv/76CyqVCvb29rhz547c3XjatGmYP38+nJyc0KpVK+zatUsuv6jj5OXlBUdHRyxbtgwuLi4YO3Zsvt2Yjxw5go4dO0KlUqFjx444ePCgPE/TNXDLli0YMWIEHBwcch1vAFCr1Zg3bx48PDzkuh0REZHnfDk4OKBp06aYNWsWMjMz8xyvtLQ0ODo6wt7eHqmpqfL0nj17wtLSEtevXy/xeSyJwu5B+R23adOmwdLSEjt37gSAIq+7wupDUTTbHzt2LAIDA+Hs7IzDhw8XWQcuXbqEwMBAODk5wdXVFf/6178QGxsrz3+1G3NMTAx69eoFW1tb9O7dG/fu3csTy7Zt2+Dt7Q1bW1t069YN586dk+cV516XnJyMyZMnw93dHY6OjhgwYAD+/PNPef5ff/2Ffv36wdbWFi1btsSyZcsghMgTx/3792FlZYU2bdrI04QQaNmyJVQqFZKSkoo8J/nR0XnxVXHx4sVISUnJd5lX76GvduPVPCqzfPlyjB07Fvb29ujYsSNiYmKwevVquLu7o2nTpvk+/nDixAm0bdsWDg4OGDt2LJKTk+V558+fR/fu3aFSqdC2bdtcdVRzrS5YsADe3t7w8PDI929ueno65syZgxYtWsDW1hY9evSQe13t3LkTo0ePBvDiR9yCum4/ePAAgwYNku+/V69ezbNMQfeVgrZx8+ZN9O/fH05OTnBwcEDPnj1x5coVAPn//V29ejUsLS3x3Xff5dn2zp07sWzZMgDAokWL5PNy/PhxfPLJJ3BwcIC7uztGjhwp/3BJpC2Y7BK9ZTk5OXLy89FHH+W7zOrVqzFjxgwkJCTAyckJjx49wowZM7BmzRoAL7rdAoCRkRG8vb1haGj4WrFMmjQJv/zyCywsLPLMs7GxQffu3eXuqD///DMAwNraGgBgaGgIb2/vPC2VYWFhyMnJQZs2beDr6wvgxXNuarU63+2npaXB2NgYly5dwqxZswC8eB556NChuHr1KlQqFczMzPDHH39g9uzZecqoWbMmXFxc8PjxY1y4cAEAcO7cOTx79gytW7eGsbExxo0bh/DwcDRq1AhNmjRBZGQkhgwZIne1fllMTAyCg4ORmJgId3d3GBoaYuvWrViwYEG+x/Du3bsIDAxEeHg4JElCtWrVsGvXLgwcOBCZmZlwcnJCjRo1AABOTk6wsbEpcfw//fQTFi9eLJdx4cIFDBgwAE+fPgUATJw4EUeOHEGtWrVgY2OD69evY+zYscjOzpa3c/LkSVy6dAkWFhaws7PDrFmzsH//ftSsWROOjo64fv06vvzyS8THx+e7nzNnzsS3336L1NRUODk54c6dOxg5ciTCwsJQrVo1uLq6AgCqVq1aYJ2cNGkSdu3ahVq1aqFBgwYIDQ3FiBEjAACDBw+GpaUloqOjsXnzZsyYMQNqtRojRozIVT/37NmDXbt2wcbGBvHx8QgODpa/ABZ1nIAXCeSaNWsKfDbz+vXrGD58OB48eAA3Nzc8evQII0eOxNmzZ3MtN3/+fNy+fRsmJia4fv06pkyZIv9Y8c0332DdunVQKBSws7PDlStXMHjwYMTHx0MIga+++gpHjhxB48aNYWpqio0bN+Lf//53nlgMDQ3RoUMHpKen47fffgPw4kv1pUuX5GcpS3oeNSZOnIhhw4bJ/15dvqh7UHEUdd0VVh+Ka+/evfj7779Rq1YtODg4FFoHcnJyMHToUFy6dAm2traoV68eTpw4ga+++irfstVqNb788ktcuHABtWrVQlpaGr799ttcy/z222+YMmUKkpOT4erqKieTd+7cybVcQfc6zbzt27fD2NgYVlZWOHXqFAYNGoT09HRkZGRg0KBBOHv2LOzt7WFoaIjvvvsu3xbo2rVrw9XVVa4jwIsfDRMSEtCyZUtUq1atRPdCjZo1a8Ld3R2JiYklOv/5WbVqFa5cuQIzMzPcvHkTn332GVatWoXGjRsjKSkJc+fOxe3bt3OtM23aNNSsWRMVKlTAnj175MduHj16hEGDBiEmJgYuLi7IzMzEjBkz8jxqs3btWlSpUgWNGzeGmZlZnpiGDx+O9evXQ1dXF/b29rhy5QqCgoIQGRmJmjVrQqVSycdB80Pzq8aOHYvw8HBUr14dRkZGuc4vUPh9Jb9taO4Tp0+fhiRJsLCwwMWLFzFp0qTXOu41a9aUe4I1atQITk5OePLkCYYPH45bt27B2dkZpqam2L9//2tvg+idJYioTEmSJKysrMTQoUPF4MGDRYcOHYQkScLa2lpcuHBBCCHE//3f/wlJksSePXtEWlqacHJyEk2aNBE3btwQQghx48YN0aRJE+Hg4CDS0tLEvXv3hCRJokOHDqUS49KlS4UkSWLVqlX5zt+0aZOQJEnY2NiIP//8s9CyPvnkEyFJkjh06JDIyckRLVq0EJIkiSNHjsjLaPZ3+PDhQgghbt++LSRJEiqVSgghxJMnT8QPP/wg9u7dK4QQIikpSUiSJHx8fIQQQpw+fVpIkiSCgoKEEEL8/PPPQpIkMXfuXCGEELNmzRKSJImwsDAhhBCurq6iadOm4t69e0IIIXbt2iX27t0rkpOThRBCtGnTRkiSJBISEsThw4eFJEni//7v/0RaWpr4559/xNq1a8W5c+fy3d/JkycLSZLEN998I4QQQq1Wiz59+ghJksSuXbuEEEIEBQUJSZLE6dOn8y2jqPhbtWolHBwcxNOnT4UQQmzevFlIkiQ2bNgghBBi586duc5dp06dhCRJIjExUa4rkiSJ2NhYeZkuXboIGxsbER0dLYQQ4tChQ2LXrl3i8ePHeeJ78OCBsLKyEq6uriIxMVEIIUR4eLiQJEl4e3sLIYS4cOGCkCRJfPbZZ/nuY2xsrJAkSfTs2VPk5OQIIYQYM2aMkCRJjuHy5cvC2tpaNGnSREiSJLp16yaysrKEEP875/b29uLhw4dCCCFCQkKEJEliwoQJxTpOmvO8bds2Oa5X69L48eOFJEnixIkTQgghbt26JSRJEl9++aUQ4n/Xyqeffiqys7PFs2fPhL29vVx/UlNTRZMmTYSTk5N48uSJEEKI1atXi2HDhomLFy+KkydPCkmSxJgxY+QYevbsKWxsbERSUlKe46ZZXnOtrF27VkiSJNasWVPi8/jyMSjo371794p1D3r1uAkhxNSpU4UkSWLHjh1CiMKvu+LUh8Jotu/g4CCeP38uTy+sDjx79kxIkiQ6deok1+Mff/xRHDx4UKjVaiGEyHUfOnLkiJAkSXTt2lWo1WqRk5MjhgwZIt8fhBAiMDBQSJIkbt26JYQQ4sSJE0KSJDF79mwhRNH3ujt37sjXUUZGhhBCiK+//lqMHDlS3L59W2zbtk1IkiQWLVokhBAiIyNDtGnTRri5uYns7Ow8x2Xr1q257iUzZ84s0b3wVZIkiTZt2ojo6GhhZWUl7OzsxIMHD+R6pPHyPVSIvPeDHTt2CEmSRPv27UVGRoZ48OCBXOc098X+/fsLSZLEwYMHc5W5fv16IYQQd+/eFU2aNBHW1tYiLS1NLFmyREiSJDZv3iyEEOLp06fC3t5edOnSRQjxv2s1MDAw330TQoiIiAg5rpSUlFx1pl+/fkIIIfbs2ZPrnL8qJiZGSJIkPD095eOoOe6a/S/qvvLqNtLS0sTmzZvFzz//LIR48XfF1dVV2NraCiFEvt8BVq1aJSRJEkuXLs21/5q/Da9+jo6OFpIkiYEDB4pnz56JzMxMsW7dOvHbb78VeLyI3kds2SV6C3JycnDkyBEcP34c8fHxsLOzw4oVK+Dg4JBn2Zs3byI5ORk2NjZo3LgxAKBx48awsbFBamoqbty4UaxtTp06VW61mTp16mvH/uuvv8rPtE6YMAGNGjUqcNlbt27h6tWrqFChAjw8PKBQKORu0PkNbNWyZUsAgIWFBXR1deWunNWqVUP79u1x//59DBkyRC6joNYHHx8f6Ovr48iRIwCAo0ePwsjICK1btwYAfPbZZ3jy5Am8vb3h6+uLa9euwdLSEhUrVsxTlru7OyRJwq5du+Dm5obhw4dDV1cXTZo0yXfbmhaUzp07A3jxfHbHjh1zzStKYfFrns9OTU2Fm5ub3JUXgNwV0tfXF9WrV8fYsWPRunVruY68fLxq1KiBjz/+WP7cp08fZGdnIyAgAF5eXvj9999Rv359VK9ePU98ly9fRk5ODjw8POTu7Jr/37t3r1jd3m7evAkAuHDhAqysrGBpaYk9e/bk2g9bW1v069dP7gUwa9Ys6Orq5irHxsYG5ubmACB317xz506xjpNGYYNRaeIcNGhQrm6Cr5bRvHlz6OjooFKlSjA1NQUAZGZmIjY2Fmq1GlZWVqhWrRoA4PPPP8fy5cthb28vl79nzx65dfbChQvIyspCdHR0nnjc3d1hbm6O48ePIzU1Ffv27YOOjg78/f0BlOw8viw8PBzXr1+X/738/H9p3YMKu+6KUx+Ko1GjRjA2NgaAIutApUqV0KVLF9y4cQMtW7bEJ598goSEBKhUKujp5R3CRPPYRMuWLaGnpweFQiHfU14+VsD/RrPWdOt+dR8Kutdp1ndycoJSqQTwoqV3yZIlsLCwkOevWrVK7o1w//59PH36FPfv388Ts6+vLypUqIADBw4gOzsbBw4cgLGxsTzoVknuhS+zsrJC9+7dkZ6eXqxnSkU+3ayBF9eeUqmUezUpFAr5sR5Nq+urXfo113ndunXRqFEjZGdn4/79+/Kx0XSfd3NzQ1paGq5fv56rJ1F+f2c1NPfodu3awcjICAAQEBCQa15RNF3b3dzc5ONYUD0p6r6iUaFCBfj4+CArKwvDhw+Hp6cn/vnnn0Jb4As65gVp3Lgx3N3d8ccff6Bp06bo27cv0tPT3+nxNYheBweoInoLlEql3NWyKJrno16l+UOmUCiKVc4ff/whfxmqXbt2sdZ51cmTJxEcHCx3/+vfv3+hy2sGpkpPT8/zBePYsWN49uwZKleuLE97uaurrq6u3O02Li4OvXr1AvDimdcvvvhC/pyfqlWrokWLFjh27Bj27t2LuLg4dOzYUS5/xIgRaNmyJQ4ePIgzZ87ghx9+wKZNm7Blyxa5+5iGsbExtm3bhgMHDuD333/H2bNncfr0aYSGhsrPIr4sv/NR0nNVWPyaLriGhoZ5uozXr18f2dnZCAoKwqVLl/DZZ59h5syZWLZsGS5dupTry48mIdDo3r077OzsEBYWhtOnT2PHjh3YsmULli9fLv+4oFFUnSwOzcAotWrVkrvCv7z/Gi93/4yIiICVlVWuZfPrDq9QKOTyCzpOL3v1WORXfosWLXKNzv3qCNqv1l0g9/F4uQt5ZmYm9PT0oKOjI8fZoEGDPHHlN0q3JrFds2YNtm3bhsuXL6Np06ZyslCS81hcJbkHvbzPryYphV13xa0PRXn5XBanDsydOxedO3fG4cOHcfbsWaxcuRI//vgj9u7dK/+IoqHZz5f38dVjo6kvr3ZvrVWrVq7PBd3rNGW/XF8yMjLkuqfZpyZNmuSJL7/rT5PYhoWFYdOmTUhMTES3bt3k8kpyL3zVqFGjEBYWhr1790JfXz/fZTRd+fN7Bh2AnNBrjqO+vr58/RRU714+NppldHV15WPv7Oycp868nBQWdr0XtE2g+PdvjeLUk6LuKxrPnz9Hr169EB8fj/79++Ozzz7D+PHj8zxuUNj1VxRdXV2sW7cOx44dw9GjR3Hu3DksWbIEW7ZsQVhYmJz8E73v2LJL9I6pX78+DA0Nce3aNfnX4Js3byI6OhoVK1aEJEnyH9LCko2jR4/KrTZHjx4tcRyPHz/G6NGjkZWVhZ49e2LUqFFFrqNpmfn444/RuHFj+Z+RkREyMzPzvDuwoC8TBw4cQGJiIvz9/TFkyJA8rXv50QyypXmey8/PT96P6dOnY/v27ZgwYQJ27tyJQYMGISsrK89zmMCLATsmTZoEHR0dLFq0CMePH4epqSmuXr0qDzr1Ms0zuJpBuLKyshAWFgag8BaF4sZftWpVmJiYIDs7G9OnT0dISAgCAgLQuHFjeHp64tq1a4iMjISlpSUmTpwIJycnPHjwIE/5L3/5yszMxKxZs7Bs2TIMHToUmzdvxuTJkwEAp06dyrOuJhk5efIkHj16BODFjymPHz9GvXr1imxFBICGDRsCACpXroylS5ciJCQE9vb2sLOzg729PQBg3759OHbsGOrUqQMdHR188803+Pvvv3OVEx0dLbe4aQZiql+/fpHHqaBj8SpNz4VPP/0UISEhGDNmDGrXri2fD42C6u7HH38MfX19xMTEyMcqJCQETk5O2L59u3wc6tWrh5CQECxfvhz169eHs7MzJEnKt0zN6OeagWc0vQhKeh6Lqzj3IM2XdM2AP1lZWbkG5SnquitOfSiOl89lUXXg9u3bmDJlCk6dOoXp06dj79698PX1RXJycr6teA0aNADwop6p1WoIIeTeFxqa+jJ06FCEhIRgwIABqFevXp4fGgqqL5r1IyIi5EHwpkyZAmdnZ4SHh8vHycHBASEhIViyZAnMzc3RrFmzAl/vpakvS5cuBfC/+lLSe+GratSogS+++AJCiDyJlSaB09SHoga9KgnNQHgPHz7En3/+CaVSiVq1asnHztvbGyEhIZg1axY++ugjtGvXLleCW9jfD8297dChQ/IgcJrX5RX3/q2pJ+fOnZMHzzp06FCuZYp7X9H4448/cOvWLbRo0QIjR47Exx9/nOvvj+b6S0pKks9FUcdcUwc1P0hongGOi4vDnDlzcPjwYdjb2+Phw4e4detWsfad6H3All2id4yhoSEGDBiAFStWoEePHrC1tcWVK1egVqsxZswYGBgYoHLlytDV1UVsbCwCAwMxe/bsfAeZehMbNmyQWxXv37+PYcOGAQDMzc0xbdo0PH78GFOnTpU/X7x4EXfv3kWVKlWwd+9e+Rd8AFi2bBm+++47hIaGomfPnkVuW9MqsnHjRsTExODixYsAUOBIoMCLLzxGRkZITEyEsbGxnOBUr14dFy5cwPXr13H58mWYmZkhIiICOjo6cHZ2zlNO1apVceDAARw8eBA7duzAs2fPkJiYiEaNGsndUl8WFBSEffv2YeXKlTh9+jSePn2KO3fuoEmTJvIAXcVRUPzAi9btxYsXy1/cNQNZ+fj4wNTUFHp6erh69Sp69eqFhw8fyiOipqam5vvrvFKpRFxcHI4dO4bo6GjUq1dPPsaaLoUvq1OnDjp37ozdu3ejU6dOkCQJFy5cgEKhwJgxY4q1fw0bNoSHhwf++OMP+Pn5oXLlyrhy5Qpq1qyJAQMG4NmzZ/j6668BAPPmzcOvv/6KzZs349///jdWrlwpl5OTk4NPP/0UkiQhIiICCoUC/fr1K/I4FVefPn2wb98+jBs3Dj///DNiYmLw9OnTYl9fRkZG6N27N3744QcEBASgYcOGiIiIgIGBAZo1a4aaNWuiQYMGOHbsGDp37gwhBG7cuAFbW9tcIxu/TDOY0NWrV2FgYIAOHToAKPl5LK7i3IMaNGgApVKJP//8E59//jlSUlJyjcBd1HVXVH14XUVdK8ePH0diYiJOnz4NIyMjREZGokKFCvm2anp4eKBx48a4evUqOnXqBENDw1wjN2u2d+nSJfTr1w92dna4fPkyUlNTi/1KOQsLC3h7e+PIkSPw8/ODubk5IiMjYWZmBgcHBzg4OGDJkiXYtGkToqKikJSUhLt376JDhw7yiLr5xW1iYoJHjx7B3Nwcbm5uAEp+L8xP//79sXXr1jwj41tbW+PWrVsYM2YM7O3tS21EcD09PaxevRq///47YmNjkZmZib59+0KpVKJnz57YsGEDFixYgGPHjiE2NhYJCQkleo+5q6sr3NzccPbsWfj6+qJu3bqIjIyEvr5+sQdLa9CgAVq2bIkTJ06gY8eOMDc3z9PVv6T3Fc3fwIMHD6Jfv364ceOGnNSmpKSgRo0aMDU1RWJiIvr3749KlSrlGvE9P5q/X5s2bcLt27cxYsQIHDp0CLt378bhw4eRk5ODy5cvo3r16nICT6QN2LJL9A4aOXIkpk6dio8++giRkZEwMTHBjBkzEBQUBOBFt6zPP/8cxsbGuHPnTqGvxXldx44dk/8fHh6OI0eO4MiRIzh58iSAF6PavvxZ04W5U6dOuRJd4MWv2bq6ujh//ny+r+54lY+PD/r27QtDQ0PExMTAz88Pjo6OciKZH0NDQ/m5NG9vbzkGhUKBNWvWoFOnTnj06BEiIyNhYWGBRYsW5duCZG9vj+XLl8PKygqXLl3CgwcP0LZtW6xYsSLf7UqShE2bNqFFixa4ceMGkpKS0LVrV6xbt67Arn4liR94MVLxV199BQMDA1y8eBENGzbE8uXLYW1tDTMzM8ycOVP+gtWgQQP5XZiaxCc/CxYsQM+ePZGeno6zZ8/C1NQU06ZNKzBBnz17NoYPHw4jIyOcP38eFhYWWLp0aYkSyUWLFiEgIABJSUn466+/0KJFC6xbtw4VKlTA/PnzkZiYiC5dusDFxQWjRo1C1apVcezYMbmlHACaNWuGrl27IioqCh999BHmz58vt84UdpyKy8XFBYsXL0b9+vURGRkJIyMjjBs3Dn369Cl2GePHj0e/fv3kL4+2trZYvXo1ateuDR0dHaxZswbe3t64d+8eHj58iA4dOhRYvzQ0zxF6eXnlarUq6XksrqLuQZUqVcKcOXNgbm6OiIgINGjQIFeyXpzrrrD68LoKqwPGxsbYsGED2rRpg7t37yIqKgq2trZYuXJlvo966OjoyK+pevDgASpWrJjnndz+/v6YNm0aTExM5CR17ty5eZ7ZLMycOXPQpUsXPH/+HDExMWjevDm+//57GBsbyzG7u7vj+vXrePbsGbp16yb3AMnPy+MGdOrUSW79Lum9MD9KpRITJkzIM33cuHFwcXHB33//jTt37pTau2KVSiWWLVuGJ0+eIDU1FQEBAfIPbHXr1sWaNWtga2srP7YRFBSEsWPHFrt8HR0drFy5Ur5eL126BDs7O/z3v/8t9Nn+V82bNw9t2rRBUlISMjIysGTJklzzS3pfsbOzw+jRo1GtWjVER0fD1dVV7ip/8eJFKBQKLFiwABYWFrh27RoMDAwwfvz4QmP08fGBk5MTnj59ivj4eNSuXRvr1q2Dq6srYmJicPPmTTRr1gzff/89uzCTVlGIkj7RTkRzsZBwAAAgAElEQVT0jurSpQuio6OxcuXKXO+afF+87/GXpTNnzqBfv35o0aIF1q5dW97hEBER0XuA3ZiJ6L23aNEinD17FtHR0ahdu7Y88un74n2Pn6g0aR6RKEiNGjXytLASERHlh8kuEb33EhMTce3aNVhbW2PmzJn5vkbkXfa+x09UmjSPSBTkdUeXJyKiDw+7MRMREREREZHW4QBVREREREREpHWY7BIREREREZHWYbJLREREREREWofJLhEREREREWkdJrtERERERESkdZjsEhERERERkdZhsktERERERERah8kuERERERERaR0mu0RERERERKR1mOwSERERERGR1mGyS0RERERERFqHyS4RERERERFpHSa7REREREREpHWY7BIREREREZHW0SvvAN5UTk4OUlJSoK+vD4VCUd7hEBERERERUSkSQkCtVqNixYrQ0Sl+e+17n+ympKTgxo0b5R0GERERERERlSFJklCpUqViL//eJ7v6+voAXuy4Uqks52iIiIiIiIioNGVmZuLGjRty7ldc732yq+m6rFQqYWBgUM7REBERERERUVko6WOrHKCKiIiIiIiItA6TXSIiIiIiItI6THaJiIiIiIhI67z3z+wWRq1WIy4uDunp6eUdCr1EV1cXVatWhYmJSYmGDiciIiIiIiourU524+LiUKlSJVhYWPAdvO8IzTuy4uPjERcXh48//ri8QyIiIiIiIi2k1c1q6enpqFGjBhPdd4hCoYBSqUTt2rWRkpJS3uEQEREREZGW0upkFyj58NT0drD7MhERERERlSVmHERERERERKR1mOzmY+fOnZg3b155h1EugoODcezYsTzT+/btWw7REBERERERvR4mu1QsGzduLO8QiIiIiIiIik2rR2N+E9HR0ejVqxcSEhIQHBwMlUqF4OBgPH36FDVr1sScOXOQmpqKcePGoXLlyrh58yaCgoJw9epVREREwNfXF2PGjEFycjImT56Me/fuwdDQEDNnzkTDhg0L3O78+fNx/Phx6OnpYezYsahatSpCQkKwcuVKnDhxAtOnT8fRo0eRkJCAUaNGoXv37jh58iTi4+Px8OFDjBkzBn5+foiPj8eUKVPw6NEj1KhRA7Nnz0ZmZiaGDRsGPT09uLu7Q5Ik/Pe//0VWVha6d++OoKAgAEBoaCiWLl2KjIwMhISEwMLCAu7u7jhz5gz69u0LSZIQERGBSpUq4dtvv0WNGjXe1mkhIiIiIiIqFia7BXj8+DF27NiBe/fu4csvv0SDBg3Qq1cv+Pn5YdOmTVi4cCGGDRuGq1evIiwsDLq6umjTpg1CQ0MxZcoUeHl5YdSoUVi+fDk6duyI9u3b4+rVq5g+fTp+/PHHfLd5+PBh3Lp1C7t378ajR4/Qu3dv7N69Gzdv3kROTg4iIyORmpqK+Ph4nD59Gh4eHgCAmzdvYuvWrYiNjcVXX30FPz8/fP311xg5ciRUKhUOHTqERYsWYfjw4bhz5w5+//13VK1aFR06dMAvv/wCXV1dTJkyBdnZ2QCASpUqYdeuXfj555+xbt06zJw5M1ecFStWRGhoKNavX49vv/02z3wiIiIiIqLyxmS3AE2bNoVSqUTDhg3x9OlTXL58GcuXLwcABAQEYP369QAACwsL1K1bF8CLJNHKygrAi4QwLS0NZ86cQXh4uLxucnJygduMiIhAx44doauri48++gg2NjaIiYmBtbU1rl+/jitXrqB79+6IjIzE6dOn0bt3b9y8eRPOzs5QKpVo1KgR/vnnHwDAuXPnEBsbCwDIyclB5cqVAQB16tRB1apVAQDu7u7o3r07OnTogOHDh0NXVxcA0KpVKwBAgwYNcOrUqTxxBgQEAAD8/PwwcODA1zzCREREREREZYfJbgH09P53aIQQEELk+qxpBdXX15ena5LFl2VnZ2PVqlWoVasWACA+Pr7AbWrKfHU7zZs3x6lTp6BWq+Hh4YEjR44gOjoaKpUKN2/ehFKpBPDiNUuaOIUQ2LlzJ3R1daFWq/H8+XOkpqaiQoUKcvkzZ87EpUuXcPjwYQQGBmL79u0F7sfLNPsshOArhIiIiIiI6J3ETKWYbG1tsW/fPgDA7t274ejoWKz1nJycsG3bNgDA0aNHMXr06AKXdXFxwd69e5GTk4P4+HhcunQJ1tbW8PDwwKZNm2BjYwN7e3scOnQIFhYWhSaadnZ22LVrFwBg8+bNmDNnTq752dnZ8Pf3R4MGDTB27Fg0btwYcXFxxdqnAwcOAAD27t2Lpk2bFmsdIiIiIiKit4ktu8U0efJkTJo0CSEhITAxMcG8efOgVquLXG/EiBGYNGkS/P39YWBggLlz5xa4bPv27XHhwgV07twZADBt2jRUrlxZ7oLs7OwMIyMjmJqays/rFmTq1KmYPHkyNmzYgKpVq2LRokXIzMyU5+vq6mLgwIHo2bMnDAwM4OLiAkdHRzkxL8ylS5fQuXNnmJmZYdGiRUUuT0RERERE9LYpxMv9c99DGRkZiIqKgkqlgoGBQa550dHRsLa2LqfItFPfvn0xdepUSJL0xmXx/BARERERUVEKy/kKw5bdcjBhwgRcv349z/Tly5ejTp065RARERERERGRdmGyWw7mz59f3iG8to0bN5Z3CETlSp2thr6uftELlnEZRERERFQ4JrtERCWgr6uPCb+NeaMy5rf+ppSiISIiIqKCcDRmIiIiIiIi0jpMdomIiIiIiEjrMNklIiIiIiIirfNBJbuZ6uz3qlwiIiIiIiJ6PR/UAFVKfV0ETvut1Mv9aWbrYi0XFxcHHx8fNGzYEACQk5ODlJQUdOnSBV27ds01T6NHjx7o06cPvLy84O/vj9GjR8vzgoOD4ebmBiEEfvjhBwDAX3/9hY8//hj6+vpwcnLC9OnTS2UfiYiIiIiI3icfVLL7LjAzM0NoaKj8OT4+Hh06dEDHjh3zzHvVhg0b0K5dO6hUqlzTu3Xrhm7dugEAvLy8sHr1ar6vl4iIiIiIPmgfVDfmd1FiYiKEEEhKSipy2SFDhmDixInIzMx8C5ERERERERG9v9iy+5YlJCQgICAAGRkZSEpKgq2tLZYtWwZzc3N53svmz58PS0tLAIC/vz+uXLmC5cuX5+rOTERERERERLkx2X3LNF2Vc3JyMHfuXPz111/w8PDAgwcPiuzGDAAzZsxAQEAA2rVr95YiJiIiIiIiev+wG3M50dHRwYQJExAfH4+1a9cWez1TU1MEBwdj4sSJUKvVZRghERERERHR+4vJbjnS09PDhAkTEBISgkePHhV7vc6dO6Nu3bo4cOBAGUZHRERERET0/vqgujFnqrOL/Zqgkpar1Nd9rXU9PT3h6OiIb7/9Nt9ndl1dXTFlypQ8682YMQOdOnV6rW0SERERERFpuw8q2X3dhLS0yq1Tpw6OHj2aZ/q6deuKXPfV9UxNTXHmzJkilyMiIiIiIvoQsRszERERERERaR0mu0RERERERKR1mOwSERERERGR1mGyS0RERERERFqHyS4RERERERFpHSa7REREREREpHU+qGQ3JyuzXMtNSUnBjBkz0K5dO3Tu3BmBgYE4deoUIiMjc71f9/nz57CxscGKFSvkaZs3b0ZwcDDOnDkDlUqFP//8M1fZlpaWpbMzREREREREWuCDes+ujp4SNxYOKPVypXHri1xGCIEvvvgC1tbW2Lt3L5RKJa5du4bBgwdj3rx5iIuLQ3JyMoyNjXHy5Ek0a9YM4eHhGDp0KAAgIiICnp6ecnnBwcHYunUrdHXL5t3BRERERERE77MPqmW3PJ09exYPHjzAxIkToVQqAQA2NjYYOnQoVq9eDScnJ1y8eBEAEB4ejn79+uHBgwdITk4GAJw/fx4eHh4AAEdHR1SpUgVr1qwpn50hIiIiIiJ6xzHZfUuuXLkClUoFhUKRa7qrqyuuXLmCpk2b4vz58wBeJMZubm5wc3PD6dOn8eDBA1SqVAk1atSQ15s1axbWr1+fpzszERERERERMdl9axQKBbKzs/NMV6vVUCgUaNasGc6fP4+//voL5ubmMDQ0RPPmzXHmzBmcO3dObtXVqFWrFkaPHo3g4OB8yyUiIiIiIvqQlVmyu23bNgQEBMj/nJ2dMXPmTJw8eRL+/v5o3749Fi9eLC8fHR2Nrl27okOHDpg8eTKysrLKKrRyYW9vj6ioKKjV6lzTL168CJVKBWtra9y9excnTpyQE1sPDw9cuXIFkZGReZJdAOjZsye7MxMREREREeWjzJLdTz/9FKGhoQgNDcXChQtRo0YNfP7555g0aRJCQkIQFhaGqKgoHD9+HAAwfvx4TJs2DQcOHIAQAlu3bi2r0MqFi4sLGjVqhNmzZ8sJb1RUFFasWIFhw4ZBoVBApVJh27ZtaNGiBQDAxMQE2dnZuHDhAlxcXPItV9OdmYiIiIiIiP7nrYzG/O9//xujR4/GvXv3UK9ePdStWxcA4O/vj/3796NRo0ZIT0+Hg4MDAKBr165YunQpAgMDSzWOnKzMYo2c/Drl6ugpi1xu2bJlWLx4MTp16gRdXV1UqVIFCxYsgLu7OwCgadOmiIiIgLW1tbyOi4sLrl+/DgMDg3zLrFWrFsaMGYOpU6eWzs4QERERERFpgTJPdk+ePIn09HT4+vpiz549MDU1leeZmZkhPj4eCQkJuaabmpoiPj6+RNuJiorKM01PTw8pKSm5J2ao8yxXKopZ7ogRIzBixIhc0zQxarp8p6amyvO++uqrXMuoVCqsXLky13517NgRHTt2zLuv77jMzExERkaWdxhEJeLs7Fwq5bDuExEREZWtMk92N2/ejIEDBwIAcnJyco1GLISAQqEocHpJqFSqPK2f0dHRqFix4htET2VJqVTC3t6+vMMgKhellTQTERERabuMjIx8GzeLUqajMWdmZuLcuXPw8vICAJibmyMxMVGen5iYCDMzszzTHz16BDMzs7IMjYiIiIiIiLRYmSa7169fh4WFBYyMjAC8GJH49u3biI2NRXZ2Nvbs2QNPT0/Url0bBgYGcre+0NBQeHp6lmVoREREREREpMXKtBvzvXv3YG5uLn82MDDA3LlzMXz4cGRkZKBVq1bw8fEBACxcuBBTpkxBcnIymjRpgn79+pVlaERERERERKTFyjTZ9fPzg5+fX65pzZo1w+7du/Msa2Vlhe3bt5dlOERERERERPSBKNNuzERERERERETl4YNKdtXZZfPaobIql4iIiIiIiF5Pmb966F2ir6uPCb+NKfVy57f+pljLxcXFwdvbGz179sTMmTPl6dHR0ejSpQvmzJmDrl27Yv369diyZQt0dXWhq6uLHj16oE+fPgCAnTt3Yu7cuahZsyYAIDs7G5mZmZgwYQLatm2LTz/9FJmZmfjnn3+QmpoqLzd//nxYWlri2rVrWLx4MWJjYwEAdevWxcSJE9GoUSM5nqSkJHh6emL06NEICgrKtQ9FrW9paQkrK6tc67Ru3RqjR48u9vEkIiIiIiJ6Ux9UsvsuqFq1Kk6cOIHs7Gzo6uoCAMLCwlC9enUAwHfffYdz585h48aNMDExwZMnTzBs2DA8ffoUX375JQDAy8sLc+fOlcs8fPgwpk2bhrZt22Lbtm0AXiTFZ8+ezbXcnTt3EBQUhHnz5qFVq1byuoMHD8b+/fuhVCoBAL/++iu8vLywZcsWDBw4UH7ncXHXDw0NLbPjR0REREREVBwfVDfmd0HFihVhbW2Nc+fOydP++OMPNG/eHGlpaVi7di1mz54NExMTAED16tUxa9YsfP/990hLS8u3zPv376NKlSpFbnvt2rXo2rWrnKgCQNu2bTF48GAkJyfL03bu3InAwEAolUqcPn26xOsTERERERGVN7bslgNfX18cOHAATZs2xeXLl2FpaQkhBNLS0mBoaIg6derkWr5Ro0ZQKpW4desWAODo0aMICAhAcnIy0tPT4eHhgZCQkCK3e/HiRYwZk7cbd69eveT/x8TE4NGjR3BxcYGvry+2bNmCZs2aFXt9AAgICMj1edy4cWjZsmWR8REREREREZUWJrvlwMvLC0uWLEFOTg727dsHX19fhIWFQaFQIDs7O991srKy5O7Emm7MycnJGDx4MCwsLFC/fv1ibVtTBgAMGDAASUlJeP78OcaNGwc/Pz9s374dPj4+0NXVhZ+fH0JCQvDo0SO5pbmo9QF2YyYiIiIiovLHbszloGLFirCyskJkZCROnz6N5s2bAwAqVKgAtVott+Bq/Pnnn8jJycmT0BobG2PevHlYvXo1Lly4UOR2bW1tcf78efnz+vXrERoaCjc3N6SnpyMzMxN79uzB/v374eXlJQ9OtXPnzmKtT0RERERE9K5gsltOfH19sWjRIqhUKujpvWhgNzQ0xNChQzF58mQ8fvwYAPD48WNMnToV//rXv2BoaJinnLp16+Kzzz7D119/DSFEodscPHgwduzYgePHj8vT7t27h5iYGOjo6ODYsWOoVq0awsPDcfToURw9ehQzZ87Eli1bIIQocn0iIiIiIqJ3xQfVjVmdrS72a4JKWq6+rn6J1mnTpg0mT56MkSNH5po+ePBgVKpUCQMGDIAQAgqFAr169ZJfPZSfIUOGYPv27fj111/RuXPnApezsLDAhg0b8M0332DBggVQq9WoVKkSevfuDX9/fwwbNgyBgYG51unUqRO++eYbnDhxAp6enoWur/HqM7v16tXD0qVLS3J4iIiIiIiI3ohCFNUc+I7LyMhAVFQUVCoVDAwMcs2Ljo6GtbV1OUVGReH5offVm76vuyx+dCMiIiLSVoXlfIVh31MiIiIiIiLSOkx2iYiIiIiISOsw2SUiIiIiIiKtw2SXiIiIiIiItA6TXSIiIiIiItI6THaJiIiIiIhI63xQ79nNUauho1+y9+GWZrkpKSlYuHAhwsPDYWhoCGNjYwwfPhzVq1fHhAkTAAAPHz6EkZERqlSpAqVSiW3btsHLyws//PAD6tSpI5fVt29ffPXVV3B3d4elpSWsrKxybat169YYPXo0+vbti7///htGRkYAgOTkZNStWxcLFy6EiYlJKR4FIiIiIiKid8cHlezq6Ovj9MiRpV5u02+/LXIZIQS++OILWFtbY+/evVAqlbh27RoGDx6MRYsWITQ0FAAQHBwMNzc3dO3atUQxaNbPz6xZs+Du7g4AyMnJwYgRI/Df//4X48ePL9E2iIiIiIiI3hfsxvyWnD17Fg8ePMDEiROhVCoBADY2Nhg6dChCQkLeWhypqalISkpClSpV3to2iYiIiIiI3rYPqmW3PF25cgUqlQoKhSLXdFdXVyxatKjI9QcPHgz9l7pK3717N9f8gICAXJ/HjRuHli1bAgCmTJkCQ0NDPHnyBFWqVIGfnx8GDBjwmntCRERERET07mOy+5YoFApkZ2fnma5Wq/MkwPlZvXp1nmd2X1acbsznz5/HiBEj0K5dO7l1mYiIiIiISBuxG/NbYm9vj6ioKKjV6lzTL168CJVK9VZicHJyQt++fTF27FhkZWW9lW0SERERERGVBya7b4mLiwsaNWqE2bNnywlvVFQUVqxYgWHDhr21OAYOHIiUlBRs2bLlrW2TiIiIiIjobfugujHnqNXFGjn5dcotzquHli1bhsWLF6NTp07Q1dVFlSpVsGDBAnmk5Dfx6jO79erVw9KlS/Msp1QqMWrUKMyePRudO3dGpUqV3njbRERERERE7xqFEEKUdxBvIiMjA1FRUVCpVDAwMMg1Lzo6GtbW1uUUGRWF54feVxN+G/NG689v/U0pRUJERESk/QrL+QrDbsxERERERESkdZjsEhERERERkdZhsktERERERERaR+uT3ff8kWStlZOTU94hEBERERGRFtPqZLdChQp4/PgxE953iBACmZmZuH//PipWrFje4RARERERkZbS6lcP1alTB3FxcUhMTCzvUOglenp6qFKlCkxMTMo7FCIiIiIi0lJanezq6+ujfv365R0GERERERERvWVa3Y2ZiIiIiIiIPkxMdomIiIiIiEjrMNklIiIiIiIircNkl4iIiIiIiLQOk10iIiIiIiLSOkx2iYiIiIiISOsw2SUiIiIiIiKtw2SXiIiIiIiItA6TXSIiIiIiItI6THaJiIiIiIhI6zDZJSIiIiIiIq3DZJeIiIiIiIi0DpNdIiIiIiIi0jplmuwePXoUXbt2ha+vL2bNmgUAOHnyJPz9/dG+fXssXrxYXjY6Ohpdu3ZFhw4dMHnyZGRlZZVlaERERERERKTFyizZvXfvHqZPn46QkBDs3r0b165dw/HjxzFp0iSEhIQgLCwMUVFROH78OABg/PjxmDZtGg4cOAAhBLZu3VpWoREREREREZGWK7Nk99ChQ/Dz84O5uTn09fWxePFiGBoaol69eqhbty709PTg7++P/fv34/79+0hPT4eDgwMAoGvXrti/f39ZhUZERERERERaTq+sCo6NjYW+vj6++OILPHz4EK1bt0bjxo1hamoqL2NmZob4+HgkJCTkmm5qaor4+PgSbS8qKqrUYiciKoizs3OplBMZGVkq5RARERFR/sos2c3OzkZERAQ2btwIIyMjDB06FBUqVIBCoZCXEUJAoVAgJycn3+kloVKpYGBgUGrxExGVpdJKmomIiIi0XUZGxms1bpZZsmtiYoJmzZqhevXqAIC2bdti//790NXVlZdJTEyEmZkZzM3NkZiYKE9/9OgRzMzMyio0IiIiIiIi0nJl9sxumzZtEB4ejmfPniE7OxsnTpyAj48Pbt++jdjYWGRnZ2PPnj3w9PRE7dq1YWBgIHfrCw0NhaenZ1mFRkRERERERFquzFp27e3t8a9//QuBgYFQq9Xw8PBA79690aBBAwwfPhwZGRlo1aoVfHx8AAALFy7ElClTkJycjCZNmqBfv35lFRoRERERERFpOYUQQpR3EG9C03+bz+wS0dsy4bcxb7T+/NbflFIkRERERNrvdXO+MuvGTERERERERFRe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bRK8vC+/btiydPnkBP78VmZs6cibt372LFihXIyspC//790adPHwDAyZMnMWfOHGRkZMDX1xejR48uy9CIiIiIiIhIi5VZsiuEwJ07d3Ds2DE52Y2Pj8fo0aOxc+dOKJVK9OrVC+7u7qhTpw4mTZqEjRs3ombNmhgyZAiOHz+OVq1alVV4REREREREpMXKLNm9desWACAoKAhPnz5Fjx49ULFiRTRt2hRVq1YFAHTo0AH79++Hm5sb6tWrh7p16wIA/P39sX//fia7RERERERE9FrKLNl99uwZmjVrhqlTp0KtVqNfv37w9fWFqampvIyZmRkuX76MhISEPNPj4+NLtL2oqKhSi52IqCDOzs6lUk5kZGSplENERERE+SuzZNfR0RGOjo7y5+7du2POnDkYOnSoPE0IAYVCgZycHCgUijzTS0KlUsHAwODNAyciegtKK2kmIiIi0nYZGRmv1bhZZqMxR0RE4NSpU/JnIQRq166NxMREeVpiYiLMzMxgbm6e73QiIiIiIiKi11Fmye7z588xf/58ZGRkIDk5Gbt27cKCBQtw6tQpPHnyBGlpaTh48CA8PT1hb2+P27dvIzY2FtnZ2dizZw88PT3LKjQiIiIiIiLScmXWjblNmza4dOkSunTpgpycHAQGBsLZ2RmjR49Gv379oFar0b17d9jZ2QEA5s6di+HDhyMjIwOtWrWCj49PWYVGREREREREWk4hhBDlHcSb0PTf5jO7RPS2TPhtzButP7/1N6UUCREREZH2e92cr8y6MRMRERERERGVFya7REREREREpHVKlOxmZmbiwYMHZRULERERERERUakoMtk9dOgQ/vOf/yA5ORk+Pj4ICAjAhg0b3kZsRERERERERK+lyGR31apV6NGjBw4ePAgHBwccO3YMoaGhbyM2IiIiIiIiotdSZLIrhIClpSVOnjwJT09PGBsb4z0fwJmIiIiIiIi0XJHJro6ODsLCwhAeHg4PDw8cP34cCoXibcRGRERERERE9FqKTHaDg4OxdetWjBkzBqamplixYgWmTJnyNmIjIiIiIiIiei1FJrtJSUlYv349evToAQDYvHkz7t69W+aBEREREREREb0uvYJmHD16FFlZWZg/fz6EEPJzullZWfjuu+/QpUuXtxYkEZFGpjobSn3dclufiIiI6P/bu+/4qOp8/+PvSSXAVYwkRLBTxAdIi4hZMAksJZRQAks3IhZgKQIKUmIiSAlchDUUkbuKwqIQIRjCRdiFGFaaAu6KICyKFBEIoQiJQMrM9/cHP+YS00gyk4Th9Xw8fJg553vOfM7Jd87wzvcU3B4KDLsHDx7Url27dP78eS1btukI5VIAACAASURBVOz/FvDw0KBBg8qiNgDIw8vTXf2jU0q8/MdTQx1VCgAAACqwAsPu8OHDNXz4cK1YsUIDBgwoy5oAAAAAACiVAsPu0qVL8/35hueff945FQEAAAAAUEoFht3Dhw+XZR0AAAAAADhMgWF35syZZVkHAAAAAAAOU2DYvWHo0KH5Tl+8eLHDiwEAAAAAwBGKDLsdOnSw/5ydna1NmzapYcOGTi0KAAAAAIDSKDLs9ujRI8/rZ5991mkFAQAAAABQWm7FXcAYo7NnzzqjFgAAAAAAHKLY1+wePnxYTz31lNMKAgAAAACgtIp1za7FYlG/fv3UqlUrpxYFAAAAAEBpFPuaXWOMjh8/rocffthZNQEAAAAAUCpFht2VK1dq9uzZunr1qn2ar6+vtm/f7tTCAAAAAAAoqSLD7pIlS7R06VK9++67Gj16tL744gudOXOmLGoDAAAAAKBEirwbc7Vq1dS4cWM9/vjjOn/+vIYNG6bdu3eXRW0AAAAAAJRIkWHXw8NDly5d0kMPPaR9+/ZJkqxWq9MLAwAAAACgpIoMu71799aQIUMUGhqqVatWKSIiQrVr1y6L2gAAAAAAKJECr9ldsWKFBgwYoBYtWqhTp06qXLmyVq1ape+++45HDwEAAAAAKrQCR3aXL18uY4xGjRqlypUrS5Jq1Kihtm3bqlKlSmVWIAAAAAAAxVXgyO4jjzyiJk2aKCcnR82aNbNPN8bIYrHom2++KZMCAQAAAAAorgLD7sKFC3XmzBm99NJLWrJkSVnWBAAAAABAqRR4GrObm5tq1qyp+Ph4ubu768cff1RAQIAsFotq1apVljUCAAAAAFAsRd6Nec+ePerbt6+mTJmi8+fPq3Pnztq8eXNZ1AYAAAAAQIkUGXYXLFig+Ph43XXXXfL399fHH3+suLi4sqgNAAAAAIASKTLsWq1W+fv7218//vjjslgsTi0KAAAAAIDSKDLs+vj46NSpU/aAu2fPHnl7ezu9MAAAAAAASqrAuzHf8Oqrr2rw4MFKS0tTnz59dOzYMc2fP78sagMAAAAAoESKDLvNmjVTfHy8/vWvf8lms6lx48by9fUti9oAAAAAACiRAsPu7t27c72uXLmyJOnIkSM6cuSImjdv7tzKAAAAAAAooQLD7tSpUyVJV69e1alTp1S3bl25u7vr8OHDql27thITE8usSAAAAAAAiqPAsJuUlCRJGj16tGbPnq1mzZpJkg4cOKDFixeXTXUAAAAAAJRAkXdjPnr0qD3oSlKDBg10/PhxpxYFAAAAAEBpFBl2K1WqpISEBFmtVuXk5OiTTz7RXXfdVRa1AQAAAABQIkWG3RkzZmj58uVq1KiRGjdurLVr12rmzJllURsAAAAAACVS5KOHateurbVr1+rXX3+VJFWrVs3pRQEAAAAAUBpFht0bbueQm5VtlZene7mvAwAAAABQNm457JbUrFmzdPHiRcXGxurgwYOaPHmyfvvtNz355JOaMmWKPDw8dOrUKY0bN07nz5/XI488ojlz5qhKlSoOq8HL0139o1NKtY6Pp4Y6ohQAAAAAQBko8JrdzZs3S5KysrJKvPKdO3dq7dq19tfjxo1TdHS0Nm3aJGOM4uPjJUlTpkxR//79tXHjRjVs2FCLFi0q8XsCAAAAAFBg2H3nnXckSX369CnRin/99VfNmzdPQ4cOlST98ssvunbtmpo0aSJJioiI0MaNG5Wdna3du3erQ4cOuaYDAAAAAFBSBZ7GXKVKFXXo0EGpqakKDw/PMz8pKanQFUdHR2vMmDE6ffq0JOns2bPy8/Ozz/fz81NqaqouXryoqlWrysPDI9f04tq/f3+B8wIDA4u9vvzs3bvXIesBUHKO+DyX5rPM8QQAAOD2UGDY/etf/2q/xvaNN94o1ko//fRT3XfffQoKClJCQoIkyWazyWKx2NsYY2SxWOz/v9nvX9+Khg0bytvbu9jLFYej/pELoHxVhM9yRagBAADgdpCZmVno4GZBCgy7VatWVfPmzfXee+/J399fBw4cUE5Ojho1aqSqVasWutINGzYoLS1N3bp106VLl3TlyhVZLBalpaXZ25w7d07+/v7y9fVVenq6rFar3N3dlZaWJn9//2JvCAAAAAAANxR5N+b09HQ9++yzql69uqxWq1JTU7V48WI1a9aswGWWLl1q/zkhIUFff/21Zs6cqS5dumjv3r0KDAxUYmKigoOD5enpqSeffFIbNmxQeHi4PvvsMwUHBztm6wAAAAAAd6Qiw+6sWbM0Z84cPf3005Ku32E5NjbWfifl4pgzZ46ioqKUkZGhBg0aKDIyUpIUExOjCRMm6N1339V9992nuXPnFnvdAAAAAADcUGTY/e233+xBV5KCgoI0Y8aMW36DiIgIRURESJLq16+v1atX52lTq1YtLV++/JbXCQAAAABAYQp89NANFotFv/zyi/31yZMn5e7u7tSiAAAAAAAojSJHdocPH64+ffooKChIFotF27ZtU0xMTFnUBgAAAABAiRQZdtu2batHH31Uu3btks1m05AhQ1S7du2yqA0AAAAAgBIpMuxK0qOPPqpHH33U2bUAAAAAAOAQRV6zCwAAAADA7YawCwAAAABwOUWG3fHjx5dFHQAAAAAAOEyRYffgwYMyxpRFLQAAAAAAOESRN6jy9/dX586d1bhxY1WpUsU+PSoqyqmFAQAAAABQUkWG3aZNm6pp06ZlUQsAAAAAAA5RZNgdMWKErl27puPHj6tu3brKzMyUj49PWdQGAAAAAECJFHnN7rfffqu2bdtqyJAhOnv2rEJDQ/XNN9+URW0AAAAAAJRIkWF31qxZ+vDDD1WtWjUFBARo9uzZmj59elnUBgAAAABAiRQZdq9du6Y6derYX4eEhMhqtTq1KAAAAAAASqPIsOvh4aFLly7JYrFIkn766SenFwUAAAAAQGkUeYOqYcOGaeDAgUpLS9PYsWO1fft2TZ06tSxqAwAAAACgRIoMu61bt9ajjz6q7du3y2azafjw4apdu3ZZ1AYAAAAAQIkUeRqzJOXk5Mhms8nDw0MeHkXmYwAAAAAAylWRYXfNmjWKjIzUd999pz179mjAgAHatGlTWdQGAAAAAECJFDlM++GHH2rt2rXy9/eXJJ06dUpDhgxRhw4dnF4cAAAAAAAlUeTIrqenpz3oSlLNmjXl6enp1KIAAAAAACiNAkd2Dxw4IEl67LHHNHXqVPXp00fu7u5KSEhQs2bNyqxAAAAAAACKq8CwO3LkyFyvU1JS7D9bLBZFRUU5rSgAAAAAAEqjwLCbnJxclnUAAIA7SFa2VV6e7uW+DgCA6yryBlVpaWlau3atfv3111zTx48f77SiAACAa/PydFf/6JRSrePjqaGOKAUA4KKKvEHVsGHDtG/fPhljcv0HAAAAAEBFVeTIbnZ2thYsWFAWtQAAAAAA4BBFjuw2aNBAhw8fLotaAAAAAABwiCJHdps1a6bu3bvLz89PHh7/13zLli1OLQwAAAAAgJIqMuy+//77mjNnjh588MGyqAcAAAAAgFIrMuzedddd6tSpU1nUAgAAAACAQxQZdp9++mnNmjVL7du3l5eXl316gwYNnFoYAAAAAAAlVWTYTUpKkiRt2rTJPs1isXDNLgAAAACgwioy7CYnJ5dFHQAAAAAAOEyRYXfp0qX5Tn/++ecdXgwAAAAAAI5QZNi9+Rm7WVlZ2r17t4KCgpxaFAAAAAAApVFk2J05c2au16mpqZo8ebLTCgIAAAAAoLTcirtAjRo19MsvvzijFgAAAAAAHKJY1+waY7R//37de++9Ti0KAAAAAIDSKNY1u5J03333afz48U4rCAAAAACA0ir2NbsAAAAAAFR0BYbdiRMnFriQxWLRjBkznFIQAAAAAAClVWDYrVu3bp5pFy9e1EcffaRatWo5tSgAAAAAAEqjwLA7ePDgXK937Nih119/XeHh4YqKinJ6YYArysq2ysvTvdyWBwAAAO4URV6zm5OTo7fffltr167VlClT1KFDh7KoC3BJXp7u6h+dUuLlP54a6qhSAAAAAJdWaNg9duyYxo4dqypVquizzz5TQEBAWdUFAAAAAECJuRU0Y82aNerdu7fatWun5cuXlyjovvPOO+rUqZM6d+5sf17vjh07FB4ervbt22vevHn2tgcPHlRERIQ6dOigyZMnKycnpwSbAwAAAABAIWF38uTJysjI0JIlS9SsWTP7f02bNlWzZs2KXPHXX3+tXbt2ad26dVqzZo2WL1+uQ4cOadKkSVq0aJE2bNig/fv3a+vWrZKkcePGKTo6Wps2bZIxRvHx8Y7bSgAAAADAHaXA05i3bNlSqhU/9dRTWrZsmTw8PJSamiqr1arLly/roYce0gMPPCBJCg8P18aNG1WnTh1du3ZNTZo0kSRFREQoLi5O/fv3L1UNAAAAAIA7U4Fh1xGPF/L09FRcXJw++OADhYWF6ezZs/Lz87PP9/f3V2pqap7pfn5+Sk1NLdZ77d+/v8B5gYGBxS8+H3v37nXIenDnckRfvNP7YXnvQ44ngGPwWQIAOFuRd2MurVGjRumll17S0KFDdezYMVksFvs8Y4wsFotsNlu+04ujYcOG8vb2dljd+XHUFzNQGvTD0qsI+7Ai1AC4Aj5LAOD6MjMzCx3cLEiB1+yW1pEjR3Tw4EFJko+Pj9q3b6+vvvpKaWlp9jZpaWny9/dXQEBArunnzp2Tv7+/s0oDAAAAALg4p4XdkydPKioqSllZWcrKytKWLVvUt29fHT16VMePH5fVatX69esVHBysWrVqydvb234qUmJiooKDg51VGgAAAADAxTntNOaQkBDt27dP3bt3l7u7u9q3b6/OnTvL19dXI0eOVGZmpkJCQhQWFiZJmjNnjqKiopSRkaEGDRooMjLSWaUBAAAAAFycU6/ZHTlypEaOHJlrWlBQkNatW5enbf369bV69WpnlgMAAAAAuEM47TRmAAAAAADKC2EXAO4wWdnWcl0eAACgLDj90UMAgIrFy9Nd/aNTSrz8x1NDHVUKAACA0zCyCwAAAABwOYRdAAAAAIDLIewCAAAAAFwOYRcAAAAA4HIIuwAAAAAAl0PYBQAAAAC4HMIuAAAAAMDlEHYBAAAAAC6HsAsAAAAAcDmEXQAAAACAyyHsAgAAAABcDmEXAAAAAOByCLsAAAAAAJdD2AUAAAAAuBzCLm5JVra1QqwDAAAAAG6FR3kXgNuDl6e7+kenlGodH08NdUQpAAAAAFAkRnYBAAAAAC6HsAsAAAAAcDmEXQAAAACAyyHsAgAAAABcDmEXAAAAAOByCLsAAAAAAJdD2AUAAAAAuBzCLgAAAADA5RB2AQAAAAAuh7ALAAAAAHA5hF0AAAAAgMsh7AIAAAAAXA5hFwAAAADgcgi7AAAAAACXQ9gFAAAAALgcwi4AAAAAwOUQdgEAAAAALoewCwAAAKDEsrKt5bo8UBCP8i4AAAAAwO3Ly9Nd/aNTSrz8x1NDHVUKkAsjuwAAAAAAl0PYBQAAAAC4HMIuAAAAAMDlEHYBAAAAAC6HsAsAAAAAcDmEXQAAAACAyyHsAgAAAABcDmEXAAAAAOBynBp2FyxYoM6dO6tz586aPXu2JGnHjh0KDw9X+/btNW/ePHvbgwcPKiIiQh06dNDkyZOVk5PjzNIAAAAAAC7MaWF3x44d2rZtm9auXavPPvtMBw4c0Pr16zVp0iQtWrRIGzZs0P79+7V161ZJ0rhx4xQdHa1NmzbJGKP4+HhnlQYAAAAAcHFOC7t+fn6aMGGCvLy85Onpqdq1a+vYsWN66KGH9MADD8jDw0Ph4eHauHGjfvnlF127dk1NmjSRJEVERGjjxo3OKg24Y2Vbs8t1eQAAAKCseDhrxXXr1rX/fOzYMX3++ecaOHCg/Pz87NP9/f2Vmpqqs2fP5pru5+en1NTUYr3f/v37C5wXGBhYrHUVZO/evQ5Zz+2IfegYjtiPpdmHgYGBGp8ytsTLzw6dW+6/w4qwDx2hPPdjee9DQHKNzxKA6/heQUXltLB7ww8//KAhQ4Zo/Pjxcnd317Fjx+zzjDGyWCyy2WyyWCx5phdHw4YN5e3t7aiy8+WoL+Y7Gfuw9Mp7H5b3+ztCRdiGilBDadzu9cN10BcB18BnGYXJzMwsdHCzIE69QdXevXs1aNAgvfrqq+rRo4cCAgKUlpZmn5+WliZ/f/8808+dOyd/f39nlgYAAADABXCZFgritJHd06dPa/jw4Zo3b56CgoIkSY0bN9bRo0d1/Phx3X///Vq/fr169uypWrVqydvbW3v37lVgYKASExMVHBzsrNIAAAAAuAhPd89SX6YF1+S0sPv+++8rMzNTsbGx9ml9+/ZVbGysRo4cqczMTIWEhCgsLEySNGfOHEVFRSkjI0MNGjRQZGSks0oDAAAAALg4p4XdqKgoRUVF5Ttv3bp1eabVr19fq1evdlY5AAAAAIA7iFOv2QUAAAAAoDwQdgEAAAAALoewCwAAAABwOYRdAAAAAIDLIewCAAAAAFwOYRcAAAAA4HIIuwAAAAAAl0PYLSPZ1uxyXd4VsA8BAAAA3CqP8i7gTuHp7qnxKWNLvPzs0LkOrOb2xD4EAAAAcKsY2QUAAHckzhgCANfGyC4AALgjccYQALg2RnYBAAAAAC6HsAsAAAAAcDmEXQAAAACAyyHsAgAAAABcDmEXAAAAAOByCLsAAAAAAJdD2AUAAAAAuBzCLgAAAADA5RB2AQAAAAAuh7ALAAAAAHA5hF0AAAAAgMsh7AIAAABAOcrKtpbr8q7Ko7wLAAAAAIA7mZenu/pHp5R4+Y+nhjqqFJfCyC4AAAAAwOUQdgEAAAAALoewCwAAAABwOYRdAAAAAIDLIewCAAAAAFwOYRcAUKayrdkVYh0AAMC18eghAECZ8nT31PiUsaVax+zQuQ6qBgAAuCpGdgEAAAAALoewCwAAAAB3MFe9xIjTmAEAAADgDuaqlxgxsgsAAAAAcDmEXQAAAACAyyHsAgAAAABcDmEXAAAAd6ysbGu5Lg/AebhBFQAAAO5YXp7u6h+dUuLlP54a6qhSADgYI7sAAAAAAJdD2AUAAADKSWmfTVoRn20KVBScxgwAAACUk9I+37QiPtsUqCgY2QUAAAAAuBzCLgAAAADA5RB2AQAAAAAuh7ALAAAAAHA5Tg+7GRkZ6tKli06ePClJ2rFjh8LDw9W+fXvNmzfP3u7gwYOKiIhQhw4dNHnyZOXk5Di7NAAAAACAi3Jq2P3222/Vr18/HTt2TJJ07do1TZo0SYsWLdKGDRu0f/9+bd26VZI0btw4RUdHa9OmTTLGKD4+3pmlAQAAAABcmFPDbnx8vGJiYuTv7y9J2rdvnx566CE98MAD8vDwUHh4uDZu3KhffvlF165dU5MmTSRJERER2rhxozNLAwAAQCnxjFgAFZlTn7M7ffr0XK/Pnj0rPz8/+2t/f3+lpqbmme7n56fU1NRivdf+/fsLnBcYGFisdRVk7969JV7WETWU5v1Li33oGOW9DeX9/o5Q3ttQET4LpcU+REVQEfpBeX8WXEFgYGCpnxFb3vuwvPtBeb+/I5T3NpT3+ztCeW9DRTgmO4NTw+7v2Ww2WSwW+2tjjCwWS4HTi6Nhw4by9vZ2WK35cVQnuF3f3xHKexvK+/0doby3obzfv7RsOVkVYhsqQg2lURHqrwg1oPyVdz8o7/d3Ba6wD8t7G8r7/R2hvLehvN/fESrCNjirhszMzEIHNwtSpmE3ICBAaWlp9tdpaWny9/fPM/3cuXP2U58BwJHcPLx0eM6gEi9f77UPHVYLAAAAnKdMHz3UuHFjHT16VMePH5fVatX69esVHBysWrVqydvb2z7snZiYqODg4LIsDQAAAADgQsp0ZNfb21uxsbEaOXKkMjMzFRISorCwMEnSnDlzFBUVpYyMDDVo0ECRkZFlWRoAAAAAwIWUSdhNTk62/xwUFKR169blaVO/fn2tXr26LMoBAAAAALi4Mj2NGQAAAACAskDYBQAAuA1lZVsrxDoAoKIq02t2AQAA4Bhenu7qH51SqnV8PDXUEaUAQIXEyC4AAAAAwOUQdgEAAAAALoewCwAAAABwOYRdAABuQ9nW7HJdHgCAio4bVAEAcBvydPfU+JSxJV5+duhcB1YDAEDFw8guAAAAAMDlEHYBAAAAAC6HsAsAAAAAcDmEXQAAAACAyyHsAgAAAABcDmEXAAAAAOByCLsAABRTVra1XJcHAABF4zm7AAAUk5enu/pHp5R4+Y+nhjqqFAAAUABGdgEAAAAALoewCwAAAABwOYRdAAAAAIDLIewCAAAAAFwOYRcAAAAA4HIIu7fIlpNV3iUAAAAAAG4Rjx66RW4eXjo8Z1CJl6/32ocOqwUAAAAAUDhGdgEAAAAALoewCwAAAABwOYRdAAAAAIDLIewCAIDbEjePBAAUhhtUAQCA2xI3jwQAFIaRXeA2wigGAAAAcGsY2QVuI4xiAAAAV2PLyZKbh1d5lwEXRNgFAAAAUG74Yz6chdOYAQAAAAAuh7ALAAAAAHA5hF0AAAAAgMsh7KLMcCdhwDXwWQYAoGLhuzl/3KAKZYabDwCugc8yAAAVC9/N+WNkFwAAAADgcgi7AAAAQAlx+ihQcXEaMwAAAFBCnD4KVFyM7AIAAAAAXA5hFwAAAADgcgi7AAAAAACXQ9gFAKCMcUMbVBT0RQCujBtUAQBQxkp7QxuJm9rAMbi5EgBXxsguAAAAAMDlEHYBAAAAAC6nQoXdpKQkderUSe3bt9eKFSvKuxwAAAAAwG2qwlyzm5qaqnnz5ikhIUFeXl7q27evWrRooTp16pR3aQDgULbsbLl5epbb8q6AfQgAAIpSYcLujh079PTTT6tatWqSpA4dOmjjxo0aMWJEocsZYyRJWVmF303wLh9LqerLzMyUrdJ/lWr5ypYqJV7+6m+/yc2j5L8uW05OqZaXbv99mJmZWeJlHak0+7G892Fp+6FU/n2xvPehJGXbbPrXpEklXr5pTIxUyv7MPry99+GNddzux8Tb/XuF72bX6IfS7X1MZB+yD6Xy34c31uEsN7Lejex3qyymuEs4yXvvvacrV65ozJgxkqRPP/1U+/bt01tvvVXocunp6Tp8+HBZlAgAAAAAKCf16tXTf/3XrYf6CjOya7PZZLH8318zjDG5XhekSpUqqlevnjw9PW+pPQAAAADg9mGMUXZ2tqpUKd7oc4UJuwEBAdqzZ4/9dVpamvz9/Ytczs3NrVjpHgAAAABwe6lUqVKxl6kwd2P+wx/+oJ07d+rChQu6evWq/v73vys4OLi8ywIAAAAA3IYqzMhujRo1NGbMGEVGRio7O1u9evVSo0aNyrssAAAAAMBtqMLcoAoAAAAAAEepMKcxAwAAAADgKIRdAAAAAIDLIewCAAAAAFwOYRcAAAAA4HIIuwAAAAAAl1NhHj10u/nLX/4id3d3jRw5Mtf0kydPqkePHlq2bJkef/xxSZIxRv3791fnzp1Vt25dDR06VA8++GCu5UaMGKF27dpJki5evKjg4GCNGTNGgwcPtreZMGGCdu3apbvvvluSdPXqVVWrVk0zZ85U7dq1nbm5JTJr1ixdvHhRsbGxuaZv3LhRs2fP1vr161W5cmVJ0rlz59S1a1f99a9/1ZYtW7Ry5UpVr14913KLFy/WfffdJ0lKTk7WsGHDtGbNGjVs2NDepk2bNqpUqZI8PT0lSenp6WrYsKFiY2NVuXJlHTp0SDNmzNCvv/4qq9WqJk2aaPLkyfY6Kop33nlHmzZtksViUa9evfT888/nmv/+++9r48aNWrVqldzcrv/N6vDhw3ruuee0du1a/eUvf8nVV25ISEiQu7u7JGn58uWaNWuWvvjiC/n5+dnbPPbYY6pfv76k6303PT1dzzzzjGJiYuTu7q6vvvpKc+fO1dWrV2W1WhUSEqJXX33Vvt7ykJGRob59+2rx4sW6//77JUk7duzQzJkzlZmZqY4dO2rMmDG3tK709HR17txZU6ZMUevWre3Tx44dqxo1amjAgAEKCwvL85nr3bu3BgwYIEnKyclRaGioOnTooDfeeMPeZv78+bn6dlZWljw8PPTmm28qMDBQWVlZmjlzpnbv3i2LxaK77rpLr7/+eoV6DFt++/qG8uyXFdWSJUu0Zs0aeXl5qVOnTho2bFiu+RwPb82CBQv0+eefS5JCQkI0fvz4XPM5JhYtMTFRS5YskSQFBwfr9ddfzzWfvli4Tz/9VH/729/sr0+ePKlu3bopOjraPo1+WLRnn31WFy5ckIfH9QgydepUNW7c2D5/6tSpOnfunOLi4uzTtm3bppiYGCUmJmrYsGE6c+ZMrr5RvXp1vf/++/bXsbGx+uyzz/TPf/5TXl5ekq7/vm7+7rbZbPrtt9/UvXt3jRo1StL1z8CSJUuUk5MjY4y6deumF1980Xk7o4SSk5O1YMECXb16VS1btlRUVFSu+fTD3zHI1w8//GDef//9PNMvX75sJk6caBo1amTi4uLyXXb58uUmIiLC5OTkGGOM+dvf/mYiIyONzWYzu3btMgMHDiz0vT/66CMzatQo0759e2Oz2ezTX3/9dbNmzZpcbadNm2ZeeeWV4m6e0+3YscO0aNHCvP766/nOHzlypJkxY0au1/PnzzfGGBMXF1fgvr1h+PDhZtSoUSYqKirX9NatW5uff/7Z/jozM9P07NnTrFixwhhjTFhYmPnmm2+MMcZYrVYTHR2dq46K4KuvvjJ9+/Y12dnZ5urVq6Z169bmyJEjudrk5OSYXr16mY8++sgYc31b/vSnP5m1a9caY/LvK7/XvXt3M2rUKPPuu+/mml6vXr1cr9PT001ISIhJSUkxmZmZpmXLlubEiRPGmOv7d8iQIfY6ysO///1v06VLF9OgQQP77/7q1asmJCTEnDhxwmRnjalBwAAAFxdJREFUZ5vBgweblJSUW17nF198YUJDQ01GRoYxxpiUlBTTsWNHc+3aNfPzzz+b1q1bF7r85s2bzdChQ01QUJC5cuWKfXp+fXvp0qWmV69exhhj3nvvPRMdHW3/3O/Zs8e0bNnSZGVl3XLtzpTfvr5ZefXLimr79u2mS5cuJj093eTk5JghQ4aYTZs25WnH8bBw27dvN3369DGZmZkmKyvLREZGmr///e+52nBMLNyVK1dM8+bNzfnz5012drbp1auX2b59e5529MVbc/jwYdOuXTtz/vz5XNPph4Wz2WymVatWJjs7u8A2GRkZpnXr1mbz5s3GGGN+++0388c//tHs2rXLGGPMwIED7T/nJzs72wQHB5uhQ4eadevW2afn99195swZ07hxY/Pjjz+aM2fOmNDQUHPhwgV7HT169LDXUVGcOHHCtGrVypw+fdpkZWWZfv365fkepB/mxmnMNzHGaOvWrXrhhRc0btw41ahRI0+bLVu26OGHH84z0nazAQMGyMfHRytWrFBqaqqWLFmimTNnymKx3FIdCQkJ6t+/v7y8vLRr164C22VlZSktLS3PX2bK26+//qp58+Zp6NChBbaJiYlRUlKSvv/+eyUnJ+uXX34ptP3NLly4oF27dmncuHH6/PPPlZGRUWDb9PR0paenq1q1apKu/5X62rVrkiQ3NzeNGDFCHTt2LMbWOd9TTz2lZcuWycPDQ+fPn5fVas3z1213d3fNnDlTixYtUmpqqlasWCE/Pz917979lt7j0KFDunTpkl566SXFx8fLZrMV2PbixYv2swiuXr2qjIwMXb16VZLk5eWlyZMn66mnnir5BpdSfHy8YmJi5O/vb5+2b98+PfTQQ3rggQfk4eGh8PBwbdy4Mddybdq0KXCdoaGhevLJJxUXF6crV67orbfe0qxZs+Tt7X1LNSUkJKhdu3Zq1KiR/vd//7fAdjabTWfOnLF/hs+dO6fs7GxlZ2dLkgIDAzVjxoxCfz9lKb99fbPy6pcV1ffff69WrVqpatWqcnd31zPPPKPNmzfnacfxsHB+fn6aMGGCvLy85Onpqdq1a+vUqVO52nBMLJzVapXNZtPVq1eVk5OjnJycfI9n9MVb8+abb2rMmDHy9fXNNZ1+WLiffvpJkjR48GB17do110j5DVWqVNG0adP01ltv6cqVK4qLi1ObNm3UokWLW3qPlJQUPfjgg+revbtWrlxZaNu0tDQZY1SlShVdvHhR2dnZ9n5YpUoVxcbGqk6dOsXcSuf6xz/+oU6dOikgIECenp6aN29erpFxiX74e5zG/P999913mjRpkmrXrq1hw4bpySefzLfdjY4yf/78AtdlsVg0ffp0DRgwQNu2bdOoUaNUs2ZN+/z9+/erW7duuZb58MMPdc899+jQoUM6d+6cnnzySXXs2FGrVq1SUFCQvV1cXJw+/PBD/frrr/L29lbbtm01fPjw0my6w0VHR2vMmDE6ffp0gW3uvfdeTZgwQVOmTFF6errmz59vP6VFklauXJnrH4X333+/Fi5cKElat26dWrZsqfvvv18NGzbUunXr1L9/f3vbl19+We7u7jp//rwCAgI0cOBA+5fmxIkTNWzYMPn7+6tFixb64x//qNDQUAfvgdLz9PRUXFycPvjgA4WFheX7h5c6deroueee0xtvvKFjx47pk08+yTU/Li5OH330kf11s2bNFBMTI0las2aNwsLC1LBhQ3l4eOjLL79USEiIvW23bt2Uk5Oj8+fPq3bt2oqKirIfTIcMGaKIiAg98sgjatGihcLCwgr8vJSF6dOn55l29uzZXKfd+Pv7KzU1tVjrnTx5srp27aozZ86oa9eueuKJJ3Kt//ef4dmzZ+uxxx7ThQsXtGPHDs2YMUPu7u7629/+pl69etnb3ejbly9fls1mU2hoqGbMmCFJioyM1JAhQxQUFKSnnnpKQUFB6tGjxy2HbGfLb1//Xnn1y4qoQYMGmjFjhoYMGSIfHx8lJyfLGJOnHcfDwtWtW9f+87Fjx/T555/n6VcSx8TCVK1aVa+88oo6duwoHx8fNW/eXM2aNcvTjr5YtB07dujatWsFhnH6YcEuX76soKAgvfHGG8rOzlZkZKQeeeQRtWzZMle7P/zhD2rVqpUmTpyon376SZ9++mmu+VFRUbkGAcLCwuyXiCQkJCgsLEwhISGaOHGifvzxR3tgvfHdnZmZqYsXL+qJJ57QggULFBAQoICAAP3xj39U27Zt9fjjj6tFixYKDw/XQw895OS9UjzHjx+Xp6enhg4dqtOnTys0NFSjR4/O045+eJNyHVeuQL777jsTHh5uRo8ebfbu3Vtk+1s5nWf+/Pl5Tlku6jTmt956y7z11lvGGGOOHj1qGjRoYNLS0owxuU87OHLkiAkJCcn3NKTyFB8fbz/1aM2aNQWexnzDwIED8+zHovZt165d7aewrVq1yoSHh9vn3Xyq1MaNG01oaKg5e/ZsruXT09PN3//+d/Pmm2+aFi1amGnTpt36BpaxK1eumMjISLNy5cp852dnZ5v27dvnOR2lsFNUsrKyTIsWLcyBAweMMcbMnTvXDB061D7/5lNUli5dasLDw81vv/2Wax3nz583SUlJZsKECaZJkyZm6dKlJdk8h7r5d5+YmGhee+01+7xt27aZwYMHm1OnTpmuXbuarl27mgYNGth/vnHJwe8lJCSYdu3a5TqNuKjTmJcuXWrfn+np6eaJJ56w7+ub+/bZs2dNx44dTUJCQq7lbTab+fbbb827775revToYVq3bm0uXbpUgj3iPL8/JfH3yqtfVkQffPCB6dKlixk4cKBZuHChefnllwtsy/GwcIcPHzatW7fO85m5GcfE/B08eNB069bNnDt3zmRmZpqRI0ea//mf/ymwPX2xYCNHjjRJSUmFtqEf3pqlS5ea6dOn5zsvPT3dBAYG5jllubDTmM+dO2caNWpkP7187Nix9n9T3/zdbbVazfTp083gwYON1WrNtY4zZ86Y1atXm9GjR5snnngi30tPytPkyZNNp06dzPnz583Vq1fNoEGDCuxT9MPrOI35/2vYsKESExPVvXt3LViwQD179sxz2mNx1axZU7Vq1brl9llZWVq/fr02btyoNm3a2G9OlZCQkKfto48+qtdee03jx49Xenp6qep0pA0bNmj79u3q1q2b4uLilJycbB+1yk+tWrWKtY8OHDigw4cPa/r06WrTpo0WLlyoH374Qf/+97/ztO3QoYOeeeYZTZo0SdL1EYGFCxeqatWqateunWJiYvTJJ5/k+YtheTty5IgOHjwoSfLx8VH79u31n//8J9+2Hh4e8vf3L9Y+/OKLL5Senq4RI0aoTZs2SkhI0NatW3XmzJk8bQcNGiQ/Pz/Nnj1bkvTvf/9bK1askK+vr7p06aKZM2dqwYIFFW4fBgQEKC0tzf46LS1N/v7+uu+++5SYmKjExET5+/vbfy7oxgk1a9ZUjRo17DdVuRUJCQn617/+pTZt2qhr165yc3PL91QqPz8/TZs2TVOnTtXPP/8sSZo7d67Onj2rRo0aaejQoUpISJC/v7+2b99ezD1Qvsq6X1ZUGRkZat++vZKSkrR8+XJ5eXnpgQceKLA9x8OC7d27V4MGDdKrr76qHj16FNiOY2L+tm3bpqCgIN17773y8vJSRESEvv766wLb0xfzl5WVpd27dxd6GYxEPyzInj17tHPnTvtrY0yuMwduVrVqVd11113F2ofr1q2TMUa9evVSmzZttHPnTiUmJtpPTb7Bzc1N48ePV2pqqv3GVikpKdqwYYNq1Kihnj17at68eYqKitLq1atLsKXOU716dQUFBcnX11eVKlVS27ZttW/fvnzb0g+vI+zexGKxKCQkRB988IFmzpxp/wdoWfniiy90zz33aNu2bUpOTlZycrKmTp2qVatW5XvqW5cuXVSrVi0tWrSoTOsszNKlS7V+/XolJiZq1KhRatOmjf0LzRESEhLUu3dvpaSkKDk5WVu3blW3bt0KvC7jlVde0d69e5WSkiJfX18tW7Ys14H24MGD9rtmVxQnT55UVFSUsrKylJWVpS1btigwMNBh609ISNArr7xi72NffvmlAgMDCzwYTZgwQatXr9ahQ4d09913a8GCBTp06JB9/oEDByrcPmzcuLGOHj2q48ePy2q1av369QoODnb6++7fv19nzpyx98/k5GS99957SkpKyvf6tWbNmik0NFT//d//LUlKTU3VwoULlZWVJel6SL9w4YLq1avn9NrLW2n6ZUV18uRJ/fnPf1ZOTo7S09O1evVqh16HeCccDyXp9OnTGj58uObMmaPOnTs7fP13wjGxfv362rFjh65cuSJjjJKTk3NdmlFad0pf/M9//qOHH37YKXeJvhP6YXp6umbPnq3MzExlZGRo7dq19ieROEJCQoJiY2Pt+3Dbtm26++67tWHDhjxtPTw8NH78eC1atEhpaWmqVKmS3n77bZ08eVLS9SBeEfth69attW3bNl2+fFlWq1VffvmlGjRo4LD1u2I/5JrdAtSrV89p/8DM75rdzp07a+/evbmub5GuB9q5c+fqyy+/zHdd48eP16BBg9S/f/9CRwxuN7+/LkiSxo0bp/Xr12vZsmW5pg8aNEh9+vTRxIkT86zn3nvv1UsvvaTZs2dr3bp1WrJkif77v/9bUVFR8vT01COPPKK5c+c6dVuKKyQkRPv27VP37t3l7u6u9u3bl+gfeL+/HkO6fh3qV199lWe0/fnnn9ebb76pP//5z3nWU7duXXXv3l2zZs3S0qVLFRsbq0mTJikjI0MWi0WNGjXK9eiFisDb21uxsbEaOXKkMjMzFRISorCwsFxtkpOTS7z+/K7Zbd68uWw2myIiIlSpUiX79BYtWuiRRx5RUlJSvusaO3asOnXqpD179uiNN97QrFmzFBYWJh8fH3l6euq1116rkI8WKyln9cuKqH79+mrfvr26du0qq9WqQYMGlegPV3fy8VC6/hiNzMzMXI+x69u3r/r161es9dzJx8RWrVrp+++/V0REhDw9PfXEE0/o5ZdfLvZ67vS++PPPPysgIKBU67iT+2Hr1q317bffqnv37rLZbOrfv7+aNm1a7PX8/ppdSZo2bZouXryYKzy7ubnpueee08qVK/O9SVJwcLCaNm2qd955R9OmTdOIESM0dOhQ+00in3nmmQp3X5zGjRvrxRdfVP/+/ZWdna2WLVuqZ8+exV7PndQPLSa/IUMAAAAAAG5jnMYMAAAAAHA5hF0AAAAAgMsh7AIAAAAAXA5hFwAAAADgcgi7AAAAAACXQ9gFALisKVOmqHfv3rJarfZpVqtVffv21bx588qxsty2bt2q0NBQ/elPf7I/Z/mG4OBgdejQQd26dcv137fffuv0uiZOnKhdu3Y5/X0AAHAGHj0EAHBZmZmZ6tWrlzp27Gh/RuCiRYu0fft2LVu2TO7u7uVc4XXjx49XnTp18n32aXBwsN577z09/vjj5VAZAAC3L4/yLgAAAGfx9vbWnDlz1K9fP7Vu3VrGGH388cdas2aNPehu3rxZixcvVk5Ojnx8fDRhwgQ1btxYZ8+eVXR0tC5evKi0tDTVqlVL77zzjnx9fRUcHKzAwEAdOnRI48aN06lTpxQfHy9PT09VqlRJU6dOVe3atXPVkpWVpZkzZ+rrr7+Wm5ubmjRpogkTJmjFihVKSUnRzp07dfnyZb322mu3vH3bt2/Xq6++qqSkJPn6+ioyMlLBwcEKCwvTCy+8oKefflrfffedJCkmJkbNmjWTMUaLFi3S5s2bZbPZ9MADDygmJkZ+fn7q16+fqlevriNHjmjAgAFav369XnjhBbVt21Z79uzR22+/rWvXrsnNzU2jRo1SSEiIPv30U6WkpMhms+nnn3+Wj4+PZs2apUcffdS+D48dOyY3NzcNGDBAAwYM0KVLlzR9+nT9+OOPys7OVsuWLTVu3LgK88cHAIBrIOwCAFzaY489pjFjxmjy5Mmy2WyaPn26atSoIUk6cuSI4uLitHz5ct199906dOiQXnzxRW3ZskXr169X8+bN9cILL8hms+nFF19UUlKSnnvuOUlS/fr1NW/ePGVnZ6tp06b65z//KV9fXyUkJOibb77JE3YXLlyoixcvKjExURaLRZMmTdLbb7+t6OhoHT58WA0bNtSgQYPy3YbRo0erUqVK9tc+Pj5auXKlWrZsqZ49e+qNN97Q448/ripVqujll1/WiRMn9PPPP2vs2LGaNm2akpOTNXr0aH3xxRdau3atfvrpJ3366afy8PDQihUr9MYbb2jx4sWSpHvuuUcbNmyQJK1fv16SdPHiRU2ePFlLly5VzZo1debMGfXu3Vvx8fGSpN27dyspKUk1atRQTEyM/vrXv2rGjBmKjo5WvXr1tHjxYl26dEn9+vVTcHCw5s+fryZNmmj27NmyWq0aP368li1bpueff95xv3gAwB2PsAsAcHnPPvusNm3apNq1ayskJMQ+ffv27UpNTVVkZKR9msVi0YkTJzR48GDt3r1bS5cu1bFjx3TkyBE1b97c3i4wMFCS5OnpqXbt2ulPf/qTQkND1apVq1zvccM///lPvf766/LwuP7VO2DAAI0dO/aW6v/LX/5S4GnMo0ePVp8+fXTgwAElJSXJYrFIknx9fdWpUydJUps2bRQdHa0ffvhBKSkp+v7779WzZ09Jks1my3Wd8I3tutk333yjtLQ0DRs2zD7Nzc1Nhw8fliQ98cQT9j8gNGjQQFu3bpUk7dy5U1FRUZKku+++2x6it27dqu+//16rVq2SJF27dk1eXl63tC8AALhVhF0AwB3h/vvv14MPPphrms1mU6tWrfT222/bp50+fVo1atRQbGysDh06pB49eqhFixbKzMzUzbe5qFKliv3nefPm6T//+Y927typxYsXa/369bnWKV2/MdaNICpJxhjl5OSUervS09N14cIFGWN04sQJVatWTZLynBJss9nk5uYmq9WqoUOHqnfv3pKuX9d8+fLlfLfr5mXr1aunlStX2qelpqbK19dXn332mby9ve3TLRaLfT95eHjk2uYTJ07I19dXOTk5WrBggR5++GFJ0qVLl+Tmxj0zAQCOxTcLAOCO9fTTT+vLL7/U0aNHJUlbtmxR9+7dlZmZqW3btmnQoEHq1q2b7rnnHu3cuVM2my3POs6dO6fQ0FDde++9GjRokEaNGmW/TvZmzzzzjD755BPl5OTIZrNpxYoV+sMf/lDqbZg4caJ69uyp6dOn69VXX1VGRoYkKS0tTdu3b5ck/eMf/1DlypVVp04dtWrVSvHx8fZ28+bN08SJEwt9j6ZNm+rIkSPau3evJOnAgQPq0KGDzp8/X+hyQUFBSkhIkHQ90D733HM6efKkWrVqpQ8//FDGGGVmZmrIkCH65JNPSrUfAAD4PUZ2AQB3rPr16+vNN9/U6NGjZYyRh4eHFi1aJB8fHw0fPlzTp0/X22+/LU9PTz355JM6fvx4nnVUr15dL730kp599ln5+PjIw8NDU6ZMydNuxIgRio2NVbdu3ZSTk6MmTZoUGTJv+P01u5IUGRmpjIwMnTt3TsOGDZOHh4f+8Y9/KCYmRqNGjVLlypW1Zs0azZo1Sz4+PlqwYIHc3NzUr18/nT17Vn369JEk1axZUzNmzCj0/atXr664uDjNnDlTWVlZMsZozpw5CggIKHS5mJgYTZkyRV27dpUxRn/+859Vv359xcTEaNq0aQoPD1d2drZatWqlwYMH39K+AADgVvHoIQAAXMzx48fVs2dP7dmzp7xLAQCg3HAaMwAAAADA5TCyCwAAAABwOYzsAgAAAABcDmEXAAAAAOByCLsAAAAAAJdD2AUAAAAAuBzCLgAAAADA5fw/pS9A8Fmey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0432" y="1387603"/>
            <a:ext cx="3227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Applicants who </a:t>
            </a:r>
            <a:r>
              <a:rPr lang="en-US" dirty="0" smtClean="0"/>
              <a:t>do not </a:t>
            </a:r>
            <a:r>
              <a:rPr lang="en-US" dirty="0"/>
              <a:t>own a House after 10 or more years of Experience have a high default </a:t>
            </a:r>
            <a:r>
              <a:rPr lang="en-US" dirty="0" smtClean="0"/>
              <a:t>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Summarizing the 2 slides: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 smtClean="0"/>
              <a:t>Applicants </a:t>
            </a:r>
            <a:r>
              <a:rPr lang="en-US" dirty="0"/>
              <a:t>who could not grow professionally in terms of Annual income </a:t>
            </a:r>
            <a:r>
              <a:rPr lang="en-US" dirty="0" smtClean="0"/>
              <a:t>in proportion </a:t>
            </a:r>
            <a:r>
              <a:rPr lang="en-US" dirty="0"/>
              <a:t>to Work Experience peak the defaulters </a:t>
            </a:r>
            <a:r>
              <a:rPr lang="en-US" dirty="0" smtClean="0"/>
              <a:t>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AutoShape 6" descr="data:image/png;base64,iVBORw0KGgoAAAANSUhEUgAAA7sAAAIBCAYAAACIvKhRAAAABHNCSVQICAgIfAhkiAAAAAlwSFlzAAALEgAACxIB0t1+/AAAADl0RVh0U29mdHdhcmUAbWF0cGxvdGxpYiB2ZXJzaW9uIDIuMi4yLCBodHRwOi8vbWF0cGxvdGxpYi5vcmcvhp/UCwAAIABJREFUeJzs3Xl8DVf/B/DPzXIjEXuSxlaxTRY3+4YQJJYkRBS1RG3xlNLal1/sD4/alSqxlYeq1q5RYqcqtSbWkFBFCJoEUbLfJOf3h9edR2QnEa7P+/XyermznPnOzJnJ/d5z5oxCCCFAREREREREpEV0yjsAIiIiIiIiotLGZJeIiIiIiIi0DpNdIiIiIiIi0jpMdomIiIiIiEjrMNklIiIiIiIircNkl4iIiIiIiLQOk12iMmZpaSn/s7Kygq2tLdq1a4dffvlFXiY4OBiWlpbYu3dvsctNSUnBjz/+WCox7ty5E5aWlli9enWu6SdOnED37t3h6OiIDh06YNOmTcUqLzk5GXZ2drC0tMTKlStLJcaXnTlzBpaWlhg0aFCplOfl5QVLS0skJiaWSnmvunnzJj755BOoVCp4e3sjPT29TLZT3hYvXgxXV1c4Ojpi/fr15R1OsZR2XXrXFVTXfXx8YGlpibi4uHKK7N1gaWkJW1vbAufv3bsXlpaWCA4OfotRlR/N364zZ87kmq6pR2WprO/LxZWdnY1JkybB0dERLi4u2LdvX5HrXLx4EZaWlujbt2+ZbaMo3333XZ6/6zExMTh+/Pgbl030PmGyS/QW6OjowNvbG61bt0b9+vVx9+5dBAcH5/kCUVxPnz5Fx44dSyXZvXbtGubMmZNn+s2bNzFs2DDExMTA3t4ejx8/xsyZM3Ml6QU5ePAgMjIyAAChoaFvHGNZ8/DwgLe3NwwMDMqk/O+//x7Xrl3DRx99hCZNmqBChQplsp3yFBcXh5UrVyIlJQW2traoU6dOeYdULNWqVYO3tzccHR3LOxR6B3h7e8PLy6u8w3jnzJ07Fzk5OeUdRrmIiIjAjh07kJOTA1tbW9SsWfO93MaePXvQrVs3XL9+vdTLJnqX6ZV3AEQfAj09PYSEhMifR40ahX379uGXX36Bu7t7ictLTk7Gw4cPUb9+/TeKa8WKFVi5cmW+LY179uxBZmYmJk6ciAEDBiA8PByDBg1CaGgounTpUmi5v/76KwBAqVTi1q1buHz5Muzs7N4o1rL0n//8p0zLf/z4sbyd5s2bl+m2ysuTJ08AAPb29vjhhx/KOZrikyQp17VJHzbWhfxdu3YNu3btQrdu3co7lLdOc/9u164dFi5c+N5u4/bt28jKyiqTsoneZWzZJSoHLi4uAICEhIQCl/npp5/g4+MDlUqF9u3b46effpLneXt7A3jxx+tNuh4uWbIENWvWRKdOnfLMa9++Pb7++mu0bdsWAGBiYgIASEtLA/CiJc/S0hI+Pj651ktISMDp06dRpUoV9O7dGwCwe/fuXMtoum0fOHAA/fv3h4ODA3r06IGoqCh5mcjISPTo0QMODg5wcnJCUFAQ7t69myfOhw8fwsrKCs2bN5dbHrKysuDq6go7OzskJyfj1q1bGDRoENzc3ODo6IjAwEBcvnxZLuPV7nK//PIL/Pz8YGdnBw8PD0ydOrXQrsfR0dEYNGgQHB0d4ebmhuDgYCQlJQEA+vbti99//x0AMHDgwDzdH4sTvxACK1euRMuWLWFnZ4e+ffvm+nU+Pj4ew4YNg5ubG+zs7NC5c2ecOHEi13kKCgrCsGHD4OTkhE2bNiEhIQEjR45Es2bN4ODggK5du8rr5Cc7OxshISHw8vKCSqWCv78/9u/fD+BFV+BPP/0UAHD+/PkC62RycjKCg4Ph7OwMFxcXTJgwAf/88w8AYPny5bC0tESXLl2QnZ2Nv/76CyqVCvb29rhz547c3XjatGmYP38+nJyc0KpVK+zatUsuv6jj5OXlBUdHRyxbtgwuLi4YO3Zsvt2Yjxw5go4dO0KlUqFjx444ePCgPE/TNXDLli0YMWIEHBwcch1vAFCr1Zg3bx48PDzkuh0REZHnfDk4OKBp06aYNWsWMjMz8xyvtLQ0ODo6wt7eHqmpqfL0nj17wtLSEtevXy/xeSyJwu5B+R23adOmwdLSEjt37gSAIq+7wupDUTTbHzt2LAIDA+Hs7IzDhw8XWQcuXbqEwMBAODk5wdXVFf/6178QGxsrz3+1G3NMTAx69eoFW1tb9O7dG/fu3csTy7Zt2+Dt7Q1bW1t069YN586dk+cV516XnJyMyZMnw93dHY6OjhgwYAD+/PNPef5ff/2Ffv36wdbWFi1btsSyZcsghMgTx/3792FlZYU2bdrI04QQaNmyJVQqFZKSkoo8J/nR0XnxVXHx4sVISUnJd5lX76GvduPVPCqzfPlyjB07Fvb29ujYsSNiYmKwevVquLu7o2nTpvk+/nDixAm0bdsWDg4OGDt2LJKTk+V558+fR/fu3aFSqdC2bdtcdVRzrS5YsADe3t7w8PDI929ueno65syZgxYtWsDW1hY9evSQe13t3LkTo0ePBvDiR9yCum4/ePAAgwYNku+/V69ezbNMQfeVgrZx8+ZN9O/fH05OTnBwcEDPnj1x5coVAPn//V29ejUsLS3x3Xff5dn2zp07sWzZMgDAokWL5PNy/PhxfPLJJ3BwcIC7uztGjhwp/3BJpC2Y7BK9ZTk5OXLy89FHH+W7zOrVqzFjxgwkJCTAyckJjx49wowZM7BmzRoAL7rdAoCRkRG8vb1haGj4WrFMmjQJv/zyCywsLPLMs7GxQffu3eXuqD///DMAwNraGgBgaGgIb2/vPC2VYWFhyMnJQZs2beDr6wvgxXNuarU63+2npaXB2NgYly5dwqxZswC8eB556NChuHr1KlQqFczMzPDHH39g9uzZecqoWbMmXFxc8PjxY1y4cAEAcO7cOTx79gytW7eGsbExxo0bh/DwcDRq1AhNmjRBZGQkhgwZIne1fllMTAyCg4ORmJgId3d3GBoaYuvWrViwYEG+x/Du3bsIDAxEeHg4JElCtWrVsGvXLgwcOBCZmZlwcnJCjRo1AABOTk6wsbEpcfw//fQTFi9eLJdx4cIFDBgwAE+fPgUATJw4EUeOHEGtWrVgY2OD69evY+zYscjOzpa3c/LkSVy6dAkWFhaws7PDrFmzsH//ftSsWROOjo64fv06vvzyS8THx+e7nzNnzsS3336L1NRUODk54c6dOxg5ciTCwsJQrVo1uLq6AgCqVq1aYJ2cNGkSdu3ahVq1aqFBgwYIDQ3FiBEjAACDBw+GpaUloqOjsXnzZsyYMQNqtRojRozIVT/37NmDXbt2wcbGBvHx8QgODpa/ABZ1nIAXCeSaNWsKfDbz+vXrGD58OB48eAA3Nzc8evQII0eOxNmzZ3MtN3/+fNy+fRsmJia4fv06pkyZIv9Y8c0332DdunVQKBSws7PDlStXMHjwYMTHx0MIga+++gpHjhxB48aNYWpqio0bN+Lf//53nlgMDQ3RoUMHpKen47fffgPw4kv1pUuX5GcpS3oeNSZOnIhhw4bJ/15dvqh7UHEUdd0VVh+Ka+/evfj7779Rq1YtODg4FFoHcnJyMHToUFy6dAm2traoV68eTpw4ga+++irfstVqNb788ktcuHABtWrVQlpaGr799ttcy/z222+YMmUKkpOT4erqKieTd+7cybVcQfc6zbzt27fD2NgYVlZWOHXqFAYNGoT09HRkZGRg0KBBOHv2LOzt7WFoaIjvvvsu3xbo2rVrw9XVVa4jwIsfDRMSEtCyZUtUq1atRPdCjZo1a8Ld3R2JiYklOv/5WbVqFa5cuQIzMzPcvHkTn332GVatWoXGjRsjKSkJc+fOxe3bt3OtM23aNNSsWRMVKlTAnj175MduHj16hEGDBiEmJgYuLi7IzMzEjBkz8jxqs3btWlSpUgWNGzeGmZlZnpiGDx+O9evXQ1dXF/b29rhy5QqCgoIQGRmJmjVrQqVSycdB80Pzq8aOHYvw8HBUr14dRkZGuc4vUPh9Jb9taO4Tp0+fhiRJsLCwwMWLFzFp0qTXOu41a9aUe4I1atQITk5OePLkCYYPH45bt27B2dkZpqam2L9//2tvg+idJYioTEmSJKysrMTQoUPF4MGDRYcOHYQkScLa2lpcuHBBCCHE//3f/wlJksSePXtEWlqacHJyEk2aNBE3btwQQghx48YN0aRJE+Hg4CDS0tLEvXv3hCRJokOHDqUS49KlS4UkSWLVqlX5zt+0aZOQJEnY2NiIP//8s9CyPvnkEyFJkjh06JDIyckRLVq0EJIkiSNHjsjLaPZ3+PDhQgghbt++LSRJEiqVSgghxJMnT8QPP/wg9u7dK4QQIikpSUiSJHx8fIQQQpw+fVpIkiSCgoKEEEL8/PPPQpIkMXfuXCGEELNmzRKSJImwsDAhhBCurq6iadOm4t69e0IIIXbt2iX27t0rkpOThRBCtGnTRkiSJBISEsThw4eFJEni//7v/0RaWpr4559/xNq1a8W5c+fy3d/JkycLSZLEN998I4QQQq1Wiz59+ghJksSuXbuEEEIEBQUJSZLE6dOn8y2jqPhbtWolHBwcxNOnT4UQQmzevFlIkiQ2bNgghBBi586duc5dp06dhCRJIjExUa4rkiSJ2NhYeZkuXboIGxsbER0dLYQQ4tChQ2LXrl3i8ePHeeJ78OCBsLKyEq6uriIxMVEIIUR4eLiQJEl4e3sLIYS4cOGCkCRJfPbZZ/nuY2xsrJAkSfTs2VPk5OQIIYQYM2aMkCRJjuHy5cvC2tpaNGnSREiSJLp16yaysrKEEP875/b29uLhw4dCCCFCQkKEJEliwoQJxTpOmvO8bds2Oa5X69L48eOFJEnixIkTQgghbt26JSRJEl9++aUQ4n/Xyqeffiqys7PFs2fPhL29vVx/UlNTRZMmTYSTk5N48uSJEEKI1atXi2HDhomLFy+KkydPCkmSxJgxY+QYevbsKWxsbERSUlKe46ZZXnOtrF27VkiSJNasWVPi8/jyMSjo371794p1D3r1uAkhxNSpU4UkSWLHjh1CiMKvu+LUh8Jotu/g4CCeP38uTy+sDjx79kxIkiQ6deok1+Mff/xRHDx4UKjVaiGEyHUfOnLkiJAkSXTt2lWo1WqRk5MjhgwZIt8fhBAiMDBQSJIkbt26JYQQ4sSJE0KSJDF79mwhRNH3ujt37sjXUUZGhhBCiK+//lqMHDlS3L59W2zbtk1IkiQWLVokhBAiIyNDtGnTRri5uYns7Ow8x2Xr1q257iUzZ84s0b3wVZIkiTZt2ojo6GhhZWUl7OzsxIMHD+R6pPHyPVSIvPeDHTt2CEmSRPv27UVGRoZ48OCBXOc098X+/fsLSZLEwYMHc5W5fv16IYQQd+/eFU2aNBHW1tYiLS1NLFmyREiSJDZv3iyEEOLp06fC3t5edOnSRQjxv2s1MDAw330TQoiIiAg5rpSUlFx1pl+/fkIIIfbs2ZPrnL8qJiZGSJIkPD095eOoOe6a/S/qvvLqNtLS0sTmzZvFzz//LIR48XfF1dVV2NraCiFEvt8BVq1aJSRJEkuXLs21/5q/Da9+jo6OFpIkiYEDB4pnz56JzMxMsW7dOvHbb78VeLyI3kds2SV6C3JycnDkyBEcP34c8fHxsLOzw4oVK+Dg4JBn2Zs3byI5ORk2NjZo3LgxAKBx48awsbFBamoqbty4UaxtTp06VW61mTp16mvH/uuvv8rPtE6YMAGNGjUqcNlbt27h6tWrqFChAjw8PKBQKORu0PkNbNWyZUsAgIWFBXR1deWunNWqVUP79u1x//59DBkyRC6joNYHHx8f6Ovr48iRIwCAo0ePwsjICK1btwYAfPbZZ3jy5Am8vb3h6+uLa9euwdLSEhUrVsxTlru7OyRJwq5du+Dm5obhw4dDV1cXTZo0yXfbmhaUzp07A3jxfHbHjh1zzStKYfFrns9OTU2Fm5ub3JUXgNwV0tfXF9WrV8fYsWPRunVruY68fLxq1KiBjz/+WP7cp08fZGdnIyAgAF5eXvj9999Rv359VK9ePU98ly9fRk5ODjw8POTu7Jr/37t3r1jd3m7evAkAuHDhAqysrGBpaYk9e/bk2g9bW1v069dP7gUwa9Ys6Orq5irHxsYG5ubmACB317xz506xjpNGYYNRaeIcNGhQrm6Cr5bRvHlz6OjooFKlSjA1NQUAZGZmIjY2Fmq1GlZWVqhWrRoA4PPPP8fy5cthb28vl79nzx65dfbChQvIyspCdHR0nnjc3d1hbm6O48ePIzU1Ffv27YOOjg78/f0BlOw8viw8PBzXr1+X/738/H9p3YMKu+6KUx+Ko1GjRjA2NgaAIutApUqV0KVLF9y4cQMtW7bEJ598goSEBKhUKujp5R3CRPPYRMuWLaGnpweFQiHfU14+VsD/RrPWdOt+dR8Kutdp1ndycoJSqQTwoqV3yZIlsLCwkOevWrVK7o1w//59PH36FPfv388Ts6+vLypUqIADBw4gOzsbBw4cgLGxsTzoVknuhS+zsrJC9+7dkZ6eXqxnSkU+3ayBF9eeUqmUezUpFAr5sR5Nq+urXfo113ndunXRqFEjZGdn4/79+/Kx0XSfd3NzQ1paGq5fv56rJ1F+f2c1NPfodu3awcjICAAQEBCQa15RNF3b3dzc5ONYUD0p6r6iUaFCBfj4+CArKwvDhw+Hp6cn/vnnn0Jb4As65gVp3Lgx3N3d8ccff6Bp06bo27cv0tPT3+nxNYheBweoInoLlEql3NWyKJrno16l+UOmUCiKVc4ff/whfxmqXbt2sdZ51cmTJxEcHCx3/+vfv3+hy2sGpkpPT8/zBePYsWN49uwZKleuLE97uaurrq6u3O02Li4OvXr1AvDimdcvvvhC/pyfqlWrokWLFjh27Bj27t2LuLg4dOzYUS5/xIgRaNmyJQ4ePIgzZ87ghx9+wKZNm7Blyxa5+5iGsbExtm3bhgMHDuD333/H2bNncfr0aYSGhsrPIr4sv/NR0nNVWPyaLriGhoZ5uozXr18f2dnZCAoKwqVLl/DZZ59h5syZWLZsGS5dupTry48mIdDo3r077OzsEBYWhtOnT2PHjh3YsmULli9fLv+4oFFUnSwOzcAotWrVkrvCv7z/Gi93/4yIiICVlVWuZfPrDq9QKOTyCzpOL3v1WORXfosWLXKNzv3qCNqv1l0g9/F4uQt5ZmYm9PT0oKOjI8fZoEGDPHHlN0q3JrFds2YNtm3bhsuXL6Np06ZyslCS81hcJbkHvbzPryYphV13xa0PRXn5XBanDsydOxedO3fG4cOHcfbsWaxcuRI//vgj9u7dK/+IoqHZz5f38dVjo6kvr3ZvrVWrVq7PBd3rNGW/XF8yMjLkuqfZpyZNmuSJL7/rT5PYhoWFYdOmTUhMTES3bt3k8kpyL3zVqFGjEBYWhr1790JfXz/fZTRd+fN7Bh2AnNBrjqO+vr58/RRU714+NppldHV15WPv7Oycp868nBQWdr0XtE2g+PdvjeLUk6LuKxrPnz9Hr169EB8fj/79++Ozzz7D+PHj8zxuUNj1VxRdXV2sW7cOx44dw9GjR3Hu3DksWbIEW7ZsQVhYmJz8E73v2LJL9I6pX78+DA0Nce3aNfnX4Js3byI6OhoVK1aEJEnyH9LCko2jR4/KrTZHjx4tcRyPHz/G6NGjkZWVhZ49e2LUqFFFrqNpmfn444/RuHFj+Z+RkREyMzPzvDuwoC8TBw4cQGJiIvz9/TFkyJA8rXv50QyypXmey8/PT96P6dOnY/v27ZgwYQJ27tyJQYMGISsrK89zmMCLATsmTZoEHR0dLFq0CMePH4epqSmuXr0qDzr1Ms0zuJpBuLKyshAWFgag8BaF4sZftWpVmJiYIDs7G9OnT0dISAgCAgLQuHFjeHp64tq1a4iMjISlpSUmTpwIJycnPHjwIE/5L3/5yszMxKxZs7Bs2TIMHToUmzdvxuTJkwEAp06dyrOuJhk5efIkHj16BODFjymPHz9GvXr1imxFBICGDRsCACpXroylS5ciJCQE9vb2sLOzg729PQBg3759OHbsGOrUqQMdHR188803+Pvvv3OVEx0dLbe4aQZiql+/fpHHqaBj8SpNz4VPP/0UISEhGDNmDGrXri2fD42C6u7HH38MfX19xMTEyMcqJCQETk5O2L59u3wc6tWrh5CQECxfvhz169eHs7MzJEnKt0zN6OeagWc0vQhKeh6Lqzj3IM2XdM2AP1lZWbkG5SnquitOfSiOl89lUXXg9u3bmDJlCk6dOoXp06dj79698PX1RXJycr6teA0aNADwop6p1WoIIeTeFxqa+jJ06FCEhIRgwIABqFevXp4fGgqqL5r1IyIi5EHwpkyZAmdnZ4SHh8vHycHBASEhIViyZAnMzc3RrFmzAl/vpakvS5cuBfC/+lLSe+GratSogS+++AJCiDyJlSaB09SHoga9KgnNQHgPHz7En3/+CaVSiVq1asnHztvbGyEhIZg1axY++ugjtGvXLleCW9jfD8297dChQ/IgcJrX5RX3/q2pJ+fOnZMHzzp06FCuZYp7X9H4448/cOvWLbRo0QIjR47Exx9/nOvvj+b6S0pKks9FUcdcUwc1P0hongGOi4vDnDlzcPjwYdjb2+Phw4e4detWsfad6H3All2id4yhoSEGDBiAFStWoEePHrC1tcWVK1egVqsxZswYGBgYoHLlytDV1UVsbCwCAwMxe/bsfAeZehMbNmyQWxXv37+PYcOGAQDMzc0xbdo0PH78GFOnTpU/X7x4EXfv3kWVKlWwd+9e+Rd8AFi2bBm+++47hIaGomfPnkVuW9MqsnHjRsTExODixYsAUOBIoMCLLzxGRkZITEyEsbGxnOBUr14dFy5cwPXr13H58mWYmZkhIiICOjo6cHZ2zlNO1apVceDAARw8eBA7duzAs2fPkJiYiEaNGsndUl8WFBSEffv2YeXKlTh9+jSePn2KO3fuoEmTJvIAXcVRUPzAi9btxYsXy1/cNQNZ+fj4wNTUFHp6erh69Sp69eqFhw8fyiOipqam5vvrvFKpRFxcHI4dO4bo6GjUq1dPPsaaLoUvq1OnDjp37ozdu3ejU6dOkCQJFy5cgEKhwJgxY4q1fw0bNoSHhwf++OMP+Pn5oXLlyrhy5Qpq1qyJAQMG4NmzZ/j6668BAPPmzcOvv/6KzZs349///jdWrlwpl5OTk4NPP/0UkiQhIiICCoUC/fr1K/I4FVefPn2wb98+jBs3Dj///DNiYmLw9OnTYl9fRkZG6N27N3744QcEBASgYcOGiIiIgIGBAZo1a4aaNWuiQYMGOHbsGDp37gwhBG7cuAFbW9tcIxu/TDOY0NWrV2FgYIAOHToAKPl5LK7i3IMaNGgApVKJP//8E59//jlSUlJyjcBd1HVXVH14XUVdK8ePH0diYiJOnz4NIyMjREZGokKFCvm2anp4eKBx48a4evUqOnXqBENDw1wjN2u2d+nSJfTr1w92dna4fPkyUlNTi/1KOQsLC3h7e+PIkSPw8/ODubk5IiMjYWZmBgcHBzg4OGDJkiXYtGkToqKikJSUhLt376JDhw7yiLr5xW1iYoJHjx7B3Nwcbm5uAEp+L8xP//79sXXr1jwj41tbW+PWrVsYM2YM7O3tS21EcD09PaxevRq///47YmNjkZmZib59+0KpVKJnz57YsGEDFixYgGPHjiE2NhYJCQkleo+5q6sr3NzccPbsWfj6+qJu3bqIjIyEvr5+sQdLa9CgAVq2bIkTJ06gY8eOMDc3z9PVv6T3Fc3fwIMHD6Jfv364ceOGnNSmpKSgRo0aMDU1RWJiIvr3749KlSrlGvE9P5q/X5s2bcLt27cxYsQIHDp0CLt378bhw4eRk5ODy5cvo3r16nICT6QN2LJL9A4aOXIkpk6dio8++giRkZEwMTHBjBkzEBQUBOBFt6zPP/8cxsbGuHPnTqGvxXldx44dk/8fHh6OI0eO4MiRIzh58iSAF6PavvxZ04W5U6dOuRJd4MWv2bq6ujh//ny+r+54lY+PD/r27QtDQ0PExMTAz88Pjo6OciKZH0NDQ/m5NG9vbzkGhUKBNWvWoFOnTnj06BEiIyNhYWGBRYsW5duCZG9vj+XLl8PKygqXLl3CgwcP0LZtW6xYsSLf7UqShE2bNqFFixa4ceMGkpKS0LVrV6xbt67Arn4liR94MVLxV199BQMDA1y8eBENGzbE8uXLYW1tDTMzM8ycOVP+gtWgQQP5XZiaxCc/CxYsQM+ePZGeno6zZ8/C1NQU06ZNKzBBnz17NoYPHw4jIyOcP38eFhYWWLp0aYkSyUWLFiEgIABJSUn466+/0KJFC6xbtw4VKlTA/PnzkZiYiC5dusDFxQWjRo1C1apVcezYMbmlHACaNWuGrl27IioqCh999BHmz58vt84UdpyKy8XFBYsXL0b9+vURGRkJIyMjjBs3Dn369Cl2GePHj0e/fv3kL4+2trZYvXo1ateuDR0dHaxZswbe3t64d+8eHj58iA4dOhRYvzQ0zxF6eXnlarUq6XksrqLuQZUqVcKcOXNgbm6OiIgINGjQIFeyXpzrrrD68LoKqwPGxsbYsGED2rRpg7t37yIqKgq2trZYuXJlvo966OjoyK+pevDgASpWrJjnndz+/v6YNm0aTExM5CR17ty5eZ7ZLMycOXPQpUsXPH/+HDExMWjevDm+//57GBsbyzG7u7vj+vXrePbsGbp16yb3AMnPy+MGdOrUSW79Lum9MD9KpRITJkzIM33cuHFwcXHB33//jTt37pTau2KVSiWWLVuGJ0+eIDU1FQEBAfIPbHXr1sWaNWtga2srP7YRFBSEsWPHFrt8HR0drFy5Ur5eL126BDs7O/z3v/8t9Nn+V82bNw9t2rRBUlISMjIysGTJklzzS3pfsbOzw+jRo1GtWjVER0fD1dVV7ip/8eJFKBQKLFiwABYWFrh27RoMDAwwfvz4QmP08fGBk5MTnj59ivj4eNSuXRvr1q2Dq6srYmJicPPmTTRr1gzff/89uzCTVlGIkj7RTkRzsZBwAAAgAElEQVT0jurSpQuio6OxcuXKXO+afF+87/GXpTNnzqBfv35o0aIF1q5dW97hEBER0XuA3ZiJ6L23aNEinD17FtHR0ahdu7Y88un74n2Pn6g0aR6RKEiNGjXytLASERHlh8kuEb33EhMTce3aNVhbW2PmzJn5vkbkXfa+x09UmjSPSBTkdUeXJyKiDw+7MRMREREREZHW4QBVREREREREpHWY7BIREREREZHWYbJLREREREREWofJLhEREREREWkdJrtERERERESkdZjsEhERERERkdZhsktERERERERah8kuERERERERaR0mu0RERERERKR1mOwSERERERGR1mGyS0RERERERFqHyS4RERERERFpHSa7REREREREpHWY7BIREREREZHW0SvvAN5UTk4OUlJSoK+vD4VCUd7hEBERERERUSkSQkCtVqNixYrQ0Sl+e+17n+ympKTgxo0b5R0GERERERERlSFJklCpUqViL//eJ7v6+voAXuy4Uqks52iIiIiIiIioNGVmZuLGjRty7ldc732yq+m6rFQqYWBgUM7REBERERERUVko6WOrHKCKiIiIiIiItA6TXSIiIiIiItI6THaJiIiIiIhI67z3z+wWRq1WIy4uDunp6eUdCr1EV1cXVatWhYmJSYmGDiciIiIiIiourU524+LiUKlSJVhYWPAdvO8IzTuy4uPjERcXh48//ri8QyIiIiIiIi2k1c1q6enpqFGjBhPdd4hCoYBSqUTt2rWRkpJS3uEQEREREZGW0upkFyj58NT0drD7MhERERERlSVmHERERERERKR1mOzmY+fOnZg3b155h1EugoODcezYsTzT+/btWw7REBERERERvR4mu1QsGzduLO8QiIiIiIiIik2rR2N+E9HR0ejVqxcSEhIQHBwMlUqF4OBgPH36FDVr1sScOXOQmpqKcePGoXLlyrh58yaCgoJw9epVREREwNfXF2PGjEFycjImT56Me/fuwdDQEDNnzkTDhg0L3O78+fNx/Phx6OnpYezYsahatSpCQkKwcuVKnDhxAtOnT8fRo0eRkJCAUaNGoXv37jh58iTi4+Px8OFDjBkzBn5+foiPj8eUKVPw6NEj1KhRA7Nnz0ZmZiaGDRsGPT09uLu7Q5Ik/Pe//0VWVha6d++OoKAgAEBoaCiWLl2KjIwMhISEwMLCAu7u7jhz5gz69u0LSZIQERGBSpUq4dtvv0WNGjXe1mkhIiIiIiIqFia7BXj8+DF27NiBe/fu4csvv0SDBg3Qq1cv+Pn5YdOmTVi4cCGGDRuGq1evIiwsDLq6umjTpg1CQ0MxZcoUeHl5YdSoUVi+fDk6duyI9u3b4+rVq5g+fTp+/PHHfLd5+PBh3Lp1C7t378ajR4/Qu3dv7N69Gzdv3kROTg4iIyORmpqK+Ph4nD59Gh4eHgCAmzdvYuvWrYiNjcVXX30FPz8/fP311xg5ciRUKhUOHTqERYsWYfjw4bhz5w5+//13VK1aFR06dMAvv/wCXV1dTJkyBdnZ2QCASpUqYdeuXfj555+xbt06zJw5M1ecFStWRGhoKNavX49vv/02z3wiIiIiIqLyxmS3AE2bNoVSqUTDhg3x9OlTXL58GcuXLwcABAQEYP369QAACwsL1K1bF8CLJNHKygrAi4QwLS0NZ86cQXh4uLxucnJygduMiIhAx44doauri48++gg2NjaIiYmBtbU1rl+/jitXrqB79+6IjIzE6dOn0bt3b9y8eRPOzs5QKpVo1KgR/vnnHwDAuXPnEBsbCwDIyclB5cqVAQB16tRB1apVAQDu7u7o3r07OnTogOHDh0NXVxcA0KpVKwBAgwYNcOrUqTxxBgQEAAD8/PwwcODA1zzCREREREREZYfJbgH09P53aIQQEELk+qxpBdXX15ena5LFl2VnZ2PVqlWoVasWACA+Pr7AbWrKfHU7zZs3x6lTp6BWq+Hh4YEjR44gOjoaKpUKN2/ehFKpBPDiNUuaOIUQ2LlzJ3R1daFWq/H8+XOkpqaiQoUKcvkzZ87EpUuXcPjwYQQGBmL79u0F7sfLNPsshOArhIiIiIiI6J3ETKWYbG1tsW/fPgDA7t274ejoWKz1nJycsG3bNgDA0aNHMXr06AKXdXFxwd69e5GTk4P4+HhcunQJ1tbW8PDwwKZNm2BjYwN7e3scOnQIFhYWhSaadnZ22LVrFwBg8+bNmDNnTq752dnZ8Pf3R4MGDTB27Fg0btwYcXFxxdqnAwcOAAD27t2Lpk2bFmsdIiIiIiKit4ktu8U0efJkTJo0CSEhITAxMcG8efOgVquLXG/EiBGYNGkS/P39YWBggLlz5xa4bPv27XHhwgV07twZADBt2jRUrlxZ7oLs7OwMIyMjmJqays/rFmTq1KmYPHkyNmzYgKpVq2LRokXIzMyU5+vq6mLgwIHo2bMnDAwM4OLiAkdHRzkxL8ylS5fQuXNnmJmZYdGiRUUuT0RERERE9LYpxMv9c99DGRkZiIqKgkqlgoGBQa550dHRsLa2LqfItFPfvn0xdepUSJL0xmXx/BARERERUVEKy/kKw5bdcjBhwgRcv349z/Tly5ejTp065RARERERERGRdmGyWw7mz59f3iG8to0bN5Z3CETlSp2thr6uftELlnEZRERERFQ4JrtERCWgr6uPCb+NeaMy5rf+ppSiISIiIqKCcDRmIiIiIiIi0jpMdomIiIiIiEjrMNklIiIiIiIirfNBJbuZ6uz3qlwiIiIiIiJ6PR/UAFVKfV0ETvut1Mv9aWbrYi0XFxcHHx8fNGzYEACQk5ODlJQUdOnSBV27ds01T6NHjx7o06cPvLy84O/vj9GjR8vzgoOD4ebmBiEEfvjhBwDAX3/9hY8//hj6+vpwcnLC9OnTS2UfiYiIiIiI3icfVLL7LjAzM0NoaKj8OT4+Hh06dEDHjh3zzHvVhg0b0K5dO6hUqlzTu3Xrhm7dugEAvLy8sHr1ar6vl4iIiIiIPmgfVDfmd1FiYiKEEEhKSipy2SFDhmDixInIzMx8C5ERERERERG9v9iy+5YlJCQgICAAGRkZSEpKgq2tLZYtWwZzc3N53svmz58PS0tLAIC/vz+uXLmC5cuX5+rOTERERERERLkx2X3LNF2Vc3JyMHfuXPz111/w8PDAgwcPiuzGDAAzZsxAQEAA2rVr95YiJiIiIiIiev+wG3M50dHRwYQJExAfH4+1a9cWez1TU1MEBwdj4sSJUKvVZRghERERERHR+4vJbjnS09PDhAkTEBISgkePHhV7vc6dO6Nu3bo4cOBAGUZHRERERET0/vqgujFnqrOL/Zqgkpar1Nd9rXU9PT3h6OiIb7/9Nt9ndl1dXTFlypQ8682YMQOdOnV6rW0SERERERFpuw8q2X3dhLS0yq1Tpw6OHj2aZ/q6deuKXPfV9UxNTXHmzJkilyMiIiIiIvoQsRszERERERERaR0mu0RERERERKR1mOwSERERERGR1mGyS0RERERERFqHyS4RERERERFpHSa7REREREREpHU+qGQ3JyuzXMtNSUnBjBkz0K5dO3Tu3BmBgYE4deoUIiMjc71f9/nz57CxscGKFSvkaZs3b0ZwcDDOnDkDlUqFP//8M1fZlpaWpbMzREREREREWuCDes+ujp4SNxYOKPVypXHri1xGCIEvvvgC1tbW2Lt3L5RKJa5du4bBgwdj3rx5iIuLQ3JyMoyNjXHy5Ek0a9YM4eHhGDp0KAAgIiICnp6ecnnBwcHYunUrdHXL5t3BRERERERE77MPqmW3PJ09exYPHjzAxIkToVQqAQA2NjYYOnQoVq9eDScnJ1y8eBEAEB4ejn79+uHBgwdITk4GAJw/fx4eHh4AAEdHR1SpUgVr1qwpn50hIiIiIiJ6xzHZfUuuXLkClUoFhUKRa7qrqyuuXLmCpk2b4vz58wBeJMZubm5wc3PD6dOn8eDBA1SqVAk1atSQ15s1axbWr1+fpzszERERERERMdl9axQKBbKzs/NMV6vVUCgUaNasGc6fP4+//voL5ubmMDQ0RPPmzXHmzBmcO3dObtXVqFWrFkaPHo3g4OB8yyUiIiIiIvqQlVmyu23bNgQEBMj/nJ2dMXPmTJw8eRL+/v5o3749Fi9eLC8fHR2Nrl27okOHDpg8eTKysrLKKrRyYW9vj6ioKKjV6lzTL168CJVKBWtra9y9excnTpyQE1sPDw9cuXIFkZGReZJdAOjZsye7MxMREREREeWjzJLdTz/9FKGhoQgNDcXChQtRo0YNfP7555g0aRJCQkIQFhaGqKgoHD9+HAAwfvx4TJs2DQcOHIAQAlu3bi2r0MqFi4sLGjVqhNmzZ8sJb1RUFFasWIFhw4ZBoVBApVJh27ZtaNGiBQDAxMQE2dnZuHDhAlxcXPItV9OdmYiIiIiIiP7nrYzG/O9//xujR4/GvXv3UK9ePdStWxcA4O/vj/3796NRo0ZIT0+Hg4MDAKBr165YunQpAgMDSzWOnKzMYo2c/Drl6ugpi1xu2bJlWLx4MTp16gRdXV1UqVIFCxYsgLu7OwCgadOmiIiIgLW1tbyOi4sLrl+/DgMDg3zLrFWrFsaMGYOpU6eWzs4QERERERFpgTJPdk+ePIn09HT4+vpiz549MDU1leeZmZkhPj4eCQkJuaabmpoiPj6+RNuJiorKM01PTw8pKSm5J2ao8yxXKopZ7ogRIzBixIhc0zQxarp8p6amyvO++uqrXMuoVCqsXLky13517NgRHTt2zLuv77jMzExERkaWdxhEJeLs7Fwq5bDuExEREZWtMk92N2/ejIEDBwIAcnJyco1GLISAQqEocHpJqFSqPK2f0dHRqFix4htET2VJqVTC3t6+vMMgKhellTQTERERabuMjIx8GzeLUqajMWdmZuLcuXPw8vICAJibmyMxMVGen5iYCDMzszzTHz16BDMzs7IMjYiIiIiIiLRYmSa7169fh4WFBYyMjAC8GJH49u3biI2NRXZ2Nvbs2QNPT0/Url0bBgYGcre+0NBQeHp6lmVoREREREREpMXKtBvzvXv3YG5uLn82MDDA3LlzMXz4cGRkZKBVq1bw8fEBACxcuBBTpkxBcnIymjRpgn79+pVlaERERERERKTFyjTZ9fPzg5+fX65pzZo1w+7du/Msa2Vlhe3bt5dlOERERERERPSBKNNuzERERERERETl4YNKdtXZZfPaobIql4iIiIiIiF5Pmb966F2ir6uPCb+NKfVy57f+pljLxcXFwdvbGz179sTMmTPl6dHR0ejSpQvmzJmDrl27Yv369diyZQt0dXWhq6uLHj16oE+fPgCAnTt3Yu7cuahZsyYAIDs7G5mZmZgwYQLatm2LTz/9FJmZmfjnn3+QmpoqLzd//nxYWlri2rVrWLx4MWJjYwEAdevWxcSJE9GoUSM5nqSkJHh6emL06NEICgrKtQ9FrW9paQkrK6tc67Ru3RqjR48u9vEkIiIiIiJ6Ux9UsvsuqFq1Kk6cOIHs7Gzo6uoCAMLCwlC9enUAwHfffYdz585h48aNMDExwZMnTzBs2DA8ffoUX375JQDAy8sLc+fOlcs8fPgwpk2bhrZt22Lbtm0AXiTFZ8+ezbXcnTt3EBQUhHnz5qFVq1byuoMHD8b+/fuhVCoBAL/++iu8vLywZcsWDBw4UH7ncXHXDw0NLbPjR0REREREVBwfVDfmd0HFihVhbW2Nc+fOydP++OMPNG/eHGlpaVi7di1mz54NExMTAED16tUxa9YsfP/990hLS8u3zPv376NKlSpFbnvt2rXo2rWrnKgCQNu2bTF48GAkJyfL03bu3InAwEAolUqcPn26xOsTERERERGVN7bslgNfX18cOHAATZs2xeXLl2FpaQkhBNLS0mBoaIg6derkWr5Ro0ZQKpW4desWAODo0aMICAhAcnIy0tPT4eHhgZCQkCK3e/HiRYwZk7cbd69eveT/x8TE4NGjR3BxcYGvry+2bNmCZs2aFXt9AAgICMj1edy4cWjZsmWR8REREREREZUWJrvlwMvLC0uWLEFOTg727dsHX19fhIWFQaFQIDs7O991srKy5O7Emm7MycnJGDx4MCwsLFC/fv1ibVtTBgAMGDAASUlJeP78OcaNGwc/Pz9s374dPj4+0NXVhZ+fH0JCQvDo0SO5pbmo9QF2YyYiIiIiovLHbszloGLFirCyskJkZCROnz6N5s2bAwAqVKgAtVott+Bq/Pnnn8jJycmT0BobG2PevHlYvXo1Lly4UOR2bW1tcf78efnz+vXrERoaCjc3N6SnpyMzMxN79uzB/v374eXlJQ9OtXPnzmKtT0RERERE9K5gsltOfH19sWjRIqhUKujpvWhgNzQ0xNChQzF58mQ8fvwYAPD48WNMnToV//rXv2BoaJinnLp16+Kzzz7D119/DSFEodscPHgwduzYgePHj8vT7t27h5iYGOjo6ODYsWOoVq0awsPDcfToURw9ehQzZ87Eli1bIIQocn0iIiIiIqJ3xQfVjVmdrS72a4JKWq6+rn6J1mnTpg0mT56MkSNH5po+ePBgVKpUCQMGDIAQAgqFAr169ZJfPZSfIUOGYPv27fj111/RuXPnApezsLDAhg0b8M0332DBggVQq9WoVKkSevfuDX9/fwwbNgyBgYG51unUqRO++eYbnDhxAp6enoWur/HqM7v16tXD0qVLS3J4iIiIiIiI3ohCFNUc+I7LyMhAVFQUVCoVDAwMcs2Ljo6GtbV1OUVGReH5offVm76vuyx+dCMiIiLSVoXlfIVh31MiIiIiIiLSOkx2iYiIiIiISOsw2SUiIiIiIiKtw2SXiIiIiIiItA6TXSIiIiIiItI6THaJiIiIiIhI63xQ79nNUauho1+y9+GWZrkpKSlYuHAhwsPDYWhoCGNjYwwfPhzVq1fHhAkTAAAPHz6EkZERqlSpAqVSiW3btsHLyws//PAD6tSpI5fVt29ffPXVV3B3d4elpSWsrKxybat169YYPXo0+vbti7///htGRkYAgOTkZNStWxcLFy6EiYlJKR4FIiIiIiKid8cHlezq6Ovj9MiRpV5u02+/LXIZIQS++OILWFtbY+/evVAqlbh27RoGDx6MRYsWITQ0FAAQHBwMNzc3dO3atUQxaNbPz6xZs+Du7g4AyMnJwYgRI/Df//4X48ePL9E2iIiIiIiI3hfsxvyWnD17Fg8ePMDEiROhVCoBADY2Nhg6dChCQkLeWhypqalISkpClSpV3to2iYiIiIiI3rYPqmW3PF25cgUqlQoKhSLXdFdXVyxatKjI9QcPHgz9l7pK3717N9f8gICAXJ/HjRuHli1bAgCmTJkCQ0NDPHnyBFWqVIGfnx8GDBjwmntCRERERET07mOy+5YoFApkZ2fnma5Wq/MkwPlZvXp1nmd2X1acbsznz5/HiBEj0K5dO7l1mYiIiIiISBuxG/NbYm9vj6ioKKjV6lzTL168CJVK9VZicHJyQt++fTF27FhkZWW9lW0SERERERGVBya7b4mLiwsaNWqE2bNnywlvVFQUVqxYgWHDhr21OAYOHIiUlBRs2bLlrW2TiIiIiIjobfugujHnqNXFGjn5dcotzquHli1bhsWLF6NTp07Q1dVFlSpVsGDBAnmk5Dfx6jO79erVw9KlS/Msp1QqMWrUKMyePRudO3dGpUqV3njbRERERERE7xqFEEKUdxBvIiMjA1FRUVCpVDAwMMg1Lzo6GtbW1uUUGRWF54feVxN+G/NG689v/U0pRUJERESk/QrL+QrDbsxERERERESkdZjsEhERERERkdZhsktERERERERaR+uT3ff8kWStlZOTU94hEBERERGRFtPqZLdChQp4/PgxE953iBACmZmZuH//PipWrFje4RARERERkZbS6lcP1alTB3FxcUhMTCzvUOglenp6qFKlCkxMTMo7FCIiIiIi0lJanezq6+ujfv365R0GERERERERvWVa3Y2ZiIiIiIiIPkxMdomIiIiIiEjrMNklIiIiIiIircNkl4iIiIiIiLQOk10iIiIiIiLSOkx2iYiIiIiISOsw2SUiIiIiIiKtw2SXiIiIiIiItA6TXSIiIiIiItI6THaJiIiIiIhI6zDZJSIiIiIiIq3DZJeIiIiIiIi0DpNdIiIiIiIi0jplmuwePXoUXbt2ha+vL2bNmgUAOHnyJPz9/dG+fXssXrxYXjY6Ohpdu3ZFhw4dMHnyZGRlZZVlaERERERERKTFyizZvXfvHqZPn46QkBDs3r0b165dw/HjxzFp0iSEhIQgLCwMUVFROH78OABg/PjxmDZtGg4cOAAhBLZu3VpWoREREREREZGWK7Nk99ChQ/Dz84O5uTn09fWxePFiGBoaol69eqhbty709PTg7++P/fv34/79+0hPT4eDgwMAoGvXrti/f39ZhUZERERERERaTq+sCo6NjYW+vj6++OILPHz4EK1bt0bjxo1hamoqL2NmZob4+HgkJCTkmm5qaor4+PgSbS8qKqrUYiciKoizs3OplBMZGVkq5RARERFR/sos2c3OzkZERAQ2btwIIyMjDB06FBUqVIBCoZCXEUJAoVAgJycn3+kloVKpYGBgUGrxExGVpdJKmomIiIi0XUZGxms1bpZZsmtiYoJmzZqhevXqAIC2bdti//790NXVlZdJTEyEmZkZzM3NkZiYKE9/9OgRzMzMyio0IiIiIiIi0nJl9sxumzZtEB4ejmfPniE7OxsnTpyAj48Pbt++jdjYWGRnZ2PPnj3w9PRE7dq1YWBgIHfrCw0NhaenZ1mFRkRERERERFquzFp27e3t8a9//QuBgYFQq9Xw8PBA79690aBBAwwfPhwZGRlo1aoVfHx8AAALFy7ElClTkJycjCZNmqBfv35lFRoRERERERFpOYUQQpR3EG9C03+bz+wS0dsy4bcxb7T+/NbflFIkRERERNrvdXO+MuvGTERERERERFRe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bRK8vC+/btiydPnkBP78VmZs6cibt372LFihXIyspC//790adPHwDAyZMnMWfOHGRkZMDX1xejR48uy9CIiIiIiIhIi5VZsiuEwJ07d3Ds2DE52Y2Pj8fo0aOxc+dOKJVK9OrVC+7u7qhTpw4mTZqEjRs3ombNmhgyZAiOHz+OVq1alVV4REREREREpMXKLNm9desWACAoKAhPnz5Fjx49ULFiRTRt2hRVq1YFAHTo0AH79++Hm5sb6tWrh7p16wIA/P39sX//fia7RERERERE9FrKLNl99uwZmjVrhqlTp0KtVqNfv37w9fWFqampvIyZmRkuX76MhISEPNPj4+NLtL2oqKhSi52IqCDOzs6lUk5kZGSplENERERE+SuzZNfR0RGOjo7y5+7du2POnDkYOnSoPE0IAYVCgZycHCgUijzTS0KlUsHAwODNAyciegtKK2kmIiIi0nYZGRmv1bhZZqMxR0RE4NSpU/JnIQRq166NxMREeVpiYiLMzMxgbm6e73QiIiIiIiKi11Fmye7z588xf/58ZGRkIDk5Gbt27cKCBQtw6tQpPHnyBGlpaTh48CA8PT1hb2+P27dvIzY2FtnZ2dizZw88PT3LKjQiIiIiIiLScmXWjblNmza4dOkSunTpgpycHAQGBsLZ2RmjR49Gv379oFar0b17d9jZ2QEA5s6di+HDhyMjIwOtWrWCj49PWYVGREREREREWk4hhBDlHcSb0PTf5jO7RPS2TPhtzButP7/1N6UUCREREZH2e92cr8y6MRMRERERERGVFya7REREREREpHVKlOxmZmbiwYMHZRULERERERERUakoMtk9dOgQ/vOf/yA5ORk+Pj4ICAjAhg0b3kZsRERERERERK+lyGR31apV6NGjBw4ePAgHBwccO3YMoaGhbyM2IiIiIiIiotdSZLIrhIClpSVOnjwJT09PGBsb4z0fwJmIiIiIiIi0XJHJro6ODsLCwhAeHg4PDw8cP34cCoXibcRGRERERERE9FqKTHaDg4OxdetWjBkzBqamplixYgWmTJnyNmIjIiIiIiIiei1FJrtJSUlYv349evToAQDYvHkz7t69W+aBEREREREREb0uvYJmHD16FFlZWZg/fz6EEPJzullZWfjuu+/QpUuXtxYkEZFGpjobSn3dclufiIiI6P/bu+/4qOp8/+PvSSXAVYwkRLBTxAdIi4hZMAksJZRQAks3IhZgKQIKUmIiSAlchDUUkbuKwqIQIRjCRdiFGFaaAu6KICyKFBEIoQiJQMrM9/cHP+YS00gyk4Th9Xw8fJg553vOfM7Jd87wzvcU3B4KDLsHDx7Url27dP78eS1btukI5VIAACAASURBVOz/FvDw0KBBg8qiNgDIw8vTXf2jU0q8/MdTQx1VCgAAACqwAsPu8OHDNXz4cK1YsUIDBgwoy5oAAAAAACiVAsPu0qVL8/35hueff945FQEAAAAAUEoFht3Dhw+XZR0AAAAAADhMgWF35syZZVkHAAAAAAAOU2DYvWHo0KH5Tl+8eLHDiwEAAAAAwBGKDLsdOnSw/5ydna1NmzapYcOGTi0KAAAAAIDSKDLs9ujRI8/rZ5991mkFAQAAAABQWm7FXcAYo7NnzzqjFgAAAAAAHKLY1+wePnxYTz31lNMKAgAAAACgtIp1za7FYlG/fv3UqlUrpxYFAAAAAEBpFPuaXWOMjh8/rocffthZNQEAAAAAUCpFht2VK1dq9uzZunr1qn2ar6+vtm/f7tTCAAAAAAAoqSLD7pIlS7R06VK9++67Gj16tL744gudOXOmLGoDAAAAAKBEirwbc7Vq1dS4cWM9/vjjOn/+vIYNG6bdu3eXRW0AAAAAAJRIkWHXw8NDly5d0kMPPaR9+/ZJkqxWq9MLAwAAAACgpIoMu71799aQIUMUGhqqVatWKSIiQrVr1y6L2gAAAAAAKJECr9ldsWKFBgwYoBYtWqhTp06qXLmyVq1ape+++45HDwEAAAAAKrQCR3aXL18uY4xGjRqlypUrS5Jq1Kihtm3bqlKlSmVWIAAAAAAAxVXgyO4jjzyiJk2aKCcnR82aNbNPN8bIYrHom2++KZMCAQAAAAAorgLD7sKFC3XmzBm99NJLWrJkSVnWBAAAAABAqRR4GrObm5tq1qyp+Ph4ubu768cff1RAQIAsFotq1apVljUCAAAAAFAsRd6Nec+ePerbt6+mTJmi8+fPq3Pnztq8eXNZ1AYAAAAAQIkUGXYXLFig+Ph43XXXXfL399fHH3+suLi4sqgNAAAAAIASKTLsWq1W+fv7218//vjjslgsTi0KAAAAAIDSKDLs+vj46NSpU/aAu2fPHnl7ezu9MAAAAAAASqrAuzHf8Oqrr2rw4MFKS0tTnz59dOzYMc2fP78sagMAAAAAoESKDLvNmjVTfHy8/vWvf8lms6lx48by9fUti9oAAAAAACiRAsPu7t27c72uXLmyJOnIkSM6cuSImjdv7tzKAAAAAAAooQLD7tSpUyVJV69e1alTp1S3bl25u7vr8OHDql27thITE8usSAAAAAAAiqPAsJuUlCRJGj16tGbPnq1mzZpJkg4cOKDFixeXTXUAAAAAAJRAkXdjPnr0qD3oSlKDBg10/PhxpxYFAAAAAEBpFBl2K1WqpISEBFmtVuXk5OiTTz7RXXfdVRa1AQAAAABQIkWG3RkzZmj58uVq1KiRGjdurLVr12rmzJllURsAAAAAACVS5KOHateurbVr1+rXX3+VJFWrVs3pRQEAAAAAUBpFht0bbueQm5VtlZene7mvAwAAAABQNm457JbUrFmzdPHiRcXGxurgwYOaPHmyfvvtNz355JOaMmWKPDw8dOrUKY0bN07nz5/XI488ojlz5qhKlSoOq8HL0139o1NKtY6Pp4Y6ohQAAAAAQBko8JrdzZs3S5KysrJKvPKdO3dq7dq19tfjxo1TdHS0Nm3aJGOM4uPjJUlTpkxR//79tXHjRjVs2FCLFi0q8XsCAAAAAFBg2H3nnXckSX369CnRin/99VfNmzdPQ4cOlST98ssvunbtmpo0aSJJioiI0MaNG5Wdna3du3erQ4cOuaYDAAAAAFBSBZ7GXKVKFXXo0EGpqakKDw/PMz8pKanQFUdHR2vMmDE6ffq0JOns2bPy8/Ozz/fz81NqaqouXryoqlWrysPDI9f04tq/f3+B8wIDA4u9vvzs3bvXIesBUHKO+DyX5rPM8QQAAOD2UGDY/etf/2q/xvaNN94o1ko//fRT3XfffQoKClJCQoIkyWazyWKx2NsYY2SxWOz/v9nvX9+Khg0bytvbu9jLFYej/pELoHxVhM9yRagBAADgdpCZmVno4GZBCgy7VatWVfPmzfXee+/J399fBw4cUE5Ojho1aqSqVasWutINGzYoLS1N3bp106VLl3TlyhVZLBalpaXZ25w7d07+/v7y9fVVenq6rFar3N3dlZaWJn9//2JvCAAAAAAANxR5N+b09HQ9++yzql69uqxWq1JTU7V48WI1a9aswGWWLl1q/zkhIUFff/21Zs6cqS5dumjv3r0KDAxUYmKigoOD5enpqSeffFIbNmxQeHi4PvvsMwUHBztm6wAAAAAAd6Qiw+6sWbM0Z84cPf3005Ku32E5NjbWfifl4pgzZ46ioqKUkZGhBg0aKDIyUpIUExOjCRMm6N1339V9992nuXPnFnvdAAAAAADcUGTY/e233+xBV5KCgoI0Y8aMW36DiIgIRURESJLq16+v1atX52lTq1YtLV++/JbXCQAAAABAYQp89NANFotFv/zyi/31yZMn5e7u7tSiAAAAAAAojSJHdocPH64+ffooKChIFotF27ZtU0xMTFnUBgAAAABAiRQZdtu2batHH31Uu3btks1m05AhQ1S7du2yqA0AAAAAgBIpMuxK0qOPPqpHH33U2bUAAAAAAOAQRV6zCwAAAADA7YawCwAAAABwOUWG3fHjx5dFHQAAAAAAOEyRYffgwYMyxpRFLQAAAAAAOESRN6jy9/dX586d1bhxY1WpUsU+PSoqyqmFAQAAAABQUkWG3aZNm6pp06ZlUQsAAAAAAA5RZNgdMWKErl27puPHj6tu3brKzMyUj49PWdQGAAAAAECJFHnN7rfffqu2bdtqyJAhOnv2rEJDQ/XNN9+URW0AAAAAAJRIkWF31qxZ+vDDD1WtWjUFBARo9uzZmj59elnUBgAAAABAiRQZdq9du6Y6derYX4eEhMhqtTq1KAAAAAAASqPIsOvh4aFLly7JYrFIkn766SenFwUAAAAAQGkUeYOqYcOGaeDAgUpLS9PYsWO1fft2TZ06tSxqAwAAAACgRIoMu61bt9ajjz6q7du3y2azafjw4apdu3ZZ1AYAAAAAQIkUeRqzJOXk5Mhms8nDw0MeHkXmYwAAAAAAylWRYXfNmjWKjIzUd999pz179mjAgAHatGlTWdQGAAAAAECJFDlM++GHH2rt2rXy9/eXJJ06dUpDhgxRhw4dnF4cAAAAAAAlUeTIrqenpz3oSlLNmjXl6enp1KIAAAAAACiNAkd2Dxw4IEl67LHHNHXqVPXp00fu7u5KSEhQs2bNyqxAAAAAAACKq8CwO3LkyFyvU1JS7D9bLBZFRUU5rSgAAAAAAEqjwLCbnJxclnUAAIA7SFa2VV6e7uW+DgCA6yryBlVpaWlau3atfv3111zTx48f77SiAACAa/PydFf/6JRSrePjqaGOKAUA4KKKvEHVsGHDtG/fPhljcv0HAAAAAEBFVeTIbnZ2thYsWFAWtQAAAAAA4BBFjuw2aNBAhw8fLotaAAAAAABwiCJHdps1a6bu3bvLz89PHh7/13zLli1OLQwAAAAAgJIqMuy+//77mjNnjh588MGyqAcAAAAAgFIrMuzedddd6tSpU1nUAgAAAACAQxQZdp9++mnNmjVL7du3l5eXl316gwYNnFoYAAAAAAAlVWTYTUpKkiRt2rTJPs1isXDNLgAAAACgwioy7CYnJ5dFHQAAAAAAOEyRYXfp0qX5Tn/++ecdXgwAAAAAAI5QZNi9+Rm7WVlZ2r17t4KCgpxaFAAAAAAApVFk2J05c2au16mpqZo8ebLTCgIAAAAAoLTcirtAjRo19MsvvzijFgAAAAAAHKJY1+waY7R//37de++9Ti0KAAAAAIDSKNY1u5J03333afz48U4rCAAAAACA0ir2NbsAAAAAAFR0BYbdiRMnFriQxWLRjBkznFIQAAAAAAClVWDYrVu3bp5pFy9e1EcffaRatWo5tSgAAAAAAEqjwLA7ePDgXK937Nih119/XeHh4YqKinJ6YYArysq2ysvTvdyWBwAAAO4URV6zm5OTo7fffltr167VlClT1KFDh7KoC3BJXp7u6h+dUuLlP54a6qhSAAAAAJdWaNg9duyYxo4dqypVquizzz5TQEBAWdUFAAAAAECJuRU0Y82aNerdu7fatWun5cuXlyjovvPOO+rUqZM6d+5sf17vjh07FB4ervbt22vevHn2tgcPHlRERIQ6dOigyZMnKycnpwSbAwAAAABAIWF38uTJysjI0JIlS9SsWTP7f02bNlWzZs2KXPHXX3+tXbt2ad26dVqzZo2WL1+uQ4cOadKkSVq0aJE2bNig/fv3a+vWrZKkcePGKTo6Wps2bZIxRvHx8Y7bSgAAAADAHaXA05i3bNlSqhU/9dRTWrZsmTw8PJSamiqr1arLly/roYce0gMPPCBJCg8P18aNG1WnTh1du3ZNTZo0kSRFREQoLi5O/fv3L1UNAAAAAIA7U4Fh1xGPF/L09FRcXJw++OADhYWF6ezZs/Lz87PP9/f3V2pqap7pfn5+Sk1NLdZ77d+/v8B5gYGBxS8+H3v37nXIenDnckRfvNP7YXnvQ44ngGPwWQIAOFuRd2MurVGjRumll17S0KFDdezYMVksFvs8Y4wsFotsNlu+04ujYcOG8vb2dljd+XHUFzNQGvTD0qsI+7Ai1AC4Aj5LAOD6MjMzCx3cLEiB1+yW1pEjR3Tw4EFJko+Pj9q3b6+vvvpKaWlp9jZpaWny9/dXQEBArunnzp2Tv7+/s0oDAAAAALg4p4XdkydPKioqSllZWcrKytKWLVvUt29fHT16VMePH5fVatX69esVHBysWrVqydvb234qUmJiooKDg51VGgAAAADAxTntNOaQkBDt27dP3bt3l7u7u9q3b6/OnTvL19dXI0eOVGZmpkJCQhQWFiZJmjNnjqKiopSRkaEGDRooMjLSWaUBAAAAAFycU6/ZHTlypEaOHJlrWlBQkNatW5enbf369bV69WpnlgMAAAAAuEM47TRmAAAAAADKC2EXAO4wWdnWcl0eAACgLDj90UMAgIrFy9Nd/aNTSrz8x1NDHVUKAACA0zCyCwAAAABwOYRdAAAAAIDLIewCAAAAAFwOYRcAAAAA4HIIuwAAAAAAl0PYBQAAAAC4HMIuAAAAAMDlEHYBAAAAAC6HsAsAAAAAcDmEXQAAAACAyyHsAgAAAABcDmEXAAAAAOByCLsAAAAAAJdD2AUAAAAAuBzCLm5JVra1QqwDAAAAAG6FR3kXgNuDl6e7+kenlGodH08NdUQpAAAAAFAkRnYBAAAAAC6HsAsAAAAAcDmEXQAAAACAyyHsAgAAAABcDmEXAAAAAOByCLsAAAAAAJdD2AUAAAAAuBzCLgAAAADA5RB2AQAAAAAuh7ALAAAAAHA5hF0AAAAAgMsh7AIAAAAAXA5hFwAAAADgcgi7AAAAAACXQ9gFAAAAALgcwi4AAAAAwOUQdgEAAAAALoewCwAAAKDEsrKt5bo8UBCP8i4AAAAAwO3Ly9Nd/aNTSrz8x1NDHVUKkAsjuwAAAAAAl0PYBQAAAAC4HMIuAAAAAMDlEHYBAAAAAC6HsAsAAAAAcDmEXQAAAACAyyHsAgAAAABcDmEXAAAAAOBynBp2FyxYoM6dO6tz586aPXu2JGnHjh0KDw9X+/btNW/ePHvbgwcPKiIiQh06dNDkyZOVk5PjzNIAAAAAAC7MaWF3x44d2rZtm9auXavPPvtMBw4c0Pr16zVp0iQtWrRIGzZs0P79+7V161ZJ0rhx4xQdHa1NmzbJGKP4+HhnlQYAAAAAcHFOC7t+fn6aMGGCvLy85Onpqdq1a+vYsWN66KGH9MADD8jDw0Ph4eHauHGjfvnlF127dk1NmjSRJEVERGjjxo3OKg24Y2Vbs8t1eQAAAKCseDhrxXXr1rX/fOzYMX3++ecaOHCg/Pz87NP9/f2Vmpqqs2fP5pru5+en1NTUYr3f/v37C5wXGBhYrHUVZO/evQ5Zz+2IfegYjtiPpdmHgYGBGp8ytsTLzw6dW+6/w4qwDx2hPPdjee9DQHKNzxKA6/heQUXltLB7ww8//KAhQ4Zo/Pjxcnd317Fjx+zzjDGyWCyy2WyyWCx5phdHw4YN5e3t7aiy8+WoL+Y7Gfuw9Mp7H5b3+ztCRdiGilBDadzu9cN10BcB18BnGYXJzMwsdHCzIE69QdXevXs1aNAgvfrqq+rRo4cCAgKUlpZmn5+WliZ/f/8808+dOyd/f39nlgYAAADABXCZFgritJHd06dPa/jw4Zo3b56CgoIkSY0bN9bRo0d1/Phx3X///Vq/fr169uypWrVqydvbW3v37lVgYKASExMVHBzsrNIAAAAAuAhPd89SX6YF1+S0sPv+++8rMzNTsbGx9ml9+/ZVbGysRo4cqczMTIWEhCgsLEySNGfOHEVFRSkjI0MNGjRQZGSks0oDAAAAALg4p4XdqKgoRUVF5Ttv3bp1eabVr19fq1evdlY5AAAAAIA7iFOv2QUAAAAAoDwQdgEAAAAALoewCwAAAABwOYRdAAAAAIDLIewCAAAAAFwOYRcAAAAA4HIIuwAAAAAAl0PYLSPZ1uxyXd4VsA8BAAAA3CqP8i7gTuHp7qnxKWNLvPzs0LkOrOb2xD4EAAAAcKsY2QUAAHckzhgCANfGyC4AALgjccYQALg2RnYBAAAAAC6HsAsAAAAAcDmEXQAAAACAyyHsAgAAAABcDmEXAAAAAOByCLsAAAAAAJdD2AUAAAAAuBzCLgAAAADA5RB2AQAAAAAuh7ALAAAAAHA5hF0AAAAAgMsh7AIAAABAOcrKtpbr8q7Ko7wLAAAAAIA7mZenu/pHp5R4+Y+nhjqqFJfCyC4AAAAAwOUQdgEAAAAALoewCwAAAABwOYRdAAAAAIDLIewCAAAAAFwOYRcAUKayrdkVYh0AAMC18eghAECZ8nT31PiUsaVax+zQuQ6qBgAAuCpGdgEAAAAALoewCwAAAAB3MFe9xIjTmAEAAADgDuaqlxgxsgsAAAAAcDmEXQAAAACAyyHsAgAAAABcDmEXAAAAd6ysbGu5Lg/AebhBFQAAAO5YXp7u6h+dUuLlP54a6qhSADgYI7sAAAAAAJdD2AUAAADKSWmfTVoRn20KVBScxgwAAACUk9I+37QiPtsUqCgY2QUAAAAAuBzCLgAAAADA5RB2AQAAAAAuh7ALAAAAAHA5Tg+7GRkZ6tKli06ePClJ2rFjh8LDw9W+fXvNmzfP3u7gwYOKiIhQhw4dNHnyZOXk5Di7NAAAAACAi3Jq2P3222/Vr18/HTt2TJJ07do1TZo0SYsWLdKGDRu0f/9+bd26VZI0btw4RUdHa9OmTTLGKD4+3pmlAQAAAABcmFPDbnx8vGJiYuTv7y9J2rdvnx566CE98MAD8vDwUHh4uDZu3KhffvlF165dU5MmTSRJERER2rhxozNLAwAAQCnxjFgAFZlTn7M7ffr0XK/Pnj0rPz8/+2t/f3+lpqbmme7n56fU1NRivdf+/fsLnBcYGFisdRVk7969JV7WETWU5v1Li33oGOW9DeX9/o5Q3ttQET4LpcU+REVQEfpBeX8WXEFgYGCpnxFb3vuwvPtBeb+/I5T3NpT3+ztCeW9DRTgmO4NTw+7v2Ww2WSwW+2tjjCwWS4HTi6Nhw4by9vZ2WK35cVQnuF3f3xHKexvK+/0doby3obzfv7RsOVkVYhsqQg2lURHqrwg1oPyVdz8o7/d3Ba6wD8t7G8r7/R2hvLehvN/fESrCNjirhszMzEIHNwtSpmE3ICBAaWlp9tdpaWny9/fPM/3cuXP2U58BwJHcPLx0eM6gEi9f77UPHVYLAAAAnKdMHz3UuHFjHT16VMePH5fVatX69esVHBysWrVqydvb2z7snZiYqODg4LIsDQAAAADgQsp0ZNfb21uxsbEaOXKkMjMzFRISorCwMEnSnDlzFBUVpYyMDDVo0ECRkZFlWRoAAAAAwIWUSdhNTk62/xwUFKR169blaVO/fn2tXr26LMoBAAAAALi4Mj2NGQAAAACAskDYBQAAuA1lZVsrxDoAoKIq02t2AQAA4Bhenu7qH51SqnV8PDXUEaUAQIXEyC4AAAAAwOUQdgEAAAAALoewCwAAAABwOYRdAABuQ9nW7HJdHgCAio4bVAEAcBvydPfU+JSxJV5+duhcB1YDAEDFw8guAAAAAMDlEHYBAAAAAC6HsAsAAAAAcDmEXQAAAACAyyHsAgAAAABcDmEXAAAAAOByCLsAABRTVra1XJcHAABF4zm7AAAUk5enu/pHp5R4+Y+nhjqqFAAAUABGdgEAAAAALoewCwAAAABwOYRdAAAAAIDLIewCAAAAAFwOYRcAAAAA4HIIu7fIlpNV3iUAAAAAAG4Rjx66RW4eXjo8Z1CJl6/32ocOqwUAAAAAUDhGdgEAAAAALoewCwAAAABwOYRdAAAAAIDLIewCAIDbEjePBAAUhhtUAQCA2xI3jwQAFIaRXeA2wigGAAAAcGsY2QVuI4xiAAAAV2PLyZKbh1d5lwEXRNgFAAAAUG74Yz6chdOYAQAAAAAuh7ALAAAAAHA5hF0AAAAAgMsh7KLMcCdhwDXwWQYAoGLhuzl/3KAKZYabDwCugc8yAAAVC9/N+WNkFwAAAADgcgi7AAAAQAlx+ihQcXEaMwAAAFBCnD4KVFyM7AIAAAAAXA5hFwAAAADgcgi7AAAAAACXQ9gFAKCMcUMbVBT0RQCujBtUAQBQxkp7QxuJm9rAMbi5EgBXxsguAAAAAMDlEHYBAAAAAC6nQoXdpKQkderUSe3bt9eKFSvKuxwAAAAAwG2qwlyzm5qaqnnz5ikhIUFeXl7q27evWrRooTp16pR3aQDgULbsbLl5epbb8q6AfQgAAIpSYcLujh079PTTT6tatWqSpA4dOmjjxo0aMWJEocsZYyRJWVmF303wLh9LqerLzMyUrdJ/lWr5ypYqJV7+6m+/yc2j5L8uW05OqZaXbv99mJmZWeJlHak0+7G892Fp+6FU/n2xvPehJGXbbPrXpEklXr5pTIxUyv7MPry99+GNddzux8Tb/XuF72bX6IfS7X1MZB+yD6Xy34c31uEsN7Lejex3qyymuEs4yXvvvacrV65ozJgxkqRPP/1U+/bt01tvvVXocunp6Tp8+HBZlAgAAAAAKCf16tXTf/3XrYf6CjOya7PZZLH8318zjDG5XhekSpUqqlevnjw9PW+pPQAAAADg9mGMUXZ2tqpUKd7oc4UJuwEBAdqzZ4/9dVpamvz9/Ytczs3NrVjpHgAAAABwe6lUqVKxl6kwd2P+wx/+oJ07d+rChQu6evWq/v73vys4OLi8ywIAAAAA3IYqzMhujRo1NGbMGEVGRio7O1u9evVSo0aNyrssAAAAAMBtqMLcoAoAAAAAAEepMKcxAwAAAADgKIRdAAAAAIDLIewCAAAAAFwOYRcAAAAA4HIIuwAAAAAAl1NhHj10u/nLX/4id3d3jRw5Mtf0kydPqkePHlq2bJkef/xxSZIxRv3791fnzp1Vt25dDR06VA8++GCu5UaMGKF27dpJki5evKjg4GCNGTNGgwcPtreZMGGCdu3apbvvvluSdPXqVVWrVk0zZ85U7dq1nbm5JTJr1ixdvHhRsbGxuaZv3LhRs2fP1vr161W5cmVJ0rlz59S1a1f99a9/1ZYtW7Ry5UpVr14913KLFy/WfffdJ0lKTk7WsGHDtGbNGjVs2NDepk2bNqpUqZI8PT0lSenp6WrYsKFiY2NVuXJlHTp0SDNmzNCvv/4qq9WqJk2aaPLkyfY6Kop33nlHmzZtksViUa9evfT888/nmv/+++9r48aNWrVqldzcrv/N6vDhw3ruuee0du1a/eUvf8nVV25ISEiQu7u7JGn58uWaNWuWvvjiC/n5+dnbPPbYY6pfv76k6303PT1dzzzzjGJiYuTu7q6vvvpKc+fO1dWrV2W1WhUSEqJXX33Vvt7ykJGRob59+2rx4sW6//77JUk7duzQzJkzlZmZqY4dO2rMmDG3tK709HR17txZU6ZMUevWre3Tx44dqxo1amjAgAEKCwvL85nr3bu3BgwYIEnKyclRaGioOnTooDfeeMPeZv78+bn6dlZWljw8PPTmm28qMDBQWVlZmjlzpnbv3i2LxaK77rpLr7/+eoV6DFt++/qG8uyXFdWSJUu0Zs0aeXl5qVOnTho2bFiu+RwPb82CBQv0+eefS5JCQkI0fvz4XPM5JhYtMTFRS5YskSQFBwfr9ddfzzWfvli4Tz/9VH/729/sr0+ePKlu3bopOjraPo1+WLRnn31WFy5ckIfH9QgydepUNW7c2D5/6tSpOnfunOLi4uzTtm3bppiYGCUmJmrYsGE6c+ZMrr5RvXp1vf/++/bXsbGx+uyzz/TPf/5TXl5ekq7/vm7+7rbZbPrtt9/UvXt3jRo1StL1z8CSJUuUk5MjY4y6deumF1980Xk7o4SSk5O1YMECXb16VS1btlRUVFSu+fTD3zHI1w8//GDef//9PNMvX75sJk6caBo1amTi4uLyXXb58uUmIiLC5OTkGGOM+dvf/mYiIyONzWYzu3btMgMHDiz0vT/66CMzatQo0759e2Oz2ezTX3/9dbNmzZpcbadNm2ZeeeWV4m6e0+3YscO0aNHCvP766/nOHzlypJkxY0au1/PnzzfGGBMXF1fgvr1h+PDhZtSoUSYqKirX9NatW5uff/7Z/jozM9P07NnTrFixwhhjTFhYmPnmm2+MMcZYrVYTHR2dq46K4KuvvjJ9+/Y12dnZ5urVq6Z169bmyJEjudrk5OSYXr16mY8++sgYc31b/vSnP5m1a9caY/LvK7/XvXt3M2rUKPPuu+/mml6vXr1cr9PT001ISIhJSUkxmZmZpmXLlubEiRPGmOv7d8iQIfY6ysO///1v06VLF9OgQQP77/7q1asmJCTEnDhxwmRnjalBwAAAFxdJREFUZ5vBgweblJSUW17nF198YUJDQ01GRoYxxpiUlBTTsWNHc+3aNfPzzz+b1q1bF7r85s2bzdChQ01QUJC5cuWKfXp+fXvp0qWmV69exhhj3nvvPRMdHW3/3O/Zs8e0bNnSZGVl3XLtzpTfvr5ZefXLimr79u2mS5cuJj093eTk5JghQ4aYTZs25WnH8bBw27dvN3369DGZmZkmKyvLREZGmr///e+52nBMLNyVK1dM8+bNzfnz5012drbp1auX2b59e5529MVbc/jwYdOuXTtz/vz5XNPph4Wz2WymVatWJjs7u8A2GRkZpnXr1mbz5s3GGGN+++0388c//tHs2rXLGGPMwIED7T/nJzs72wQHB5uhQ4eadevW2afn99195swZ07hxY/Pjjz+aM2fOmNDQUHPhwgV7HT169LDXUVGcOHHCtGrVypw+fdpkZWWZfv365fkepB/mxmnMNzHGaOvWrXrhhRc0btw41ahRI0+bLVu26OGHH84z0nazAQMGyMfHRytWrFBqaqqWLFmimTNnymKx3FIdCQkJ6t+/v7y8vLRr164C22VlZSktLS3PX2bK26+//qp58+Zp6NChBbaJiYlRUlKSvv/+eyUnJ+uXX34ptP3NLly4oF27dmncuHH6/PPPlZGRUWDb9PR0paenq1q1apKu/5X62rVrkiQ3NzeNGDFCHTt2LMbWOd9TTz2lZcuWycPDQ+fPn5fVas3z1213d3fNnDlTixYtUmpqqlasWCE/Pz917979lt7j0KFDunTpkl566SXFx8fLZrMV2PbixYv2swiuXr2qjIwMXb16VZLk5eWlyZMn66mnnir5BpdSfHy8YmJi5O/vb5+2b98+PfTQQ3rggQfk4eGh8PBwbdy4Mddybdq0KXCdoaGhevLJJxUXF6crV67orbfe0qxZs+Tt7X1LNSUkJKhdu3Zq1KiR/vd//7fAdjabTWfOnLF/hs+dO6fs7GxlZ2dLkgIDAzVjxoxCfz9lKb99fbPy6pcV1ffff69WrVqpatWqcnd31zPPPKPNmzfnacfxsHB+fn6aMGGCvLy85Onpqdq1a+vUqVO52nBMLJzVapXNZtPVq1eVk5OjnJycfI9n9MVb8+abb2rMmDHy9fXNNZ1+WLiffvpJkjR48GB17do110j5DVWqVNG0adP01ltv6cqVK4qLi1ObNm3UokWLW3qPlJQUPfjgg+revbtWrlxZaNu0tDQZY1SlShVdvHhR2dnZ9n5YpUoVxcbGqk6dOsXcSuf6xz/+oU6dOikgIECenp6aN29erpFxiX74e5zG/P999913mjRpkmrXrq1hw4bpySefzLfdjY4yf/78AtdlsVg0ffp0DRgwQNu2bdOoUaNUs2ZN+/z9+/erW7duuZb58MMPdc899+jQoUM6d+6cnnzySXXs2FGrVq1SUFCQvV1cXJw+/PBD/frrr/L29lbbtm01fPjw0my6w0VHR2vMmDE6ffp0gW3uvfdeTZgwQVOmTFF6errmz59vP6VFklauXJnrH4X333+/Fi5cKElat26dWrZsqfvvv18NGzbUunXr1L9/f3vbl19+We7u7jp//rwCAgI0cOBA+5fmxIkTNWzYMPn7+6tFixb64x//qNDQUAfvgdLz9PRUXFycPvjgA4WFheX7h5c6deroueee0xtvvKFjx47pk08+yTU/Li5OH330kf11s2bNFBMTI0las2aNwsLC1LBhQ3l4eOjLL79USEiIvW23bt2Uk5Oj8+fPq3bt2oqKirIfTIcMGaKIiAg98sgjatGihcLCwgr8vJSF6dOn55l29uzZXKfd+Pv7KzU1tVjrnTx5srp27aozZ86oa9eueuKJJ3Kt//ef4dmzZ+uxxx7ThQsXtGPHDs2YMUPu7u7629/+pl69etnb3ejbly9fls1mU2hoqGbMmCFJioyM1JAhQxQUFKSnnnpKQUFB6tGjxy2HbGfLb1//Xnn1y4qoQYMGmjFjhoYMGSIfHx8lJyfLGJOnHcfDwtWtW9f+87Fjx/T555/n6VcSx8TCVK1aVa+88oo6duwoHx8fNW/eXM2aNcvTjr5YtB07dujatWsFhnH6YcEuX76soKAgvfHGG8rOzlZkZKQeeeQRtWzZMle7P/zhD2rVqpUmTpyon376SZ9++mmu+VFRUbkGAcLCwuyXiCQkJCgsLEwhISGaOHGifvzxR3tgvfHdnZmZqYsXL+qJJ57QggULFBAQoICAAP3xj39U27Zt9fjjj6tFixYKDw/XQw895OS9UjzHjx+Xp6enhg4dqtOnTys0NFSjR4/O045+eJNyHVeuQL777jsTHh5uRo8ebfbu3Vtk+1s5nWf+/Pl5Tlku6jTmt956y7z11lvGGGOOHj1qGjRoYNLS0owxuU87OHLkiAkJCcn3NKTyFB8fbz/1aM2aNQWexnzDwIED8+zHovZt165d7aewrVq1yoSHh9vn3Xyq1MaNG01oaKg5e/ZsruXT09PN3//+d/Pmm2+aFi1amGnTpt36BpaxK1eumMjISLNy5cp852dnZ5v27dvnOR2lsFNUsrKyTIsWLcyBAweMMcbMnTvXDB061D7/5lNUli5dasLDw81vv/2Wax3nz583SUlJZsKECaZJkyZm6dKlJdk8h7r5d5+YmGhee+01+7xt27aZwYMHm1OnTpmuXbuarl27mgYNGth/vnHJwe8lJCSYdu3a5TqNuKjTmJcuXWrfn+np6eaJJ56w7+ub+/bZs2dNx44dTUJCQq7lbTab+fbbb827775revToYVq3bm0uXbpUgj3iPL8/JfH3yqtfVkQffPCB6dKlixk4cKBZuHChefnllwtsy/GwcIcPHzatW7fO85m5GcfE/B08eNB069bNnDt3zmRmZpqRI0ea//mf/ymwPX2xYCNHjjRJSUmFtqEf3pqlS5ea6dOn5zsvPT3dBAYG5jllubDTmM+dO2caNWpkP7187Nix9n9T3/zdbbVazfTp083gwYON1WrNtY4zZ86Y1atXm9GjR5snnngi30tPytPkyZNNp06dzPnz583Vq1fNoEGDCuxT9MPrOI35/2vYsKESExPVvXt3LViwQD179sxz2mNx1axZU7Vq1brl9llZWVq/fr02btyoNm3a2G9OlZCQkKfto48+qtdee03jx49Xenp6qep0pA0bNmj79u3q1q2b4uLilJycbB+1yk+tWrWKtY8OHDigw4cPa/r06WrTpo0WLlyoH374Qf/+97/ztO3QoYOeeeYZTZo0SdL1EYGFCxeqatWqateunWJiYvTJJ5/k+YtheTty5IgOHjwoSfLx8VH79u31n//8J9+2Hh4e8vf3L9Y+/OKLL5Senq4RI0aoTZs2SkhI0NatW3XmzJk8bQcNGiQ/Pz/Nnj1bkvTvf/9bK1askK+vr7p06aKZM2dqwYIFFW4fBgQEKC0tzf46LS1N/v7+uu+++5SYmKjExET5+/vbfy7oxgk1a9ZUjRo17DdVuRUJCQn617/+pTZt2qhr165yc3PL91QqPz8/TZs2TVOnTtXPP/8sSZo7d67Onj2rRo0aaejQoUpISJC/v7+2b99ezD1Qvsq6X1ZUGRkZat++vZKSkrR8+XJ5eXnpgQceKLA9x8OC7d27V4MGDdKrr76qHj16FNiOY2L+tm3bpqCgIN17773y8vJSRESEvv766wLb0xfzl5WVpd27dxd6GYxEPyzInj17tHPnTvtrY0yuMwduVrVqVd11113F2ofr1q2TMUa9evVSmzZttHPnTiUmJtpPTb7Bzc1N48ePV2pqqv3GVikpKdqwYYNq1Kihnj17at68eYqKitLq1atLsKXOU716dQUFBcnX11eVKlVS27ZttW/fvnzb0g+vI+zexGKxKCQkRB988IFmzpxp/wdoWfniiy90zz33aNu2bUpOTlZycrKmTp2qVatW5XvqW5cuXVSrVi0tWrSoTOsszNKlS7V+/XolJiZq1KhRatOmjf0LzRESEhLUu3dvpaSkKDk5WVu3blW3bt0KvC7jlVde0d69e5WSkiJfX18tW7Ys14H24MGD9rtmVxQnT55UVFSUsrKylJWVpS1btigwMNBh609ISNArr7xi72NffvmlAgMDCzwYTZgwQatXr9ahQ4d09913a8GCBTp06JB9/oEDByrcPmzcuLGOHj2q48ePy2q1av369QoODnb6++7fv19nzpyx98/k5GS99957SkpKyvf6tWbNmik0NFT//d//LUlKTU3VwoULlZWVJel6SL9w4YLq1avn9NrLW2n6ZUV18uRJ/fnPf1ZOTo7S09O1evVqh16HeCccDyXp9OnTGj58uObMmaPOnTs7fP13wjGxfv362rFjh65cuSJjjJKTk3NdmlFad0pf/M9//qOHH37YKXeJvhP6YXp6umbPnq3MzExlZGRo7dq19ieROEJCQoJiY2Pt+3Dbtm26++67tWHDhjxtPTw8NH78eC1atEhpaWmqVKmS3n77bZ08eVLS9SBeEfth69attW3bNl2+fFlWq1VffvmlGjRo4LD1u2I/5JrdAtSrV89p/8DM75rdzp07a+/evbmub5GuB9q5c+fqyy+/zHdd48eP16BBg9S/f/9CRwxuN7+/LkiSxo0bp/Xr12vZsmW5pg8aNEh9+vTRxIkT86zn3nvv1UsvvaTZs2dr3bp1WrJkif77v/9bUVFR8vT01COPPKK5c+c6dVuKKyQkRPv27VP37t3l7u6u9u3bl+gfeL+/HkO6fh3qV199lWe0/fnnn9ebb76pP//5z3nWU7duXXXv3l2zZs3S0qVLFRsbq0mTJikjI0MWi0WNGjXK9eiFisDb21uxsbEaOXKkMjMzFRISorCwsFxtkpOTS7z+/K7Zbd68uWw2myIiIlSpUiX79BYtWuiRRx5RUlJSvusaO3asOnXqpD179uiNN97QrFmzFBYWJh8fH3l6euq1116rkI8WKyln9cuKqH79+mrfvr26du0qq9WqQYMGlegPV3fy8VC6/hiNzMzMXI+x69u3r/r161es9dzJx8RWrVrp+++/V0REhDw9PfXEE0/o5ZdfLvZ67vS++PPPPysgIKBU67iT+2Hr1q317bffqnv37rLZbOrfv7+aNm1a7PX8/ppdSZo2bZouXryYKzy7ubnpueee08qVK/O9SVJwcLCaNm2qd955R9OmTdOIESM0dOhQ+00in3nmmQp3X5zGjRvrxRdfVP/+/ZWdna2WLVuqZ8+exV7PndQPLSa/IUMAAAAAAG5jnMYMAAAAAHA5hF0AAAAAgMsh7AIAAAAAXA5hFwAAAADgcgi7AAAAAACXQ9gFALisKVOmqHfv3rJarfZpVqtVffv21bx588qxsty2bt2q0NBQ/elPf7I/Z/mG4OBgdejQQd26dcv137fffuv0uiZOnKhdu3Y5/X0AAHAGHj0EAHBZmZmZ6tWrlzp27Gh/RuCiRYu0fft2LVu2TO7u7uVc4XXjx49XnTp18n32aXBwsN577z09/vjj5VAZAAC3L4/yLgAAAGfx9vbWnDlz1K9fP7Vu3VrGGH388cdas2aNPehu3rxZixcvVk5Ojnx8fDRhwgQ1btxYZ8+eVXR0tC5evKi0tDTVqlVL77zzjnx9fRUcHKzAwEAdOnRI48aN06lTpxQfHy9PT09VqlRJU6dOVe3atXPVkpWVpZkzZ+rrr7+Wm5ubmjRpogkTJmjFihVKSUnRzp07dfnyZb322mu3vH3bt2/Xq6++qqSkJPn6+ioyMlLBwcEKCwvTCy+8oKefflrfffedJCkmJkbNmjWTMUaLFi3S5s2bZbPZ9MADDygmJkZ+fn7q16+fqlevriNHjmjAgAFav369XnjhBbVt21Z79uzR22+/rWvXrsnNzU2jRo1SSEiIPv30U6WkpMhms+nnn3+Wj4+PZs2apUcffdS+D48dOyY3NzcNGDBAAwYM0KVLlzR9+nT9+OOPys7OVsuWLTVu3LgK88cHAIBrIOwCAFzaY489pjFjxmjy5Mmy2WyaPn26atSoIUk6cuSI4uLitHz5ct199906dOiQXnzxRW3ZskXr169X8+bN9cILL8hms+nFF19UUlKSnnvuOUlS/fr1NW/ePGVnZ6tp06b65z//KV9fXyUkJOibb77JE3YXLlyoixcvKjExURaLRZMmTdLbb7+t6OhoHT58WA0bNtSgQYPy3YbRo0erUqVK9tc+Pj5auXKlWrZsqZ49e+qNN97Q448/ripVqujll1/WiRMn9PPPP2vs2LGaNm2akpOTNXr0aH3xxRdau3atfvrpJ3366afy8PDQihUr9MYbb2jx4sWSpHvuuUcbNmyQJK1fv16SdPHiRU2ePFlLly5VzZo1debMGfXu3Vvx8fGSpN27dyspKUk1atRQTEyM/vrXv2rGjBmKjo5WvXr1tHjxYl26dEn9+vVTcHCw5s+fryZNmmj27NmyWq0aP368li1bpueff95xv3gAwB2PsAsAcHnPPvusNm3apNq1ayskJMQ+ffv27UpNTVVkZKR9msVi0YkTJzR48GDt3r1bS5cu1bFjx3TkyBE1b97c3i4wMFCS5OnpqXbt2ulPf/qTQkND1apVq1zvccM///lPvf766/LwuP7VO2DAAI0dO/aW6v/LX/5S4GnMo0ePVp8+fXTgwAElJSXJYrFIknx9fdWpUydJUps2bRQdHa0ffvhBKSkp+v7779WzZ09Jks1my3Wd8I3tutk333yjtLQ0DRs2zD7Nzc1Nhw8fliQ98cQT9j8gNGjQQFu3bpUk7dy5U1FRUZKku+++2x6it27dqu+//16rVq2SJF27dk1eXl63tC8AALhVhF0AwB3h/vvv14MPPphrms1mU6tWrfT222/bp50+fVo1atRQbGysDh06pB49eqhFixbKzMzUzbe5qFKliv3nefPm6T//+Y927typxYsXa/369bnWKV2/MdaNICpJxhjl5OSUervS09N14cIFGWN04sQJVatWTZLynBJss9nk5uYmq9WqoUOHqnfv3pKuX9d8+fLlfLfr5mXr1aunlStX2qelpqbK19dXn332mby9ve3TLRaLfT95eHjk2uYTJ07I19dXOTk5WrBggR5++GFJ0qVLl+Tmxj0zAQCOxTcLAOCO9fTTT+vLL7/U0aNHJUlbtmxR9+7dlZmZqW3btmnQoEHq1q2b7rnnHu3cuVM2my3POs6dO6fQ0FDde++9GjRokEaNGmW/TvZmzzzzjD755BPl5OTIZrNpxYoV+sMf/lDqbZg4caJ69uyp6dOn69VXX1VGRoYkKS0tTdu3b5ck/eMf/1DlypVVp04dtWrVSvHx8fZ28+bN08SJEwt9j6ZNm+rIkSPau3evJOnAgQPq0KGDzp8/X+hyQUFBSkhIkHQ90D733HM6efKkWrVqpQ8//FDGGGVmZmrIkCH65JNPSrUfAAD4PUZ2AQB3rPr16+vNN9/U6NGjZYyRh4eHFi1aJB8fHw0fPlzTp0/X22+/LU9PTz355JM6fvx4nnVUr15dL730kp599ln5+PjIw8NDU6ZMydNuxIgRio2NVbdu3ZSTk6MmTZoUGTJv+P01u5IUGRmpjIwMnTt3TsOGDZOHh4f+8Y9/KCYmRqNGjVLlypW1Zs0azZo1Sz4+PlqwYIHc3NzUr18/nT17Vn369JEk1axZUzNmzCj0/atXr664uDjNnDlTWVlZMsZozpw5CggIKHS5mJgYTZkyRV27dpUxRn/+859Vv359xcTEaNq0aQoPD1d2drZatWqlwYMH39K+AADgVvHoIQAAXMzx48fVs2dP7dmzp7xLAQCg3HAaMwAAAADA5TCyCwAAAABwOYzsAgAAAABcDmEXAAAAAOByCLsAAAAAAJdD2AUAAAAAuBzCLgAAAADA5fw/pS9A8Fmey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11" y="868680"/>
            <a:ext cx="7698403" cy="58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243EA-F479-244B-BA37-F6A15E6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062"/>
            <a:ext cx="9601200" cy="78187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32453-3825-CD4A-A42B-77F259BB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5"/>
            <a:ext cx="9601200" cy="5102087"/>
          </a:xfrm>
        </p:spPr>
        <p:txBody>
          <a:bodyPr>
            <a:normAutofit/>
          </a:bodyPr>
          <a:lstStyle/>
          <a:p>
            <a:r>
              <a:rPr lang="en-US" dirty="0"/>
              <a:t>It has been noticed that 3 states CA, FL and NY are approving Loans without verifying. Almost 40% of Defaulters are from this 3 states. This 3 states should focus on verifying before Approving the Loan. It is also been observed that this 3 state’s consumers pay Installment late too</a:t>
            </a:r>
          </a:p>
          <a:p>
            <a:r>
              <a:rPr lang="en-US" dirty="0"/>
              <a:t>Nebraska has the maximum number of Defaulters. So this state’s loan applications need to be strictly scrutinized</a:t>
            </a:r>
          </a:p>
          <a:p>
            <a:r>
              <a:rPr lang="en-US" dirty="0"/>
              <a:t>Loan Applicants who </a:t>
            </a:r>
            <a:r>
              <a:rPr lang="en-US" dirty="0"/>
              <a:t>are taking loan for Small Business are the maximum who are Defaulters which is around 27%. More investigation needs to be done on why this Purpose of Loan Consumers are unable to repay the loan</a:t>
            </a:r>
          </a:p>
          <a:p>
            <a:r>
              <a:rPr lang="en-US" dirty="0"/>
              <a:t> </a:t>
            </a:r>
            <a:r>
              <a:rPr lang="en-US" dirty="0" smtClean="0"/>
              <a:t>Loan Applicants</a:t>
            </a:r>
            <a:r>
              <a:rPr lang="en-US" dirty="0" smtClean="0"/>
              <a:t> </a:t>
            </a:r>
            <a:r>
              <a:rPr lang="en-US" dirty="0"/>
              <a:t>who have taken medium interest rate 10-18% are the maximum defaulters. The interest rate needs to be reduced for this </a:t>
            </a:r>
            <a:r>
              <a:rPr lang="en-US" dirty="0" smtClean="0"/>
              <a:t>consumers</a:t>
            </a:r>
          </a:p>
          <a:p>
            <a:r>
              <a:rPr lang="en-US" dirty="0"/>
              <a:t>Loan Applicants</a:t>
            </a:r>
            <a:r>
              <a:rPr lang="en-US" dirty="0" smtClean="0"/>
              <a:t> </a:t>
            </a:r>
            <a:r>
              <a:rPr lang="en-US" dirty="0"/>
              <a:t>who could not grow professionally in terms of Annual </a:t>
            </a:r>
            <a:r>
              <a:rPr lang="en-US" dirty="0" smtClean="0"/>
              <a:t>income in </a:t>
            </a:r>
            <a:r>
              <a:rPr lang="en-US" smtClean="0"/>
              <a:t>proportion to </a:t>
            </a:r>
            <a:r>
              <a:rPr lang="en-US" dirty="0"/>
              <a:t>to Work Experience </a:t>
            </a:r>
            <a:r>
              <a:rPr lang="en-US" dirty="0" smtClean="0"/>
              <a:t>and do not own a house peak </a:t>
            </a:r>
            <a:r>
              <a:rPr lang="en-US" dirty="0"/>
              <a:t>the defaulters 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677F4-7005-264B-950B-C7884FD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A2E63-6941-2D4D-957D-E65542A7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540"/>
            <a:ext cx="9601200" cy="4394860"/>
          </a:xfrm>
        </p:spPr>
        <p:txBody>
          <a:bodyPr/>
          <a:lstStyle/>
          <a:p>
            <a:r>
              <a:rPr lang="en-US" dirty="0"/>
              <a:t>A Consumer Finance Company lends various types of loans to urban customers</a:t>
            </a:r>
          </a:p>
          <a:p>
            <a:r>
              <a:rPr lang="en-US" dirty="0"/>
              <a:t>If the Applicant is likely to repay the loan and if loan is rejected for this applicants then its loss of Business to the company</a:t>
            </a:r>
          </a:p>
          <a:p>
            <a:r>
              <a:rPr lang="en-US" dirty="0"/>
              <a:t>If the applicant is not likely to repay the loan and if loan is approved for this applicants then this would lead to Financial loss to the company</a:t>
            </a:r>
          </a:p>
          <a:p>
            <a:r>
              <a:rPr lang="en-US" dirty="0"/>
              <a:t>To avoid this, the company wants to know the potential patterns if a person likely to default i.e. not repay altogether or not in time </a:t>
            </a:r>
          </a:p>
        </p:txBody>
      </p:sp>
    </p:spTree>
    <p:extLst>
      <p:ext uri="{BB962C8B-B14F-4D97-AF65-F5344CB8AC3E}">
        <p14:creationId xmlns:p14="http://schemas.microsoft.com/office/powerpoint/2010/main" val="11611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32522-32E4-5D46-AFD2-DA91332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/>
          <a:lstStyle/>
          <a:p>
            <a:r>
              <a:rPr lang="en-US" dirty="0"/>
              <a:t>Methodology Applied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D0AD4265-6727-8043-A290-D5D6C396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01919"/>
              </p:ext>
            </p:extLst>
          </p:nvPr>
        </p:nvGraphicFramePr>
        <p:xfrm>
          <a:off x="1371600" y="1508125"/>
          <a:ext cx="9601200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10A67-7A9E-4D52-871C-DD14D1E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1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&amp; Cleansing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A3B89-B854-4EBD-96BA-4B20DB29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981"/>
            <a:ext cx="9601200" cy="5403273"/>
          </a:xfrm>
        </p:spPr>
        <p:txBody>
          <a:bodyPr/>
          <a:lstStyle/>
          <a:p>
            <a:r>
              <a:rPr lang="en-IN" dirty="0"/>
              <a:t>There are 111 columns or variables in the loan data frame.</a:t>
            </a:r>
          </a:p>
          <a:p>
            <a:r>
              <a:rPr lang="en-IN" dirty="0"/>
              <a:t>Remove NULL or Missing or Invalid Values</a:t>
            </a:r>
          </a:p>
          <a:p>
            <a:pPr lvl="1"/>
            <a:r>
              <a:rPr lang="en-IN" dirty="0"/>
              <a:t>54 columns from the loan has all values NULL is removed</a:t>
            </a:r>
          </a:p>
          <a:p>
            <a:pPr lvl="1"/>
            <a:r>
              <a:rPr lang="en-IN" dirty="0"/>
              <a:t>Remove columns have more than 70 % ONLY has  0 , NA or both </a:t>
            </a:r>
          </a:p>
          <a:p>
            <a:pPr lvl="1"/>
            <a:r>
              <a:rPr lang="en-IN" dirty="0"/>
              <a:t>Removed columns which non-essential for analysis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Standardize, Transform and Deduplicate</a:t>
            </a:r>
          </a:p>
          <a:p>
            <a:pPr lvl="1"/>
            <a:r>
              <a:rPr lang="en-IN" dirty="0"/>
              <a:t>Transform Month &amp; Year to standard Datetime Format</a:t>
            </a:r>
          </a:p>
          <a:p>
            <a:pPr lvl="1"/>
            <a:r>
              <a:rPr lang="en-IN" dirty="0"/>
              <a:t>Remove redundant key attribute – member_id</a:t>
            </a:r>
          </a:p>
          <a:p>
            <a:pPr lvl="1"/>
            <a:r>
              <a:rPr lang="en-IN" dirty="0"/>
              <a:t>Transform ‘%’ from columns and convert to numeric </a:t>
            </a:r>
          </a:p>
          <a:p>
            <a:pPr lvl="1"/>
            <a:r>
              <a:rPr lang="en-IN" dirty="0"/>
              <a:t>Convert columns which are Non-numeric to Numeric format</a:t>
            </a:r>
          </a:p>
          <a:p>
            <a:pPr lvl="1"/>
            <a:r>
              <a:rPr lang="en-IN" dirty="0"/>
              <a:t>Standardize all string columns/attributes to common (Upper) Case.</a:t>
            </a:r>
          </a:p>
          <a:p>
            <a:pPr lvl="1"/>
            <a:r>
              <a:rPr lang="en-IN" dirty="0"/>
              <a:t>Filter out rows to new data frames based on Loan Status for analysis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8549A-362F-3E4B-B532-9090C97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lang="en-US" dirty="0"/>
              <a:t>Overall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71746-574C-6047-97A9-5E1F3F73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1"/>
            <a:ext cx="9601200" cy="4738254"/>
          </a:xfrm>
        </p:spPr>
        <p:txBody>
          <a:bodyPr/>
          <a:lstStyle/>
          <a:p>
            <a:r>
              <a:rPr lang="en-US" dirty="0"/>
              <a:t>After Data Cleansing the filtered data frames have ;</a:t>
            </a:r>
          </a:p>
          <a:p>
            <a:pPr lvl="1"/>
            <a:r>
              <a:rPr lang="en-US" b="1" dirty="0"/>
              <a:t>Charged off </a:t>
            </a:r>
            <a:r>
              <a:rPr lang="en-US" dirty="0"/>
              <a:t>– 5627 rows  and 41 columns  (14%)</a:t>
            </a:r>
          </a:p>
          <a:p>
            <a:pPr lvl="1"/>
            <a:r>
              <a:rPr lang="en-US" b="1" dirty="0"/>
              <a:t>Full Payment </a:t>
            </a:r>
            <a:r>
              <a:rPr lang="en-US" dirty="0"/>
              <a:t>– 32950 rows and 41 columns (83%)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 – 1140 rows and 41 columns  (3%)</a:t>
            </a:r>
          </a:p>
          <a:p>
            <a:r>
              <a:rPr lang="en-US" dirty="0"/>
              <a:t> The customer &amp; loan attributes that influence the tendency to default the loan leading to ‘credit loss’ are considered . </a:t>
            </a:r>
          </a:p>
          <a:p>
            <a:pPr lvl="1"/>
            <a:r>
              <a:rPr lang="en-US" dirty="0"/>
              <a:t>The loan status not  `Current` ( Charged Off &amp; Fully-Paid loan status) .</a:t>
            </a:r>
          </a:p>
          <a:p>
            <a:pPr lvl="1"/>
            <a:r>
              <a:rPr lang="en-US" dirty="0"/>
              <a:t>For credit loss analysis ,only data associated with charged off loan status.</a:t>
            </a:r>
          </a:p>
        </p:txBody>
      </p:sp>
    </p:spTree>
    <p:extLst>
      <p:ext uri="{BB962C8B-B14F-4D97-AF65-F5344CB8AC3E}">
        <p14:creationId xmlns:p14="http://schemas.microsoft.com/office/powerpoint/2010/main" val="38532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A1E39-93B8-46B3-8B37-744488F5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4945"/>
            <a:ext cx="9601200" cy="581891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</a:t>
            </a:r>
            <a:r>
              <a:rPr lang="en-IN" sz="49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899F4-9AC0-4D83-848C-2CC17366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5126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 Loan status and charged off Loans</a:t>
            </a:r>
          </a:p>
          <a:p>
            <a:r>
              <a:rPr lang="en-IN" dirty="0"/>
              <a:t>Variables against the number of charged off loans such as ;</a:t>
            </a:r>
          </a:p>
          <a:p>
            <a:pPr lvl="1"/>
            <a:r>
              <a:rPr lang="en-IN" dirty="0"/>
              <a:t>Categorical Variables (Nominal &amp; Ordinal)</a:t>
            </a:r>
          </a:p>
          <a:p>
            <a:pPr lvl="2"/>
            <a:r>
              <a:rPr lang="en-IN" dirty="0"/>
              <a:t>Term, Verification Status, Grade, Sub Grade and Employee Experience</a:t>
            </a:r>
          </a:p>
          <a:p>
            <a:pPr lvl="2"/>
            <a:r>
              <a:rPr lang="en-IN" dirty="0"/>
              <a:t>Home Ownership and Resident State</a:t>
            </a:r>
          </a:p>
          <a:p>
            <a:pPr lvl="2"/>
            <a:r>
              <a:rPr lang="en-IN" dirty="0"/>
              <a:t>Purpose</a:t>
            </a:r>
          </a:p>
          <a:p>
            <a:pPr lvl="1"/>
            <a:r>
              <a:rPr lang="en-IN" dirty="0"/>
              <a:t>Continuous Variables (Interval)</a:t>
            </a:r>
          </a:p>
          <a:p>
            <a:pPr lvl="2"/>
            <a:r>
              <a:rPr lang="en-IN" dirty="0"/>
              <a:t>Loan Amount, </a:t>
            </a:r>
          </a:p>
          <a:p>
            <a:pPr lvl="2"/>
            <a:r>
              <a:rPr lang="en-IN" dirty="0"/>
              <a:t>Funded Amount , Funded Amount Invested, </a:t>
            </a:r>
          </a:p>
          <a:p>
            <a:pPr lvl="2"/>
            <a:r>
              <a:rPr lang="en-IN" dirty="0"/>
              <a:t>Interest Rate</a:t>
            </a:r>
          </a:p>
          <a:p>
            <a:pPr lvl="2"/>
            <a:r>
              <a:rPr lang="en-IN" dirty="0"/>
              <a:t>Instalment, Annual Income, DTI,</a:t>
            </a:r>
          </a:p>
          <a:p>
            <a:pPr lvl="2"/>
            <a:r>
              <a:rPr lang="en-IN" dirty="0"/>
              <a:t>Revolving Balance and Revolving Utility %</a:t>
            </a:r>
          </a:p>
          <a:p>
            <a:pPr lvl="2"/>
            <a:r>
              <a:rPr lang="en-IN" dirty="0"/>
              <a:t> Issue Date, Pulled Credit Date, Last Credit Payment Date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Refer Section 3.1 Univariate Analysis in </a:t>
            </a:r>
            <a:r>
              <a:rPr lang="en-IN" dirty="0" err="1"/>
              <a:t>Jupyter</a:t>
            </a:r>
            <a:r>
              <a:rPr lang="en-IN" dirty="0"/>
              <a:t> Notebook for the details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1EBBE-E777-4B42-B25D-2A9B93B5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27"/>
          </a:xfrm>
        </p:spPr>
        <p:txBody>
          <a:bodyPr>
            <a:normAutofit fontScale="90000"/>
          </a:bodyPr>
          <a:lstStyle/>
          <a:p>
            <a:r>
              <a:rPr lang="en-IN" dirty="0"/>
              <a:t>Bi-Variate </a:t>
            </a:r>
            <a:r>
              <a:rPr lang="en-IN" sz="49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2C41F-6B3C-4AB9-B39D-2E81FB70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3927"/>
            <a:ext cx="9601200" cy="4987637"/>
          </a:xfrm>
        </p:spPr>
        <p:txBody>
          <a:bodyPr/>
          <a:lstStyle/>
          <a:p>
            <a:r>
              <a:rPr lang="en-IN" dirty="0"/>
              <a:t>It includes the below for the charged off loans ;</a:t>
            </a:r>
          </a:p>
          <a:p>
            <a:pPr lvl="1"/>
            <a:r>
              <a:rPr lang="en-IN" dirty="0"/>
              <a:t>Home ownership against Verification Status</a:t>
            </a:r>
          </a:p>
          <a:p>
            <a:pPr lvl="1"/>
            <a:r>
              <a:rPr lang="en-IN" dirty="0"/>
              <a:t>Segmented Annual Income Group (Bins)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Verification Status</a:t>
            </a:r>
          </a:p>
          <a:p>
            <a:pPr lvl="2"/>
            <a:r>
              <a:rPr lang="en-IN" dirty="0"/>
              <a:t>Segmented Annual Income Group </a:t>
            </a:r>
          </a:p>
          <a:p>
            <a:pPr lvl="1"/>
            <a:r>
              <a:rPr lang="en-IN" dirty="0"/>
              <a:t>Interest Rate Group (Bins) 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Employee Experience</a:t>
            </a:r>
          </a:p>
          <a:p>
            <a:r>
              <a:rPr lang="en-IN" dirty="0"/>
              <a:t>Correlation analysis</a:t>
            </a:r>
          </a:p>
          <a:p>
            <a:pPr lvl="1"/>
            <a:r>
              <a:rPr lang="en-IN" dirty="0"/>
              <a:t>Loan Amount against Funded Amount for different purpose</a:t>
            </a:r>
          </a:p>
          <a:p>
            <a:pPr lvl="1"/>
            <a:r>
              <a:rPr lang="en-IN" dirty="0"/>
              <a:t>Funded Amount Invested against Instalment for different purpose</a:t>
            </a:r>
          </a:p>
          <a:p>
            <a:pPr lvl="1"/>
            <a:r>
              <a:rPr lang="en-IN" dirty="0"/>
              <a:t>Loan Payment against Loan Payment Invested for different purpose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85115-F0FB-4AAF-BA30-26A4C63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817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b="1" dirty="0"/>
              <a:t>Overall Loan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7E2D8A-19BE-48A0-889C-CCAC02348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F8FB3ED-55AD-4FD4-ABFA-C7D00B08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2" y="1012271"/>
            <a:ext cx="5071256" cy="45134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B81893-F5ED-4F76-B63A-B0ED7C41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Insight-1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~ 14% out of all issued loans under consideration have resulted in credit loss. 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92" y="281354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400" b="1" dirty="0"/>
              <a:t>Loan Purpose versus Loan Status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D520459-3C69-47A0-B82B-D10C2D63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06543"/>
            <a:ext cx="6670190" cy="48358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492" y="1776046"/>
            <a:ext cx="3929818" cy="446649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  Although the highest number of loan applications are received from debt consolidation From the plot percentage of defaulter's loan purpose is </a:t>
            </a:r>
            <a:r>
              <a:rPr lang="en-US" b="1" dirty="0"/>
              <a:t>highest for small business,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[2]  26% of all loans taken from small business result in credit loss to the company.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[3]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00477A85-0730-4995-805A-6B794519B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41989"/>
              </p:ext>
            </p:extLst>
          </p:nvPr>
        </p:nvGraphicFramePr>
        <p:xfrm>
          <a:off x="7737231" y="4564966"/>
          <a:ext cx="424776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564">
                  <a:extLst>
                    <a:ext uri="{9D8B030D-6E8A-4147-A177-3AD203B41FA5}">
                      <a16:colId xmlns:a16="http://schemas.microsoft.com/office/drawing/2014/main" xmlns="" val="1361804809"/>
                    </a:ext>
                  </a:extLst>
                </a:gridCol>
                <a:gridCol w="705782">
                  <a:extLst>
                    <a:ext uri="{9D8B030D-6E8A-4147-A177-3AD203B41FA5}">
                      <a16:colId xmlns:a16="http://schemas.microsoft.com/office/drawing/2014/main" xmlns="" val="2023896952"/>
                    </a:ext>
                  </a:extLst>
                </a:gridCol>
                <a:gridCol w="522801">
                  <a:extLst>
                    <a:ext uri="{9D8B030D-6E8A-4147-A177-3AD203B41FA5}">
                      <a16:colId xmlns:a16="http://schemas.microsoft.com/office/drawing/2014/main" xmlns="" val="3743726760"/>
                    </a:ext>
                  </a:extLst>
                </a:gridCol>
                <a:gridCol w="509731">
                  <a:extLst>
                    <a:ext uri="{9D8B030D-6E8A-4147-A177-3AD203B41FA5}">
                      <a16:colId xmlns:a16="http://schemas.microsoft.com/office/drawing/2014/main" xmlns="" val="3264459362"/>
                    </a:ext>
                  </a:extLst>
                </a:gridCol>
                <a:gridCol w="562011">
                  <a:extLst>
                    <a:ext uri="{9D8B030D-6E8A-4147-A177-3AD203B41FA5}">
                      <a16:colId xmlns:a16="http://schemas.microsoft.com/office/drawing/2014/main" xmlns="" val="3712584884"/>
                    </a:ext>
                  </a:extLst>
                </a:gridCol>
                <a:gridCol w="535871">
                  <a:extLst>
                    <a:ext uri="{9D8B030D-6E8A-4147-A177-3AD203B41FA5}">
                      <a16:colId xmlns:a16="http://schemas.microsoft.com/office/drawing/2014/main" xmlns="" val="5737397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Loan Purpose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Current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06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SMALL_BUSINESS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788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RENEWABLE_ENERGY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71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EDUCATIONAL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17.2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5177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OTHER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3110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MOVING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335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686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MEDICAL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4123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DEBT_CONSOLIDATION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15288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18641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9293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381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13.9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4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47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1199</Words>
  <Application>Microsoft Office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Crop</vt:lpstr>
      <vt:lpstr>GRAMMENER CASE STUDY</vt:lpstr>
      <vt:lpstr>Problem Statement</vt:lpstr>
      <vt:lpstr>Methodology Applied</vt:lpstr>
      <vt:lpstr>Data Analysis &amp; Cleansing</vt:lpstr>
      <vt:lpstr>Overall Loan Status</vt:lpstr>
      <vt:lpstr>Univariate Analysis</vt:lpstr>
      <vt:lpstr>Bi-Variate Analysis</vt:lpstr>
      <vt:lpstr>Overall Loan Status</vt:lpstr>
      <vt:lpstr>Loan Purpose versus Loan Status Analysis</vt:lpstr>
      <vt:lpstr>Application Resident State versus Loan Status Analysis</vt:lpstr>
      <vt:lpstr>Top 3 States Approved Loan without Verifying</vt:lpstr>
      <vt:lpstr>Top 3 States – Pay Installment Late</vt:lpstr>
      <vt:lpstr>Interest Category Vs Term</vt:lpstr>
      <vt:lpstr>Annual Income Vs Employee length</vt:lpstr>
      <vt:lpstr>Years of Experience Vs House_residence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GRAMMENER CASE STUDY</dc:title>
  <dc:creator>Srinivasan Gopalakrishnan</dc:creator>
  <cp:lastModifiedBy>Avishek, Kumar</cp:lastModifiedBy>
  <cp:revision>25</cp:revision>
  <dcterms:created xsi:type="dcterms:W3CDTF">2018-12-30T06:20:06Z</dcterms:created>
  <dcterms:modified xsi:type="dcterms:W3CDTF">2018-12-30T14:26:30Z</dcterms:modified>
</cp:coreProperties>
</file>