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1828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9CE3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700" autoAdjust="0"/>
  </p:normalViewPr>
  <p:slideViewPr>
    <p:cSldViewPr snapToGrid="0">
      <p:cViewPr>
        <p:scale>
          <a:sx n="100" d="100"/>
          <a:sy n="100" d="100"/>
        </p:scale>
        <p:origin x="9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CCD9-8CCB-46CF-88AF-851CEFF2271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C09FB-8E02-45C5-867F-BBC7AFF3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9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C09FB-8E02-45C5-867F-BBC7AFF3A6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6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6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55" indent="0" algn="ctr">
              <a:buNone/>
              <a:defRPr sz="2667"/>
            </a:lvl2pPr>
            <a:lvl3pPr marL="1219110" indent="0" algn="ctr">
              <a:buNone/>
              <a:defRPr sz="2400"/>
            </a:lvl3pPr>
            <a:lvl4pPr marL="1828664" indent="0" algn="ctr">
              <a:buNone/>
              <a:defRPr sz="2133"/>
            </a:lvl4pPr>
            <a:lvl5pPr marL="2438218" indent="0" algn="ctr">
              <a:buNone/>
              <a:defRPr sz="2133"/>
            </a:lvl5pPr>
            <a:lvl6pPr marL="3047772" indent="0" algn="ctr">
              <a:buNone/>
              <a:defRPr sz="2133"/>
            </a:lvl6pPr>
            <a:lvl7pPr marL="3657327" indent="0" algn="ctr">
              <a:buNone/>
              <a:defRPr sz="2133"/>
            </a:lvl7pPr>
            <a:lvl8pPr marL="4266880" indent="0" algn="ctr">
              <a:buNone/>
              <a:defRPr sz="2133"/>
            </a:lvl8pPr>
            <a:lvl9pPr marL="4876435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1E8C-34A7-4C4D-9378-8D435883D29E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4A92-6EA0-48AB-A3BE-F5A9AD33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3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1E8C-34A7-4C4D-9378-8D435883D29E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4A92-6EA0-48AB-A3BE-F5A9AD33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8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9"/>
            <a:ext cx="262890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9"/>
            <a:ext cx="773430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1E8C-34A7-4C4D-9378-8D435883D29E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4A92-6EA0-48AB-A3BE-F5A9AD33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7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1E8C-34A7-4C4D-9378-8D435883D29E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4A92-6EA0-48AB-A3BE-F5A9AD33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2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3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5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1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66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1E8C-34A7-4C4D-9378-8D435883D29E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4A92-6EA0-48AB-A3BE-F5A9AD33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1E8C-34A7-4C4D-9378-8D435883D29E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4A92-6EA0-48AB-A3BE-F5A9AD33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3"/>
            <a:ext cx="105156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6680200"/>
            <a:ext cx="5157787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6680200"/>
            <a:ext cx="5183188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1E8C-34A7-4C4D-9378-8D435883D29E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4A92-6EA0-48AB-A3BE-F5A9AD33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1E8C-34A7-4C4D-9378-8D435883D29E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4A92-6EA0-48AB-A3BE-F5A9AD33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7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1E8C-34A7-4C4D-9378-8D435883D29E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4A92-6EA0-48AB-A3BE-F5A9AD33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2633140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3" y="5486401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55" indent="0">
              <a:buNone/>
              <a:defRPr sz="1867"/>
            </a:lvl2pPr>
            <a:lvl3pPr marL="1219110" indent="0">
              <a:buNone/>
              <a:defRPr sz="1600"/>
            </a:lvl3pPr>
            <a:lvl4pPr marL="1828664" indent="0">
              <a:buNone/>
              <a:defRPr sz="1333"/>
            </a:lvl4pPr>
            <a:lvl5pPr marL="2438218" indent="0">
              <a:buNone/>
              <a:defRPr sz="1333"/>
            </a:lvl5pPr>
            <a:lvl6pPr marL="3047772" indent="0">
              <a:buNone/>
              <a:defRPr sz="1333"/>
            </a:lvl6pPr>
            <a:lvl7pPr marL="3657327" indent="0">
              <a:buNone/>
              <a:defRPr sz="1333"/>
            </a:lvl7pPr>
            <a:lvl8pPr marL="4266880" indent="0">
              <a:buNone/>
              <a:defRPr sz="1333"/>
            </a:lvl8pPr>
            <a:lvl9pPr marL="4876435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1E8C-34A7-4C4D-9378-8D435883D29E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4A92-6EA0-48AB-A3BE-F5A9AD33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2633140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55" indent="0">
              <a:buNone/>
              <a:defRPr sz="3733"/>
            </a:lvl2pPr>
            <a:lvl3pPr marL="1219110" indent="0">
              <a:buNone/>
              <a:defRPr sz="3200"/>
            </a:lvl3pPr>
            <a:lvl4pPr marL="1828664" indent="0">
              <a:buNone/>
              <a:defRPr sz="2667"/>
            </a:lvl4pPr>
            <a:lvl5pPr marL="2438218" indent="0">
              <a:buNone/>
              <a:defRPr sz="2667"/>
            </a:lvl5pPr>
            <a:lvl6pPr marL="3047772" indent="0">
              <a:buNone/>
              <a:defRPr sz="2667"/>
            </a:lvl6pPr>
            <a:lvl7pPr marL="3657327" indent="0">
              <a:buNone/>
              <a:defRPr sz="2667"/>
            </a:lvl7pPr>
            <a:lvl8pPr marL="4266880" indent="0">
              <a:buNone/>
              <a:defRPr sz="2667"/>
            </a:lvl8pPr>
            <a:lvl9pPr marL="4876435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3" y="5486401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55" indent="0">
              <a:buNone/>
              <a:defRPr sz="1867"/>
            </a:lvl2pPr>
            <a:lvl3pPr marL="1219110" indent="0">
              <a:buNone/>
              <a:defRPr sz="1600"/>
            </a:lvl3pPr>
            <a:lvl4pPr marL="1828664" indent="0">
              <a:buNone/>
              <a:defRPr sz="1333"/>
            </a:lvl4pPr>
            <a:lvl5pPr marL="2438218" indent="0">
              <a:buNone/>
              <a:defRPr sz="1333"/>
            </a:lvl5pPr>
            <a:lvl6pPr marL="3047772" indent="0">
              <a:buNone/>
              <a:defRPr sz="1333"/>
            </a:lvl6pPr>
            <a:lvl7pPr marL="3657327" indent="0">
              <a:buNone/>
              <a:defRPr sz="1333"/>
            </a:lvl7pPr>
            <a:lvl8pPr marL="4266880" indent="0">
              <a:buNone/>
              <a:defRPr sz="1333"/>
            </a:lvl8pPr>
            <a:lvl9pPr marL="4876435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1E8C-34A7-4C4D-9378-8D435883D29E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4A92-6EA0-48AB-A3BE-F5A9AD33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3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3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21E8C-34A7-4C4D-9378-8D435883D29E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3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3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4A92-6EA0-48AB-A3BE-F5A9AD33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76" indent="-304776" algn="l" defTabSz="121911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3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87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99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570344" y="0"/>
            <a:ext cx="5621655" cy="18287999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43303" y="4856581"/>
            <a:ext cx="301873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9:12:31:141AM</a:t>
            </a:r>
          </a:p>
        </p:txBody>
      </p:sp>
      <p:cxnSp>
        <p:nvCxnSpPr>
          <p:cNvPr id="20" name="Straight Connector 19"/>
          <p:cNvCxnSpPr>
            <a:stCxn id="9" idx="2"/>
          </p:cNvCxnSpPr>
          <p:nvPr/>
        </p:nvCxnSpPr>
        <p:spPr>
          <a:xfrm>
            <a:off x="5038431" y="4593031"/>
            <a:ext cx="2" cy="91069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9325" y="1891306"/>
            <a:ext cx="540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following conversation happened on  2017-07-01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05534" y="2974391"/>
            <a:ext cx="1265795" cy="1618640"/>
            <a:chOff x="1289377" y="2291353"/>
            <a:chExt cx="1265795" cy="161864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377" y="2291353"/>
              <a:ext cx="1265795" cy="126579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34568" y="3602217"/>
              <a:ext cx="975411" cy="3077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ChatBot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9704" y="3560926"/>
            <a:ext cx="975411" cy="1000533"/>
            <a:chOff x="6061686" y="2601686"/>
            <a:chExt cx="975411" cy="1000530"/>
          </a:xfrm>
        </p:grpSpPr>
        <p:sp>
          <p:nvSpPr>
            <p:cNvPr id="4" name="Smiley Face 3"/>
            <p:cNvSpPr/>
            <p:nvPr/>
          </p:nvSpPr>
          <p:spPr>
            <a:xfrm>
              <a:off x="6231307" y="2601686"/>
              <a:ext cx="636168" cy="645128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1686" y="3294440"/>
              <a:ext cx="975411" cy="3077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User</a:t>
              </a:r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567578" y="4862498"/>
            <a:ext cx="2975724" cy="240303"/>
          </a:xfrm>
          <a:prstGeom prst="wedgeRectCallout">
            <a:avLst>
              <a:gd name="adj1" fmla="val -49431"/>
              <a:gd name="adj2" fmla="val -1358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Hi! What happened to my order #DS234T0?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43303" y="5754560"/>
            <a:ext cx="30187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Is this a configured query (an Intent) or search for information in the Knowledge-base (Help)?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43302" y="6154673"/>
            <a:ext cx="3027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&gt; Intent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43302" y="6469642"/>
            <a:ext cx="3027041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What type (Category) of an Intent?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3297" y="6715865"/>
            <a:ext cx="3027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&gt; Track Order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540" y="2312735"/>
            <a:ext cx="3133725" cy="1552575"/>
          </a:xfrm>
          <a:prstGeom prst="rect">
            <a:avLst/>
          </a:prstGeom>
        </p:spPr>
      </p:pic>
      <p:cxnSp>
        <p:nvCxnSpPr>
          <p:cNvPr id="28" name="Straight Connector 27"/>
          <p:cNvCxnSpPr>
            <a:stCxn id="26" idx="3"/>
            <a:endCxn id="29" idx="1"/>
          </p:cNvCxnSpPr>
          <p:nvPr/>
        </p:nvCxnSpPr>
        <p:spPr>
          <a:xfrm flipV="1">
            <a:off x="5512610" y="2036771"/>
            <a:ext cx="4907741" cy="15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420351" y="1867494"/>
            <a:ext cx="133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Date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7224713" y="3111835"/>
            <a:ext cx="319563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420351" y="2928759"/>
            <a:ext cx="133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Week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2090428" y="8679922"/>
            <a:ext cx="2929251" cy="626007"/>
          </a:xfrm>
          <a:prstGeom prst="wedgeRectCallout">
            <a:avLst>
              <a:gd name="adj1" fmla="val 49587"/>
              <a:gd name="adj2" fmla="val -843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Good morning, Rich! I see that your order has already been shipped yesterday and will reach you this afternoon.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43303" y="6962083"/>
            <a:ext cx="3018740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err="1"/>
              <a:t>System_Call</a:t>
            </a:r>
            <a:r>
              <a:rPr lang="en-US" sz="1000" dirty="0"/>
              <a:t>: Get_status_of_order_#DS234T0()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43296" y="7198795"/>
            <a:ext cx="302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&gt; </a:t>
            </a:r>
            <a:r>
              <a:rPr lang="en-US" sz="1000" dirty="0">
                <a:latin typeface="Corbel" panose="020B0503020204020204" pitchFamily="34" charset="0"/>
              </a:rPr>
              <a:t>{</a:t>
            </a:r>
          </a:p>
          <a:p>
            <a:r>
              <a:rPr lang="en-US" sz="1000" dirty="0">
                <a:latin typeface="Corbel" panose="020B0503020204020204" pitchFamily="34" charset="0"/>
              </a:rPr>
              <a:t>        ‘shipped’:’2017-06-30 10am’, </a:t>
            </a:r>
            <a:br>
              <a:rPr lang="en-US" sz="1000" dirty="0">
                <a:latin typeface="Corbel" panose="020B0503020204020204" pitchFamily="34" charset="0"/>
              </a:rPr>
            </a:br>
            <a:r>
              <a:rPr lang="en-US" sz="1000" dirty="0">
                <a:latin typeface="Corbel" panose="020B0503020204020204" pitchFamily="34" charset="0"/>
              </a:rPr>
              <a:t>        ‘</a:t>
            </a:r>
            <a:r>
              <a:rPr lang="en-US" sz="1000" dirty="0" smtClean="0">
                <a:latin typeface="Corbel" panose="020B0503020204020204" pitchFamily="34" charset="0"/>
              </a:rPr>
              <a:t>expected_delivery</a:t>
            </a:r>
            <a:r>
              <a:rPr lang="en-US" sz="1000" dirty="0">
                <a:latin typeface="Corbel" panose="020B0503020204020204" pitchFamily="34" charset="0"/>
              </a:rPr>
              <a:t>’:‘2017-07-01 </a:t>
            </a:r>
            <a:r>
              <a:rPr lang="en-US" sz="1000" dirty="0" smtClean="0">
                <a:latin typeface="Corbel" panose="020B0503020204020204" pitchFamily="34" charset="0"/>
              </a:rPr>
              <a:t>3pm’</a:t>
            </a:r>
            <a:r>
              <a:rPr lang="en-US" sz="1000" dirty="0">
                <a:latin typeface="Corbel" panose="020B0503020204020204" pitchFamily="34" charset="0"/>
              </a:rPr>
              <a:t/>
            </a:r>
            <a:br>
              <a:rPr lang="en-US" sz="1000" dirty="0">
                <a:latin typeface="Corbel" panose="020B0503020204020204" pitchFamily="34" charset="0"/>
              </a:rPr>
            </a:br>
            <a:r>
              <a:rPr lang="en-US" sz="1000" dirty="0">
                <a:latin typeface="Corbel" panose="020B0503020204020204" pitchFamily="34" charset="0"/>
              </a:rPr>
              <a:t>   </a:t>
            </a:r>
            <a:r>
              <a:rPr lang="en-US" sz="1000" dirty="0" smtClean="0">
                <a:latin typeface="Corbel" panose="020B0503020204020204" pitchFamily="34" charset="0"/>
              </a:rPr>
              <a:t> }</a:t>
            </a:r>
            <a:endParaRPr lang="en-US" sz="1000" dirty="0">
              <a:latin typeface="Corbel" panose="020B0503020204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67575" y="4561453"/>
            <a:ext cx="0" cy="90116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314827" y="1843680"/>
            <a:ext cx="1197783" cy="416957"/>
          </a:xfrm>
          <a:prstGeom prst="rect">
            <a:avLst/>
          </a:prstGeom>
          <a:noFill/>
          <a:ln w="19050">
            <a:solidFill>
              <a:srgbClr val="429C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030131" y="9049253"/>
            <a:ext cx="1531911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9:12:32:860AM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4131483" y="6275723"/>
            <a:ext cx="628886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449387" y="6077935"/>
            <a:ext cx="1304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Subcategory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4392007" y="6838969"/>
            <a:ext cx="60283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449389" y="6645056"/>
            <a:ext cx="130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Category</a:t>
            </a:r>
          </a:p>
        </p:txBody>
      </p:sp>
      <p:sp>
        <p:nvSpPr>
          <p:cNvPr id="54" name="Right Brace 53"/>
          <p:cNvSpPr/>
          <p:nvPr/>
        </p:nvSpPr>
        <p:spPr>
          <a:xfrm>
            <a:off x="6565120" y="5105403"/>
            <a:ext cx="931059" cy="3931147"/>
          </a:xfrm>
          <a:prstGeom prst="rightBrace">
            <a:avLst/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525214" y="6861344"/>
            <a:ext cx="970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Response Time</a:t>
            </a:r>
          </a:p>
          <a:p>
            <a:r>
              <a:rPr lang="en-US" sz="1000" dirty="0">
                <a:solidFill>
                  <a:schemeClr val="bg1"/>
                </a:solidFill>
              </a:rPr>
              <a:t>1719ms</a:t>
            </a:r>
          </a:p>
        </p:txBody>
      </p:sp>
      <p:sp>
        <p:nvSpPr>
          <p:cNvPr id="58" name="Rectangular Callout 57"/>
          <p:cNvSpPr/>
          <p:nvPr/>
        </p:nvSpPr>
        <p:spPr>
          <a:xfrm>
            <a:off x="579327" y="9817570"/>
            <a:ext cx="2975724" cy="240303"/>
          </a:xfrm>
          <a:prstGeom prst="wedgeRectCallout">
            <a:avLst>
              <a:gd name="adj1" fmla="val -49431"/>
              <a:gd name="adj2" fmla="val -1358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Great! Thanks. Bye.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65509" y="9811653"/>
            <a:ext cx="2996534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9:12:51:860AM</a:t>
            </a:r>
          </a:p>
        </p:txBody>
      </p:sp>
      <p:sp>
        <p:nvSpPr>
          <p:cNvPr id="60" name="Rectangular Callout 59"/>
          <p:cNvSpPr/>
          <p:nvPr/>
        </p:nvSpPr>
        <p:spPr>
          <a:xfrm>
            <a:off x="2090428" y="11163215"/>
            <a:ext cx="2929251" cy="257956"/>
          </a:xfrm>
          <a:prstGeom prst="wedgeRectCallout">
            <a:avLst>
              <a:gd name="adj1" fmla="val 49912"/>
              <a:gd name="adj2" fmla="val -1397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Sure. Have a wonderful day!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30132" y="11164498"/>
            <a:ext cx="1531910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9:12:52:101AM</a:t>
            </a:r>
          </a:p>
        </p:txBody>
      </p:sp>
      <p:sp>
        <p:nvSpPr>
          <p:cNvPr id="63" name="Right Brace 62"/>
          <p:cNvSpPr/>
          <p:nvPr/>
        </p:nvSpPr>
        <p:spPr>
          <a:xfrm>
            <a:off x="6566315" y="10070574"/>
            <a:ext cx="931059" cy="1080847"/>
          </a:xfrm>
          <a:prstGeom prst="rightBrace">
            <a:avLst/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525214" y="10427796"/>
            <a:ext cx="970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Response Time</a:t>
            </a:r>
          </a:p>
          <a:p>
            <a:r>
              <a:rPr lang="en-US" sz="1000" dirty="0">
                <a:solidFill>
                  <a:schemeClr val="bg1"/>
                </a:solidFill>
              </a:rPr>
              <a:t>241ms</a:t>
            </a:r>
          </a:p>
        </p:txBody>
      </p:sp>
      <p:sp>
        <p:nvSpPr>
          <p:cNvPr id="65" name="Right Brace 64"/>
          <p:cNvSpPr/>
          <p:nvPr/>
        </p:nvSpPr>
        <p:spPr>
          <a:xfrm>
            <a:off x="8115788" y="7147905"/>
            <a:ext cx="931059" cy="3558201"/>
          </a:xfrm>
          <a:prstGeom prst="rightBrace">
            <a:avLst/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086857" y="8714252"/>
            <a:ext cx="6110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Average</a:t>
            </a:r>
          </a:p>
          <a:p>
            <a:r>
              <a:rPr lang="en-US" sz="1000" dirty="0">
                <a:solidFill>
                  <a:schemeClr val="bg1"/>
                </a:solidFill>
              </a:rPr>
              <a:t>980ms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9637425" y="8932703"/>
            <a:ext cx="7826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425582" y="8751994"/>
            <a:ext cx="176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AvgResponseTime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55055" y="5250479"/>
            <a:ext cx="3006988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Where (which </a:t>
            </a:r>
            <a:r>
              <a:rPr lang="en-US" sz="1000" dirty="0" smtClean="0"/>
              <a:t>bot-channel</a:t>
            </a:r>
            <a:r>
              <a:rPr lang="en-US" sz="1000" dirty="0"/>
              <a:t>) is this message sent from?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555048" y="5496701"/>
            <a:ext cx="3027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&gt; </a:t>
            </a:r>
            <a:r>
              <a:rPr lang="en-US" sz="1000" dirty="0" err="1"/>
              <a:t>FacebookMsgr</a:t>
            </a:r>
            <a:endParaRPr lang="en-US" sz="10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4619628" y="5618499"/>
            <a:ext cx="58007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420107" y="5439283"/>
            <a:ext cx="1333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BotChannel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567411" y="12495052"/>
            <a:ext cx="98335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420107" y="12325778"/>
            <a:ext cx="1769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NumUniqUsers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82096" y="11789861"/>
            <a:ext cx="31918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Both message came from a single user.</a:t>
            </a:r>
          </a:p>
          <a:p>
            <a:r>
              <a:rPr lang="en-US" sz="1000" dirty="0">
                <a:solidFill>
                  <a:schemeClr val="bg1"/>
                </a:solidFill>
              </a:rPr>
              <a:t>This increments ‘</a:t>
            </a:r>
            <a:r>
              <a:rPr lang="en-US" sz="1000" dirty="0" err="1">
                <a:solidFill>
                  <a:schemeClr val="bg1"/>
                </a:solidFill>
              </a:rPr>
              <a:t>NumUniqUsers</a:t>
            </a:r>
            <a:r>
              <a:rPr lang="en-US" sz="1000" dirty="0">
                <a:solidFill>
                  <a:schemeClr val="bg1"/>
                </a:solidFill>
              </a:rPr>
              <a:t>’ count by 1</a:t>
            </a:r>
          </a:p>
          <a:p>
            <a:r>
              <a:rPr lang="en-US" sz="1000" dirty="0">
                <a:solidFill>
                  <a:schemeClr val="bg1"/>
                </a:solidFill>
              </a:rPr>
              <a:t>for </a:t>
            </a:r>
            <a:r>
              <a:rPr lang="en-US" sz="1000" dirty="0" smtClean="0">
                <a:solidFill>
                  <a:schemeClr val="bg1"/>
                </a:solidFill>
              </a:rPr>
              <a:t>a set of other users </a:t>
            </a:r>
            <a:r>
              <a:rPr lang="en-US" sz="1000" dirty="0">
                <a:solidFill>
                  <a:schemeClr val="bg1"/>
                </a:solidFill>
              </a:rPr>
              <a:t>who used </a:t>
            </a:r>
            <a:r>
              <a:rPr lang="en-US" sz="1000" dirty="0" err="1">
                <a:solidFill>
                  <a:schemeClr val="bg1"/>
                </a:solidFill>
              </a:rPr>
              <a:t>FacebookMsgr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and  enquired about tracking their </a:t>
            </a:r>
            <a:r>
              <a:rPr lang="en-US" sz="1000" dirty="0" smtClean="0">
                <a:solidFill>
                  <a:schemeClr val="bg1"/>
                </a:solidFill>
              </a:rPr>
              <a:t>order on the same day.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543303" y="10441345"/>
            <a:ext cx="3018740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What is the score </a:t>
            </a:r>
            <a:r>
              <a:rPr lang="en-US" sz="1000" dirty="0" smtClean="0"/>
              <a:t>for</a:t>
            </a:r>
            <a:r>
              <a:rPr lang="en-US" sz="1000" dirty="0" smtClean="0"/>
              <a:t> </a:t>
            </a:r>
            <a:r>
              <a:rPr lang="en-US" sz="1000" dirty="0" smtClean="0"/>
              <a:t>this </a:t>
            </a:r>
            <a:r>
              <a:rPr lang="en-US" sz="1000" dirty="0" smtClean="0"/>
              <a:t>user’s emotional state?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3295" y="10687566"/>
            <a:ext cx="3027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&gt; 0.9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67411" y="13313819"/>
            <a:ext cx="98335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420107" y="13144543"/>
            <a:ext cx="1769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NumMessages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562042" y="13054525"/>
            <a:ext cx="27302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Total 2 messages by the user in this conversation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3932928" y="10808924"/>
            <a:ext cx="64871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429878" y="10628131"/>
            <a:ext cx="1760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Sentiment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0400926" y="3235131"/>
            <a:ext cx="1842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Monday of the week In which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the day of conversation occurs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9849265" y="3293433"/>
            <a:ext cx="551661" cy="1417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9544735" y="3132948"/>
            <a:ext cx="323955" cy="241845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932"/>
              </p:ext>
            </p:extLst>
          </p:nvPr>
        </p:nvGraphicFramePr>
        <p:xfrm>
          <a:off x="567409" y="15011699"/>
          <a:ext cx="9833517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2613"/>
                <a:gridCol w="1092613"/>
                <a:gridCol w="1092613"/>
                <a:gridCol w="1092613"/>
                <a:gridCol w="1092613"/>
                <a:gridCol w="837051"/>
                <a:gridCol w="1348175"/>
                <a:gridCol w="1092613"/>
                <a:gridCol w="10926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Category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Subcategory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NumUniqUsers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NumMessages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Sentiment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AvgResponseTime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BotChannel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Week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2017-07-01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Track Order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Intent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0.9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980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FacebookMsgr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2017-06-26</a:t>
                      </a:r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2955728" y="16144915"/>
            <a:ext cx="354616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Means, there were 17 other users, on this day,</a:t>
            </a:r>
          </a:p>
          <a:p>
            <a:r>
              <a:rPr lang="en-US" sz="1000" dirty="0" smtClean="0"/>
              <a:t>who interacted with the </a:t>
            </a:r>
            <a:r>
              <a:rPr lang="en-US" sz="1000" dirty="0" err="1" smtClean="0"/>
              <a:t>ChatBot</a:t>
            </a:r>
            <a:endParaRPr lang="en-US" sz="1000" dirty="0" smtClean="0"/>
          </a:p>
          <a:p>
            <a:r>
              <a:rPr lang="en-US" sz="1000" dirty="0" smtClean="0"/>
              <a:t>through </a:t>
            </a:r>
            <a:r>
              <a:rPr lang="en-US" sz="1000" dirty="0" err="1" smtClean="0"/>
              <a:t>FacebookMsgr</a:t>
            </a:r>
            <a:r>
              <a:rPr lang="en-US" sz="1000" dirty="0" smtClean="0"/>
              <a:t> and enquired about tracking their orders</a:t>
            </a:r>
            <a:endParaRPr lang="en-US" sz="10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26667" y="15753380"/>
            <a:ext cx="0" cy="39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>
            <a:off x="4787816" y="13705355"/>
            <a:ext cx="484632" cy="1198386"/>
          </a:xfrm>
          <a:prstGeom prst="downArrow">
            <a:avLst/>
          </a:prstGeom>
          <a:solidFill>
            <a:srgbClr val="429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02" idx="2"/>
          </p:cNvCxnSpPr>
          <p:nvPr/>
        </p:nvCxnSpPr>
        <p:spPr>
          <a:xfrm>
            <a:off x="9544735" y="2036771"/>
            <a:ext cx="0" cy="12171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" y="381954"/>
            <a:ext cx="1218988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Understanding the Data Fields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5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252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Company>EMC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Bhot, Santoshkumar</dc:creator>
  <cp:lastModifiedBy>Bhot, Santoshkumar</cp:lastModifiedBy>
  <cp:revision>24</cp:revision>
  <dcterms:created xsi:type="dcterms:W3CDTF">2018-02-15T15:42:14Z</dcterms:created>
  <dcterms:modified xsi:type="dcterms:W3CDTF">2018-02-16T05:21:10Z</dcterms:modified>
</cp:coreProperties>
</file>