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5" r:id="rId4"/>
    <p:sldId id="258" r:id="rId5"/>
    <p:sldId id="297" r:id="rId6"/>
    <p:sldId id="259" r:id="rId7"/>
    <p:sldId id="298" r:id="rId8"/>
    <p:sldId id="260" r:id="rId9"/>
    <p:sldId id="262" r:id="rId10"/>
    <p:sldId id="300" r:id="rId11"/>
    <p:sldId id="261" r:id="rId12"/>
    <p:sldId id="263" r:id="rId13"/>
    <p:sldId id="264" r:id="rId14"/>
    <p:sldId id="265" r:id="rId15"/>
    <p:sldId id="301" r:id="rId16"/>
    <p:sldId id="305" r:id="rId17"/>
    <p:sldId id="307" r:id="rId18"/>
    <p:sldId id="306" r:id="rId19"/>
    <p:sldId id="266" r:id="rId20"/>
    <p:sldId id="271" r:id="rId21"/>
    <p:sldId id="302" r:id="rId22"/>
    <p:sldId id="272" r:id="rId23"/>
    <p:sldId id="309" r:id="rId24"/>
    <p:sldId id="303" r:id="rId25"/>
    <p:sldId id="308" r:id="rId26"/>
    <p:sldId id="273" r:id="rId27"/>
    <p:sldId id="310" r:id="rId28"/>
    <p:sldId id="274" r:id="rId29"/>
    <p:sldId id="304" r:id="rId30"/>
    <p:sldId id="311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763" autoAdjust="0"/>
  </p:normalViewPr>
  <p:slideViewPr>
    <p:cSldViewPr>
      <p:cViewPr>
        <p:scale>
          <a:sx n="70" d="100"/>
          <a:sy n="70" d="100"/>
        </p:scale>
        <p:origin x="1157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0B6E6-54A9-43E2-9F71-F550F2140F47}" type="datetimeFigureOut">
              <a:rPr lang="en-MY" smtClean="0"/>
              <a:t>12/12/2019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05AE-1DB3-4E9B-BCAD-4F5BAD4B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07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21C0-1213-4F34-A6AB-E33E0EFBFE64}" type="datetimeFigureOut">
              <a:rPr lang="en-IE" smtClean="0"/>
              <a:pPr/>
              <a:t>12/12/2019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7382-031F-4022-A5A2-4CF227DD9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F2AC0-B791-4621-85EC-542E54B73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Model Answers</a:t>
            </a:r>
          </a:p>
        </p:txBody>
      </p:sp>
    </p:spTree>
    <p:extLst>
      <p:ext uri="{BB962C8B-B14F-4D97-AF65-F5344CB8AC3E}">
        <p14:creationId xmlns:p14="http://schemas.microsoft.com/office/powerpoint/2010/main" val="10835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75152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4(1&amp;2) - Flowchart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0D3B9AA-51BD-4B62-8F63-B6C964947DF1}"/>
              </a:ext>
            </a:extLst>
          </p:cNvPr>
          <p:cNvGrpSpPr/>
          <p:nvPr/>
        </p:nvGrpSpPr>
        <p:grpSpPr>
          <a:xfrm>
            <a:off x="111335" y="949790"/>
            <a:ext cx="8853153" cy="5719570"/>
            <a:chOff x="111335" y="949790"/>
            <a:chExt cx="8758799" cy="579158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6F85032-B48E-40A3-8770-9D18B966AEB3}"/>
                </a:ext>
              </a:extLst>
            </p:cNvPr>
            <p:cNvCxnSpPr>
              <a:cxnSpLocks/>
            </p:cNvCxnSpPr>
            <p:nvPr/>
          </p:nvCxnSpPr>
          <p:spPr>
            <a:xfrm>
              <a:off x="4146895" y="1334687"/>
              <a:ext cx="0" cy="220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1E833-C8EA-4AF0-9B62-A31337B7A4C0}"/>
                </a:ext>
              </a:extLst>
            </p:cNvPr>
            <p:cNvSpPr/>
            <p:nvPr/>
          </p:nvSpPr>
          <p:spPr>
            <a:xfrm>
              <a:off x="2661054" y="949790"/>
              <a:ext cx="2971683" cy="38489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CB7BA1-DB10-4273-9843-60AC4F0C9EEA}"/>
                </a:ext>
              </a:extLst>
            </p:cNvPr>
            <p:cNvSpPr/>
            <p:nvPr/>
          </p:nvSpPr>
          <p:spPr>
            <a:xfrm>
              <a:off x="2814760" y="6198464"/>
              <a:ext cx="2971683" cy="38489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29CE1D-6053-43B8-8F0A-8732BC1C7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326" y="1984502"/>
              <a:ext cx="2" cy="2221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5957253-7499-4CD1-8DE3-F265338B2FA0}"/>
                </a:ext>
              </a:extLst>
            </p:cNvPr>
            <p:cNvSpPr/>
            <p:nvPr/>
          </p:nvSpPr>
          <p:spPr>
            <a:xfrm>
              <a:off x="6156176" y="3911887"/>
              <a:ext cx="2530624" cy="427664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Print “Enter marks”</a:t>
              </a: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054BFC33-6163-42C0-8F3A-CB8588B48791}"/>
                </a:ext>
              </a:extLst>
            </p:cNvPr>
            <p:cNvSpPr/>
            <p:nvPr/>
          </p:nvSpPr>
          <p:spPr>
            <a:xfrm>
              <a:off x="6112454" y="4680071"/>
              <a:ext cx="2451568" cy="427664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F1A6A7-49A9-450D-84E1-28AEC46C8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9991" y="2641694"/>
              <a:ext cx="2" cy="5214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766B32-4E60-4700-9D7B-9D7B86DA9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8301" y="4339907"/>
              <a:ext cx="2" cy="320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B99F37-D58F-4A37-86D3-D649C61E4CBA}"/>
                </a:ext>
              </a:extLst>
            </p:cNvPr>
            <p:cNvSpPr/>
            <p:nvPr/>
          </p:nvSpPr>
          <p:spPr>
            <a:xfrm>
              <a:off x="6107730" y="5385311"/>
              <a:ext cx="2562469" cy="427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sum = sum + marks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9C7452-D665-4E39-B631-97315450D40B}"/>
                </a:ext>
              </a:extLst>
            </p:cNvPr>
            <p:cNvCxnSpPr>
              <a:cxnSpLocks/>
            </p:cNvCxnSpPr>
            <p:nvPr/>
          </p:nvCxnSpPr>
          <p:spPr>
            <a:xfrm>
              <a:off x="7308301" y="3461237"/>
              <a:ext cx="0" cy="458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2EA8ABD-2BBE-47CD-AD05-C522E8417823}"/>
                </a:ext>
              </a:extLst>
            </p:cNvPr>
            <p:cNvSpPr/>
            <p:nvPr/>
          </p:nvSpPr>
          <p:spPr>
            <a:xfrm>
              <a:off x="111335" y="4640021"/>
              <a:ext cx="2623119" cy="427664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Print average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B4881E-3E65-45EF-8551-F578BBFA4B6D}"/>
                </a:ext>
              </a:extLst>
            </p:cNvPr>
            <p:cNvCxnSpPr>
              <a:cxnSpLocks/>
            </p:cNvCxnSpPr>
            <p:nvPr/>
          </p:nvCxnSpPr>
          <p:spPr>
            <a:xfrm>
              <a:off x="7308301" y="5107735"/>
              <a:ext cx="0" cy="2733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B65C1C-8FC5-4BAA-BC04-4F32280BDF41}"/>
                </a:ext>
              </a:extLst>
            </p:cNvPr>
            <p:cNvSpPr/>
            <p:nvPr/>
          </p:nvSpPr>
          <p:spPr>
            <a:xfrm>
              <a:off x="2574795" y="1560677"/>
              <a:ext cx="3074155" cy="427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counter 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18AEDA-2AC1-46F1-9C84-8BF2827B5E19}"/>
                </a:ext>
              </a:extLst>
            </p:cNvPr>
            <p:cNvSpPr/>
            <p:nvPr/>
          </p:nvSpPr>
          <p:spPr>
            <a:xfrm>
              <a:off x="6095853" y="6090551"/>
              <a:ext cx="2574346" cy="427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counter = counter + 1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157AFF-0959-453B-B863-62D648EAD8C1}"/>
                </a:ext>
              </a:extLst>
            </p:cNvPr>
            <p:cNvCxnSpPr>
              <a:cxnSpLocks/>
            </p:cNvCxnSpPr>
            <p:nvPr/>
          </p:nvCxnSpPr>
          <p:spPr>
            <a:xfrm>
              <a:off x="1392569" y="4387198"/>
              <a:ext cx="0" cy="2733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9B862C-5B62-403B-8A61-01BA8804E60C}"/>
                </a:ext>
              </a:extLst>
            </p:cNvPr>
            <p:cNvCxnSpPr>
              <a:cxnSpLocks/>
            </p:cNvCxnSpPr>
            <p:nvPr/>
          </p:nvCxnSpPr>
          <p:spPr>
            <a:xfrm>
              <a:off x="4300601" y="5585956"/>
              <a:ext cx="1" cy="629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EDD7C2-D409-4D67-91EA-CAF13192C662}"/>
                </a:ext>
              </a:extLst>
            </p:cNvPr>
            <p:cNvSpPr/>
            <p:nvPr/>
          </p:nvSpPr>
          <p:spPr>
            <a:xfrm>
              <a:off x="2555776" y="2223631"/>
              <a:ext cx="3074155" cy="427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sum = 0</a:t>
              </a:r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6294D845-7DDB-4B98-9CF1-7BCC2293AE04}"/>
                </a:ext>
              </a:extLst>
            </p:cNvPr>
            <p:cNvSpPr/>
            <p:nvPr/>
          </p:nvSpPr>
          <p:spPr>
            <a:xfrm>
              <a:off x="2590874" y="3142729"/>
              <a:ext cx="3179428" cy="64484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600" dirty="0">
                  <a:solidFill>
                    <a:schemeClr val="tx1"/>
                  </a:solidFill>
                </a:rPr>
                <a:t>counter &lt;= 5 ?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46BD0D-65BD-4DB6-B680-C13555558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0302" y="3461237"/>
              <a:ext cx="1537999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5C9FCD-FA73-451F-8F19-FB0829BB9AFF}"/>
                </a:ext>
              </a:extLst>
            </p:cNvPr>
            <p:cNvCxnSpPr>
              <a:cxnSpLocks/>
            </p:cNvCxnSpPr>
            <p:nvPr/>
          </p:nvCxnSpPr>
          <p:spPr>
            <a:xfrm>
              <a:off x="7308301" y="5805928"/>
              <a:ext cx="0" cy="2733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F625F9-53A4-443B-B284-5AEA675E18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60096" y="2902398"/>
              <a:ext cx="10038" cy="38389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9CCBE8-F3D1-4DB7-94D7-0034CAEF1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8238" y="6518216"/>
              <a:ext cx="0" cy="2231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0EAAA74-2E0A-4143-9E8A-463B29E78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134" y="6734693"/>
              <a:ext cx="1537999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95F59C-5970-468E-ABCF-7128E37F2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326" y="2902398"/>
              <a:ext cx="46748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B85A10-2BDD-4771-B16B-11AF98E63969}"/>
                </a:ext>
              </a:extLst>
            </p:cNvPr>
            <p:cNvSpPr txBox="1"/>
            <p:nvPr/>
          </p:nvSpPr>
          <p:spPr>
            <a:xfrm>
              <a:off x="6286281" y="3142729"/>
              <a:ext cx="68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True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35DB69-0D24-4DF6-94DF-C486D3096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304" y="3461238"/>
              <a:ext cx="1186601" cy="194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BA1798-28EB-4D70-B7D9-E4BEC99A2510}"/>
                </a:ext>
              </a:extLst>
            </p:cNvPr>
            <p:cNvSpPr txBox="1"/>
            <p:nvPr/>
          </p:nvSpPr>
          <p:spPr>
            <a:xfrm>
              <a:off x="1592151" y="3085322"/>
              <a:ext cx="68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False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400191A-77E2-4806-8936-A26F2CE9D6B2}"/>
                </a:ext>
              </a:extLst>
            </p:cNvPr>
            <p:cNvCxnSpPr>
              <a:cxnSpLocks/>
            </p:cNvCxnSpPr>
            <p:nvPr/>
          </p:nvCxnSpPr>
          <p:spPr>
            <a:xfrm>
              <a:off x="1408304" y="3480707"/>
              <a:ext cx="0" cy="458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C0DE59-68A1-424E-BB4D-F4D9881FBA66}"/>
                </a:ext>
              </a:extLst>
            </p:cNvPr>
            <p:cNvSpPr/>
            <p:nvPr/>
          </p:nvSpPr>
          <p:spPr>
            <a:xfrm>
              <a:off x="111335" y="3938755"/>
              <a:ext cx="2562469" cy="427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average = sum / 5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46F2C2-9A8C-4CA6-8E98-EB2E5C1A987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369437" y="5067685"/>
              <a:ext cx="0" cy="522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62E583F-5C3C-4A28-8E07-F641C1EFAD25}"/>
                </a:ext>
              </a:extLst>
            </p:cNvPr>
            <p:cNvCxnSpPr>
              <a:cxnSpLocks/>
            </p:cNvCxnSpPr>
            <p:nvPr/>
          </p:nvCxnSpPr>
          <p:spPr>
            <a:xfrm>
              <a:off x="1369437" y="5590185"/>
              <a:ext cx="29311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028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5(1)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25" y="1052736"/>
            <a:ext cx="8363272" cy="5165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800" dirty="0"/>
              <a:t>PROGRAM AverageMarksForThreeStudents</a:t>
            </a:r>
          </a:p>
          <a:p>
            <a:pPr marL="0" indent="0">
              <a:buNone/>
            </a:pPr>
            <a:r>
              <a:rPr lang="en-MY" sz="1800" dirty="0"/>
              <a:t>BEGIN</a:t>
            </a:r>
          </a:p>
          <a:p>
            <a:pPr marL="265106" indent="0">
              <a:buNone/>
            </a:pPr>
            <a:r>
              <a:rPr lang="en-MY" sz="1800" dirty="0"/>
              <a:t>	</a:t>
            </a:r>
            <a:r>
              <a:rPr lang="en-MY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students = 1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	DOWHILE (students &lt;= 3)</a:t>
            </a:r>
          </a:p>
          <a:p>
            <a:pPr marL="0" indent="0">
              <a:buNone/>
            </a:pPr>
            <a:r>
              <a:rPr lang="en-MY" sz="1800" dirty="0"/>
              <a:t>          		</a:t>
            </a: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          		subjects = 1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              		DOWHILE (subjects &lt;= 5)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	Print “Enter marks”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	sum = sum + marks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	subjects = subjects + 1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                		ENDDO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average = sum / 5 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Print average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800" dirty="0">
                <a:solidFill>
                  <a:srgbClr val="0070C0"/>
                </a:solidFill>
              </a:rPr>
              <a:t>students = students + 1</a:t>
            </a:r>
          </a:p>
          <a:p>
            <a:pPr marL="0" indent="0">
              <a:buNone/>
            </a:pPr>
            <a:r>
              <a:rPr lang="en-MY" sz="1800" dirty="0"/>
              <a:t>       	</a:t>
            </a:r>
            <a:r>
              <a:rPr lang="en-MY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</a:p>
          <a:p>
            <a:pPr marL="0" indent="0">
              <a:buNone/>
            </a:pPr>
            <a:r>
              <a:rPr lang="en-MY" sz="18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64256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5(2)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491"/>
            <a:ext cx="8363272" cy="5165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2400" dirty="0"/>
              <a:t>PROGRAM AverageMarksForThreeStudents</a:t>
            </a:r>
          </a:p>
          <a:p>
            <a:pPr marL="0" indent="0">
              <a:buNone/>
            </a:pPr>
            <a:r>
              <a:rPr lang="en-MY" sz="2400" dirty="0"/>
              <a:t>BEGIN</a:t>
            </a:r>
          </a:p>
          <a:p>
            <a:pPr marL="0" indent="0">
              <a:buNone/>
            </a:pPr>
            <a:r>
              <a:rPr lang="en-MY" sz="2400" dirty="0"/>
              <a:t>	</a:t>
            </a:r>
            <a:r>
              <a:rPr lang="en-MY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LOOP students FROM 1 TO 3 STEP 1</a:t>
            </a:r>
          </a:p>
          <a:p>
            <a:pPr marL="0" indent="0">
              <a:buNone/>
            </a:pPr>
            <a:r>
              <a:rPr lang="en-MY" sz="2400" dirty="0"/>
              <a:t>		</a:t>
            </a: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		LOOP subjects FROM 1 TO 5 STEP 1</a:t>
            </a:r>
          </a:p>
          <a:p>
            <a:pPr marL="0" indent="0">
              <a:buNone/>
            </a:pP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			Print “Enter marks”</a:t>
            </a:r>
          </a:p>
          <a:p>
            <a:pPr marL="0" indent="0">
              <a:buNone/>
            </a:pP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			sum = sum + marks</a:t>
            </a:r>
          </a:p>
          <a:p>
            <a:pPr marL="0" indent="0">
              <a:buNone/>
            </a:pP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		ENDLOOP</a:t>
            </a:r>
          </a:p>
          <a:p>
            <a:pPr marL="0" indent="0">
              <a:buNone/>
            </a:pP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		average = sum / 5 </a:t>
            </a:r>
          </a:p>
          <a:p>
            <a:pPr marL="0" indent="0">
              <a:buNone/>
            </a:pP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		Print average</a:t>
            </a:r>
          </a:p>
          <a:p>
            <a:pPr marL="0" indent="0">
              <a:buNone/>
            </a:pPr>
            <a:r>
              <a:rPr lang="en-MY" sz="2400" dirty="0"/>
              <a:t>	</a:t>
            </a:r>
            <a:r>
              <a:rPr lang="en-MY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ENDLOOP</a:t>
            </a:r>
          </a:p>
          <a:p>
            <a:pPr marL="0" indent="0">
              <a:buNone/>
            </a:pPr>
            <a:r>
              <a:rPr lang="en-MY" sz="2400" dirty="0"/>
              <a:t> END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261744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5(3)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5165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800" dirty="0"/>
              <a:t>PROGRAM AverageMarksForThreeStudents</a:t>
            </a:r>
          </a:p>
          <a:p>
            <a:pPr marL="0" indent="0">
              <a:buNone/>
            </a:pPr>
            <a:r>
              <a:rPr lang="en-MY" sz="1800" dirty="0"/>
              <a:t>BEGIN</a:t>
            </a:r>
          </a:p>
          <a:p>
            <a:pPr marL="265106" indent="0">
              <a:buNone/>
            </a:pPr>
            <a:r>
              <a:rPr lang="en-MY" sz="1800" dirty="0"/>
              <a:t>	</a:t>
            </a:r>
            <a:r>
              <a:rPr lang="en-MY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students = 1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	DOWHILE (students &lt;= 3)</a:t>
            </a:r>
          </a:p>
          <a:p>
            <a:pPr marL="0" indent="0">
              <a:buNone/>
            </a:pPr>
            <a:r>
              <a:rPr lang="en-MY" sz="1800" dirty="0"/>
              <a:t>          		</a:t>
            </a: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LOOP subjects FROM 1 TO 5 STEP 1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	Print “Enter marks”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	sum = sum + marks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ENDLOOP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average = sum / 5 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Print average</a:t>
            </a:r>
          </a:p>
          <a:p>
            <a:pPr marL="0" indent="0">
              <a:buNone/>
            </a:pPr>
            <a:r>
              <a:rPr lang="en-MY" sz="18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800" dirty="0">
                <a:solidFill>
                  <a:srgbClr val="0070C0"/>
                </a:solidFill>
              </a:rPr>
              <a:t>students = students + 1</a:t>
            </a:r>
          </a:p>
          <a:p>
            <a:pPr marL="0" indent="0">
              <a:buNone/>
            </a:pPr>
            <a:r>
              <a:rPr lang="en-MY" sz="1800" dirty="0"/>
              <a:t>       	</a:t>
            </a:r>
            <a:r>
              <a:rPr lang="en-MY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</a:p>
          <a:p>
            <a:pPr marL="0" indent="0">
              <a:buNone/>
            </a:pPr>
            <a:r>
              <a:rPr lang="en-MY" sz="18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134375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36" y="116633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5(4)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800561"/>
            <a:ext cx="8363272" cy="5724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2000" dirty="0"/>
              <a:t>PROGRAM AverageMarksForThreeStudents</a:t>
            </a:r>
          </a:p>
          <a:p>
            <a:pPr marL="0" indent="0">
              <a:buNone/>
            </a:pPr>
            <a:r>
              <a:rPr lang="en-MY" sz="2000" dirty="0"/>
              <a:t>BEGIN</a:t>
            </a:r>
          </a:p>
          <a:p>
            <a:pPr marL="0" indent="0">
              <a:buNone/>
            </a:pPr>
            <a:r>
              <a:rPr lang="en-MY" sz="2000" dirty="0"/>
              <a:t>	</a:t>
            </a:r>
            <a:r>
              <a:rPr lang="en-MY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LOOP students FROM 1 TO 3 STEP 1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MY" sz="20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accent6">
                    <a:lumMod val="75000"/>
                  </a:schemeClr>
                </a:solidFill>
              </a:rPr>
              <a:t>          		subjects = 1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accent6">
                    <a:lumMod val="75000"/>
                  </a:schemeClr>
                </a:solidFill>
              </a:rPr>
              <a:t>              		DOWHILE (subjects &lt;= 5)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accent6">
                    <a:lumMod val="75000"/>
                  </a:schemeClr>
                </a:solidFill>
              </a:rPr>
              <a:t>			Print “Enter marks”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accent6">
                    <a:lumMod val="75000"/>
                  </a:schemeClr>
                </a:solidFill>
              </a:rPr>
              <a:t>			sum = sum + marks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accent6">
                    <a:lumMod val="75000"/>
                  </a:schemeClr>
                </a:solidFill>
              </a:rPr>
              <a:t>			subjects = subjects + 1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accent6">
                    <a:lumMod val="75000"/>
                  </a:schemeClr>
                </a:solidFill>
              </a:rPr>
              <a:t>                		ENDDO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accent6">
                    <a:lumMod val="75000"/>
                  </a:schemeClr>
                </a:solidFill>
              </a:rPr>
              <a:t>		average = sum / 5 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accent6">
                    <a:lumMod val="75000"/>
                  </a:schemeClr>
                </a:solidFill>
              </a:rPr>
              <a:t>		Print average</a:t>
            </a:r>
          </a:p>
          <a:p>
            <a:pPr marL="0" indent="0">
              <a:buNone/>
            </a:pPr>
            <a:r>
              <a:rPr lang="en-MY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ENDLOOP</a:t>
            </a:r>
          </a:p>
          <a:p>
            <a:pPr marL="0" indent="0">
              <a:buNone/>
            </a:pPr>
            <a:r>
              <a:rPr lang="en-MY" sz="2000" dirty="0"/>
              <a:t> END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330881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820"/>
            <a:ext cx="8229600" cy="478574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5(1-4) - Flowchart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F77629-1FC5-4D8A-A4BF-1799FA6E00AC}"/>
              </a:ext>
            </a:extLst>
          </p:cNvPr>
          <p:cNvGrpSpPr/>
          <p:nvPr/>
        </p:nvGrpSpPr>
        <p:grpSpPr>
          <a:xfrm>
            <a:off x="899592" y="752972"/>
            <a:ext cx="7344816" cy="5900226"/>
            <a:chOff x="1308824" y="74265"/>
            <a:chExt cx="7447504" cy="660055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6F85032-B48E-40A3-8770-9D18B966AEB3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726602" y="1860705"/>
              <a:ext cx="0" cy="3120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1E833-C8EA-4AF0-9B62-A31337B7A4C0}"/>
                </a:ext>
              </a:extLst>
            </p:cNvPr>
            <p:cNvSpPr/>
            <p:nvPr/>
          </p:nvSpPr>
          <p:spPr>
            <a:xfrm>
              <a:off x="3308412" y="74265"/>
              <a:ext cx="1659999" cy="3532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START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CB7BA1-DB10-4273-9843-60AC4F0C9EEA}"/>
                </a:ext>
              </a:extLst>
            </p:cNvPr>
            <p:cNvSpPr/>
            <p:nvPr/>
          </p:nvSpPr>
          <p:spPr>
            <a:xfrm>
              <a:off x="1308824" y="6356924"/>
              <a:ext cx="1659998" cy="317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END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9B862C-5B62-403B-8A61-01BA8804E60C}"/>
                </a:ext>
              </a:extLst>
            </p:cNvPr>
            <p:cNvCxnSpPr>
              <a:cxnSpLocks/>
            </p:cNvCxnSpPr>
            <p:nvPr/>
          </p:nvCxnSpPr>
          <p:spPr>
            <a:xfrm>
              <a:off x="4207583" y="5069346"/>
              <a:ext cx="0" cy="2588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FE0C73-4B50-42A4-B02D-7FE58D9D73FF}"/>
                </a:ext>
              </a:extLst>
            </p:cNvPr>
            <p:cNvGrpSpPr/>
            <p:nvPr/>
          </p:nvGrpSpPr>
          <p:grpSpPr>
            <a:xfrm>
              <a:off x="3491880" y="2172788"/>
              <a:ext cx="4892713" cy="4278913"/>
              <a:chOff x="1907704" y="1452070"/>
              <a:chExt cx="4892713" cy="4278913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929CE1D-6053-43B8-8F0A-8732BC1C7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9044" y="1802121"/>
                <a:ext cx="1" cy="1834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45957253-7499-4CD1-8DE3-F265338B2FA0}"/>
                  </a:ext>
                </a:extLst>
              </p:cNvPr>
              <p:cNvSpPr/>
              <p:nvPr/>
            </p:nvSpPr>
            <p:spPr>
              <a:xfrm>
                <a:off x="4990422" y="3394015"/>
                <a:ext cx="1707583" cy="353221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Print “Enter marks”</a:t>
                </a:r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054BFC33-6163-42C0-8F3A-CB8588B48791}"/>
                  </a:ext>
                </a:extLst>
              </p:cNvPr>
              <p:cNvSpPr/>
              <p:nvPr/>
            </p:nvSpPr>
            <p:spPr>
              <a:xfrm>
                <a:off x="5259962" y="4028485"/>
                <a:ext cx="1369459" cy="35322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Read marks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8F1A6A7-49A9-450D-84E1-28AEC46C82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91650" y="2344919"/>
                <a:ext cx="1" cy="4306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5766B32-4E60-4700-9D7B-9D7B86DA90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7969" y="3747532"/>
                <a:ext cx="1" cy="2647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B99F37-D58F-4A37-86D3-D649C61E4CBA}"/>
                  </a:ext>
                </a:extLst>
              </p:cNvPr>
              <p:cNvSpPr/>
              <p:nvPr/>
            </p:nvSpPr>
            <p:spPr>
              <a:xfrm>
                <a:off x="5257323" y="4610967"/>
                <a:ext cx="1431409" cy="353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sum = sum + marks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49C7452-D665-4E39-B631-97315450D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969" y="3021808"/>
                <a:ext cx="0" cy="378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92EA8ABD-2BBE-47CD-AD05-C522E8417823}"/>
                  </a:ext>
                </a:extLst>
              </p:cNvPr>
              <p:cNvSpPr/>
              <p:nvPr/>
            </p:nvSpPr>
            <p:spPr>
              <a:xfrm>
                <a:off x="1907704" y="3995406"/>
                <a:ext cx="1465289" cy="35322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Print average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EB4881E-3E65-45EF-8551-F578BBFA4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969" y="4381707"/>
                <a:ext cx="0" cy="2257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65C1C-8FC5-4BAA-BC04-4F32280BDF41}"/>
                  </a:ext>
                </a:extLst>
              </p:cNvPr>
              <p:cNvSpPr/>
              <p:nvPr/>
            </p:nvSpPr>
            <p:spPr>
              <a:xfrm>
                <a:off x="3283806" y="1452070"/>
                <a:ext cx="1717240" cy="353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sum = 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18AEDA-2AC1-46F1-9C84-8BF2827B5E19}"/>
                  </a:ext>
                </a:extLst>
              </p:cNvPr>
              <p:cNvSpPr/>
              <p:nvPr/>
            </p:nvSpPr>
            <p:spPr>
              <a:xfrm>
                <a:off x="5078047" y="5193450"/>
                <a:ext cx="1610685" cy="353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subjects = subjects + 1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157AFF-0959-453B-B863-62D648EAD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408" y="3786591"/>
                <a:ext cx="0" cy="2257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EEDD7C2-D409-4D67-91EA-CAF13192C662}"/>
                  </a:ext>
                </a:extLst>
              </p:cNvPr>
              <p:cNvSpPr/>
              <p:nvPr/>
            </p:nvSpPr>
            <p:spPr>
              <a:xfrm>
                <a:off x="3273182" y="1999626"/>
                <a:ext cx="1717240" cy="353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subjects = 1</a:t>
                </a:r>
              </a:p>
            </p:txBody>
          </p:sp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6294D845-7DDB-4B98-9CF1-7BCC2293AE04}"/>
                  </a:ext>
                </a:extLst>
              </p:cNvPr>
              <p:cNvSpPr/>
              <p:nvPr/>
            </p:nvSpPr>
            <p:spPr>
              <a:xfrm>
                <a:off x="3203853" y="2758741"/>
                <a:ext cx="1948474" cy="53259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subjects &lt;= 5 ?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C46BD0D-65BD-4DB6-B680-C135555587C3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V="1">
                <a:off x="5152327" y="3021810"/>
                <a:ext cx="775642" cy="323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F5C9FCD-FA73-451F-8F19-FB0829BB9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969" y="4958369"/>
                <a:ext cx="0" cy="2257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2F625F9-53A4-443B-B284-5AEA675E1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94810" y="2560243"/>
                <a:ext cx="5607" cy="31707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09CCBE8-F3D1-4DB7-94D7-0034CAEF16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4692" y="5546672"/>
                <a:ext cx="0" cy="18430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0EAAA74-2E0A-4143-9E8A-463B29E78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1282" y="5725468"/>
                <a:ext cx="85913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395F59C-5970-468E-ABCF-7128E37F2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9044" y="2560243"/>
                <a:ext cx="261137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85A10-2BDD-4771-B16B-11AF98E63969}"/>
                  </a:ext>
                </a:extLst>
              </p:cNvPr>
              <p:cNvSpPr txBox="1"/>
              <p:nvPr/>
            </p:nvSpPr>
            <p:spPr>
              <a:xfrm>
                <a:off x="5357063" y="2758741"/>
                <a:ext cx="55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True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F35DB69-0D24-4DF6-94DF-C486D3096CEB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flipV="1">
                <a:off x="2632198" y="3025040"/>
                <a:ext cx="571655" cy="1285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BA1798-28EB-4D70-B7D9-E4BEC99A2510}"/>
                  </a:ext>
                </a:extLst>
              </p:cNvPr>
              <p:cNvSpPr txBox="1"/>
              <p:nvPr/>
            </p:nvSpPr>
            <p:spPr>
              <a:xfrm>
                <a:off x="2676391" y="2766230"/>
                <a:ext cx="5970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False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400191A-77E2-4806-8936-A26F2CE9D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198" y="3037889"/>
                <a:ext cx="0" cy="378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2C0DE59-68A1-424E-BB4D-F4D9881FBA66}"/>
                  </a:ext>
                </a:extLst>
              </p:cNvPr>
              <p:cNvSpPr/>
              <p:nvPr/>
            </p:nvSpPr>
            <p:spPr>
              <a:xfrm>
                <a:off x="1907704" y="3416206"/>
                <a:ext cx="1431409" cy="353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average = sum / 5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C9C23CC-52A5-4376-BD0B-6F48E0704248}"/>
                </a:ext>
              </a:extLst>
            </p:cNvPr>
            <p:cNvSpPr/>
            <p:nvPr/>
          </p:nvSpPr>
          <p:spPr>
            <a:xfrm>
              <a:off x="3455823" y="5331685"/>
              <a:ext cx="1590548" cy="353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students = students + 1</a:t>
              </a:r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7574F5E-4409-4D83-A356-280FBF7CC18D}"/>
                </a:ext>
              </a:extLst>
            </p:cNvPr>
            <p:cNvSpPr/>
            <p:nvPr/>
          </p:nvSpPr>
          <p:spPr>
            <a:xfrm>
              <a:off x="2968823" y="1582479"/>
              <a:ext cx="2183322" cy="55083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students &lt;= 3 ?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F2DD42-8102-4A35-9169-93E1A39DC512}"/>
                </a:ext>
              </a:extLst>
            </p:cNvPr>
            <p:cNvSpPr txBox="1"/>
            <p:nvPr/>
          </p:nvSpPr>
          <p:spPr>
            <a:xfrm>
              <a:off x="5210718" y="1592519"/>
              <a:ext cx="5515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5FC6DAD-7A65-4F8E-A02C-2BC6BA6B751D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44" y="1848779"/>
              <a:ext cx="579353" cy="83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C55BD2-B841-4102-A0A6-F92CC997398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4060484" y="1104812"/>
              <a:ext cx="0" cy="4776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5A17337-2039-4B4D-A7D5-65A32A9BC109}"/>
                </a:ext>
              </a:extLst>
            </p:cNvPr>
            <p:cNvSpPr/>
            <p:nvPr/>
          </p:nvSpPr>
          <p:spPr>
            <a:xfrm>
              <a:off x="3251170" y="751105"/>
              <a:ext cx="1717240" cy="353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students = 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57F083D-37AC-446E-9886-1A791DB59C1F}"/>
                </a:ext>
              </a:extLst>
            </p:cNvPr>
            <p:cNvCxnSpPr>
              <a:cxnSpLocks/>
            </p:cNvCxnSpPr>
            <p:nvPr/>
          </p:nvCxnSpPr>
          <p:spPr>
            <a:xfrm>
              <a:off x="4059170" y="433859"/>
              <a:ext cx="1314" cy="317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63AA9AB-6FA3-494F-BE30-B69B230B8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9641" y="1268760"/>
              <a:ext cx="4617160" cy="418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D4FA4A-A16E-4D7F-8D38-0E0207622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01306" y="1268760"/>
              <a:ext cx="55022" cy="53285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3D1BD5-0B8B-47CC-AC45-8FCE12B40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7583" y="6597352"/>
              <a:ext cx="4548745" cy="24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AAB4D6-0AF4-4F39-A636-D373656540AB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24" y="5679087"/>
              <a:ext cx="0" cy="9432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B3221C-7D92-4368-B827-EF8626AD9F77}"/>
                </a:ext>
              </a:extLst>
            </p:cNvPr>
            <p:cNvSpPr txBox="1"/>
            <p:nvPr/>
          </p:nvSpPr>
          <p:spPr>
            <a:xfrm>
              <a:off x="2579109" y="1610859"/>
              <a:ext cx="597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2289695-76B2-4813-AE79-E8BFE136EE82}"/>
                </a:ext>
              </a:extLst>
            </p:cNvPr>
            <p:cNvCxnSpPr>
              <a:cxnSpLocks/>
            </p:cNvCxnSpPr>
            <p:nvPr/>
          </p:nvCxnSpPr>
          <p:spPr>
            <a:xfrm>
              <a:off x="2138823" y="1889880"/>
              <a:ext cx="0" cy="44670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854B1D-F008-4600-9DAE-9EC2B0D9679D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2138823" y="1857899"/>
              <a:ext cx="829999" cy="319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01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6(1)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25" y="1052736"/>
            <a:ext cx="8363272" cy="5530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600" dirty="0"/>
              <a:t>PROGRAM </a:t>
            </a:r>
            <a:r>
              <a:rPr lang="en-MY" sz="1600" dirty="0" err="1"/>
              <a:t>AverageMarksForArbitaryNumberOfStudents</a:t>
            </a:r>
            <a:endParaRPr lang="en-MY" sz="1600" dirty="0"/>
          </a:p>
          <a:p>
            <a:pPr marL="0" indent="0">
              <a:buNone/>
            </a:pPr>
            <a:r>
              <a:rPr lang="en-MY" sz="1600" dirty="0"/>
              <a:t>BEGIN</a:t>
            </a:r>
          </a:p>
          <a:p>
            <a:pPr marL="265106" indent="0">
              <a:buNone/>
            </a:pPr>
            <a:r>
              <a:rPr lang="en-MY" sz="1600" dirty="0"/>
              <a:t>	</a:t>
            </a:r>
            <a:r>
              <a:rPr lang="en-MY" sz="1600" dirty="0">
                <a:solidFill>
                  <a:srgbClr val="0070C0"/>
                </a:solidFill>
              </a:rPr>
              <a:t>Print “Enter 1 to continue OR -1 to end”</a:t>
            </a:r>
          </a:p>
          <a:p>
            <a:pPr marL="0" indent="0">
              <a:buNone/>
            </a:pPr>
            <a:r>
              <a:rPr lang="en-MY" sz="1600" dirty="0">
                <a:solidFill>
                  <a:srgbClr val="0070C0"/>
                </a:solidFill>
              </a:rPr>
              <a:t>	Read choice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	DO</a:t>
            </a:r>
            <a:r>
              <a:rPr lang="en-MY" sz="1600" dirty="0">
                <a:solidFill>
                  <a:srgbClr val="0070C0"/>
                </a:solidFill>
              </a:rPr>
              <a:t>WHILE (choice == 1)         </a:t>
            </a:r>
            <a:r>
              <a:rPr lang="en-MY" sz="1600" i="1" dirty="0"/>
              <a:t>Note: DOWHILE (choice != -1) also works</a:t>
            </a:r>
          </a:p>
          <a:p>
            <a:pPr marL="0" indent="0">
              <a:buNone/>
            </a:pPr>
            <a:r>
              <a:rPr lang="en-MY" sz="1600" dirty="0"/>
              <a:t>          		</a:t>
            </a: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          		subjects = 1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              		DOWHILE (subjects &lt;= 5)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Print “Enter marks”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sum = sum +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subjects = subjects + 1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                		ENDDO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average = sum / 5 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Print average</a:t>
            </a:r>
          </a:p>
          <a:p>
            <a:pPr marL="265106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600" dirty="0">
                <a:solidFill>
                  <a:srgbClr val="0070C0"/>
                </a:solidFill>
              </a:rPr>
              <a:t>Print “Enter 1 to continue OR -1 to end”</a:t>
            </a:r>
          </a:p>
          <a:p>
            <a:pPr marL="0" indent="0">
              <a:buNone/>
            </a:pPr>
            <a:r>
              <a:rPr lang="en-MY" sz="1600" dirty="0">
                <a:solidFill>
                  <a:srgbClr val="0070C0"/>
                </a:solidFill>
              </a:rPr>
              <a:t>		Read choice</a:t>
            </a:r>
          </a:p>
          <a:p>
            <a:pPr marL="0" indent="0">
              <a:buNone/>
            </a:pPr>
            <a:r>
              <a:rPr lang="en-MY" sz="1600" dirty="0"/>
              <a:t>       	</a:t>
            </a:r>
            <a:r>
              <a:rPr lang="en-MY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</a:p>
          <a:p>
            <a:pPr marL="0" indent="0">
              <a:buNone/>
            </a:pPr>
            <a:r>
              <a:rPr lang="en-MY" sz="16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80162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6(2)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25" y="1052736"/>
            <a:ext cx="8363272" cy="5530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600" dirty="0"/>
              <a:t>PROGRAM </a:t>
            </a:r>
            <a:r>
              <a:rPr lang="en-MY" sz="1600" dirty="0" err="1"/>
              <a:t>AverageMarksForArbitaryNumberOfStudents</a:t>
            </a:r>
            <a:endParaRPr lang="en-MY" sz="1600" dirty="0"/>
          </a:p>
          <a:p>
            <a:pPr marL="0" indent="0">
              <a:buNone/>
            </a:pPr>
            <a:r>
              <a:rPr lang="en-MY" sz="1600" dirty="0"/>
              <a:t>BEGIN</a:t>
            </a:r>
          </a:p>
          <a:p>
            <a:pPr marL="265106" indent="0">
              <a:buNone/>
            </a:pPr>
            <a:r>
              <a:rPr lang="en-MY" sz="1600" dirty="0"/>
              <a:t>	</a:t>
            </a:r>
            <a:r>
              <a:rPr lang="en-MY" sz="1600" dirty="0">
                <a:solidFill>
                  <a:srgbClr val="0070C0"/>
                </a:solidFill>
              </a:rPr>
              <a:t>Print “Enter 1 to continue OR -1 to end”</a:t>
            </a:r>
          </a:p>
          <a:p>
            <a:pPr marL="0" indent="0">
              <a:buNone/>
            </a:pPr>
            <a:r>
              <a:rPr lang="en-MY" sz="1600" dirty="0">
                <a:solidFill>
                  <a:srgbClr val="0070C0"/>
                </a:solidFill>
              </a:rPr>
              <a:t>	Read choice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	DO</a:t>
            </a:r>
            <a:r>
              <a:rPr lang="en-MY" sz="1600" dirty="0">
                <a:solidFill>
                  <a:srgbClr val="0070C0"/>
                </a:solidFill>
              </a:rPr>
              <a:t>WHILE (choice == 1)       </a:t>
            </a:r>
            <a:r>
              <a:rPr lang="en-MY" sz="1600" i="1" dirty="0"/>
              <a:t>Note: DOWHILE (choice != -1) also works</a:t>
            </a:r>
          </a:p>
          <a:p>
            <a:pPr marL="0" indent="0">
              <a:buNone/>
            </a:pPr>
            <a:r>
              <a:rPr lang="en-MY" sz="1600" dirty="0"/>
              <a:t>          		</a:t>
            </a: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          		LOOP subjects FROM  1 TO 5 STEP 1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              			Print “Enter marks”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sum = sum +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                		ENDLOOP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average = sum / 5 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Print average</a:t>
            </a:r>
          </a:p>
          <a:p>
            <a:pPr marL="265106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600" dirty="0">
                <a:solidFill>
                  <a:srgbClr val="0070C0"/>
                </a:solidFill>
              </a:rPr>
              <a:t>Print “Enter 1 to continue OR -1 to end”</a:t>
            </a:r>
          </a:p>
          <a:p>
            <a:pPr marL="0" indent="0">
              <a:buNone/>
            </a:pPr>
            <a:r>
              <a:rPr lang="en-MY" sz="1600" dirty="0">
                <a:solidFill>
                  <a:srgbClr val="0070C0"/>
                </a:solidFill>
              </a:rPr>
              <a:t>		Read choice</a:t>
            </a:r>
          </a:p>
          <a:p>
            <a:pPr marL="0" indent="0">
              <a:buNone/>
            </a:pPr>
            <a:r>
              <a:rPr lang="en-MY" sz="1600" dirty="0"/>
              <a:t>       	</a:t>
            </a:r>
            <a:r>
              <a:rPr lang="en-MY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</a:p>
          <a:p>
            <a:pPr marL="0" indent="0">
              <a:buNone/>
            </a:pPr>
            <a:r>
              <a:rPr lang="en-MY" sz="16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10734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820"/>
            <a:ext cx="8229600" cy="478574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6(1&amp;2) - Flowchart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F85032-B48E-40A3-8770-9D18B966AEB3}"/>
              </a:ext>
            </a:extLst>
          </p:cNvPr>
          <p:cNvCxnSpPr>
            <a:cxnSpLocks/>
          </p:cNvCxnSpPr>
          <p:nvPr/>
        </p:nvCxnSpPr>
        <p:spPr>
          <a:xfrm>
            <a:off x="5373814" y="2759281"/>
            <a:ext cx="0" cy="2341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771E833-C8EA-4AF0-9B62-A31337B7A4C0}"/>
              </a:ext>
            </a:extLst>
          </p:cNvPr>
          <p:cNvSpPr/>
          <p:nvPr/>
        </p:nvSpPr>
        <p:spPr>
          <a:xfrm>
            <a:off x="2786765" y="918741"/>
            <a:ext cx="1685261" cy="2650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CB7BA1-DB10-4273-9843-60AC4F0C9EEA}"/>
              </a:ext>
            </a:extLst>
          </p:cNvPr>
          <p:cNvSpPr/>
          <p:nvPr/>
        </p:nvSpPr>
        <p:spPr>
          <a:xfrm>
            <a:off x="795005" y="6140698"/>
            <a:ext cx="1685260" cy="2385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9B862C-5B62-403B-8A61-01BA8804E60C}"/>
              </a:ext>
            </a:extLst>
          </p:cNvPr>
          <p:cNvCxnSpPr>
            <a:cxnSpLocks/>
          </p:cNvCxnSpPr>
          <p:nvPr/>
        </p:nvCxnSpPr>
        <p:spPr>
          <a:xfrm>
            <a:off x="3842464" y="5215669"/>
            <a:ext cx="0" cy="194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DFE0C73-4B50-42A4-B02D-7FE58D9D73FF}"/>
              </a:ext>
            </a:extLst>
          </p:cNvPr>
          <p:cNvGrpSpPr/>
          <p:nvPr/>
        </p:nvGrpSpPr>
        <p:grpSpPr>
          <a:xfrm>
            <a:off x="3116397" y="3017567"/>
            <a:ext cx="4977975" cy="3210462"/>
            <a:chOff x="1907704" y="1452070"/>
            <a:chExt cx="4903357" cy="427891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29CE1D-6053-43B8-8F0A-8732BC1C7A28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4150373" y="1810710"/>
              <a:ext cx="7673" cy="2391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5957253-7499-4CD1-8DE3-F265338B2FA0}"/>
                </a:ext>
              </a:extLst>
            </p:cNvPr>
            <p:cNvSpPr/>
            <p:nvPr/>
          </p:nvSpPr>
          <p:spPr>
            <a:xfrm>
              <a:off x="4990422" y="3394015"/>
              <a:ext cx="1707583" cy="353221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marks”</a:t>
              </a: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054BFC33-6163-42C0-8F3A-CB8588B48791}"/>
                </a:ext>
              </a:extLst>
            </p:cNvPr>
            <p:cNvSpPr/>
            <p:nvPr/>
          </p:nvSpPr>
          <p:spPr>
            <a:xfrm>
              <a:off x="5259962" y="4028485"/>
              <a:ext cx="1369459" cy="3532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F1A6A7-49A9-450D-84E1-28AEC46C829C}"/>
                </a:ext>
              </a:extLst>
            </p:cNvPr>
            <p:cNvCxnSpPr>
              <a:cxnSpLocks/>
            </p:cNvCxnSpPr>
            <p:nvPr/>
          </p:nvCxnSpPr>
          <p:spPr>
            <a:xfrm>
              <a:off x="4185903" y="2426349"/>
              <a:ext cx="5749" cy="3492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766B32-4E60-4700-9D7B-9D7B86DA9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969" y="3747532"/>
              <a:ext cx="1" cy="264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B99F37-D58F-4A37-86D3-D649C61E4CBA}"/>
                </a:ext>
              </a:extLst>
            </p:cNvPr>
            <p:cNvSpPr/>
            <p:nvPr/>
          </p:nvSpPr>
          <p:spPr>
            <a:xfrm>
              <a:off x="5257323" y="4610967"/>
              <a:ext cx="1431409" cy="353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sum + marks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9C7452-D665-4E39-B631-97315450D40B}"/>
                </a:ext>
              </a:extLst>
            </p:cNvPr>
            <p:cNvCxnSpPr>
              <a:cxnSpLocks/>
            </p:cNvCxnSpPr>
            <p:nvPr/>
          </p:nvCxnSpPr>
          <p:spPr>
            <a:xfrm>
              <a:off x="5927969" y="3021808"/>
              <a:ext cx="0" cy="378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2EA8ABD-2BBE-47CD-AD05-C522E8417823}"/>
                </a:ext>
              </a:extLst>
            </p:cNvPr>
            <p:cNvSpPr/>
            <p:nvPr/>
          </p:nvSpPr>
          <p:spPr>
            <a:xfrm>
              <a:off x="1907704" y="3995406"/>
              <a:ext cx="1465289" cy="3532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average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B4881E-3E65-45EF-8551-F578BBFA4B6D}"/>
                </a:ext>
              </a:extLst>
            </p:cNvPr>
            <p:cNvCxnSpPr>
              <a:cxnSpLocks/>
            </p:cNvCxnSpPr>
            <p:nvPr/>
          </p:nvCxnSpPr>
          <p:spPr>
            <a:xfrm>
              <a:off x="5927969" y="4381707"/>
              <a:ext cx="0" cy="225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B65C1C-8FC5-4BAA-BC04-4F32280BDF41}"/>
                </a:ext>
              </a:extLst>
            </p:cNvPr>
            <p:cNvSpPr/>
            <p:nvPr/>
          </p:nvSpPr>
          <p:spPr>
            <a:xfrm>
              <a:off x="3283806" y="1452070"/>
              <a:ext cx="1717240" cy="353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18AEDA-2AC1-46F1-9C84-8BF2827B5E19}"/>
                </a:ext>
              </a:extLst>
            </p:cNvPr>
            <p:cNvSpPr/>
            <p:nvPr/>
          </p:nvSpPr>
          <p:spPr>
            <a:xfrm>
              <a:off x="5078047" y="5193450"/>
              <a:ext cx="1610685" cy="35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subjects + 1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157AFF-0959-453B-B863-62D648EAD8C1}"/>
                </a:ext>
              </a:extLst>
            </p:cNvPr>
            <p:cNvCxnSpPr>
              <a:cxnSpLocks/>
            </p:cNvCxnSpPr>
            <p:nvPr/>
          </p:nvCxnSpPr>
          <p:spPr>
            <a:xfrm>
              <a:off x="2623408" y="3786591"/>
              <a:ext cx="0" cy="225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EDD7C2-D409-4D67-91EA-CAF13192C662}"/>
                </a:ext>
              </a:extLst>
            </p:cNvPr>
            <p:cNvSpPr/>
            <p:nvPr/>
          </p:nvSpPr>
          <p:spPr>
            <a:xfrm>
              <a:off x="3291753" y="2049881"/>
              <a:ext cx="1717240" cy="353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1</a:t>
              </a:r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6294D845-7DDB-4B98-9CF1-7BCC2293AE04}"/>
                </a:ext>
              </a:extLst>
            </p:cNvPr>
            <p:cNvSpPr/>
            <p:nvPr/>
          </p:nvSpPr>
          <p:spPr>
            <a:xfrm>
              <a:off x="3203853" y="2758741"/>
              <a:ext cx="1948474" cy="53259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&lt;= 5 ?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46BD0D-65BD-4DB6-B680-C135555587C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5152327" y="3021810"/>
              <a:ext cx="775642" cy="32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5C9FCD-FA73-451F-8F19-FB0829BB9AFF}"/>
                </a:ext>
              </a:extLst>
            </p:cNvPr>
            <p:cNvCxnSpPr>
              <a:cxnSpLocks/>
            </p:cNvCxnSpPr>
            <p:nvPr/>
          </p:nvCxnSpPr>
          <p:spPr>
            <a:xfrm>
              <a:off x="5927969" y="4958369"/>
              <a:ext cx="0" cy="225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F625F9-53A4-443B-B284-5AEA675E18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4810" y="2560243"/>
              <a:ext cx="5607" cy="3170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9CCBE8-F3D1-4DB7-94D7-0034CAEF1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4692" y="5546672"/>
              <a:ext cx="0" cy="184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0EAAA74-2E0A-4143-9E8A-463B29E78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1282" y="5725468"/>
              <a:ext cx="85913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95F59C-5970-468E-ABCF-7128E37F2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9688" y="2535114"/>
              <a:ext cx="26113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B85A10-2BDD-4771-B16B-11AF98E63969}"/>
                </a:ext>
              </a:extLst>
            </p:cNvPr>
            <p:cNvSpPr txBox="1"/>
            <p:nvPr/>
          </p:nvSpPr>
          <p:spPr>
            <a:xfrm>
              <a:off x="5357063" y="2758741"/>
              <a:ext cx="551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35DB69-0D24-4DF6-94DF-C486D3096CE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632198" y="3025040"/>
              <a:ext cx="571655" cy="12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BA1798-28EB-4D70-B7D9-E4BEC99A2510}"/>
                </a:ext>
              </a:extLst>
            </p:cNvPr>
            <p:cNvSpPr txBox="1"/>
            <p:nvPr/>
          </p:nvSpPr>
          <p:spPr>
            <a:xfrm>
              <a:off x="2676391" y="2766230"/>
              <a:ext cx="597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400191A-77E2-4806-8936-A26F2CE9D6B2}"/>
                </a:ext>
              </a:extLst>
            </p:cNvPr>
            <p:cNvCxnSpPr>
              <a:cxnSpLocks/>
            </p:cNvCxnSpPr>
            <p:nvPr/>
          </p:nvCxnSpPr>
          <p:spPr>
            <a:xfrm>
              <a:off x="2632198" y="3037889"/>
              <a:ext cx="0" cy="378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C0DE59-68A1-424E-BB4D-F4D9881FBA66}"/>
                </a:ext>
              </a:extLst>
            </p:cNvPr>
            <p:cNvSpPr/>
            <p:nvPr/>
          </p:nvSpPr>
          <p:spPr>
            <a:xfrm>
              <a:off x="1907704" y="3416206"/>
              <a:ext cx="1431409" cy="353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average = sum / 5</a:t>
              </a:r>
            </a:p>
          </p:txBody>
        </p:sp>
      </p:grpSp>
      <p:sp>
        <p:nvSpPr>
          <p:cNvPr id="41" name="Diamond 40">
            <a:extLst>
              <a:ext uri="{FF2B5EF4-FFF2-40B4-BE49-F238E27FC236}">
                <a16:creationId xmlns:a16="http://schemas.microsoft.com/office/drawing/2014/main" id="{67574F5E-4409-4D83-A356-280FBF7CC18D}"/>
              </a:ext>
            </a:extLst>
          </p:cNvPr>
          <p:cNvSpPr/>
          <p:nvPr/>
        </p:nvSpPr>
        <p:spPr>
          <a:xfrm>
            <a:off x="2480266" y="2561167"/>
            <a:ext cx="2216548" cy="413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choice == 1 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F2DD42-8102-4A35-9169-93E1A39DC512}"/>
              </a:ext>
            </a:extLst>
          </p:cNvPr>
          <p:cNvSpPr txBox="1"/>
          <p:nvPr/>
        </p:nvSpPr>
        <p:spPr>
          <a:xfrm>
            <a:off x="4875272" y="2510120"/>
            <a:ext cx="559942" cy="18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/>
              <a:t>True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FC6DAD-7A65-4F8E-A02C-2BC6BA6B751D}"/>
              </a:ext>
            </a:extLst>
          </p:cNvPr>
          <p:cNvCxnSpPr>
            <a:cxnSpLocks/>
          </p:cNvCxnSpPr>
          <p:nvPr/>
        </p:nvCxnSpPr>
        <p:spPr>
          <a:xfrm>
            <a:off x="4693787" y="2759281"/>
            <a:ext cx="680027" cy="85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C55BD2-B841-4102-A0A6-F92CC997398E}"/>
              </a:ext>
            </a:extLst>
          </p:cNvPr>
          <p:cNvCxnSpPr>
            <a:cxnSpLocks/>
          </p:cNvCxnSpPr>
          <p:nvPr/>
        </p:nvCxnSpPr>
        <p:spPr>
          <a:xfrm>
            <a:off x="3624544" y="2198434"/>
            <a:ext cx="0" cy="3583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7F083D-37AC-446E-9886-1A791DB59C1F}"/>
              </a:ext>
            </a:extLst>
          </p:cNvPr>
          <p:cNvCxnSpPr>
            <a:cxnSpLocks/>
          </p:cNvCxnSpPr>
          <p:nvPr/>
        </p:nvCxnSpPr>
        <p:spPr>
          <a:xfrm>
            <a:off x="3624547" y="1183763"/>
            <a:ext cx="1334" cy="2380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3AA9AB-6FA3-494F-BE30-B69B230B8516}"/>
              </a:ext>
            </a:extLst>
          </p:cNvPr>
          <p:cNvCxnSpPr>
            <a:cxnSpLocks/>
          </p:cNvCxnSpPr>
          <p:nvPr/>
        </p:nvCxnSpPr>
        <p:spPr>
          <a:xfrm flipH="1">
            <a:off x="3624544" y="2344242"/>
            <a:ext cx="4780029" cy="15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D4FA4A-A16E-4D7F-8D38-0E0207622F15}"/>
              </a:ext>
            </a:extLst>
          </p:cNvPr>
          <p:cNvCxnSpPr>
            <a:cxnSpLocks/>
          </p:cNvCxnSpPr>
          <p:nvPr/>
        </p:nvCxnSpPr>
        <p:spPr>
          <a:xfrm flipH="1" flipV="1">
            <a:off x="8381059" y="2344242"/>
            <a:ext cx="79374" cy="4250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53D1BD5-0B8B-47CC-AC45-8FCE12B40F91}"/>
              </a:ext>
            </a:extLst>
          </p:cNvPr>
          <p:cNvCxnSpPr>
            <a:cxnSpLocks/>
          </p:cNvCxnSpPr>
          <p:nvPr/>
        </p:nvCxnSpPr>
        <p:spPr>
          <a:xfrm flipV="1">
            <a:off x="3842464" y="6595071"/>
            <a:ext cx="4617968" cy="1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9AAB4D6-0AF4-4F39-A636-D373656540AB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3834127" y="6195361"/>
            <a:ext cx="2582" cy="422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B3221C-7D92-4368-B827-EF8626AD9F77}"/>
              </a:ext>
            </a:extLst>
          </p:cNvPr>
          <p:cNvSpPr txBox="1"/>
          <p:nvPr/>
        </p:nvSpPr>
        <p:spPr>
          <a:xfrm>
            <a:off x="1793800" y="2510120"/>
            <a:ext cx="606183" cy="18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/>
              <a:t>False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289695-76B2-4813-AE79-E8BFE136EE82}"/>
              </a:ext>
            </a:extLst>
          </p:cNvPr>
          <p:cNvCxnSpPr>
            <a:cxnSpLocks/>
          </p:cNvCxnSpPr>
          <p:nvPr/>
        </p:nvCxnSpPr>
        <p:spPr>
          <a:xfrm>
            <a:off x="1637635" y="2791810"/>
            <a:ext cx="0" cy="33516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854B1D-F008-4600-9DAE-9EC2B0D9679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637635" y="2767814"/>
            <a:ext cx="842630" cy="23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F57FD647-1C3D-4E9E-9163-B3B5E9889192}"/>
              </a:ext>
            </a:extLst>
          </p:cNvPr>
          <p:cNvSpPr/>
          <p:nvPr/>
        </p:nvSpPr>
        <p:spPr>
          <a:xfrm>
            <a:off x="1979722" y="1443085"/>
            <a:ext cx="3374082" cy="26615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Print “Enter 1 to continue OR -1 to end”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3DBC06C3-224B-49D7-8FED-5D9832199F7A}"/>
              </a:ext>
            </a:extLst>
          </p:cNvPr>
          <p:cNvSpPr/>
          <p:nvPr/>
        </p:nvSpPr>
        <p:spPr>
          <a:xfrm>
            <a:off x="2929395" y="1933412"/>
            <a:ext cx="1390299" cy="26502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Read choice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31BC1A-9549-4246-A60A-77FA5A8F0076}"/>
              </a:ext>
            </a:extLst>
          </p:cNvPr>
          <p:cNvCxnSpPr>
            <a:cxnSpLocks/>
          </p:cNvCxnSpPr>
          <p:nvPr/>
        </p:nvCxnSpPr>
        <p:spPr>
          <a:xfrm flipH="1">
            <a:off x="3624545" y="1718684"/>
            <a:ext cx="1" cy="1986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1C5D1C55-5833-4DAD-B097-C9DA45AC4206}"/>
              </a:ext>
            </a:extLst>
          </p:cNvPr>
          <p:cNvSpPr/>
          <p:nvPr/>
        </p:nvSpPr>
        <p:spPr>
          <a:xfrm>
            <a:off x="2123754" y="5430708"/>
            <a:ext cx="3319501" cy="27440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Print “Enter 1 to continue”</a:t>
            </a:r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CFAC1A75-68F8-4C9C-8D62-DC30AC1EDF3E}"/>
              </a:ext>
            </a:extLst>
          </p:cNvPr>
          <p:cNvSpPr/>
          <p:nvPr/>
        </p:nvSpPr>
        <p:spPr>
          <a:xfrm>
            <a:off x="3138977" y="5930339"/>
            <a:ext cx="1390299" cy="26502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Read choice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49231A-FBB7-48BB-8075-DD31003951BB}"/>
              </a:ext>
            </a:extLst>
          </p:cNvPr>
          <p:cNvCxnSpPr>
            <a:cxnSpLocks/>
          </p:cNvCxnSpPr>
          <p:nvPr/>
        </p:nvCxnSpPr>
        <p:spPr>
          <a:xfrm flipH="1">
            <a:off x="3834127" y="5715611"/>
            <a:ext cx="1" cy="1986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7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6(3)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25" y="1052736"/>
            <a:ext cx="8363272" cy="5530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600" dirty="0"/>
              <a:t>PROGRAM </a:t>
            </a:r>
            <a:r>
              <a:rPr lang="en-MY" sz="1600" dirty="0" err="1"/>
              <a:t>AverageMarksForArbitaryNumberOfStudents</a:t>
            </a:r>
            <a:endParaRPr lang="en-MY" sz="1600" dirty="0"/>
          </a:p>
          <a:p>
            <a:pPr marL="0" indent="0">
              <a:buNone/>
            </a:pPr>
            <a:r>
              <a:rPr lang="en-MY" sz="1600" dirty="0"/>
              <a:t>BEGIN</a:t>
            </a:r>
          </a:p>
          <a:p>
            <a:pPr marL="265106" indent="0">
              <a:buNone/>
            </a:pPr>
            <a:r>
              <a:rPr lang="en-MY" sz="1600" dirty="0"/>
              <a:t>	</a:t>
            </a:r>
            <a:r>
              <a:rPr lang="en-MY" sz="1600" dirty="0">
                <a:solidFill>
                  <a:srgbClr val="0070C0"/>
                </a:solidFill>
              </a:rPr>
              <a:t>Print “Enter marks for first student, 999 to end”</a:t>
            </a:r>
          </a:p>
          <a:p>
            <a:pPr marL="0" indent="0">
              <a:buNone/>
            </a:pPr>
            <a:r>
              <a:rPr lang="en-MY" sz="1600" dirty="0">
                <a:solidFill>
                  <a:srgbClr val="0070C0"/>
                </a:solidFill>
              </a:rPr>
              <a:t>	Read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MY" sz="1600">
                <a:solidFill>
                  <a:schemeClr val="tx2">
                    <a:lumMod val="60000"/>
                    <a:lumOff val="40000"/>
                  </a:schemeClr>
                </a:solidFill>
              </a:rPr>
              <a:t>	DO</a:t>
            </a:r>
            <a:r>
              <a:rPr lang="en-MY" sz="1600">
                <a:solidFill>
                  <a:srgbClr val="0070C0"/>
                </a:solidFill>
              </a:rPr>
              <a:t>WHILE </a:t>
            </a:r>
            <a:r>
              <a:rPr lang="en-MY" sz="1600" dirty="0">
                <a:solidFill>
                  <a:srgbClr val="0070C0"/>
                </a:solidFill>
              </a:rPr>
              <a:t>(marks != 999)</a:t>
            </a:r>
          </a:p>
          <a:p>
            <a:pPr marL="0" indent="0">
              <a:buNone/>
            </a:pPr>
            <a:r>
              <a:rPr lang="en-MY" sz="1600" dirty="0"/>
              <a:t>          		</a:t>
            </a: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sum =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          		subjects = 2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              		DOWHILE (subjects &lt;= 5)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Print “Enter marks”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sum = sum +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subjects = subjects + 1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                		ENDDO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average = sum / 5 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Print average</a:t>
            </a:r>
          </a:p>
          <a:p>
            <a:pPr marL="265106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600" dirty="0">
                <a:solidFill>
                  <a:srgbClr val="0070C0"/>
                </a:solidFill>
              </a:rPr>
              <a:t>Print “Enter marks for next student, 999 to end”</a:t>
            </a:r>
          </a:p>
          <a:p>
            <a:pPr marL="0" indent="0">
              <a:buNone/>
            </a:pPr>
            <a:r>
              <a:rPr lang="en-MY" sz="1600" dirty="0">
                <a:solidFill>
                  <a:srgbClr val="0070C0"/>
                </a:solidFill>
              </a:rPr>
              <a:t>		Read marks</a:t>
            </a:r>
          </a:p>
          <a:p>
            <a:pPr marL="0" indent="0">
              <a:buNone/>
            </a:pPr>
            <a:r>
              <a:rPr lang="en-MY" sz="1600" dirty="0"/>
              <a:t>       	</a:t>
            </a:r>
            <a:r>
              <a:rPr lang="en-MY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</a:p>
          <a:p>
            <a:pPr marL="0" indent="0">
              <a:buNone/>
            </a:pPr>
            <a:r>
              <a:rPr lang="en-MY" sz="16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0041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1 -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PROGRAM </a:t>
            </a:r>
            <a:r>
              <a:rPr lang="en-MY" dirty="0" err="1"/>
              <a:t>PrintNumber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BEGIN</a:t>
            </a:r>
          </a:p>
          <a:p>
            <a:pPr marL="0" indent="0">
              <a:buNone/>
            </a:pPr>
            <a:r>
              <a:rPr lang="en-MY" dirty="0"/>
              <a:t>	Print “Enter a number”</a:t>
            </a:r>
          </a:p>
          <a:p>
            <a:pPr marL="0" indent="0">
              <a:buNone/>
            </a:pPr>
            <a:r>
              <a:rPr lang="en-MY" dirty="0"/>
              <a:t>	Read A</a:t>
            </a:r>
          </a:p>
          <a:p>
            <a:pPr marL="0" indent="0">
              <a:buNone/>
            </a:pPr>
            <a:r>
              <a:rPr lang="en-MY" dirty="0"/>
              <a:t>	Print A</a:t>
            </a:r>
          </a:p>
          <a:p>
            <a:pPr marL="0" indent="0">
              <a:buNone/>
            </a:pPr>
            <a:r>
              <a:rPr lang="en-MY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323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6(4)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25" y="1052736"/>
            <a:ext cx="8363272" cy="5530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600" dirty="0"/>
              <a:t>PROGRAM </a:t>
            </a:r>
            <a:r>
              <a:rPr lang="en-MY" sz="1600" dirty="0" err="1"/>
              <a:t>AverageMarksForArbitaryNumberOfStudents</a:t>
            </a:r>
            <a:endParaRPr lang="en-MY" sz="1600" dirty="0"/>
          </a:p>
          <a:p>
            <a:pPr marL="0" indent="0">
              <a:buNone/>
            </a:pPr>
            <a:r>
              <a:rPr lang="en-MY" sz="1600" dirty="0"/>
              <a:t>BEGIN</a:t>
            </a:r>
          </a:p>
          <a:p>
            <a:pPr marL="265106" indent="0">
              <a:buNone/>
            </a:pPr>
            <a:r>
              <a:rPr lang="en-MY" sz="1600" dirty="0"/>
              <a:t>	</a:t>
            </a:r>
            <a:r>
              <a:rPr lang="en-MY" sz="1600" dirty="0">
                <a:solidFill>
                  <a:srgbClr val="0070C0"/>
                </a:solidFill>
              </a:rPr>
              <a:t>Print “Enter marks for first student, 999 to end”</a:t>
            </a:r>
          </a:p>
          <a:p>
            <a:pPr marL="0" indent="0">
              <a:buNone/>
            </a:pPr>
            <a:r>
              <a:rPr lang="en-MY" sz="1600" dirty="0">
                <a:solidFill>
                  <a:srgbClr val="0070C0"/>
                </a:solidFill>
              </a:rPr>
              <a:t>	Read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	DO</a:t>
            </a:r>
            <a:r>
              <a:rPr lang="en-MY" sz="1600" dirty="0">
                <a:solidFill>
                  <a:srgbClr val="0070C0"/>
                </a:solidFill>
              </a:rPr>
              <a:t>WHILE (marks != 999)</a:t>
            </a:r>
          </a:p>
          <a:p>
            <a:pPr marL="0" indent="0">
              <a:buNone/>
            </a:pPr>
            <a:r>
              <a:rPr lang="en-MY" sz="1600" dirty="0"/>
              <a:t>          		</a:t>
            </a: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sum =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LOOP subjects FROM 2 TO 5 STEP 1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Print “Enter marks”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	sum = sum + marks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ENDLOOP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average = sum / 5 </a:t>
            </a:r>
          </a:p>
          <a:p>
            <a:pPr marL="0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Print average</a:t>
            </a:r>
          </a:p>
          <a:p>
            <a:pPr marL="265106" indent="0">
              <a:buNone/>
            </a:pPr>
            <a:r>
              <a:rPr lang="en-MY" sz="16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600" dirty="0">
                <a:solidFill>
                  <a:srgbClr val="0070C0"/>
                </a:solidFill>
              </a:rPr>
              <a:t>Print “Enter marks for next student, 999 to end”</a:t>
            </a:r>
          </a:p>
          <a:p>
            <a:pPr marL="0" indent="0">
              <a:buNone/>
            </a:pPr>
            <a:r>
              <a:rPr lang="en-MY" sz="1600" dirty="0">
                <a:solidFill>
                  <a:srgbClr val="0070C0"/>
                </a:solidFill>
              </a:rPr>
              <a:t>		Read marks</a:t>
            </a:r>
          </a:p>
          <a:p>
            <a:pPr marL="0" indent="0">
              <a:buNone/>
            </a:pPr>
            <a:r>
              <a:rPr lang="en-MY" sz="1600" dirty="0"/>
              <a:t>       	</a:t>
            </a:r>
            <a:r>
              <a:rPr lang="en-MY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</a:p>
          <a:p>
            <a:pPr marL="0" indent="0">
              <a:buNone/>
            </a:pPr>
            <a:r>
              <a:rPr lang="en-MY" sz="16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170952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820"/>
            <a:ext cx="8229600" cy="478574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6(3&amp;4) - Flowchart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F85032-B48E-40A3-8770-9D18B966AEB3}"/>
              </a:ext>
            </a:extLst>
          </p:cNvPr>
          <p:cNvCxnSpPr>
            <a:cxnSpLocks/>
          </p:cNvCxnSpPr>
          <p:nvPr/>
        </p:nvCxnSpPr>
        <p:spPr>
          <a:xfrm>
            <a:off x="5373814" y="2759281"/>
            <a:ext cx="0" cy="2341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771E833-C8EA-4AF0-9B62-A31337B7A4C0}"/>
              </a:ext>
            </a:extLst>
          </p:cNvPr>
          <p:cNvSpPr/>
          <p:nvPr/>
        </p:nvSpPr>
        <p:spPr>
          <a:xfrm>
            <a:off x="2786765" y="918741"/>
            <a:ext cx="1685261" cy="2650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CB7BA1-DB10-4273-9843-60AC4F0C9EEA}"/>
              </a:ext>
            </a:extLst>
          </p:cNvPr>
          <p:cNvSpPr/>
          <p:nvPr/>
        </p:nvSpPr>
        <p:spPr>
          <a:xfrm>
            <a:off x="795005" y="6140698"/>
            <a:ext cx="1685260" cy="2385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9B862C-5B62-403B-8A61-01BA8804E60C}"/>
              </a:ext>
            </a:extLst>
          </p:cNvPr>
          <p:cNvCxnSpPr>
            <a:cxnSpLocks/>
          </p:cNvCxnSpPr>
          <p:nvPr/>
        </p:nvCxnSpPr>
        <p:spPr>
          <a:xfrm>
            <a:off x="3842464" y="5215669"/>
            <a:ext cx="0" cy="194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DFE0C73-4B50-42A4-B02D-7FE58D9D73FF}"/>
              </a:ext>
            </a:extLst>
          </p:cNvPr>
          <p:cNvGrpSpPr/>
          <p:nvPr/>
        </p:nvGrpSpPr>
        <p:grpSpPr>
          <a:xfrm>
            <a:off x="3116397" y="3017567"/>
            <a:ext cx="4977975" cy="3210462"/>
            <a:chOff x="1907704" y="1452070"/>
            <a:chExt cx="4903357" cy="427891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29CE1D-6053-43B8-8F0A-8732BC1C7A28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4150373" y="1810710"/>
              <a:ext cx="7673" cy="2391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5957253-7499-4CD1-8DE3-F265338B2FA0}"/>
                </a:ext>
              </a:extLst>
            </p:cNvPr>
            <p:cNvSpPr/>
            <p:nvPr/>
          </p:nvSpPr>
          <p:spPr>
            <a:xfrm>
              <a:off x="4990422" y="3394015"/>
              <a:ext cx="1707583" cy="353221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marks”</a:t>
              </a: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054BFC33-6163-42C0-8F3A-CB8588B48791}"/>
                </a:ext>
              </a:extLst>
            </p:cNvPr>
            <p:cNvSpPr/>
            <p:nvPr/>
          </p:nvSpPr>
          <p:spPr>
            <a:xfrm>
              <a:off x="5259962" y="4028485"/>
              <a:ext cx="1369459" cy="3532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F1A6A7-49A9-450D-84E1-28AEC46C829C}"/>
                </a:ext>
              </a:extLst>
            </p:cNvPr>
            <p:cNvCxnSpPr>
              <a:cxnSpLocks/>
            </p:cNvCxnSpPr>
            <p:nvPr/>
          </p:nvCxnSpPr>
          <p:spPr>
            <a:xfrm>
              <a:off x="4185903" y="2426349"/>
              <a:ext cx="5749" cy="3492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766B32-4E60-4700-9D7B-9D7B86DA9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969" y="3747532"/>
              <a:ext cx="1" cy="264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B99F37-D58F-4A37-86D3-D649C61E4CBA}"/>
                </a:ext>
              </a:extLst>
            </p:cNvPr>
            <p:cNvSpPr/>
            <p:nvPr/>
          </p:nvSpPr>
          <p:spPr>
            <a:xfrm>
              <a:off x="5257323" y="4610967"/>
              <a:ext cx="1431409" cy="353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sum + marks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9C7452-D665-4E39-B631-97315450D40B}"/>
                </a:ext>
              </a:extLst>
            </p:cNvPr>
            <p:cNvCxnSpPr>
              <a:cxnSpLocks/>
            </p:cNvCxnSpPr>
            <p:nvPr/>
          </p:nvCxnSpPr>
          <p:spPr>
            <a:xfrm>
              <a:off x="5927969" y="3021808"/>
              <a:ext cx="0" cy="378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2EA8ABD-2BBE-47CD-AD05-C522E8417823}"/>
                </a:ext>
              </a:extLst>
            </p:cNvPr>
            <p:cNvSpPr/>
            <p:nvPr/>
          </p:nvSpPr>
          <p:spPr>
            <a:xfrm>
              <a:off x="1907704" y="3995406"/>
              <a:ext cx="1465289" cy="3532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average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B4881E-3E65-45EF-8551-F578BBFA4B6D}"/>
                </a:ext>
              </a:extLst>
            </p:cNvPr>
            <p:cNvCxnSpPr>
              <a:cxnSpLocks/>
            </p:cNvCxnSpPr>
            <p:nvPr/>
          </p:nvCxnSpPr>
          <p:spPr>
            <a:xfrm>
              <a:off x="5927969" y="4381707"/>
              <a:ext cx="0" cy="225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B65C1C-8FC5-4BAA-BC04-4F32280BDF41}"/>
                </a:ext>
              </a:extLst>
            </p:cNvPr>
            <p:cNvSpPr/>
            <p:nvPr/>
          </p:nvSpPr>
          <p:spPr>
            <a:xfrm>
              <a:off x="3283806" y="1452070"/>
              <a:ext cx="1717240" cy="353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marks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18AEDA-2AC1-46F1-9C84-8BF2827B5E19}"/>
                </a:ext>
              </a:extLst>
            </p:cNvPr>
            <p:cNvSpPr/>
            <p:nvPr/>
          </p:nvSpPr>
          <p:spPr>
            <a:xfrm>
              <a:off x="5078047" y="5193450"/>
              <a:ext cx="1610685" cy="35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subjects + 1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157AFF-0959-453B-B863-62D648EAD8C1}"/>
                </a:ext>
              </a:extLst>
            </p:cNvPr>
            <p:cNvCxnSpPr>
              <a:cxnSpLocks/>
            </p:cNvCxnSpPr>
            <p:nvPr/>
          </p:nvCxnSpPr>
          <p:spPr>
            <a:xfrm>
              <a:off x="2623408" y="3786591"/>
              <a:ext cx="0" cy="225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EDD7C2-D409-4D67-91EA-CAF13192C662}"/>
                </a:ext>
              </a:extLst>
            </p:cNvPr>
            <p:cNvSpPr/>
            <p:nvPr/>
          </p:nvSpPr>
          <p:spPr>
            <a:xfrm>
              <a:off x="3291753" y="2049881"/>
              <a:ext cx="1717240" cy="353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2</a:t>
              </a:r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6294D845-7DDB-4B98-9CF1-7BCC2293AE04}"/>
                </a:ext>
              </a:extLst>
            </p:cNvPr>
            <p:cNvSpPr/>
            <p:nvPr/>
          </p:nvSpPr>
          <p:spPr>
            <a:xfrm>
              <a:off x="3203853" y="2758741"/>
              <a:ext cx="1948474" cy="53259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&lt;= 5 ?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46BD0D-65BD-4DB6-B680-C135555587C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5152327" y="3021810"/>
              <a:ext cx="775642" cy="32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5C9FCD-FA73-451F-8F19-FB0829BB9AFF}"/>
                </a:ext>
              </a:extLst>
            </p:cNvPr>
            <p:cNvCxnSpPr>
              <a:cxnSpLocks/>
            </p:cNvCxnSpPr>
            <p:nvPr/>
          </p:nvCxnSpPr>
          <p:spPr>
            <a:xfrm>
              <a:off x="5927969" y="4958369"/>
              <a:ext cx="0" cy="225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F625F9-53A4-443B-B284-5AEA675E18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4810" y="2560243"/>
              <a:ext cx="5607" cy="3170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9CCBE8-F3D1-4DB7-94D7-0034CAEF1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4692" y="5546672"/>
              <a:ext cx="0" cy="184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0EAAA74-2E0A-4143-9E8A-463B29E78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1282" y="5725468"/>
              <a:ext cx="85913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95F59C-5970-468E-ABCF-7128E37F2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9688" y="2535114"/>
              <a:ext cx="26113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B85A10-2BDD-4771-B16B-11AF98E63969}"/>
                </a:ext>
              </a:extLst>
            </p:cNvPr>
            <p:cNvSpPr txBox="1"/>
            <p:nvPr/>
          </p:nvSpPr>
          <p:spPr>
            <a:xfrm>
              <a:off x="5357063" y="2758741"/>
              <a:ext cx="551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35DB69-0D24-4DF6-94DF-C486D3096CE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632198" y="3025040"/>
              <a:ext cx="571655" cy="12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BA1798-28EB-4D70-B7D9-E4BEC99A2510}"/>
                </a:ext>
              </a:extLst>
            </p:cNvPr>
            <p:cNvSpPr txBox="1"/>
            <p:nvPr/>
          </p:nvSpPr>
          <p:spPr>
            <a:xfrm>
              <a:off x="2676391" y="2766230"/>
              <a:ext cx="597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400191A-77E2-4806-8936-A26F2CE9D6B2}"/>
                </a:ext>
              </a:extLst>
            </p:cNvPr>
            <p:cNvCxnSpPr>
              <a:cxnSpLocks/>
            </p:cNvCxnSpPr>
            <p:nvPr/>
          </p:nvCxnSpPr>
          <p:spPr>
            <a:xfrm>
              <a:off x="2632198" y="3037889"/>
              <a:ext cx="0" cy="378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C0DE59-68A1-424E-BB4D-F4D9881FBA66}"/>
                </a:ext>
              </a:extLst>
            </p:cNvPr>
            <p:cNvSpPr/>
            <p:nvPr/>
          </p:nvSpPr>
          <p:spPr>
            <a:xfrm>
              <a:off x="1907704" y="3416206"/>
              <a:ext cx="1431409" cy="353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average = sum / 5</a:t>
              </a:r>
            </a:p>
          </p:txBody>
        </p:sp>
      </p:grpSp>
      <p:sp>
        <p:nvSpPr>
          <p:cNvPr id="41" name="Diamond 40">
            <a:extLst>
              <a:ext uri="{FF2B5EF4-FFF2-40B4-BE49-F238E27FC236}">
                <a16:creationId xmlns:a16="http://schemas.microsoft.com/office/drawing/2014/main" id="{67574F5E-4409-4D83-A356-280FBF7CC18D}"/>
              </a:ext>
            </a:extLst>
          </p:cNvPr>
          <p:cNvSpPr/>
          <p:nvPr/>
        </p:nvSpPr>
        <p:spPr>
          <a:xfrm>
            <a:off x="2480266" y="2561167"/>
            <a:ext cx="2216548" cy="413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marks != 999 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F2DD42-8102-4A35-9169-93E1A39DC512}"/>
              </a:ext>
            </a:extLst>
          </p:cNvPr>
          <p:cNvSpPr txBox="1"/>
          <p:nvPr/>
        </p:nvSpPr>
        <p:spPr>
          <a:xfrm>
            <a:off x="4875272" y="2510120"/>
            <a:ext cx="559942" cy="18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/>
              <a:t>True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FC6DAD-7A65-4F8E-A02C-2BC6BA6B751D}"/>
              </a:ext>
            </a:extLst>
          </p:cNvPr>
          <p:cNvCxnSpPr>
            <a:cxnSpLocks/>
          </p:cNvCxnSpPr>
          <p:nvPr/>
        </p:nvCxnSpPr>
        <p:spPr>
          <a:xfrm>
            <a:off x="4693787" y="2759281"/>
            <a:ext cx="680027" cy="85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C55BD2-B841-4102-A0A6-F92CC997398E}"/>
              </a:ext>
            </a:extLst>
          </p:cNvPr>
          <p:cNvCxnSpPr>
            <a:cxnSpLocks/>
          </p:cNvCxnSpPr>
          <p:nvPr/>
        </p:nvCxnSpPr>
        <p:spPr>
          <a:xfrm>
            <a:off x="3624544" y="2198434"/>
            <a:ext cx="0" cy="3583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7F083D-37AC-446E-9886-1A791DB59C1F}"/>
              </a:ext>
            </a:extLst>
          </p:cNvPr>
          <p:cNvCxnSpPr>
            <a:cxnSpLocks/>
          </p:cNvCxnSpPr>
          <p:nvPr/>
        </p:nvCxnSpPr>
        <p:spPr>
          <a:xfrm>
            <a:off x="3624547" y="1183763"/>
            <a:ext cx="1334" cy="2380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3AA9AB-6FA3-494F-BE30-B69B230B8516}"/>
              </a:ext>
            </a:extLst>
          </p:cNvPr>
          <p:cNvCxnSpPr>
            <a:cxnSpLocks/>
          </p:cNvCxnSpPr>
          <p:nvPr/>
        </p:nvCxnSpPr>
        <p:spPr>
          <a:xfrm flipH="1">
            <a:off x="3624544" y="2344242"/>
            <a:ext cx="4780029" cy="15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D4FA4A-A16E-4D7F-8D38-0E0207622F15}"/>
              </a:ext>
            </a:extLst>
          </p:cNvPr>
          <p:cNvCxnSpPr>
            <a:cxnSpLocks/>
          </p:cNvCxnSpPr>
          <p:nvPr/>
        </p:nvCxnSpPr>
        <p:spPr>
          <a:xfrm flipH="1" flipV="1">
            <a:off x="8381059" y="2344242"/>
            <a:ext cx="79374" cy="4250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53D1BD5-0B8B-47CC-AC45-8FCE12B40F91}"/>
              </a:ext>
            </a:extLst>
          </p:cNvPr>
          <p:cNvCxnSpPr>
            <a:cxnSpLocks/>
          </p:cNvCxnSpPr>
          <p:nvPr/>
        </p:nvCxnSpPr>
        <p:spPr>
          <a:xfrm flipV="1">
            <a:off x="3842464" y="6595071"/>
            <a:ext cx="4617968" cy="1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9AAB4D6-0AF4-4F39-A636-D373656540AB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3834127" y="6195361"/>
            <a:ext cx="2582" cy="422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B3221C-7D92-4368-B827-EF8626AD9F77}"/>
              </a:ext>
            </a:extLst>
          </p:cNvPr>
          <p:cNvSpPr txBox="1"/>
          <p:nvPr/>
        </p:nvSpPr>
        <p:spPr>
          <a:xfrm>
            <a:off x="1793800" y="2510120"/>
            <a:ext cx="606183" cy="18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/>
              <a:t>False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289695-76B2-4813-AE79-E8BFE136EE82}"/>
              </a:ext>
            </a:extLst>
          </p:cNvPr>
          <p:cNvCxnSpPr>
            <a:cxnSpLocks/>
          </p:cNvCxnSpPr>
          <p:nvPr/>
        </p:nvCxnSpPr>
        <p:spPr>
          <a:xfrm>
            <a:off x="1637635" y="2791810"/>
            <a:ext cx="0" cy="33516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854B1D-F008-4600-9DAE-9EC2B0D9679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637635" y="2767814"/>
            <a:ext cx="842630" cy="23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F57FD647-1C3D-4E9E-9163-B3B5E9889192}"/>
              </a:ext>
            </a:extLst>
          </p:cNvPr>
          <p:cNvSpPr/>
          <p:nvPr/>
        </p:nvSpPr>
        <p:spPr>
          <a:xfrm>
            <a:off x="1979722" y="1443085"/>
            <a:ext cx="3374082" cy="26615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Print “Enter marks for first student, 999 to end”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3DBC06C3-224B-49D7-8FED-5D9832199F7A}"/>
              </a:ext>
            </a:extLst>
          </p:cNvPr>
          <p:cNvSpPr/>
          <p:nvPr/>
        </p:nvSpPr>
        <p:spPr>
          <a:xfrm>
            <a:off x="2929395" y="1933412"/>
            <a:ext cx="1390299" cy="26502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Read marks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31BC1A-9549-4246-A60A-77FA5A8F0076}"/>
              </a:ext>
            </a:extLst>
          </p:cNvPr>
          <p:cNvCxnSpPr>
            <a:cxnSpLocks/>
          </p:cNvCxnSpPr>
          <p:nvPr/>
        </p:nvCxnSpPr>
        <p:spPr>
          <a:xfrm flipH="1">
            <a:off x="3624545" y="1718684"/>
            <a:ext cx="1" cy="1986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1C5D1C55-5833-4DAD-B097-C9DA45AC4206}"/>
              </a:ext>
            </a:extLst>
          </p:cNvPr>
          <p:cNvSpPr/>
          <p:nvPr/>
        </p:nvSpPr>
        <p:spPr>
          <a:xfrm>
            <a:off x="2123754" y="5430708"/>
            <a:ext cx="3319501" cy="27440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Print “Enter marks for next student, 999 to end”</a:t>
            </a:r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CFAC1A75-68F8-4C9C-8D62-DC30AC1EDF3E}"/>
              </a:ext>
            </a:extLst>
          </p:cNvPr>
          <p:cNvSpPr/>
          <p:nvPr/>
        </p:nvSpPr>
        <p:spPr>
          <a:xfrm>
            <a:off x="3138977" y="5930339"/>
            <a:ext cx="1390299" cy="26502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Read marks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49231A-FBB7-48BB-8075-DD31003951BB}"/>
              </a:ext>
            </a:extLst>
          </p:cNvPr>
          <p:cNvCxnSpPr>
            <a:cxnSpLocks/>
          </p:cNvCxnSpPr>
          <p:nvPr/>
        </p:nvCxnSpPr>
        <p:spPr>
          <a:xfrm flipH="1">
            <a:off x="3834127" y="5715611"/>
            <a:ext cx="1" cy="1986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8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7(1)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496617"/>
            <a:ext cx="8363272" cy="5530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400" dirty="0"/>
              <a:t>PROGRAM </a:t>
            </a:r>
            <a:r>
              <a:rPr lang="en-MY" sz="1400" dirty="0" err="1"/>
              <a:t>AverageMarksOfThreeStudentsWithArbitaryNumberOfSubjects</a:t>
            </a:r>
            <a:endParaRPr lang="en-MY" sz="1400" dirty="0"/>
          </a:p>
          <a:p>
            <a:pPr marL="0" indent="0">
              <a:buNone/>
            </a:pPr>
            <a:r>
              <a:rPr lang="en-MY" sz="1400" dirty="0"/>
              <a:t>BEGIN</a:t>
            </a:r>
          </a:p>
          <a:p>
            <a:pPr marL="265106" indent="0">
              <a:buNone/>
            </a:pPr>
            <a:r>
              <a:rPr lang="en-MY" sz="1400" dirty="0"/>
              <a:t>	</a:t>
            </a:r>
            <a:r>
              <a:rPr lang="en-MY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students = 1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	DOWHILE (students &lt;= 3)</a:t>
            </a:r>
          </a:p>
          <a:p>
            <a:pPr marL="0" indent="0">
              <a:buNone/>
            </a:pPr>
            <a:r>
              <a:rPr lang="en-MY" sz="1400" dirty="0"/>
              <a:t>          		</a:t>
            </a: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		subjects = 0</a:t>
            </a:r>
          </a:p>
          <a:p>
            <a:pPr marL="265106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Print “Enter 1 to continue OR -1 to end”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Read choice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		DOWHILE (choice == 1)</a:t>
            </a:r>
          </a:p>
          <a:p>
            <a:pPr marL="265106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Print “Enter marks”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    			sum = sum + marks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subjects = subjects + 1</a:t>
            </a:r>
          </a:p>
          <a:p>
            <a:pPr marL="265106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Print “Enter 1 to continue OR -1 to end”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Read choice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      		ENDDO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IF (subjects &gt; 0) THEN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average = sum / subjects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Print average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ELSE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Print “No marks entered”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ENDIF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400" dirty="0">
                <a:solidFill>
                  <a:srgbClr val="0070C0"/>
                </a:solidFill>
              </a:rPr>
              <a:t>students = students + 1</a:t>
            </a:r>
          </a:p>
          <a:p>
            <a:pPr marL="0" indent="0">
              <a:buNone/>
            </a:pPr>
            <a:r>
              <a:rPr lang="en-MY" sz="1400" dirty="0"/>
              <a:t>       	</a:t>
            </a:r>
            <a:r>
              <a:rPr lang="en-MY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</a:p>
          <a:p>
            <a:pPr marL="0" indent="0">
              <a:buNone/>
            </a:pPr>
            <a:r>
              <a:rPr lang="en-MY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3384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7(2)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496617"/>
            <a:ext cx="8363272" cy="5530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400" dirty="0"/>
              <a:t>PROGRAM </a:t>
            </a:r>
            <a:r>
              <a:rPr lang="en-MY" sz="1400" dirty="0" err="1"/>
              <a:t>AverageMarksOfThreeStudentsWithArbitaryNumberOfSubjects</a:t>
            </a:r>
            <a:endParaRPr lang="en-MY" sz="1400" dirty="0"/>
          </a:p>
          <a:p>
            <a:pPr marL="0" indent="0">
              <a:buNone/>
            </a:pPr>
            <a:r>
              <a:rPr lang="en-MY" sz="1400" dirty="0"/>
              <a:t>BEGIN</a:t>
            </a:r>
          </a:p>
          <a:p>
            <a:pPr marL="265106" indent="0">
              <a:buNone/>
            </a:pPr>
            <a:r>
              <a:rPr lang="en-MY" sz="1400" dirty="0"/>
              <a:t>	</a:t>
            </a:r>
            <a:r>
              <a:rPr lang="en-MY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LOOP students FROM 1 TO 3 STEP 1</a:t>
            </a:r>
          </a:p>
          <a:p>
            <a:pPr marL="0" indent="0">
              <a:buNone/>
            </a:pPr>
            <a:r>
              <a:rPr lang="en-MY" sz="1400" dirty="0"/>
              <a:t>          		</a:t>
            </a: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		subjects = 0</a:t>
            </a:r>
          </a:p>
          <a:p>
            <a:pPr marL="265106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Print “Enter 1 to continue OR -1 to end”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Read choice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		DOWHILE (choice == 1)</a:t>
            </a:r>
          </a:p>
          <a:p>
            <a:pPr marL="265106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Print “Enter marks”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    			sum = sum + marks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subjects = subjects + 1</a:t>
            </a:r>
          </a:p>
          <a:p>
            <a:pPr marL="265106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Print “Enter 1 to continue OR -1 to end”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Read choice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      		ENDDO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IF (subjects &gt; 0) THEN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average = sum / subjects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Print average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ELSE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Print “No marks entered”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ENDIF</a:t>
            </a:r>
            <a:endParaRPr lang="en-MY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MY" sz="1400" dirty="0"/>
              <a:t>       	</a:t>
            </a:r>
            <a:r>
              <a:rPr lang="en-MY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ENDLOOP</a:t>
            </a:r>
          </a:p>
          <a:p>
            <a:pPr marL="0" indent="0">
              <a:buNone/>
            </a:pPr>
            <a:r>
              <a:rPr lang="en-MY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95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820"/>
            <a:ext cx="8229600" cy="478574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7(1&amp;2) - Flowchart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D8C5207-0AB3-4B38-A6A1-21A44A9F4BBD}"/>
              </a:ext>
            </a:extLst>
          </p:cNvPr>
          <p:cNvGrpSpPr/>
          <p:nvPr/>
        </p:nvGrpSpPr>
        <p:grpSpPr>
          <a:xfrm>
            <a:off x="107504" y="712726"/>
            <a:ext cx="7704856" cy="6067453"/>
            <a:chOff x="107504" y="712727"/>
            <a:chExt cx="7344816" cy="580855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C390A15-F563-46D9-9AA2-C2BBA3A45A08}"/>
                </a:ext>
              </a:extLst>
            </p:cNvPr>
            <p:cNvGrpSpPr/>
            <p:nvPr/>
          </p:nvGrpSpPr>
          <p:grpSpPr>
            <a:xfrm>
              <a:off x="107504" y="712727"/>
              <a:ext cx="7344816" cy="5713013"/>
              <a:chOff x="107504" y="712727"/>
              <a:chExt cx="7794932" cy="629947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6F85032-B48E-40A3-8770-9D18B966A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257" y="1881043"/>
                <a:ext cx="0" cy="2240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771E833-C8EA-4AF0-9B62-A31337B7A4C0}"/>
                  </a:ext>
                </a:extLst>
              </p:cNvPr>
              <p:cNvSpPr/>
              <p:nvPr/>
            </p:nvSpPr>
            <p:spPr>
              <a:xfrm>
                <a:off x="2066091" y="712727"/>
                <a:ext cx="1705197" cy="25363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START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CB7BA1-DB10-4273-9843-60AC4F0C9EEA}"/>
                  </a:ext>
                </a:extLst>
              </p:cNvPr>
              <p:cNvSpPr/>
              <p:nvPr/>
            </p:nvSpPr>
            <p:spPr>
              <a:xfrm>
                <a:off x="107504" y="6128642"/>
                <a:ext cx="1705196" cy="3079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END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B9B862C-5B62-403B-8A61-01BA8804E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47" y="6050529"/>
                <a:ext cx="1326247" cy="27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929CE1D-6053-43B8-8F0A-8732BC1C7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974" y="2361998"/>
                <a:ext cx="2814" cy="188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8F1A6A7-49A9-450D-84E1-28AEC46C8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3388" y="3741139"/>
                <a:ext cx="5905" cy="2507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B99F37-D58F-4A37-86D3-D649C61E4CBA}"/>
                  </a:ext>
                </a:extLst>
              </p:cNvPr>
              <p:cNvSpPr/>
              <p:nvPr/>
            </p:nvSpPr>
            <p:spPr>
              <a:xfrm>
                <a:off x="5882631" y="5186838"/>
                <a:ext cx="1470383" cy="253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sum = sum + marks</a:t>
                </a: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92EA8ABD-2BBE-47CD-AD05-C522E8417823}"/>
                  </a:ext>
                </a:extLst>
              </p:cNvPr>
              <p:cNvSpPr/>
              <p:nvPr/>
            </p:nvSpPr>
            <p:spPr>
              <a:xfrm>
                <a:off x="3691400" y="5353763"/>
                <a:ext cx="1340750" cy="264597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Print average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65C1C-8FC5-4BAA-BC04-4F32280BDF41}"/>
                  </a:ext>
                </a:extLst>
              </p:cNvPr>
              <p:cNvSpPr/>
              <p:nvPr/>
            </p:nvSpPr>
            <p:spPr>
              <a:xfrm>
                <a:off x="3838955" y="2108352"/>
                <a:ext cx="1763997" cy="253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sum = 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18AEDA-2AC1-46F1-9C84-8BF2827B5E19}"/>
                  </a:ext>
                </a:extLst>
              </p:cNvPr>
              <p:cNvSpPr/>
              <p:nvPr/>
            </p:nvSpPr>
            <p:spPr>
              <a:xfrm>
                <a:off x="5756242" y="5610555"/>
                <a:ext cx="1654540" cy="253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subjects = subjects + 1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157AFF-0959-453B-B863-62D648EAD8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8712" y="6053274"/>
                <a:ext cx="120922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EEDD7C2-D409-4D67-91EA-CAF13192C662}"/>
                  </a:ext>
                </a:extLst>
              </p:cNvPr>
              <p:cNvSpPr/>
              <p:nvPr/>
            </p:nvSpPr>
            <p:spPr>
              <a:xfrm>
                <a:off x="3831550" y="2551169"/>
                <a:ext cx="1763997" cy="253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subjects = 0</a:t>
                </a:r>
              </a:p>
            </p:txBody>
          </p:sp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6294D845-7DDB-4B98-9CF1-7BCC2293AE04}"/>
                  </a:ext>
                </a:extLst>
              </p:cNvPr>
              <p:cNvSpPr/>
              <p:nvPr/>
            </p:nvSpPr>
            <p:spPr>
              <a:xfrm>
                <a:off x="3772186" y="3995529"/>
                <a:ext cx="2001526" cy="38243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choice == 1 ?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C46BD0D-65BD-4DB6-B680-C135555587C3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V="1">
                <a:off x="5773713" y="4184427"/>
                <a:ext cx="796761" cy="23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F5C9FCD-FA73-451F-8F19-FB0829BB9A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759" y="4622703"/>
                <a:ext cx="5657" cy="1509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2F625F9-53A4-443B-B284-5AEA675E18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8658" y="3801333"/>
                <a:ext cx="15037" cy="30025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09CCBE8-F3D1-4DB7-94D7-0034CAEF16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7948" y="6669360"/>
                <a:ext cx="1" cy="13765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0EAAA74-2E0A-4143-9E8A-463B29E78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8162" y="6803923"/>
                <a:ext cx="1159993" cy="290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395F59C-5970-468E-ABCF-7128E37F2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55924" y="3800252"/>
                <a:ext cx="2970041" cy="251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85A10-2BDD-4771-B16B-11AF98E63969}"/>
                  </a:ext>
                </a:extLst>
              </p:cNvPr>
              <p:cNvSpPr txBox="1"/>
              <p:nvPr/>
            </p:nvSpPr>
            <p:spPr>
              <a:xfrm>
                <a:off x="5922630" y="3978355"/>
                <a:ext cx="566565" cy="2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True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F35DB69-0D24-4DF6-94DF-C486D3096CEB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flipV="1">
                <a:off x="3184966" y="4186746"/>
                <a:ext cx="587220" cy="9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BA1798-28EB-4D70-B7D9-E4BEC99A2510}"/>
                  </a:ext>
                </a:extLst>
              </p:cNvPr>
              <p:cNvSpPr txBox="1"/>
              <p:nvPr/>
            </p:nvSpPr>
            <p:spPr>
              <a:xfrm>
                <a:off x="3289508" y="3957709"/>
                <a:ext cx="613353" cy="2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False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400191A-77E2-4806-8936-A26F2CE9D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585" y="4180023"/>
                <a:ext cx="0" cy="271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2C0DE59-68A1-424E-BB4D-F4D9881FBA66}"/>
                  </a:ext>
                </a:extLst>
              </p:cNvPr>
              <p:cNvSpPr/>
              <p:nvPr/>
            </p:nvSpPr>
            <p:spPr>
              <a:xfrm>
                <a:off x="3616581" y="4869403"/>
                <a:ext cx="1596902" cy="2575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average = sum / subjects</a:t>
                </a:r>
              </a:p>
            </p:txBody>
          </p:sp>
          <p:sp>
            <p:nvSpPr>
              <p:cNvPr id="41" name="Diamond 40">
                <a:extLst>
                  <a:ext uri="{FF2B5EF4-FFF2-40B4-BE49-F238E27FC236}">
                    <a16:creationId xmlns:a16="http://schemas.microsoft.com/office/drawing/2014/main" id="{67574F5E-4409-4D83-A356-280FBF7CC18D}"/>
                  </a:ext>
                </a:extLst>
              </p:cNvPr>
              <p:cNvSpPr/>
              <p:nvPr/>
            </p:nvSpPr>
            <p:spPr>
              <a:xfrm>
                <a:off x="1785479" y="1691444"/>
                <a:ext cx="2242769" cy="395532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students &lt;= 3 ?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F2DD42-8102-4A35-9169-93E1A39DC512}"/>
                  </a:ext>
                </a:extLst>
              </p:cNvPr>
              <p:cNvSpPr txBox="1"/>
              <p:nvPr/>
            </p:nvSpPr>
            <p:spPr>
              <a:xfrm>
                <a:off x="4072306" y="1639835"/>
                <a:ext cx="566566" cy="2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True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5FC6DAD-7A65-4F8E-A02C-2BC6BA6B7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5646" y="1890065"/>
                <a:ext cx="688072" cy="81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8C55BD2-B841-4102-A0A6-F92CC9973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4678" y="1407452"/>
                <a:ext cx="4905" cy="2765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57F083D-37AC-446E-9886-1A791DB59C1F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>
              <a:xfrm>
                <a:off x="2888496" y="986775"/>
                <a:ext cx="1692" cy="1470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63AA9AB-6FA3-494F-BE30-B69B230B8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6100" y="1473389"/>
                <a:ext cx="4996336" cy="30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D4FA4A-A16E-4D7F-8D38-0E0207622F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7747" y="1487698"/>
                <a:ext cx="48347" cy="55218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53D1BD5-0B8B-47CC-AC45-8FCE12B40F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1089" y="7009592"/>
                <a:ext cx="3863081" cy="26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9AAB4D6-0AF4-4F39-A636-D37365654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296" y="5193471"/>
                <a:ext cx="9539" cy="8570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B3221C-7D92-4368-B827-EF8626AD9F77}"/>
                  </a:ext>
                </a:extLst>
              </p:cNvPr>
              <p:cNvSpPr txBox="1"/>
              <p:nvPr/>
            </p:nvSpPr>
            <p:spPr>
              <a:xfrm>
                <a:off x="1155781" y="1667316"/>
                <a:ext cx="613354" cy="2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False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2289695-76B2-4813-AE79-E8BFE136E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957" y="1902657"/>
                <a:ext cx="67736" cy="42164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A854B1D-F008-4600-9DAE-9EC2B0D9679D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V="1">
                <a:off x="848309" y="1889210"/>
                <a:ext cx="937170" cy="229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Parallelogram 56">
                <a:extLst>
                  <a:ext uri="{FF2B5EF4-FFF2-40B4-BE49-F238E27FC236}">
                    <a16:creationId xmlns:a16="http://schemas.microsoft.com/office/drawing/2014/main" id="{1C5D1C55-5833-4DAD-B097-C9DA45AC4206}"/>
                  </a:ext>
                </a:extLst>
              </p:cNvPr>
              <p:cNvSpPr/>
              <p:nvPr/>
            </p:nvSpPr>
            <p:spPr>
              <a:xfrm>
                <a:off x="1052761" y="4936435"/>
                <a:ext cx="1894330" cy="249040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Print “No marks entered”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B49231A-FBB7-48BB-8075-DD3100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1098" y="5148520"/>
                <a:ext cx="1" cy="1901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C0FF9EF-7AE4-4873-959A-8FA300994927}"/>
                  </a:ext>
                </a:extLst>
              </p:cNvPr>
              <p:cNvSpPr/>
              <p:nvPr/>
            </p:nvSpPr>
            <p:spPr>
              <a:xfrm>
                <a:off x="2008189" y="1133792"/>
                <a:ext cx="1763997" cy="253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students = 1</a:t>
                </a:r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FE4CAB7-8AA2-42DC-B7DE-6E9BA776F127}"/>
                  </a:ext>
                </a:extLst>
              </p:cNvPr>
              <p:cNvSpPr/>
              <p:nvPr/>
            </p:nvSpPr>
            <p:spPr>
              <a:xfrm>
                <a:off x="4000344" y="3482521"/>
                <a:ext cx="1406746" cy="25363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Read choice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4DDDE57-993B-4A50-A0C6-D854A9DD9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0380" y="3279045"/>
                <a:ext cx="1" cy="1901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C6768BE-B490-4700-A60D-B9B9EEBFE6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0381" y="2816096"/>
                <a:ext cx="1" cy="1901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83F260FE-E61C-4A30-9EFA-33C6EB00F77C}"/>
                  </a:ext>
                </a:extLst>
              </p:cNvPr>
              <p:cNvSpPr/>
              <p:nvPr/>
            </p:nvSpPr>
            <p:spPr>
              <a:xfrm>
                <a:off x="5508254" y="4394751"/>
                <a:ext cx="1938234" cy="217070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Print “Enter marks”</a:t>
                </a:r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53D4C08F-7877-43B9-86B2-7DDB1225C25D}"/>
                  </a:ext>
                </a:extLst>
              </p:cNvPr>
              <p:cNvSpPr/>
              <p:nvPr/>
            </p:nvSpPr>
            <p:spPr>
              <a:xfrm>
                <a:off x="6029690" y="4773101"/>
                <a:ext cx="1121285" cy="234010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Read marks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9C50364-F510-4D1D-9372-C1C671AA4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5759" y="5450620"/>
                <a:ext cx="9833" cy="1671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05633D10-F10B-40FB-ADDF-609B1C54F8B8}"/>
                  </a:ext>
                </a:extLst>
              </p:cNvPr>
              <p:cNvSpPr/>
              <p:nvPr/>
            </p:nvSpPr>
            <p:spPr>
              <a:xfrm>
                <a:off x="2262914" y="4465370"/>
                <a:ext cx="1853869" cy="38243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subjects &gt; 0 ?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1475F70-4659-4516-ACD9-5C2AAB050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7934" y="4648686"/>
                <a:ext cx="3626" cy="2109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B1EB15A-F43D-4093-9843-C4157B59ACAD}"/>
                  </a:ext>
                </a:extLst>
              </p:cNvPr>
              <p:cNvCxnSpPr>
                <a:cxnSpLocks/>
                <a:stCxn id="95" idx="3"/>
              </p:cNvCxnSpPr>
              <p:nvPr/>
            </p:nvCxnSpPr>
            <p:spPr>
              <a:xfrm>
                <a:off x="4116783" y="4656587"/>
                <a:ext cx="424316" cy="46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3DAC99-B531-47B3-9C35-A3F3B4A990A3}"/>
                  </a:ext>
                </a:extLst>
              </p:cNvPr>
              <p:cNvSpPr txBox="1"/>
              <p:nvPr/>
            </p:nvSpPr>
            <p:spPr>
              <a:xfrm>
                <a:off x="4155675" y="4417396"/>
                <a:ext cx="566565" cy="2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True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E336174-54AC-47FD-A3FE-0D29A60682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7302" y="4651768"/>
                <a:ext cx="587220" cy="9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1A0A9BD-F59A-4F44-B916-216DF557CA85}"/>
                  </a:ext>
                </a:extLst>
              </p:cNvPr>
              <p:cNvSpPr txBox="1"/>
              <p:nvPr/>
            </p:nvSpPr>
            <p:spPr>
              <a:xfrm>
                <a:off x="1831843" y="4422731"/>
                <a:ext cx="613353" cy="2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False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A5F5FB2-F213-474F-8FFF-18CCB6D56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6920" y="4645045"/>
                <a:ext cx="0" cy="271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D233F07-B88F-434E-B5C4-F565BE180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022" y="5617490"/>
                <a:ext cx="1" cy="4330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74C7B41-4B21-4CE8-B526-31D0B33FB9A8}"/>
                  </a:ext>
                </a:extLst>
              </p:cNvPr>
              <p:cNvSpPr/>
              <p:nvPr/>
            </p:nvSpPr>
            <p:spPr>
              <a:xfrm flipV="1">
                <a:off x="3106990" y="5972472"/>
                <a:ext cx="211722" cy="16160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407F4F92-4168-4346-94A7-3294DD77F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883" y="5857974"/>
                <a:ext cx="3715" cy="1459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B4D3ED32-284D-463A-90DD-2B724B001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116" y="6237313"/>
                <a:ext cx="9832" cy="1769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614851CF-9B4F-4EAC-B364-6CC8D21BE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49" y="3741122"/>
                <a:ext cx="5905" cy="2507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8456A024-EC24-4803-BF51-0DB6BB5FC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580" y="4180007"/>
                <a:ext cx="10056" cy="2171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4C970E0-7141-4455-8F71-9B9D2C632967}"/>
                  </a:ext>
                </a:extLst>
              </p:cNvPr>
              <p:cNvSpPr txBox="1"/>
              <p:nvPr/>
            </p:nvSpPr>
            <p:spPr>
              <a:xfrm>
                <a:off x="5931791" y="3978338"/>
                <a:ext cx="566565" cy="2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True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1A9C4A43-797F-474E-BDC1-243C430D2003}"/>
                  </a:ext>
                </a:extLst>
              </p:cNvPr>
              <p:cNvSpPr txBox="1"/>
              <p:nvPr/>
            </p:nvSpPr>
            <p:spPr>
              <a:xfrm>
                <a:off x="4081467" y="1639819"/>
                <a:ext cx="566566" cy="2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True</a:t>
                </a:r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F8AC270D-51BF-4418-B144-C9341CA0406D}"/>
                  </a:ext>
                </a:extLst>
              </p:cNvPr>
              <p:cNvSpPr/>
              <p:nvPr/>
            </p:nvSpPr>
            <p:spPr>
              <a:xfrm>
                <a:off x="3139586" y="2992214"/>
                <a:ext cx="3358770" cy="262611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000" dirty="0">
                    <a:solidFill>
                      <a:schemeClr val="tx1"/>
                    </a:solidFill>
                  </a:rPr>
                  <a:t>Print “Enter 1 to continue OR -1 to end”</a:t>
                </a:r>
              </a:p>
            </p:txBody>
          </p: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56342C72-66BB-4008-B9E7-D402B41693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541" y="3279029"/>
                <a:ext cx="1" cy="1901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763627B7-9F64-448C-9EF2-5DB9245F1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542" y="2816080"/>
                <a:ext cx="1" cy="1901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705911F6-9A27-4374-B96F-4014A0C65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002" y="5021646"/>
                <a:ext cx="590" cy="1635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DF5777F-4A73-436A-ACC4-7A4AF47CE32E}"/>
                </a:ext>
              </a:extLst>
            </p:cNvPr>
            <p:cNvSpPr/>
            <p:nvPr/>
          </p:nvSpPr>
          <p:spPr>
            <a:xfrm>
              <a:off x="2187078" y="6205539"/>
              <a:ext cx="1568617" cy="315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students = students + 1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9CE3DB7-A84B-4194-8DEE-B260A40F3E08}"/>
                </a:ext>
              </a:extLst>
            </p:cNvPr>
            <p:cNvCxnSpPr>
              <a:cxnSpLocks/>
            </p:cNvCxnSpPr>
            <p:nvPr/>
          </p:nvCxnSpPr>
          <p:spPr>
            <a:xfrm>
              <a:off x="3033534" y="5615804"/>
              <a:ext cx="4634" cy="6178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001B369E-285D-48A5-B673-34060B460730}"/>
                </a:ext>
              </a:extLst>
            </p:cNvPr>
            <p:cNvSpPr/>
            <p:nvPr/>
          </p:nvSpPr>
          <p:spPr>
            <a:xfrm>
              <a:off x="4318804" y="5506829"/>
              <a:ext cx="2848154" cy="20335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1 to continue OR -1 to end”</a:t>
              </a:r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7C1A03BB-B44C-4B1F-9173-9C0EA7E5A86C}"/>
                </a:ext>
              </a:extLst>
            </p:cNvPr>
            <p:cNvSpPr/>
            <p:nvPr/>
          </p:nvSpPr>
          <p:spPr>
            <a:xfrm>
              <a:off x="5538513" y="5878712"/>
              <a:ext cx="1406746" cy="25363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choice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6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7(3)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836712"/>
            <a:ext cx="8363272" cy="5530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400" dirty="0"/>
              <a:t>PROGRAM </a:t>
            </a:r>
            <a:r>
              <a:rPr lang="en-MY" sz="1400" dirty="0" err="1"/>
              <a:t>AverageMarksOfThreeStudentsWithArbitaryNumberOfSubjects</a:t>
            </a:r>
            <a:endParaRPr lang="en-MY" sz="1400" dirty="0"/>
          </a:p>
          <a:p>
            <a:pPr marL="0" indent="0">
              <a:buNone/>
            </a:pPr>
            <a:r>
              <a:rPr lang="en-MY" sz="1400" dirty="0"/>
              <a:t>BEGIN</a:t>
            </a:r>
          </a:p>
          <a:p>
            <a:pPr marL="265106" indent="0">
              <a:buNone/>
            </a:pPr>
            <a:r>
              <a:rPr lang="en-MY" sz="1400" dirty="0"/>
              <a:t>	</a:t>
            </a:r>
            <a:r>
              <a:rPr lang="en-MY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students = 1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	DOWHILE (students &lt;= 3)</a:t>
            </a:r>
          </a:p>
          <a:p>
            <a:pPr marL="0" indent="0">
              <a:buNone/>
            </a:pPr>
            <a:r>
              <a:rPr lang="en-MY" sz="1400" dirty="0"/>
              <a:t>          		</a:t>
            </a: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		subjects = 0</a:t>
            </a:r>
          </a:p>
          <a:p>
            <a:pPr marL="265106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Print “Enter marks, 999 to end”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Read marks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		DOWHILE (marks != 999)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    			sum = sum + marks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subjects = subjects + 1</a:t>
            </a:r>
          </a:p>
          <a:p>
            <a:pPr marL="265106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Print “Enter marks, 999 to end”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      		ENDDO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IF (subjects &gt; 0) THEN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average = sum / subjects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Print average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ELSE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Print “No marks entered”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ENDIF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400" dirty="0">
                <a:solidFill>
                  <a:srgbClr val="0070C0"/>
                </a:solidFill>
              </a:rPr>
              <a:t>students = students + 1</a:t>
            </a:r>
          </a:p>
          <a:p>
            <a:pPr marL="0" indent="0">
              <a:buNone/>
            </a:pPr>
            <a:r>
              <a:rPr lang="en-MY" sz="1400" dirty="0"/>
              <a:t>       	</a:t>
            </a:r>
            <a:r>
              <a:rPr lang="en-MY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</a:p>
          <a:p>
            <a:pPr marL="0" indent="0">
              <a:buNone/>
            </a:pPr>
            <a:r>
              <a:rPr lang="en-MY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18880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25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7(4)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25" y="779463"/>
            <a:ext cx="8363272" cy="5933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400" dirty="0"/>
              <a:t>PROGRAM </a:t>
            </a:r>
            <a:r>
              <a:rPr lang="en-MY" sz="1400" dirty="0" err="1"/>
              <a:t>AverageMarksOfThreeStudentsWithArbitaryNumberOfSubjects</a:t>
            </a:r>
            <a:endParaRPr lang="en-MY" sz="1400" dirty="0"/>
          </a:p>
          <a:p>
            <a:pPr marL="0" indent="0">
              <a:buNone/>
            </a:pPr>
            <a:r>
              <a:rPr lang="en-MY" sz="1400" dirty="0"/>
              <a:t>BEGIN</a:t>
            </a:r>
          </a:p>
          <a:p>
            <a:pPr marL="0" indent="0">
              <a:buNone/>
            </a:pPr>
            <a:r>
              <a:rPr lang="en-MY" sz="1400" dirty="0"/>
              <a:t>	</a:t>
            </a:r>
            <a:r>
              <a:rPr lang="en-MY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LOOP students FROM 1 TO 3 STEP 1</a:t>
            </a:r>
          </a:p>
          <a:p>
            <a:pPr marL="0" indent="0">
              <a:buNone/>
            </a:pPr>
            <a:r>
              <a:rPr lang="en-MY" sz="1400" dirty="0"/>
              <a:t>          		</a:t>
            </a: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		subjects = 0</a:t>
            </a:r>
          </a:p>
          <a:p>
            <a:pPr marL="265106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Print “Enter marks, 999 to end”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Read marks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		DOWHILE (marks != 999)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    			sum = sum + marks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subjects = subjects + 1</a:t>
            </a:r>
          </a:p>
          <a:p>
            <a:pPr marL="265106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Print “Enter marks, 999 to end”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                		ENDDO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IF (subjects &gt; 0) THEN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average = sum / subjects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Print average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ELSE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	Print “No marks entered”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2">
                    <a:lumMod val="75000"/>
                  </a:schemeClr>
                </a:solidFill>
              </a:rPr>
              <a:t>		ENDIF</a:t>
            </a:r>
          </a:p>
          <a:p>
            <a:pPr marL="0" indent="0">
              <a:buNone/>
            </a:pPr>
            <a:r>
              <a:rPr lang="en-MY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MY" sz="1400" dirty="0"/>
              <a:t>       	</a:t>
            </a:r>
            <a:r>
              <a:rPr lang="en-MY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ENDLOOP</a:t>
            </a:r>
          </a:p>
          <a:p>
            <a:pPr marL="0" indent="0">
              <a:buNone/>
            </a:pPr>
            <a:r>
              <a:rPr lang="en-MY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453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820"/>
            <a:ext cx="8229600" cy="478574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7(3&amp;4) - Flowchart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94F37C5-A61D-4F8E-9B17-BCA775850BC4}"/>
              </a:ext>
            </a:extLst>
          </p:cNvPr>
          <p:cNvGrpSpPr/>
          <p:nvPr/>
        </p:nvGrpSpPr>
        <p:grpSpPr>
          <a:xfrm>
            <a:off x="539552" y="692696"/>
            <a:ext cx="7794932" cy="5967014"/>
            <a:chOff x="774703" y="646927"/>
            <a:chExt cx="7703797" cy="623498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6F85032-B48E-40A3-8770-9D18B966AEB3}"/>
                </a:ext>
              </a:extLst>
            </p:cNvPr>
            <p:cNvCxnSpPr>
              <a:cxnSpLocks/>
            </p:cNvCxnSpPr>
            <p:nvPr/>
          </p:nvCxnSpPr>
          <p:spPr>
            <a:xfrm>
              <a:off x="5326608" y="1978084"/>
              <a:ext cx="0" cy="2341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1E833-C8EA-4AF0-9B62-A31337B7A4C0}"/>
                </a:ext>
              </a:extLst>
            </p:cNvPr>
            <p:cNvSpPr/>
            <p:nvPr/>
          </p:nvSpPr>
          <p:spPr>
            <a:xfrm>
              <a:off x="2671522" y="646927"/>
              <a:ext cx="1685261" cy="2650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START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CB7BA1-DB10-4273-9843-60AC4F0C9EEA}"/>
                </a:ext>
              </a:extLst>
            </p:cNvPr>
            <p:cNvSpPr/>
            <p:nvPr/>
          </p:nvSpPr>
          <p:spPr>
            <a:xfrm>
              <a:off x="774703" y="6416433"/>
              <a:ext cx="1685260" cy="3218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END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9B862C-5B62-403B-8A61-01BA8804E60C}"/>
                </a:ext>
              </a:extLst>
            </p:cNvPr>
            <p:cNvCxnSpPr>
              <a:cxnSpLocks/>
            </p:cNvCxnSpPr>
            <p:nvPr/>
          </p:nvCxnSpPr>
          <p:spPr>
            <a:xfrm>
              <a:off x="2413262" y="6334812"/>
              <a:ext cx="1310741" cy="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29CE1D-6053-43B8-8F0A-8732BC1C7A28}"/>
                </a:ext>
              </a:extLst>
            </p:cNvPr>
            <p:cNvCxnSpPr>
              <a:cxnSpLocks/>
            </p:cNvCxnSpPr>
            <p:nvPr/>
          </p:nvCxnSpPr>
          <p:spPr>
            <a:xfrm>
              <a:off x="5323363" y="2480637"/>
              <a:ext cx="2781" cy="1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F1A6A7-49A9-450D-84E1-28AEC46C829C}"/>
                </a:ext>
              </a:extLst>
            </p:cNvPr>
            <p:cNvCxnSpPr>
              <a:cxnSpLocks/>
            </p:cNvCxnSpPr>
            <p:nvPr/>
          </p:nvCxnSpPr>
          <p:spPr>
            <a:xfrm>
              <a:off x="5376152" y="3921712"/>
              <a:ext cx="5836" cy="2620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B99F37-D58F-4A37-86D3-D649C61E4CBA}"/>
                </a:ext>
              </a:extLst>
            </p:cNvPr>
            <p:cNvSpPr/>
            <p:nvPr/>
          </p:nvSpPr>
          <p:spPr>
            <a:xfrm>
              <a:off x="6425577" y="4626117"/>
              <a:ext cx="1453192" cy="265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sum + marks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2EA8ABD-2BBE-47CD-AD05-C522E8417823}"/>
                </a:ext>
              </a:extLst>
            </p:cNvPr>
            <p:cNvSpPr/>
            <p:nvPr/>
          </p:nvSpPr>
          <p:spPr>
            <a:xfrm>
              <a:off x="4316698" y="5606756"/>
              <a:ext cx="1325075" cy="27648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average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B4881E-3E65-45EF-8551-F578BBFA4B6D}"/>
                </a:ext>
              </a:extLst>
            </p:cNvPr>
            <p:cNvCxnSpPr>
              <a:cxnSpLocks/>
            </p:cNvCxnSpPr>
            <p:nvPr/>
          </p:nvCxnSpPr>
          <p:spPr>
            <a:xfrm>
              <a:off x="7152173" y="4380306"/>
              <a:ext cx="9938" cy="226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B65C1C-8FC5-4BAA-BC04-4F32280BDF41}"/>
                </a:ext>
              </a:extLst>
            </p:cNvPr>
            <p:cNvSpPr/>
            <p:nvPr/>
          </p:nvSpPr>
          <p:spPr>
            <a:xfrm>
              <a:off x="4462527" y="2215601"/>
              <a:ext cx="1743373" cy="265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18AEDA-2AC1-46F1-9C84-8BF2827B5E19}"/>
                </a:ext>
              </a:extLst>
            </p:cNvPr>
            <p:cNvSpPr/>
            <p:nvPr/>
          </p:nvSpPr>
          <p:spPr>
            <a:xfrm>
              <a:off x="6339488" y="5072295"/>
              <a:ext cx="1635196" cy="265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subjects + 1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157AFF-0959-453B-B863-62D648EAD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8367" y="6337680"/>
              <a:ext cx="11950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EDD7C2-D409-4D67-91EA-CAF13192C662}"/>
                </a:ext>
              </a:extLst>
            </p:cNvPr>
            <p:cNvSpPr/>
            <p:nvPr/>
          </p:nvSpPr>
          <p:spPr>
            <a:xfrm>
              <a:off x="4455209" y="2678303"/>
              <a:ext cx="1743373" cy="265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0</a:t>
              </a:r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6294D845-7DDB-4B98-9CF1-7BCC2293AE04}"/>
                </a:ext>
              </a:extLst>
            </p:cNvPr>
            <p:cNvSpPr/>
            <p:nvPr/>
          </p:nvSpPr>
          <p:spPr>
            <a:xfrm>
              <a:off x="4396539" y="4187527"/>
              <a:ext cx="1978125" cy="39960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marks != 999 ?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46BD0D-65BD-4DB6-B680-C135555587C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6374665" y="4384908"/>
              <a:ext cx="787446" cy="24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5C9FCD-FA73-451F-8F19-FB0829BB9AFF}"/>
                </a:ext>
              </a:extLst>
            </p:cNvPr>
            <p:cNvCxnSpPr>
              <a:cxnSpLocks/>
            </p:cNvCxnSpPr>
            <p:nvPr/>
          </p:nvCxnSpPr>
          <p:spPr>
            <a:xfrm>
              <a:off x="7234791" y="4891139"/>
              <a:ext cx="0" cy="169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F625F9-53A4-443B-B284-5AEA675E18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78182" y="4005154"/>
              <a:ext cx="27966" cy="23702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9CCBE8-F3D1-4DB7-94D7-0034CAEF1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868" y="6186920"/>
              <a:ext cx="0" cy="187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0EAAA74-2E0A-4143-9E8A-463B29E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7295868" y="6374528"/>
              <a:ext cx="810278" cy="8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95F59C-5970-468E-ABCF-7128E37F2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776" y="4005154"/>
              <a:ext cx="2709406" cy="46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B85A10-2BDD-4771-B16B-11AF98E63969}"/>
                </a:ext>
              </a:extLst>
            </p:cNvPr>
            <p:cNvSpPr txBox="1"/>
            <p:nvPr/>
          </p:nvSpPr>
          <p:spPr>
            <a:xfrm>
              <a:off x="6521841" y="4169581"/>
              <a:ext cx="559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35DB69-0D24-4DF6-94DF-C486D3096CE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816185" y="4387331"/>
              <a:ext cx="580354" cy="96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BA1798-28EB-4D70-B7D9-E4BEC99A2510}"/>
                </a:ext>
              </a:extLst>
            </p:cNvPr>
            <p:cNvSpPr txBox="1"/>
            <p:nvPr/>
          </p:nvSpPr>
          <p:spPr>
            <a:xfrm>
              <a:off x="3919504" y="4148008"/>
              <a:ext cx="606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400191A-77E2-4806-8936-A26F2CE9D6B2}"/>
                </a:ext>
              </a:extLst>
            </p:cNvPr>
            <p:cNvCxnSpPr>
              <a:cxnSpLocks/>
            </p:cNvCxnSpPr>
            <p:nvPr/>
          </p:nvCxnSpPr>
          <p:spPr>
            <a:xfrm>
              <a:off x="3825691" y="4380306"/>
              <a:ext cx="0" cy="2838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C0DE59-68A1-424E-BB4D-F4D9881FBA66}"/>
                </a:ext>
              </a:extLst>
            </p:cNvPr>
            <p:cNvSpPr/>
            <p:nvPr/>
          </p:nvSpPr>
          <p:spPr>
            <a:xfrm>
              <a:off x="4242753" y="5100644"/>
              <a:ext cx="1578232" cy="269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average = sum / subjects</a:t>
              </a:r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7574F5E-4409-4D83-A356-280FBF7CC18D}"/>
                </a:ext>
              </a:extLst>
            </p:cNvPr>
            <p:cNvSpPr/>
            <p:nvPr/>
          </p:nvSpPr>
          <p:spPr>
            <a:xfrm>
              <a:off x="2433060" y="1779970"/>
              <a:ext cx="2216548" cy="41329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students &lt;= 3 ?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F2DD42-8102-4A35-9169-93E1A39DC512}"/>
                </a:ext>
              </a:extLst>
            </p:cNvPr>
            <p:cNvSpPr txBox="1"/>
            <p:nvPr/>
          </p:nvSpPr>
          <p:spPr>
            <a:xfrm>
              <a:off x="4693150" y="1726043"/>
              <a:ext cx="5599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5FC6DAD-7A65-4F8E-A02C-2BC6BA6B751D}"/>
                </a:ext>
              </a:extLst>
            </p:cNvPr>
            <p:cNvCxnSpPr>
              <a:cxnSpLocks/>
            </p:cNvCxnSpPr>
            <p:nvPr/>
          </p:nvCxnSpPr>
          <p:spPr>
            <a:xfrm>
              <a:off x="4637153" y="1987511"/>
              <a:ext cx="680027" cy="85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C55BD2-B841-4102-A0A6-F92CC997398E}"/>
                </a:ext>
              </a:extLst>
            </p:cNvPr>
            <p:cNvCxnSpPr>
              <a:cxnSpLocks/>
            </p:cNvCxnSpPr>
            <p:nvPr/>
          </p:nvCxnSpPr>
          <p:spPr>
            <a:xfrm>
              <a:off x="3549057" y="1483225"/>
              <a:ext cx="4848" cy="289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57F083D-37AC-446E-9886-1A791DB59C1F}"/>
                </a:ext>
              </a:extLst>
            </p:cNvPr>
            <p:cNvCxnSpPr>
              <a:cxnSpLocks/>
            </p:cNvCxnSpPr>
            <p:nvPr/>
          </p:nvCxnSpPr>
          <p:spPr>
            <a:xfrm>
              <a:off x="3533521" y="929996"/>
              <a:ext cx="1334" cy="2380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63AA9AB-6FA3-494F-BE30-B69B230B8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579" y="1552123"/>
              <a:ext cx="4937921" cy="31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D4FA4A-A16E-4D7F-8D38-0E0207622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2347" y="1567074"/>
              <a:ext cx="6456" cy="53121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3D1BD5-0B8B-47CC-AC45-8FCE12B40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83" y="6879179"/>
              <a:ext cx="3817916" cy="2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AAB4D6-0AF4-4F39-A636-D373656540AB}"/>
                </a:ext>
              </a:extLst>
            </p:cNvPr>
            <p:cNvCxnSpPr>
              <a:cxnSpLocks/>
            </p:cNvCxnSpPr>
            <p:nvPr/>
          </p:nvCxnSpPr>
          <p:spPr>
            <a:xfrm>
              <a:off x="2396312" y="5439266"/>
              <a:ext cx="9427" cy="8955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B3221C-7D92-4368-B827-EF8626AD9F77}"/>
                </a:ext>
              </a:extLst>
            </p:cNvPr>
            <p:cNvSpPr txBox="1"/>
            <p:nvPr/>
          </p:nvSpPr>
          <p:spPr>
            <a:xfrm>
              <a:off x="1810724" y="1754759"/>
              <a:ext cx="606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2289695-76B2-4813-AE79-E8BFE136EE82}"/>
                </a:ext>
              </a:extLst>
            </p:cNvPr>
            <p:cNvCxnSpPr>
              <a:cxnSpLocks/>
            </p:cNvCxnSpPr>
            <p:nvPr/>
          </p:nvCxnSpPr>
          <p:spPr>
            <a:xfrm>
              <a:off x="1512429" y="2000668"/>
              <a:ext cx="66944" cy="4405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854B1D-F008-4600-9DAE-9EC2B0D9679D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1506847" y="1986617"/>
              <a:ext cx="926213" cy="239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1C5D1C55-5833-4DAD-B097-C9DA45AC4206}"/>
                </a:ext>
              </a:extLst>
            </p:cNvPr>
            <p:cNvSpPr/>
            <p:nvPr/>
          </p:nvSpPr>
          <p:spPr>
            <a:xfrm>
              <a:off x="1708908" y="5170687"/>
              <a:ext cx="1872182" cy="260224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“No marks entered”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B49231A-FBB7-48BB-8075-DD3100395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6461" y="5392296"/>
              <a:ext cx="1" cy="19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C0FF9EF-7AE4-4873-959A-8FA300994927}"/>
                </a:ext>
              </a:extLst>
            </p:cNvPr>
            <p:cNvSpPr/>
            <p:nvPr/>
          </p:nvSpPr>
          <p:spPr>
            <a:xfrm>
              <a:off x="2653166" y="1197275"/>
              <a:ext cx="1743373" cy="265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students = 1</a:t>
              </a:r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82F15084-A4E2-4EA1-BC08-535F8272DC28}"/>
                </a:ext>
              </a:extLst>
            </p:cNvPr>
            <p:cNvSpPr/>
            <p:nvPr/>
          </p:nvSpPr>
          <p:spPr>
            <a:xfrm>
              <a:off x="3763385" y="3161299"/>
              <a:ext cx="3319501" cy="274404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marks, 999 to end”</a:t>
              </a:r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8FE4CAB7-8AA2-42DC-B7DE-6E9BA776F127}"/>
                </a:ext>
              </a:extLst>
            </p:cNvPr>
            <p:cNvSpPr/>
            <p:nvPr/>
          </p:nvSpPr>
          <p:spPr>
            <a:xfrm>
              <a:off x="4622030" y="3651481"/>
              <a:ext cx="1390299" cy="2650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4DDDE57-993B-4A50-A0C6-D854A9DD9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3413" y="3438867"/>
              <a:ext cx="1" cy="19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C6768BE-B490-4700-A60D-B9B9EEBFE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3414" y="2955128"/>
              <a:ext cx="1" cy="19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83F260FE-E61C-4A30-9EFA-33C6EB00F77C}"/>
                </a:ext>
              </a:extLst>
            </p:cNvPr>
            <p:cNvSpPr/>
            <p:nvPr/>
          </p:nvSpPr>
          <p:spPr>
            <a:xfrm>
              <a:off x="5724128" y="5519673"/>
              <a:ext cx="2299664" cy="22579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marks, 999 to end”</a:t>
              </a:r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53D4C08F-7877-43B9-86B2-7DDB1225C25D}"/>
                </a:ext>
              </a:extLst>
            </p:cNvPr>
            <p:cNvSpPr/>
            <p:nvPr/>
          </p:nvSpPr>
          <p:spPr>
            <a:xfrm>
              <a:off x="6680703" y="5933076"/>
              <a:ext cx="1108175" cy="24451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9C50364-F510-4D1D-9372-C1C671AA4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5751" y="5747746"/>
              <a:ext cx="1" cy="163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94F19E2-B3B0-4A83-8A33-0D87A8448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4136" y="5364592"/>
              <a:ext cx="1" cy="163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Diamond 94">
              <a:extLst>
                <a:ext uri="{FF2B5EF4-FFF2-40B4-BE49-F238E27FC236}">
                  <a16:creationId xmlns:a16="http://schemas.microsoft.com/office/drawing/2014/main" id="{05633D10-F10B-40FB-ADDF-609B1C54F8B8}"/>
                </a:ext>
              </a:extLst>
            </p:cNvPr>
            <p:cNvSpPr/>
            <p:nvPr/>
          </p:nvSpPr>
          <p:spPr>
            <a:xfrm>
              <a:off x="2904913" y="4678467"/>
              <a:ext cx="1832194" cy="39960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&gt; 0 ?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1475F70-4659-4516-ACD9-5C2AAB0504F7}"/>
                </a:ext>
              </a:extLst>
            </p:cNvPr>
            <p:cNvCxnSpPr>
              <a:cxnSpLocks/>
            </p:cNvCxnSpPr>
            <p:nvPr/>
          </p:nvCxnSpPr>
          <p:spPr>
            <a:xfrm>
              <a:off x="5143451" y="4870015"/>
              <a:ext cx="3584" cy="220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1EB15A-F43D-4093-9843-C4157B59ACAD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4737107" y="4878271"/>
              <a:ext cx="419355" cy="48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A3DAC99-B531-47B3-9C35-A3F3B4A990A3}"/>
                </a:ext>
              </a:extLst>
            </p:cNvPr>
            <p:cNvSpPr txBox="1"/>
            <p:nvPr/>
          </p:nvSpPr>
          <p:spPr>
            <a:xfrm>
              <a:off x="4775545" y="4628339"/>
              <a:ext cx="559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336174-54AC-47FD-A3FE-0D29A6068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563" y="4873236"/>
              <a:ext cx="580354" cy="96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A0A9BD-F59A-4F44-B916-216DF557CA85}"/>
                </a:ext>
              </a:extLst>
            </p:cNvPr>
            <p:cNvSpPr txBox="1"/>
            <p:nvPr/>
          </p:nvSpPr>
          <p:spPr>
            <a:xfrm>
              <a:off x="2478882" y="4633913"/>
              <a:ext cx="606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A5F5FB2-F213-474F-8FFF-18CCB6D56CD8}"/>
                </a:ext>
              </a:extLst>
            </p:cNvPr>
            <p:cNvCxnSpPr>
              <a:cxnSpLocks/>
            </p:cNvCxnSpPr>
            <p:nvPr/>
          </p:nvCxnSpPr>
          <p:spPr>
            <a:xfrm>
              <a:off x="2385069" y="4866211"/>
              <a:ext cx="0" cy="2838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D233F07-B88F-434E-B5C4-F565BE180409}"/>
                </a:ext>
              </a:extLst>
            </p:cNvPr>
            <p:cNvCxnSpPr>
              <a:cxnSpLocks/>
            </p:cNvCxnSpPr>
            <p:nvPr/>
          </p:nvCxnSpPr>
          <p:spPr>
            <a:xfrm>
              <a:off x="5137608" y="5882326"/>
              <a:ext cx="1" cy="4524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74C7B41-4B21-4CE8-B526-31D0B33FB9A8}"/>
                </a:ext>
              </a:extLst>
            </p:cNvPr>
            <p:cNvSpPr/>
            <p:nvPr/>
          </p:nvSpPr>
          <p:spPr>
            <a:xfrm flipV="1">
              <a:off x="3739120" y="6253250"/>
              <a:ext cx="209247" cy="1688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07F4F92-4168-4346-94A7-3294DD77FF3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661" y="1978068"/>
              <a:ext cx="0" cy="234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B4D3ED32-284D-463A-90DD-2B724B0014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2417" y="2480620"/>
              <a:ext cx="2781" cy="1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14851CF-9B4F-4EAC-B364-6CC8D21BE584}"/>
                </a:ext>
              </a:extLst>
            </p:cNvPr>
            <p:cNvCxnSpPr>
              <a:cxnSpLocks/>
            </p:cNvCxnSpPr>
            <p:nvPr/>
          </p:nvCxnSpPr>
          <p:spPr>
            <a:xfrm>
              <a:off x="5385206" y="3921695"/>
              <a:ext cx="5836" cy="2620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ECB0E7F-1646-412F-8FCF-8D1D2F34135E}"/>
                </a:ext>
              </a:extLst>
            </p:cNvPr>
            <p:cNvSpPr/>
            <p:nvPr/>
          </p:nvSpPr>
          <p:spPr>
            <a:xfrm>
              <a:off x="6434631" y="4626100"/>
              <a:ext cx="1453192" cy="265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sum + marks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456A024-EC24-4803-BF51-0DB6BB5FCE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27" y="4380289"/>
              <a:ext cx="9938" cy="226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7C3E977-7E5E-4BBE-99BE-6F506FB4D2E3}"/>
                </a:ext>
              </a:extLst>
            </p:cNvPr>
            <p:cNvSpPr/>
            <p:nvPr/>
          </p:nvSpPr>
          <p:spPr>
            <a:xfrm>
              <a:off x="4471581" y="2215585"/>
              <a:ext cx="1743373" cy="265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0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AA826DE-B5AD-4357-9217-6FE0B4FA50BE}"/>
                </a:ext>
              </a:extLst>
            </p:cNvPr>
            <p:cNvSpPr/>
            <p:nvPr/>
          </p:nvSpPr>
          <p:spPr>
            <a:xfrm>
              <a:off x="6348542" y="5072279"/>
              <a:ext cx="1635196" cy="265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subjects + 1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FCAF863-563B-465E-BAF3-5C21F7A31855}"/>
                </a:ext>
              </a:extLst>
            </p:cNvPr>
            <p:cNvSpPr/>
            <p:nvPr/>
          </p:nvSpPr>
          <p:spPr>
            <a:xfrm>
              <a:off x="4464263" y="2678287"/>
              <a:ext cx="1743373" cy="265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0</a:t>
              </a:r>
            </a:p>
          </p:txBody>
        </p:sp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id="{67D0E3CD-BED4-413B-A6F6-693C0E78CF71}"/>
                </a:ext>
              </a:extLst>
            </p:cNvPr>
            <p:cNvSpPr/>
            <p:nvPr/>
          </p:nvSpPr>
          <p:spPr>
            <a:xfrm>
              <a:off x="4405593" y="4187510"/>
              <a:ext cx="1978125" cy="39960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marks != 999 ?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A4D21FCB-6887-497F-BC0C-24AB0C7CF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7830" y="4005137"/>
              <a:ext cx="2709406" cy="46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C970E0-7141-4455-8F71-9B9D2C632967}"/>
                </a:ext>
              </a:extLst>
            </p:cNvPr>
            <p:cNvSpPr txBox="1"/>
            <p:nvPr/>
          </p:nvSpPr>
          <p:spPr>
            <a:xfrm>
              <a:off x="6530895" y="4169564"/>
              <a:ext cx="559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A9C4A43-797F-474E-BDC1-243C430D2003}"/>
                </a:ext>
              </a:extLst>
            </p:cNvPr>
            <p:cNvSpPr txBox="1"/>
            <p:nvPr/>
          </p:nvSpPr>
          <p:spPr>
            <a:xfrm>
              <a:off x="4702204" y="1726027"/>
              <a:ext cx="5599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1D238FB-70C4-4436-97B1-F4A6273763DA}"/>
                </a:ext>
              </a:extLst>
            </p:cNvPr>
            <p:cNvCxnSpPr>
              <a:cxnSpLocks/>
            </p:cNvCxnSpPr>
            <p:nvPr/>
          </p:nvCxnSpPr>
          <p:spPr>
            <a:xfrm>
              <a:off x="4646207" y="1987494"/>
              <a:ext cx="680027" cy="85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F8AC270D-51BF-4418-B144-C9341CA0406D}"/>
                </a:ext>
              </a:extLst>
            </p:cNvPr>
            <p:cNvSpPr/>
            <p:nvPr/>
          </p:nvSpPr>
          <p:spPr>
            <a:xfrm>
              <a:off x="3772439" y="3161282"/>
              <a:ext cx="3319501" cy="274404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marks, 999 to end”</a:t>
              </a:r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3A0AF26B-1F34-473C-9B13-99DEC4A55869}"/>
                </a:ext>
              </a:extLst>
            </p:cNvPr>
            <p:cNvSpPr/>
            <p:nvPr/>
          </p:nvSpPr>
          <p:spPr>
            <a:xfrm>
              <a:off x="4631083" y="3651464"/>
              <a:ext cx="1390299" cy="2650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56342C72-66BB-4008-B9E7-D402B4169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2467" y="3438850"/>
              <a:ext cx="1" cy="1986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63627B7-9F64-448C-9EF2-5DB9245F1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2468" y="2955111"/>
              <a:ext cx="1" cy="1986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705911F6-9A27-4374-B96F-4014A0C65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3190" y="5364575"/>
              <a:ext cx="1" cy="163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DF5777F-4A73-436A-ACC4-7A4AF47CE32E}"/>
              </a:ext>
            </a:extLst>
          </p:cNvPr>
          <p:cNvSpPr/>
          <p:nvPr/>
        </p:nvSpPr>
        <p:spPr>
          <a:xfrm>
            <a:off x="2903741" y="6473800"/>
            <a:ext cx="1568617" cy="31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students = students + 1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9CE3DB7-A84B-4194-8DEE-B260A40F3E08}"/>
              </a:ext>
            </a:extLst>
          </p:cNvPr>
          <p:cNvCxnSpPr>
            <a:cxnSpLocks/>
          </p:cNvCxnSpPr>
          <p:nvPr/>
        </p:nvCxnSpPr>
        <p:spPr>
          <a:xfrm>
            <a:off x="3644899" y="6202148"/>
            <a:ext cx="0" cy="2716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77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8(1)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32" y="648072"/>
            <a:ext cx="8070068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200" dirty="0"/>
              <a:t>PROGRAM AverageMarksForArbitaryNumberOfStudentsWithArbitaryNumberOfSubjects</a:t>
            </a:r>
          </a:p>
          <a:p>
            <a:pPr marL="0" indent="0">
              <a:buNone/>
            </a:pPr>
            <a:r>
              <a:rPr lang="en-MY" sz="1200" dirty="0"/>
              <a:t>BEGIN</a:t>
            </a:r>
          </a:p>
          <a:p>
            <a:pPr marL="265106" indent="0">
              <a:buNone/>
            </a:pPr>
            <a:r>
              <a:rPr lang="en-MY" sz="1200" dirty="0"/>
              <a:t>	</a:t>
            </a:r>
            <a:r>
              <a:rPr lang="en-MY" sz="1200" b="1" dirty="0">
                <a:solidFill>
                  <a:srgbClr val="0070C0"/>
                </a:solidFill>
              </a:rPr>
              <a:t>Print “Enter &lt;enter&gt; to continue OR -1 to end”</a:t>
            </a:r>
          </a:p>
          <a:p>
            <a:pPr marL="0" indent="0">
              <a:buNone/>
            </a:pPr>
            <a:r>
              <a:rPr lang="en-MY" sz="1200" b="1" dirty="0">
                <a:solidFill>
                  <a:srgbClr val="0070C0"/>
                </a:solidFill>
              </a:rPr>
              <a:t>	Read choice</a:t>
            </a:r>
          </a:p>
          <a:p>
            <a:pPr marL="0" indent="0">
              <a:buNone/>
            </a:pPr>
            <a:r>
              <a:rPr lang="en-MY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	DO</a:t>
            </a:r>
            <a:r>
              <a:rPr lang="en-MY" sz="1200" dirty="0">
                <a:solidFill>
                  <a:srgbClr val="0070C0"/>
                </a:solidFill>
              </a:rPr>
              <a:t>WHILE (choice != -1)</a:t>
            </a:r>
          </a:p>
          <a:p>
            <a:pPr marL="0" indent="0">
              <a:buNone/>
            </a:pPr>
            <a:r>
              <a:rPr lang="en-MY" sz="1200" dirty="0"/>
              <a:t>          		</a:t>
            </a: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sum = 0</a:t>
            </a:r>
          </a:p>
          <a:p>
            <a:pPr marL="0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          		subjects = 0</a:t>
            </a:r>
          </a:p>
          <a:p>
            <a:pPr marL="265106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200" b="1" dirty="0">
                <a:solidFill>
                  <a:schemeClr val="accent6">
                    <a:lumMod val="75000"/>
                  </a:schemeClr>
                </a:solidFill>
              </a:rPr>
              <a:t>Print “Enter &lt;enter&gt; to continue OR -1 to end”</a:t>
            </a:r>
          </a:p>
          <a:p>
            <a:pPr marL="0" indent="0">
              <a:buNone/>
            </a:pPr>
            <a:r>
              <a:rPr lang="en-MY" sz="1200" b="1" dirty="0">
                <a:solidFill>
                  <a:schemeClr val="accent6">
                    <a:lumMod val="75000"/>
                  </a:schemeClr>
                </a:solidFill>
              </a:rPr>
              <a:t>		Read choice</a:t>
            </a:r>
          </a:p>
          <a:p>
            <a:pPr marL="0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              		DOWHILE (choice != -1)</a:t>
            </a:r>
          </a:p>
          <a:p>
            <a:pPr marL="0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			Print “Enter marks for next subject, 999 to end”</a:t>
            </a:r>
          </a:p>
          <a:p>
            <a:pPr marL="0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			sum = sum + marks</a:t>
            </a:r>
          </a:p>
          <a:p>
            <a:pPr marL="0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			subjects = subjects + 1</a:t>
            </a:r>
          </a:p>
          <a:p>
            <a:pPr marL="265106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MY" sz="1200" b="1" dirty="0">
                <a:solidFill>
                  <a:schemeClr val="accent6">
                    <a:lumMod val="75000"/>
                  </a:schemeClr>
                </a:solidFill>
              </a:rPr>
              <a:t>Print “Enter &lt;enter&gt; to continue OR -1 to end”</a:t>
            </a:r>
          </a:p>
          <a:p>
            <a:pPr marL="0" indent="0">
              <a:buNone/>
            </a:pPr>
            <a:r>
              <a:rPr lang="en-MY" sz="1200" b="1" dirty="0">
                <a:solidFill>
                  <a:schemeClr val="accent6">
                    <a:lumMod val="75000"/>
                  </a:schemeClr>
                </a:solidFill>
              </a:rPr>
              <a:t>			Read choice</a:t>
            </a:r>
          </a:p>
          <a:p>
            <a:pPr marL="0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                		ENDDO</a:t>
            </a:r>
          </a:p>
          <a:p>
            <a:pPr marL="0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200" dirty="0">
                <a:solidFill>
                  <a:srgbClr val="C00000"/>
                </a:solidFill>
              </a:rPr>
              <a:t>IF (subjects &gt; 0) THEN</a:t>
            </a:r>
          </a:p>
          <a:p>
            <a:pPr marL="0" indent="0">
              <a:buNone/>
            </a:pPr>
            <a:r>
              <a:rPr lang="en-MY" sz="1200" dirty="0">
                <a:solidFill>
                  <a:srgbClr val="C00000"/>
                </a:solidFill>
              </a:rPr>
              <a:t>			average = sum / subjects</a:t>
            </a:r>
          </a:p>
          <a:p>
            <a:pPr marL="0" indent="0">
              <a:buNone/>
            </a:pPr>
            <a:r>
              <a:rPr lang="en-MY" sz="1200" dirty="0">
                <a:solidFill>
                  <a:srgbClr val="C00000"/>
                </a:solidFill>
              </a:rPr>
              <a:t>			Print average</a:t>
            </a:r>
          </a:p>
          <a:p>
            <a:pPr marL="0" indent="0">
              <a:buNone/>
            </a:pPr>
            <a:endParaRPr lang="en-MY" sz="1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MY" sz="1200" dirty="0">
                <a:solidFill>
                  <a:srgbClr val="C00000"/>
                </a:solidFill>
              </a:rPr>
              <a:t>		ELSE</a:t>
            </a:r>
          </a:p>
          <a:p>
            <a:pPr marL="0" indent="0">
              <a:buNone/>
            </a:pPr>
            <a:r>
              <a:rPr lang="en-MY" sz="1200" dirty="0">
                <a:solidFill>
                  <a:srgbClr val="C00000"/>
                </a:solidFill>
              </a:rPr>
              <a:t>			Print “No marks entered”</a:t>
            </a:r>
          </a:p>
          <a:p>
            <a:pPr marL="0" indent="0">
              <a:buNone/>
            </a:pPr>
            <a:r>
              <a:rPr lang="en-MY" sz="1200" dirty="0">
                <a:solidFill>
                  <a:srgbClr val="C00000"/>
                </a:solidFill>
              </a:rPr>
              <a:t>		ENDIF</a:t>
            </a:r>
          </a:p>
          <a:p>
            <a:pPr marL="0" indent="0">
              <a:buNone/>
            </a:pPr>
            <a:r>
              <a:rPr lang="en-MY" sz="12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200" b="1" dirty="0">
                <a:solidFill>
                  <a:srgbClr val="0070C0"/>
                </a:solidFill>
              </a:rPr>
              <a:t>Print “Enter &lt;enter&gt; to continue OR -1 to end”</a:t>
            </a:r>
          </a:p>
          <a:p>
            <a:pPr marL="0" indent="0">
              <a:buNone/>
            </a:pPr>
            <a:r>
              <a:rPr lang="en-MY" sz="1200" b="1" dirty="0">
                <a:solidFill>
                  <a:srgbClr val="0070C0"/>
                </a:solidFill>
              </a:rPr>
              <a:t>		Read choice</a:t>
            </a:r>
          </a:p>
          <a:p>
            <a:pPr marL="0" indent="0">
              <a:buNone/>
            </a:pPr>
            <a:r>
              <a:rPr lang="en-MY" sz="1200" dirty="0"/>
              <a:t>       	</a:t>
            </a:r>
            <a:r>
              <a:rPr lang="en-MY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</a:p>
          <a:p>
            <a:pPr marL="0" indent="0">
              <a:buNone/>
            </a:pPr>
            <a:r>
              <a:rPr lang="en-MY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8874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820"/>
            <a:ext cx="8229600" cy="478574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8(1) - Flowchart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61BF633-DEEC-492C-A30F-7FC46DDB72DA}"/>
              </a:ext>
            </a:extLst>
          </p:cNvPr>
          <p:cNvGrpSpPr/>
          <p:nvPr/>
        </p:nvGrpSpPr>
        <p:grpSpPr>
          <a:xfrm>
            <a:off x="179512" y="817306"/>
            <a:ext cx="8531455" cy="5975072"/>
            <a:chOff x="22934" y="918741"/>
            <a:chExt cx="8421956" cy="70378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1E833-C8EA-4AF0-9B62-A31337B7A4C0}"/>
                </a:ext>
              </a:extLst>
            </p:cNvPr>
            <p:cNvSpPr/>
            <p:nvPr/>
          </p:nvSpPr>
          <p:spPr>
            <a:xfrm>
              <a:off x="2786765" y="918741"/>
              <a:ext cx="1685261" cy="2650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START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CB7BA1-DB10-4273-9843-60AC4F0C9EEA}"/>
                </a:ext>
              </a:extLst>
            </p:cNvPr>
            <p:cNvSpPr/>
            <p:nvPr/>
          </p:nvSpPr>
          <p:spPr>
            <a:xfrm>
              <a:off x="22934" y="7045490"/>
              <a:ext cx="1685260" cy="2385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END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9B862C-5B62-403B-8A61-01BA8804E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0140" y="7133451"/>
              <a:ext cx="2100" cy="316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7574F5E-4409-4D83-A356-280FBF7CC18D}"/>
                </a:ext>
              </a:extLst>
            </p:cNvPr>
            <p:cNvSpPr/>
            <p:nvPr/>
          </p:nvSpPr>
          <p:spPr>
            <a:xfrm>
              <a:off x="2480266" y="2561167"/>
              <a:ext cx="2216548" cy="41329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choice != -1 ?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C55BD2-B841-4102-A0A6-F92CC9973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24544" y="2198434"/>
              <a:ext cx="0" cy="3583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57F083D-37AC-446E-9886-1A791DB59C1F}"/>
                </a:ext>
              </a:extLst>
            </p:cNvPr>
            <p:cNvCxnSpPr>
              <a:cxnSpLocks/>
            </p:cNvCxnSpPr>
            <p:nvPr/>
          </p:nvCxnSpPr>
          <p:spPr>
            <a:xfrm>
              <a:off x="3624547" y="1183763"/>
              <a:ext cx="1334" cy="2380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63AA9AB-6FA3-494F-BE30-B69B230B8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4544" y="2344242"/>
              <a:ext cx="4780029" cy="15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D4FA4A-A16E-4D7F-8D38-0E0207622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1061" y="2344243"/>
              <a:ext cx="63829" cy="56029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3D1BD5-0B8B-47CC-AC45-8FCE12B40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486" y="7937801"/>
              <a:ext cx="4617968" cy="187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AAB4D6-0AF4-4F39-A636-D373656540AB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86" y="7726835"/>
              <a:ext cx="0" cy="2221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B3221C-7D92-4368-B827-EF8626AD9F77}"/>
                </a:ext>
              </a:extLst>
            </p:cNvPr>
            <p:cNvSpPr txBox="1"/>
            <p:nvPr/>
          </p:nvSpPr>
          <p:spPr>
            <a:xfrm>
              <a:off x="1793800" y="2510120"/>
              <a:ext cx="606183" cy="1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2289695-76B2-4813-AE79-E8BFE136E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016" y="2775666"/>
              <a:ext cx="35179" cy="4257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854B1D-F008-4600-9DAE-9EC2B0D9679D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890195" y="2767814"/>
              <a:ext cx="1590071" cy="22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F57FD647-1C3D-4E9E-9163-B3B5E9889192}"/>
                </a:ext>
              </a:extLst>
            </p:cNvPr>
            <p:cNvSpPr/>
            <p:nvPr/>
          </p:nvSpPr>
          <p:spPr>
            <a:xfrm>
              <a:off x="1979722" y="1443085"/>
              <a:ext cx="3374082" cy="266153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“Press &lt;enter&gt; to continue OR -1 to end”</a:t>
              </a:r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3DBC06C3-224B-49D7-8FED-5D9832199F7A}"/>
                </a:ext>
              </a:extLst>
            </p:cNvPr>
            <p:cNvSpPr/>
            <p:nvPr/>
          </p:nvSpPr>
          <p:spPr>
            <a:xfrm>
              <a:off x="2929395" y="1933412"/>
              <a:ext cx="1390299" cy="2650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choice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631BC1A-9549-4246-A60A-77FA5A8F0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4545" y="1718684"/>
              <a:ext cx="1" cy="19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B49231A-FBB7-48BB-8075-DD3100395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822" y="6637117"/>
              <a:ext cx="1" cy="19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6044BF-0389-4B81-9142-D72902E027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6821" y="4698447"/>
              <a:ext cx="22214" cy="31394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47358A7-B6AD-4D89-83A0-A176DB8B61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0465" y="7764583"/>
              <a:ext cx="5993" cy="111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12888B8-A54B-4EA4-9196-A79571061F53}"/>
                </a:ext>
              </a:extLst>
            </p:cNvPr>
            <p:cNvCxnSpPr>
              <a:cxnSpLocks/>
            </p:cNvCxnSpPr>
            <p:nvPr/>
          </p:nvCxnSpPr>
          <p:spPr>
            <a:xfrm>
              <a:off x="7253099" y="7861086"/>
              <a:ext cx="9096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51C2A5-1F36-4B6E-B118-063DB4682D3B}"/>
                </a:ext>
              </a:extLst>
            </p:cNvPr>
            <p:cNvSpPr txBox="1"/>
            <p:nvPr/>
          </p:nvSpPr>
          <p:spPr>
            <a:xfrm>
              <a:off x="3928945" y="4835160"/>
              <a:ext cx="613353" cy="2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24FB2795-C636-427B-A0EE-E58CF21BE6DC}"/>
                </a:ext>
              </a:extLst>
            </p:cNvPr>
            <p:cNvSpPr/>
            <p:nvPr/>
          </p:nvSpPr>
          <p:spPr>
            <a:xfrm>
              <a:off x="6631650" y="5770836"/>
              <a:ext cx="1121285" cy="23401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380BE61-A012-4092-9662-8D201779E93B}"/>
                </a:ext>
              </a:extLst>
            </p:cNvPr>
            <p:cNvCxnSpPr>
              <a:cxnSpLocks/>
            </p:cNvCxnSpPr>
            <p:nvPr/>
          </p:nvCxnSpPr>
          <p:spPr>
            <a:xfrm>
              <a:off x="7219074" y="5508552"/>
              <a:ext cx="0" cy="25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4CDA6C7-F5D1-47BD-876A-0BE59F9C5137}"/>
                </a:ext>
              </a:extLst>
            </p:cNvPr>
            <p:cNvCxnSpPr>
              <a:cxnSpLocks/>
            </p:cNvCxnSpPr>
            <p:nvPr/>
          </p:nvCxnSpPr>
          <p:spPr>
            <a:xfrm>
              <a:off x="5361855" y="2758479"/>
              <a:ext cx="0" cy="2240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E3F8BA6-1FC8-4FFB-9AA2-CB4318E636B7}"/>
                </a:ext>
              </a:extLst>
            </p:cNvPr>
            <p:cNvCxnSpPr>
              <a:cxnSpLocks/>
            </p:cNvCxnSpPr>
            <p:nvPr/>
          </p:nvCxnSpPr>
          <p:spPr>
            <a:xfrm>
              <a:off x="5358572" y="3239433"/>
              <a:ext cx="2814" cy="1881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A75F34C-3C62-4069-BFCC-D61647622AEF}"/>
                </a:ext>
              </a:extLst>
            </p:cNvPr>
            <p:cNvCxnSpPr>
              <a:cxnSpLocks/>
            </p:cNvCxnSpPr>
            <p:nvPr/>
          </p:nvCxnSpPr>
          <p:spPr>
            <a:xfrm>
              <a:off x="5411986" y="4618573"/>
              <a:ext cx="5905" cy="250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64E35B7-2CA5-4EBF-BF8A-FCD6CDDA1E11}"/>
                </a:ext>
              </a:extLst>
            </p:cNvPr>
            <p:cNvSpPr/>
            <p:nvPr/>
          </p:nvSpPr>
          <p:spPr>
            <a:xfrm>
              <a:off x="6483183" y="6243115"/>
              <a:ext cx="1470383" cy="25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sum + marks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7A90BF7-3EDE-43F6-9BC2-463E3F78D5A5}"/>
                </a:ext>
              </a:extLst>
            </p:cNvPr>
            <p:cNvCxnSpPr>
              <a:cxnSpLocks/>
            </p:cNvCxnSpPr>
            <p:nvPr/>
          </p:nvCxnSpPr>
          <p:spPr>
            <a:xfrm>
              <a:off x="7209017" y="5057458"/>
              <a:ext cx="10056" cy="21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5B4586-8853-4243-AF7E-519FA91132CA}"/>
                </a:ext>
              </a:extLst>
            </p:cNvPr>
            <p:cNvSpPr/>
            <p:nvPr/>
          </p:nvSpPr>
          <p:spPr>
            <a:xfrm>
              <a:off x="4487553" y="2985788"/>
              <a:ext cx="1763997" cy="25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485BAA1-32A5-4CE0-A60C-1D4B4F3EE644}"/>
                </a:ext>
              </a:extLst>
            </p:cNvPr>
            <p:cNvSpPr/>
            <p:nvPr/>
          </p:nvSpPr>
          <p:spPr>
            <a:xfrm>
              <a:off x="6381747" y="6720991"/>
              <a:ext cx="1654540" cy="253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subjects + 1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4D7C5B8-1063-4AE6-96F5-D8698D175B69}"/>
                </a:ext>
              </a:extLst>
            </p:cNvPr>
            <p:cNvSpPr/>
            <p:nvPr/>
          </p:nvSpPr>
          <p:spPr>
            <a:xfrm>
              <a:off x="4480148" y="3428604"/>
              <a:ext cx="1763997" cy="25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0</a:t>
              </a:r>
            </a:p>
          </p:txBody>
        </p:sp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2C574DB2-64CF-4B92-AC2B-E217E6C7430F}"/>
                </a:ext>
              </a:extLst>
            </p:cNvPr>
            <p:cNvSpPr/>
            <p:nvPr/>
          </p:nvSpPr>
          <p:spPr>
            <a:xfrm>
              <a:off x="4420784" y="4872964"/>
              <a:ext cx="2001526" cy="38243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choice != -1 ?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5B81C0E-F8AD-4B8C-8BD4-F7966D1E1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4522" y="4698429"/>
              <a:ext cx="2741458" cy="4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B17747E-03E8-416F-A63A-E4B95F56C0AA}"/>
                </a:ext>
              </a:extLst>
            </p:cNvPr>
            <p:cNvSpPr txBox="1"/>
            <p:nvPr/>
          </p:nvSpPr>
          <p:spPr>
            <a:xfrm>
              <a:off x="6571228" y="4855789"/>
              <a:ext cx="566565" cy="2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A96D2A-877B-4290-B2A6-5D66E5C6DB57}"/>
                </a:ext>
              </a:extLst>
            </p:cNvPr>
            <p:cNvSpPr txBox="1"/>
            <p:nvPr/>
          </p:nvSpPr>
          <p:spPr>
            <a:xfrm>
              <a:off x="4720904" y="2517270"/>
              <a:ext cx="566566" cy="2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62F695B-A009-4C32-AE6F-68CAD4DC699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244" y="2767500"/>
              <a:ext cx="688072" cy="81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03B20EF5-AB74-44C0-B14C-B8B7790AE0AD}"/>
                </a:ext>
              </a:extLst>
            </p:cNvPr>
            <p:cNvSpPr/>
            <p:nvPr/>
          </p:nvSpPr>
          <p:spPr>
            <a:xfrm>
              <a:off x="3780140" y="3890841"/>
              <a:ext cx="3358770" cy="262611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“Press &lt;enter&gt; to continue OR -1 to end”</a:t>
              </a:r>
            </a:p>
          </p:txBody>
        </p: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813DD67D-C1C4-4091-A2CC-0F86E0B8D713}"/>
                </a:ext>
              </a:extLst>
            </p:cNvPr>
            <p:cNvSpPr/>
            <p:nvPr/>
          </p:nvSpPr>
          <p:spPr>
            <a:xfrm>
              <a:off x="4648942" y="4359956"/>
              <a:ext cx="1406746" cy="25363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choice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AB8758-5788-4D64-A54E-CC8F4A168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978" y="4156480"/>
              <a:ext cx="1" cy="190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05B34E5-FCE2-475D-B496-B4A85E136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979" y="3693531"/>
              <a:ext cx="1" cy="190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C67CC69-E319-47EE-8BA5-7157BFC63455}"/>
                </a:ext>
              </a:extLst>
            </p:cNvPr>
            <p:cNvCxnSpPr>
              <a:cxnSpLocks/>
            </p:cNvCxnSpPr>
            <p:nvPr/>
          </p:nvCxnSpPr>
          <p:spPr>
            <a:xfrm>
              <a:off x="7184438" y="6493538"/>
              <a:ext cx="4291" cy="196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1774288-B899-4866-99F9-DCA841CBA239}"/>
                </a:ext>
              </a:extLst>
            </p:cNvPr>
            <p:cNvCxnSpPr>
              <a:cxnSpLocks/>
            </p:cNvCxnSpPr>
            <p:nvPr/>
          </p:nvCxnSpPr>
          <p:spPr>
            <a:xfrm>
              <a:off x="6422310" y="5060097"/>
              <a:ext cx="808049" cy="20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36608B6-DCC2-4F08-AE19-6F47B48D38E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822" y="5049873"/>
              <a:ext cx="688072" cy="81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Parallelogram 117">
              <a:extLst>
                <a:ext uri="{FF2B5EF4-FFF2-40B4-BE49-F238E27FC236}">
                  <a16:creationId xmlns:a16="http://schemas.microsoft.com/office/drawing/2014/main" id="{8821DCA4-C79F-4B8A-934F-2900D76B8CF0}"/>
                </a:ext>
              </a:extLst>
            </p:cNvPr>
            <p:cNvSpPr/>
            <p:nvPr/>
          </p:nvSpPr>
          <p:spPr>
            <a:xfrm>
              <a:off x="6322996" y="5307753"/>
              <a:ext cx="1708269" cy="185721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marks”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3284856-23EF-4B67-B089-9F238FE3F865}"/>
                </a:ext>
              </a:extLst>
            </p:cNvPr>
            <p:cNvCxnSpPr>
              <a:cxnSpLocks/>
            </p:cNvCxnSpPr>
            <p:nvPr/>
          </p:nvCxnSpPr>
          <p:spPr>
            <a:xfrm>
              <a:off x="7204726" y="6006514"/>
              <a:ext cx="4291" cy="196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77D288-56CC-4681-9720-DDC7E4827202}"/>
              </a:ext>
            </a:extLst>
          </p:cNvPr>
          <p:cNvGrpSpPr/>
          <p:nvPr/>
        </p:nvGrpSpPr>
        <p:grpSpPr>
          <a:xfrm>
            <a:off x="1871786" y="4313103"/>
            <a:ext cx="4223849" cy="1366513"/>
            <a:chOff x="1041838" y="3997382"/>
            <a:chExt cx="4232635" cy="185112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E357AAE-B3EC-4875-8442-D4CC738FC0F4}"/>
                </a:ext>
              </a:extLst>
            </p:cNvPr>
            <p:cNvCxnSpPr>
              <a:cxnSpLocks/>
            </p:cNvCxnSpPr>
            <p:nvPr/>
          </p:nvCxnSpPr>
          <p:spPr>
            <a:xfrm>
              <a:off x="1746288" y="5769358"/>
              <a:ext cx="1310921" cy="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37CCFBB-E96D-42D2-878E-3586E606981F}"/>
                </a:ext>
              </a:extLst>
            </p:cNvPr>
            <p:cNvSpPr/>
            <p:nvPr/>
          </p:nvSpPr>
          <p:spPr>
            <a:xfrm>
              <a:off x="3649986" y="5315741"/>
              <a:ext cx="1325257" cy="25065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average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87DDE62-ED4C-42AA-9887-CBC40CF64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1604" y="5771959"/>
              <a:ext cx="11952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780D6CC-B949-45E5-B7FA-DC4573629A8F}"/>
                </a:ext>
              </a:extLst>
            </p:cNvPr>
            <p:cNvCxnSpPr>
              <a:cxnSpLocks/>
            </p:cNvCxnSpPr>
            <p:nvPr/>
          </p:nvCxnSpPr>
          <p:spPr>
            <a:xfrm>
              <a:off x="3158912" y="3997382"/>
              <a:ext cx="0" cy="2573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39355A7-9B10-4F9A-BCD4-343A609FCC99}"/>
                </a:ext>
              </a:extLst>
            </p:cNvPr>
            <p:cNvSpPr/>
            <p:nvPr/>
          </p:nvSpPr>
          <p:spPr>
            <a:xfrm>
              <a:off x="3696024" y="4842148"/>
              <a:ext cx="1578449" cy="243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average = sum / subjects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B282305-6727-4FEF-9CD7-12CA4045C478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35" y="4957446"/>
              <a:ext cx="9429" cy="8119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59BD33A9-77CA-43FF-A258-460B73206A20}"/>
                </a:ext>
              </a:extLst>
            </p:cNvPr>
            <p:cNvSpPr/>
            <p:nvPr/>
          </p:nvSpPr>
          <p:spPr>
            <a:xfrm>
              <a:off x="1041838" y="4713949"/>
              <a:ext cx="1872440" cy="2359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“No marks entered”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367ED6-A084-4E70-B38A-ADB2CEF875B7}"/>
                </a:ext>
              </a:extLst>
            </p:cNvPr>
            <p:cNvCxnSpPr>
              <a:cxnSpLocks/>
            </p:cNvCxnSpPr>
            <p:nvPr/>
          </p:nvCxnSpPr>
          <p:spPr>
            <a:xfrm>
              <a:off x="4489438" y="5100144"/>
              <a:ext cx="1" cy="221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589A2E5F-3900-442D-AAEC-719A3814F747}"/>
                </a:ext>
              </a:extLst>
            </p:cNvPr>
            <p:cNvSpPr/>
            <p:nvPr/>
          </p:nvSpPr>
          <p:spPr>
            <a:xfrm>
              <a:off x="2238007" y="4267698"/>
              <a:ext cx="1832446" cy="36228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&gt; 0 ?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C2D2BB0-BA4F-44C5-A368-3BF09630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413079" y="4466062"/>
              <a:ext cx="0" cy="3981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7E94F69-E5C1-4577-BB9D-94B03AF45C56}"/>
                </a:ext>
              </a:extLst>
            </p:cNvPr>
            <p:cNvSpPr txBox="1"/>
            <p:nvPr/>
          </p:nvSpPr>
          <p:spPr>
            <a:xfrm>
              <a:off x="4108895" y="4165369"/>
              <a:ext cx="560018" cy="22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F0AFCA-7E38-4187-8D7A-9C9BA04D7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8584" y="4444277"/>
              <a:ext cx="580434" cy="87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BFD5654-B935-4747-A426-C73001408615}"/>
                </a:ext>
              </a:extLst>
            </p:cNvPr>
            <p:cNvSpPr txBox="1"/>
            <p:nvPr/>
          </p:nvSpPr>
          <p:spPr>
            <a:xfrm>
              <a:off x="1811917" y="4227305"/>
              <a:ext cx="606265" cy="22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4C1FF5C-7972-45E2-9709-1CC9DE1DADC0}"/>
                </a:ext>
              </a:extLst>
            </p:cNvPr>
            <p:cNvCxnSpPr>
              <a:cxnSpLocks/>
            </p:cNvCxnSpPr>
            <p:nvPr/>
          </p:nvCxnSpPr>
          <p:spPr>
            <a:xfrm>
              <a:off x="1718091" y="4437908"/>
              <a:ext cx="0" cy="2573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FC57E9F-FD65-45F3-A8A2-D118774E0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1010" y="5557276"/>
              <a:ext cx="7519" cy="2120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83E89F2-E6D0-424F-BD69-EC29A05B1803}"/>
                </a:ext>
              </a:extLst>
            </p:cNvPr>
            <p:cNvSpPr/>
            <p:nvPr/>
          </p:nvSpPr>
          <p:spPr>
            <a:xfrm flipV="1">
              <a:off x="3072329" y="5695413"/>
              <a:ext cx="209275" cy="1530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CACFE9B9-7C93-4F5A-9428-B591EE9E2843}"/>
              </a:ext>
            </a:extLst>
          </p:cNvPr>
          <p:cNvSpPr/>
          <p:nvPr/>
        </p:nvSpPr>
        <p:spPr>
          <a:xfrm>
            <a:off x="3319254" y="6359812"/>
            <a:ext cx="1408375" cy="22500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Read choice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42618E65-D70C-4C64-B1BB-CF400C91B7E4}"/>
              </a:ext>
            </a:extLst>
          </p:cNvPr>
          <p:cNvSpPr/>
          <p:nvPr/>
        </p:nvSpPr>
        <p:spPr>
          <a:xfrm>
            <a:off x="2360601" y="5856343"/>
            <a:ext cx="3417951" cy="22596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Print “Press &lt;enter&gt; to continue OR -1 to end”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443DAA5-0281-4387-8D95-3AD83034A6F0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894114" y="4646374"/>
            <a:ext cx="352800" cy="23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Parallelogram 119">
            <a:extLst>
              <a:ext uri="{FF2B5EF4-FFF2-40B4-BE49-F238E27FC236}">
                <a16:creationId xmlns:a16="http://schemas.microsoft.com/office/drawing/2014/main" id="{514A2914-1B46-4CE3-8FDF-DC9A5AD54960}"/>
              </a:ext>
            </a:extLst>
          </p:cNvPr>
          <p:cNvSpPr/>
          <p:nvPr/>
        </p:nvSpPr>
        <p:spPr>
          <a:xfrm>
            <a:off x="4965767" y="6139355"/>
            <a:ext cx="3402439" cy="22295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Print “Press &lt;enter&gt; to continue OR -1 to end”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F981D4F-EDB8-4F32-BC06-2B6151B7C8F7}"/>
              </a:ext>
            </a:extLst>
          </p:cNvPr>
          <p:cNvCxnSpPr>
            <a:cxnSpLocks/>
          </p:cNvCxnSpPr>
          <p:nvPr/>
        </p:nvCxnSpPr>
        <p:spPr>
          <a:xfrm>
            <a:off x="7503681" y="5933852"/>
            <a:ext cx="0" cy="2240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9F406BC-43E4-4FB3-8E76-52DA955CE2BD}"/>
              </a:ext>
            </a:extLst>
          </p:cNvPr>
          <p:cNvCxnSpPr>
            <a:cxnSpLocks/>
          </p:cNvCxnSpPr>
          <p:nvPr/>
        </p:nvCxnSpPr>
        <p:spPr>
          <a:xfrm>
            <a:off x="7480645" y="6359812"/>
            <a:ext cx="8726" cy="1498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99816C9B-B2EA-4467-BDD6-D0785AF720DF}"/>
              </a:ext>
            </a:extLst>
          </p:cNvPr>
          <p:cNvSpPr/>
          <p:nvPr/>
        </p:nvSpPr>
        <p:spPr>
          <a:xfrm>
            <a:off x="6656725" y="6482999"/>
            <a:ext cx="1347220" cy="12544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>
                <a:solidFill>
                  <a:schemeClr val="tx1"/>
                </a:solidFill>
              </a:rPr>
              <a:t>Read choice</a:t>
            </a:r>
          </a:p>
        </p:txBody>
      </p:sp>
    </p:spTree>
    <p:extLst>
      <p:ext uri="{BB962C8B-B14F-4D97-AF65-F5344CB8AC3E}">
        <p14:creationId xmlns:p14="http://schemas.microsoft.com/office/powerpoint/2010/main" val="421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1 - Flowchart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F85032-B48E-40A3-8770-9D18B966AEB3}"/>
              </a:ext>
            </a:extLst>
          </p:cNvPr>
          <p:cNvCxnSpPr>
            <a:cxnSpLocks/>
          </p:cNvCxnSpPr>
          <p:nvPr/>
        </p:nvCxnSpPr>
        <p:spPr>
          <a:xfrm>
            <a:off x="4319972" y="2049341"/>
            <a:ext cx="0" cy="3715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771E833-C8EA-4AF0-9B62-A31337B7A4C0}"/>
              </a:ext>
            </a:extLst>
          </p:cNvPr>
          <p:cNvSpPr/>
          <p:nvPr/>
        </p:nvSpPr>
        <p:spPr>
          <a:xfrm>
            <a:off x="3275856" y="1401269"/>
            <a:ext cx="208823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CB7BA1-DB10-4273-9843-60AC4F0C9EEA}"/>
              </a:ext>
            </a:extLst>
          </p:cNvPr>
          <p:cNvSpPr/>
          <p:nvPr/>
        </p:nvSpPr>
        <p:spPr>
          <a:xfrm>
            <a:off x="3359051" y="5639877"/>
            <a:ext cx="208823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A5C607E-22D7-4738-9E25-D7D3D016CA42}"/>
              </a:ext>
            </a:extLst>
          </p:cNvPr>
          <p:cNvSpPr/>
          <p:nvPr/>
        </p:nvSpPr>
        <p:spPr>
          <a:xfrm>
            <a:off x="3195156" y="2423388"/>
            <a:ext cx="2304256" cy="72008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Print “Enter a number”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29CE1D-6053-43B8-8F0A-8732BC1C7A28}"/>
              </a:ext>
            </a:extLst>
          </p:cNvPr>
          <p:cNvCxnSpPr>
            <a:cxnSpLocks/>
          </p:cNvCxnSpPr>
          <p:nvPr/>
        </p:nvCxnSpPr>
        <p:spPr>
          <a:xfrm flipH="1">
            <a:off x="4354006" y="3143467"/>
            <a:ext cx="1" cy="374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5957253-7499-4CD1-8DE3-F265338B2FA0}"/>
              </a:ext>
            </a:extLst>
          </p:cNvPr>
          <p:cNvSpPr/>
          <p:nvPr/>
        </p:nvSpPr>
        <p:spPr>
          <a:xfrm>
            <a:off x="3201878" y="3521479"/>
            <a:ext cx="2304256" cy="72008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Read A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54BFC33-6163-42C0-8F3A-CB8588B48791}"/>
              </a:ext>
            </a:extLst>
          </p:cNvPr>
          <p:cNvSpPr/>
          <p:nvPr/>
        </p:nvSpPr>
        <p:spPr>
          <a:xfrm>
            <a:off x="3231375" y="4590129"/>
            <a:ext cx="2304256" cy="72008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Print 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F1A6A7-49A9-450D-84E1-28AEC46C829C}"/>
              </a:ext>
            </a:extLst>
          </p:cNvPr>
          <p:cNvCxnSpPr>
            <a:cxnSpLocks/>
          </p:cNvCxnSpPr>
          <p:nvPr/>
        </p:nvCxnSpPr>
        <p:spPr>
          <a:xfrm flipH="1">
            <a:off x="4383503" y="4250016"/>
            <a:ext cx="1" cy="374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766B32-4E60-4700-9D7B-9D7B86DA908A}"/>
              </a:ext>
            </a:extLst>
          </p:cNvPr>
          <p:cNvCxnSpPr>
            <a:cxnSpLocks/>
          </p:cNvCxnSpPr>
          <p:nvPr/>
        </p:nvCxnSpPr>
        <p:spPr>
          <a:xfrm flipH="1">
            <a:off x="4403167" y="5294564"/>
            <a:ext cx="1" cy="374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7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8(2)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32" y="764704"/>
            <a:ext cx="8070068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500" dirty="0"/>
              <a:t>PROGRAM AverageMarksForArbitaryNumberOfStudentsWithArbitaryNumberOfSubjects</a:t>
            </a:r>
          </a:p>
          <a:p>
            <a:pPr marL="0" indent="0">
              <a:buNone/>
            </a:pPr>
            <a:r>
              <a:rPr lang="en-MY" sz="1500" dirty="0"/>
              <a:t>BEGIN</a:t>
            </a:r>
          </a:p>
          <a:p>
            <a:pPr marL="265106" indent="0">
              <a:buNone/>
            </a:pPr>
            <a:r>
              <a:rPr lang="en-MY" sz="1500" dirty="0"/>
              <a:t>	</a:t>
            </a:r>
            <a:r>
              <a:rPr lang="en-MY" sz="1500" dirty="0">
                <a:solidFill>
                  <a:srgbClr val="0070C0"/>
                </a:solidFill>
              </a:rPr>
              <a:t>Print “Enter marks for first student, 999 to end”</a:t>
            </a:r>
          </a:p>
          <a:p>
            <a:pPr marL="0" indent="0">
              <a:buNone/>
            </a:pPr>
            <a:r>
              <a:rPr lang="en-MY" sz="1500" dirty="0">
                <a:solidFill>
                  <a:srgbClr val="0070C0"/>
                </a:solidFill>
              </a:rPr>
              <a:t>	Read marks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	DO</a:t>
            </a:r>
            <a:r>
              <a:rPr lang="en-MY" sz="1500" dirty="0">
                <a:solidFill>
                  <a:srgbClr val="0070C0"/>
                </a:solidFill>
              </a:rPr>
              <a:t>WHILE (marks != 999)</a:t>
            </a:r>
          </a:p>
          <a:p>
            <a:pPr marL="0" indent="0">
              <a:buNone/>
            </a:pPr>
            <a:r>
              <a:rPr lang="en-MY" sz="1500" dirty="0"/>
              <a:t>          		</a:t>
            </a: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sum = marks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          		subjects = 1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		Print “Enter marks for next subject, 999 to end”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		Read marks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              		DOWHILE (marks != 999)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			sum = sum + marks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			subjects = subjects + 1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			Print “Enter marks for next subject, 999 to end”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			Read marks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                		ENDDO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		average = sum / subjects </a:t>
            </a:r>
          </a:p>
          <a:p>
            <a:pPr marL="0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		Print average</a:t>
            </a:r>
          </a:p>
          <a:p>
            <a:pPr marL="265106" indent="0">
              <a:buNone/>
            </a:pPr>
            <a:r>
              <a:rPr lang="en-MY" sz="15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MY" sz="1500" dirty="0">
                <a:solidFill>
                  <a:srgbClr val="0070C0"/>
                </a:solidFill>
              </a:rPr>
              <a:t>Print “Enter marks for next student, 999 to end”</a:t>
            </a:r>
          </a:p>
          <a:p>
            <a:pPr marL="0" indent="0">
              <a:buNone/>
            </a:pPr>
            <a:r>
              <a:rPr lang="en-MY" sz="1500" dirty="0">
                <a:solidFill>
                  <a:srgbClr val="0070C0"/>
                </a:solidFill>
              </a:rPr>
              <a:t>		Read marks</a:t>
            </a:r>
          </a:p>
          <a:p>
            <a:pPr marL="0" indent="0">
              <a:buNone/>
            </a:pPr>
            <a:r>
              <a:rPr lang="en-MY" sz="1500" dirty="0"/>
              <a:t>       	</a:t>
            </a:r>
            <a:r>
              <a:rPr lang="en-MY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ENDDO</a:t>
            </a:r>
          </a:p>
          <a:p>
            <a:pPr marL="0" indent="0">
              <a:buNone/>
            </a:pPr>
            <a:r>
              <a:rPr lang="en-MY" sz="15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43345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820"/>
            <a:ext cx="8229600" cy="478574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8(2) - Flowchart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61BF633-DEEC-492C-A30F-7FC46DDB72DA}"/>
              </a:ext>
            </a:extLst>
          </p:cNvPr>
          <p:cNvGrpSpPr/>
          <p:nvPr/>
        </p:nvGrpSpPr>
        <p:grpSpPr>
          <a:xfrm>
            <a:off x="457200" y="668108"/>
            <a:ext cx="8424936" cy="6112072"/>
            <a:chOff x="22934" y="918741"/>
            <a:chExt cx="8398099" cy="6384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1E833-C8EA-4AF0-9B62-A31337B7A4C0}"/>
                </a:ext>
              </a:extLst>
            </p:cNvPr>
            <p:cNvSpPr/>
            <p:nvPr/>
          </p:nvSpPr>
          <p:spPr>
            <a:xfrm>
              <a:off x="2786765" y="918741"/>
              <a:ext cx="1685261" cy="2650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START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CB7BA1-DB10-4273-9843-60AC4F0C9EEA}"/>
                </a:ext>
              </a:extLst>
            </p:cNvPr>
            <p:cNvSpPr/>
            <p:nvPr/>
          </p:nvSpPr>
          <p:spPr>
            <a:xfrm>
              <a:off x="22934" y="7045490"/>
              <a:ext cx="1685260" cy="2385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END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9B862C-5B62-403B-8A61-01BA8804E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290" y="5972230"/>
              <a:ext cx="2100" cy="316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7574F5E-4409-4D83-A356-280FBF7CC18D}"/>
                </a:ext>
              </a:extLst>
            </p:cNvPr>
            <p:cNvSpPr/>
            <p:nvPr/>
          </p:nvSpPr>
          <p:spPr>
            <a:xfrm>
              <a:off x="2480266" y="2561167"/>
              <a:ext cx="2216548" cy="41329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marks != 999 ?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C55BD2-B841-4102-A0A6-F92CC9973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24544" y="2198434"/>
              <a:ext cx="0" cy="3583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57F083D-37AC-446E-9886-1A791DB59C1F}"/>
                </a:ext>
              </a:extLst>
            </p:cNvPr>
            <p:cNvCxnSpPr>
              <a:cxnSpLocks/>
            </p:cNvCxnSpPr>
            <p:nvPr/>
          </p:nvCxnSpPr>
          <p:spPr>
            <a:xfrm>
              <a:off x="3624547" y="1183763"/>
              <a:ext cx="1334" cy="2380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63AA9AB-6FA3-494F-BE30-B69B230B8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4544" y="2344242"/>
              <a:ext cx="4780029" cy="15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D4FA4A-A16E-4D7F-8D38-0E0207622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1060" y="2344242"/>
              <a:ext cx="39973" cy="495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3D1BD5-0B8B-47CC-AC45-8FCE12B40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065" y="7284010"/>
              <a:ext cx="4617968" cy="187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AAB4D6-0AF4-4F39-A636-D373656540AB}"/>
                </a:ext>
              </a:extLst>
            </p:cNvPr>
            <p:cNvCxnSpPr>
              <a:cxnSpLocks/>
            </p:cNvCxnSpPr>
            <p:nvPr/>
          </p:nvCxnSpPr>
          <p:spPr>
            <a:xfrm>
              <a:off x="3810423" y="7117191"/>
              <a:ext cx="0" cy="1775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B3221C-7D92-4368-B827-EF8626AD9F77}"/>
                </a:ext>
              </a:extLst>
            </p:cNvPr>
            <p:cNvSpPr txBox="1"/>
            <p:nvPr/>
          </p:nvSpPr>
          <p:spPr>
            <a:xfrm>
              <a:off x="1793800" y="2510120"/>
              <a:ext cx="606183" cy="1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2289695-76B2-4813-AE79-E8BFE136E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016" y="2775666"/>
              <a:ext cx="35179" cy="4257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854B1D-F008-4600-9DAE-9EC2B0D9679D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890195" y="2767814"/>
              <a:ext cx="1590071" cy="22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F57FD647-1C3D-4E9E-9163-B3B5E9889192}"/>
                </a:ext>
              </a:extLst>
            </p:cNvPr>
            <p:cNvSpPr/>
            <p:nvPr/>
          </p:nvSpPr>
          <p:spPr>
            <a:xfrm>
              <a:off x="1979722" y="1443085"/>
              <a:ext cx="3374082" cy="266153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marks for first student, 999 to end”</a:t>
              </a:r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3DBC06C3-224B-49D7-8FED-5D9832199F7A}"/>
                </a:ext>
              </a:extLst>
            </p:cNvPr>
            <p:cNvSpPr/>
            <p:nvPr/>
          </p:nvSpPr>
          <p:spPr>
            <a:xfrm>
              <a:off x="2929395" y="1933412"/>
              <a:ext cx="1390299" cy="2650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631BC1A-9549-4246-A60A-77FA5A8F0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4545" y="1718684"/>
              <a:ext cx="1" cy="19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1C5D1C55-5833-4DAD-B097-C9DA45AC4206}"/>
                </a:ext>
              </a:extLst>
            </p:cNvPr>
            <p:cNvSpPr/>
            <p:nvPr/>
          </p:nvSpPr>
          <p:spPr>
            <a:xfrm>
              <a:off x="1290163" y="6288680"/>
              <a:ext cx="3374081" cy="349551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marks for next student, 999 to end”</a:t>
              </a: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CFAC1A75-68F8-4C9C-8D62-DC30AC1EDF3E}"/>
                </a:ext>
              </a:extLst>
            </p:cNvPr>
            <p:cNvSpPr/>
            <p:nvPr/>
          </p:nvSpPr>
          <p:spPr>
            <a:xfrm>
              <a:off x="3011058" y="6852169"/>
              <a:ext cx="1390299" cy="2650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B49231A-FBB7-48BB-8075-DD3100395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822" y="6637117"/>
              <a:ext cx="1" cy="19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6044BF-0389-4B81-9142-D72902E027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6820" y="4698446"/>
              <a:ext cx="8319" cy="24823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47358A7-B6AD-4D89-83A0-A176DB8B6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7105" y="7026101"/>
              <a:ext cx="0" cy="1546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12888B8-A54B-4EA4-9196-A79571061F53}"/>
                </a:ext>
              </a:extLst>
            </p:cNvPr>
            <p:cNvCxnSpPr>
              <a:cxnSpLocks/>
            </p:cNvCxnSpPr>
            <p:nvPr/>
          </p:nvCxnSpPr>
          <p:spPr>
            <a:xfrm>
              <a:off x="7227201" y="7172797"/>
              <a:ext cx="9096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51C2A5-1F36-4B6E-B118-063DB4682D3B}"/>
                </a:ext>
              </a:extLst>
            </p:cNvPr>
            <p:cNvSpPr txBox="1"/>
            <p:nvPr/>
          </p:nvSpPr>
          <p:spPr>
            <a:xfrm>
              <a:off x="3928945" y="4835160"/>
              <a:ext cx="613353" cy="2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False</a:t>
              </a:r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24FB2795-C636-427B-A0EE-E58CF21BE6DC}"/>
                </a:ext>
              </a:extLst>
            </p:cNvPr>
            <p:cNvSpPr/>
            <p:nvPr/>
          </p:nvSpPr>
          <p:spPr>
            <a:xfrm>
              <a:off x="6779615" y="6779970"/>
              <a:ext cx="1121285" cy="23401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380BE61-A012-4092-9662-8D201779E93B}"/>
                </a:ext>
              </a:extLst>
            </p:cNvPr>
            <p:cNvCxnSpPr>
              <a:cxnSpLocks/>
            </p:cNvCxnSpPr>
            <p:nvPr/>
          </p:nvCxnSpPr>
          <p:spPr>
            <a:xfrm>
              <a:off x="7247105" y="6427937"/>
              <a:ext cx="429" cy="334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4CDA6C7-F5D1-47BD-876A-0BE59F9C5137}"/>
                </a:ext>
              </a:extLst>
            </p:cNvPr>
            <p:cNvCxnSpPr>
              <a:cxnSpLocks/>
            </p:cNvCxnSpPr>
            <p:nvPr/>
          </p:nvCxnSpPr>
          <p:spPr>
            <a:xfrm>
              <a:off x="5361855" y="2758479"/>
              <a:ext cx="0" cy="2240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E3F8BA6-1FC8-4FFB-9AA2-CB4318E636B7}"/>
                </a:ext>
              </a:extLst>
            </p:cNvPr>
            <p:cNvCxnSpPr>
              <a:cxnSpLocks/>
            </p:cNvCxnSpPr>
            <p:nvPr/>
          </p:nvCxnSpPr>
          <p:spPr>
            <a:xfrm>
              <a:off x="5358572" y="3239433"/>
              <a:ext cx="2814" cy="1881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A75F34C-3C62-4069-BFCC-D61647622AEF}"/>
                </a:ext>
              </a:extLst>
            </p:cNvPr>
            <p:cNvCxnSpPr>
              <a:cxnSpLocks/>
            </p:cNvCxnSpPr>
            <p:nvPr/>
          </p:nvCxnSpPr>
          <p:spPr>
            <a:xfrm>
              <a:off x="5411986" y="4618573"/>
              <a:ext cx="5905" cy="250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64E35B7-2CA5-4EBF-BF8A-FCD6CDDA1E11}"/>
                </a:ext>
              </a:extLst>
            </p:cNvPr>
            <p:cNvSpPr/>
            <p:nvPr/>
          </p:nvSpPr>
          <p:spPr>
            <a:xfrm>
              <a:off x="6473825" y="5281680"/>
              <a:ext cx="1470383" cy="25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sum + marks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7A90BF7-3EDE-43F6-9BC2-463E3F78D5A5}"/>
                </a:ext>
              </a:extLst>
            </p:cNvPr>
            <p:cNvCxnSpPr>
              <a:cxnSpLocks/>
            </p:cNvCxnSpPr>
            <p:nvPr/>
          </p:nvCxnSpPr>
          <p:spPr>
            <a:xfrm>
              <a:off x="7209017" y="5057458"/>
              <a:ext cx="10056" cy="21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5B4586-8853-4243-AF7E-519FA91132CA}"/>
                </a:ext>
              </a:extLst>
            </p:cNvPr>
            <p:cNvSpPr/>
            <p:nvPr/>
          </p:nvSpPr>
          <p:spPr>
            <a:xfrm>
              <a:off x="4487553" y="2985788"/>
              <a:ext cx="1763997" cy="25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sum = marks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485BAA1-32A5-4CE0-A60C-1D4B4F3EE644}"/>
                </a:ext>
              </a:extLst>
            </p:cNvPr>
            <p:cNvSpPr/>
            <p:nvPr/>
          </p:nvSpPr>
          <p:spPr>
            <a:xfrm>
              <a:off x="6386718" y="5719707"/>
              <a:ext cx="1654540" cy="253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subjects + 1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4D7C5B8-1063-4AE6-96F5-D8698D175B69}"/>
                </a:ext>
              </a:extLst>
            </p:cNvPr>
            <p:cNvSpPr/>
            <p:nvPr/>
          </p:nvSpPr>
          <p:spPr>
            <a:xfrm>
              <a:off x="4480148" y="3428604"/>
              <a:ext cx="1763997" cy="25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subjects = 1</a:t>
              </a:r>
            </a:p>
          </p:txBody>
        </p:sp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2C574DB2-64CF-4B92-AC2B-E217E6C7430F}"/>
                </a:ext>
              </a:extLst>
            </p:cNvPr>
            <p:cNvSpPr/>
            <p:nvPr/>
          </p:nvSpPr>
          <p:spPr>
            <a:xfrm>
              <a:off x="4420784" y="4872964"/>
              <a:ext cx="2001526" cy="38243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marks != 999 ?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5B81C0E-F8AD-4B8C-8BD4-F7966D1E1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4522" y="4698429"/>
              <a:ext cx="2741458" cy="4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B17747E-03E8-416F-A63A-E4B95F56C0AA}"/>
                </a:ext>
              </a:extLst>
            </p:cNvPr>
            <p:cNvSpPr txBox="1"/>
            <p:nvPr/>
          </p:nvSpPr>
          <p:spPr>
            <a:xfrm>
              <a:off x="6571228" y="4855789"/>
              <a:ext cx="566565" cy="2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A96D2A-877B-4290-B2A6-5D66E5C6DB57}"/>
                </a:ext>
              </a:extLst>
            </p:cNvPr>
            <p:cNvSpPr txBox="1"/>
            <p:nvPr/>
          </p:nvSpPr>
          <p:spPr>
            <a:xfrm>
              <a:off x="4720904" y="2517270"/>
              <a:ext cx="566566" cy="2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/>
                <a:t>True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62F695B-A009-4C32-AE6F-68CAD4DC699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244" y="2767500"/>
              <a:ext cx="688072" cy="81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03B20EF5-AB74-44C0-B14C-B8B7790AE0AD}"/>
                </a:ext>
              </a:extLst>
            </p:cNvPr>
            <p:cNvSpPr/>
            <p:nvPr/>
          </p:nvSpPr>
          <p:spPr>
            <a:xfrm>
              <a:off x="3780140" y="3890841"/>
              <a:ext cx="3358770" cy="262611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marks for next subject, 999 to end”</a:t>
              </a:r>
            </a:p>
          </p:txBody>
        </p: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813DD67D-C1C4-4091-A2CC-0F86E0B8D713}"/>
                </a:ext>
              </a:extLst>
            </p:cNvPr>
            <p:cNvSpPr/>
            <p:nvPr/>
          </p:nvSpPr>
          <p:spPr>
            <a:xfrm>
              <a:off x="4648942" y="4359956"/>
              <a:ext cx="1406746" cy="25363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Read marks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AB8758-5788-4D64-A54E-CC8F4A168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978" y="4156480"/>
              <a:ext cx="1" cy="190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05B34E5-FCE2-475D-B496-B4A85E136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979" y="3693531"/>
              <a:ext cx="1" cy="190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C67CC69-E319-47EE-8BA5-7157BFC63455}"/>
                </a:ext>
              </a:extLst>
            </p:cNvPr>
            <p:cNvCxnSpPr>
              <a:cxnSpLocks/>
            </p:cNvCxnSpPr>
            <p:nvPr/>
          </p:nvCxnSpPr>
          <p:spPr>
            <a:xfrm>
              <a:off x="7225056" y="5977076"/>
              <a:ext cx="4291" cy="196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1774288-B899-4866-99F9-DCA841CBA239}"/>
                </a:ext>
              </a:extLst>
            </p:cNvPr>
            <p:cNvCxnSpPr>
              <a:cxnSpLocks/>
            </p:cNvCxnSpPr>
            <p:nvPr/>
          </p:nvCxnSpPr>
          <p:spPr>
            <a:xfrm>
              <a:off x="6422310" y="5060097"/>
              <a:ext cx="808049" cy="20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36608B6-DCC2-4F08-AE19-6F47B48D38E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822" y="5049873"/>
              <a:ext cx="688072" cy="81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Parallelogram 117">
              <a:extLst>
                <a:ext uri="{FF2B5EF4-FFF2-40B4-BE49-F238E27FC236}">
                  <a16:creationId xmlns:a16="http://schemas.microsoft.com/office/drawing/2014/main" id="{8821DCA4-C79F-4B8A-934F-2900D76B8CF0}"/>
                </a:ext>
              </a:extLst>
            </p:cNvPr>
            <p:cNvSpPr/>
            <p:nvPr/>
          </p:nvSpPr>
          <p:spPr>
            <a:xfrm>
              <a:off x="4720904" y="6167209"/>
              <a:ext cx="3374082" cy="266153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“Enter marks for next subject, 999 to end”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3284856-23EF-4B67-B089-9F238FE3F865}"/>
                </a:ext>
              </a:extLst>
            </p:cNvPr>
            <p:cNvCxnSpPr>
              <a:cxnSpLocks/>
            </p:cNvCxnSpPr>
            <p:nvPr/>
          </p:nvCxnSpPr>
          <p:spPr>
            <a:xfrm>
              <a:off x="7225056" y="5549064"/>
              <a:ext cx="4291" cy="196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8D80FA92-E483-4E7C-9E1F-4F1CACA71BEB}"/>
                </a:ext>
              </a:extLst>
            </p:cNvPr>
            <p:cNvSpPr/>
            <p:nvPr/>
          </p:nvSpPr>
          <p:spPr>
            <a:xfrm>
              <a:off x="3102447" y="5707633"/>
              <a:ext cx="1340750" cy="26459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Print average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B00D12D-F67A-4796-A5F5-52AC5240BBDD}"/>
                </a:ext>
              </a:extLst>
            </p:cNvPr>
            <p:cNvSpPr/>
            <p:nvPr/>
          </p:nvSpPr>
          <p:spPr>
            <a:xfrm>
              <a:off x="2875124" y="5266630"/>
              <a:ext cx="1596902" cy="257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average = sum / subjects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FD169D5-E02C-4053-A626-EC565337F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803" y="5533880"/>
              <a:ext cx="1" cy="190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9E910C7-69F0-40FE-844F-D27BC0994E08}"/>
                </a:ext>
              </a:extLst>
            </p:cNvPr>
            <p:cNvCxnSpPr>
              <a:cxnSpLocks/>
            </p:cNvCxnSpPr>
            <p:nvPr/>
          </p:nvCxnSpPr>
          <p:spPr>
            <a:xfrm>
              <a:off x="3786477" y="5045913"/>
              <a:ext cx="3626" cy="2109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72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2 -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dirty="0"/>
              <a:t>PROGRAM </a:t>
            </a:r>
            <a:r>
              <a:rPr lang="en-MY" dirty="0" err="1"/>
              <a:t>SumOfTwoNumbers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BEGIN</a:t>
            </a:r>
          </a:p>
          <a:p>
            <a:pPr marL="0" indent="0">
              <a:buNone/>
            </a:pPr>
            <a:r>
              <a:rPr lang="en-MY" dirty="0"/>
              <a:t>	Print “Enter two numbers”</a:t>
            </a:r>
          </a:p>
          <a:p>
            <a:pPr marL="0" indent="0">
              <a:buNone/>
            </a:pPr>
            <a:r>
              <a:rPr lang="en-MY" dirty="0"/>
              <a:t>	Read A</a:t>
            </a:r>
          </a:p>
          <a:p>
            <a:pPr marL="0" indent="0">
              <a:buNone/>
            </a:pPr>
            <a:r>
              <a:rPr lang="en-MY" dirty="0"/>
              <a:t>	Read B</a:t>
            </a:r>
          </a:p>
          <a:p>
            <a:pPr marL="0" indent="0">
              <a:buNone/>
            </a:pPr>
            <a:r>
              <a:rPr lang="en-MY" dirty="0"/>
              <a:t>	C = A + B</a:t>
            </a:r>
          </a:p>
          <a:p>
            <a:pPr marL="0" indent="0">
              <a:buNone/>
            </a:pPr>
            <a:r>
              <a:rPr lang="en-MY" dirty="0"/>
              <a:t>	Print C</a:t>
            </a:r>
          </a:p>
          <a:p>
            <a:pPr marL="0" indent="0">
              <a:buNone/>
            </a:pPr>
            <a:r>
              <a:rPr lang="en-MY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1405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2 - Flowchart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BEAE76-52BC-4F70-AD77-81B5DE7ECD74}"/>
              </a:ext>
            </a:extLst>
          </p:cNvPr>
          <p:cNvGrpSpPr/>
          <p:nvPr/>
        </p:nvGrpSpPr>
        <p:grpSpPr>
          <a:xfrm>
            <a:off x="2645787" y="1340769"/>
            <a:ext cx="3852428" cy="5242594"/>
            <a:chOff x="3347864" y="1268760"/>
            <a:chExt cx="3960440" cy="569242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6F85032-B48E-40A3-8770-9D18B966AEB3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25" y="1780860"/>
              <a:ext cx="0" cy="293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1E833-C8EA-4AF0-9B62-A31337B7A4C0}"/>
                </a:ext>
              </a:extLst>
            </p:cNvPr>
            <p:cNvSpPr/>
            <p:nvPr/>
          </p:nvSpPr>
          <p:spPr>
            <a:xfrm>
              <a:off x="3484421" y="1268760"/>
              <a:ext cx="3533608" cy="5121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CB7BA1-DB10-4273-9843-60AC4F0C9EEA}"/>
                </a:ext>
              </a:extLst>
            </p:cNvPr>
            <p:cNvSpPr/>
            <p:nvPr/>
          </p:nvSpPr>
          <p:spPr>
            <a:xfrm>
              <a:off x="3633552" y="6449085"/>
              <a:ext cx="3533608" cy="5121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A5C607E-22D7-4738-9E25-D7D3D016CA42}"/>
                </a:ext>
              </a:extLst>
            </p:cNvPr>
            <p:cNvSpPr/>
            <p:nvPr/>
          </p:nvSpPr>
          <p:spPr>
            <a:xfrm>
              <a:off x="3347864" y="2076427"/>
              <a:ext cx="3899154" cy="5690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Print “Enter two numbers”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29CE1D-6053-43B8-8F0A-8732BC1C7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8814" y="2645427"/>
              <a:ext cx="2" cy="2955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5957253-7499-4CD1-8DE3-F265338B2FA0}"/>
                </a:ext>
              </a:extLst>
            </p:cNvPr>
            <p:cNvSpPr/>
            <p:nvPr/>
          </p:nvSpPr>
          <p:spPr>
            <a:xfrm>
              <a:off x="3359237" y="2944127"/>
              <a:ext cx="3899154" cy="5690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Read A</a:t>
              </a: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054BFC33-6163-42C0-8F3A-CB8588B48791}"/>
                </a:ext>
              </a:extLst>
            </p:cNvPr>
            <p:cNvSpPr/>
            <p:nvPr/>
          </p:nvSpPr>
          <p:spPr>
            <a:xfrm>
              <a:off x="3409150" y="3788563"/>
              <a:ext cx="3899154" cy="5690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Read B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F1A6A7-49A9-450D-84E1-28AEC46C8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8727" y="3519810"/>
              <a:ext cx="2" cy="2955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766B32-4E60-4700-9D7B-9D7B86DA9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8727" y="4369087"/>
              <a:ext cx="2" cy="2955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B99F37-D58F-4A37-86D3-D649C61E4CBA}"/>
                </a:ext>
              </a:extLst>
            </p:cNvPr>
            <p:cNvSpPr/>
            <p:nvPr/>
          </p:nvSpPr>
          <p:spPr>
            <a:xfrm>
              <a:off x="3484421" y="4654638"/>
              <a:ext cx="3655457" cy="56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C = A + 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9C7452-D665-4E39-B631-97315450D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3991" y="5219624"/>
              <a:ext cx="2" cy="2955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2EA8ABD-2BBE-47CD-AD05-C522E8417823}"/>
                </a:ext>
              </a:extLst>
            </p:cNvPr>
            <p:cNvSpPr/>
            <p:nvPr/>
          </p:nvSpPr>
          <p:spPr>
            <a:xfrm>
              <a:off x="3407436" y="5520713"/>
              <a:ext cx="3899154" cy="56900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Print 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B4881E-3E65-45EF-8551-F578BBFA4B6D}"/>
                </a:ext>
              </a:extLst>
            </p:cNvPr>
            <p:cNvCxnSpPr>
              <a:cxnSpLocks/>
            </p:cNvCxnSpPr>
            <p:nvPr/>
          </p:nvCxnSpPr>
          <p:spPr>
            <a:xfrm>
              <a:off x="5400356" y="6089713"/>
              <a:ext cx="0" cy="363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5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3 -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PROGRAM </a:t>
            </a:r>
            <a:r>
              <a:rPr lang="en-MY" dirty="0" err="1"/>
              <a:t>CalculateAreaCircumference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BEGIN</a:t>
            </a:r>
          </a:p>
          <a:p>
            <a:pPr marL="0" indent="0">
              <a:buNone/>
            </a:pPr>
            <a:r>
              <a:rPr lang="en-MY" dirty="0"/>
              <a:t>	PI=3.142</a:t>
            </a:r>
          </a:p>
          <a:p>
            <a:pPr marL="0" indent="0">
              <a:buNone/>
            </a:pPr>
            <a:r>
              <a:rPr lang="en-MY" dirty="0"/>
              <a:t>	Print “Enter radius”</a:t>
            </a:r>
          </a:p>
          <a:p>
            <a:pPr marL="0" indent="0">
              <a:buNone/>
            </a:pPr>
            <a:r>
              <a:rPr lang="en-MY" dirty="0"/>
              <a:t>	Read radius</a:t>
            </a:r>
          </a:p>
          <a:p>
            <a:pPr marL="0" indent="0">
              <a:buNone/>
            </a:pPr>
            <a:r>
              <a:rPr lang="en-MY" dirty="0"/>
              <a:t>	area = PI * radius * radius</a:t>
            </a:r>
          </a:p>
          <a:p>
            <a:pPr marL="0" indent="0">
              <a:buNone/>
            </a:pPr>
            <a:r>
              <a:rPr lang="en-MY" dirty="0"/>
              <a:t>	circumference = 2 * PI * radius</a:t>
            </a:r>
          </a:p>
          <a:p>
            <a:pPr marL="0" indent="0">
              <a:buNone/>
            </a:pPr>
            <a:r>
              <a:rPr lang="en-MY" dirty="0"/>
              <a:t>	Print area</a:t>
            </a:r>
          </a:p>
          <a:p>
            <a:pPr marL="0" indent="0">
              <a:buNone/>
            </a:pPr>
            <a:r>
              <a:rPr lang="en-MY" dirty="0"/>
              <a:t>	Print circumference</a:t>
            </a:r>
          </a:p>
          <a:p>
            <a:pPr marL="0" indent="0">
              <a:buNone/>
            </a:pPr>
            <a:r>
              <a:rPr lang="en-MY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136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75152"/>
          </a:xfrm>
        </p:spPr>
        <p:txBody>
          <a:bodyPr>
            <a:normAutofit fontScale="90000"/>
          </a:bodyPr>
          <a:lstStyle/>
          <a:p>
            <a:r>
              <a:rPr lang="en-MY" dirty="0"/>
              <a:t>Question 3 - Flowchart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A59200-A3E5-4333-BFD0-76F90454C832}"/>
              </a:ext>
            </a:extLst>
          </p:cNvPr>
          <p:cNvGrpSpPr/>
          <p:nvPr/>
        </p:nvGrpSpPr>
        <p:grpSpPr>
          <a:xfrm>
            <a:off x="2555777" y="949790"/>
            <a:ext cx="3384375" cy="5633571"/>
            <a:chOff x="2656849" y="1340768"/>
            <a:chExt cx="3914583" cy="690306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6F85032-B48E-40A3-8770-9D18B966AEB3}"/>
                </a:ext>
              </a:extLst>
            </p:cNvPr>
            <p:cNvCxnSpPr>
              <a:cxnSpLocks/>
            </p:cNvCxnSpPr>
            <p:nvPr/>
          </p:nvCxnSpPr>
          <p:spPr>
            <a:xfrm>
              <a:off x="4497237" y="1812400"/>
              <a:ext cx="0" cy="270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1E833-C8EA-4AF0-9B62-A31337B7A4C0}"/>
                </a:ext>
              </a:extLst>
            </p:cNvPr>
            <p:cNvSpPr/>
            <p:nvPr/>
          </p:nvSpPr>
          <p:spPr>
            <a:xfrm>
              <a:off x="2778619" y="1340768"/>
              <a:ext cx="3437237" cy="4716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CB7BA1-DB10-4273-9843-60AC4F0C9EEA}"/>
                </a:ext>
              </a:extLst>
            </p:cNvPr>
            <p:cNvSpPr/>
            <p:nvPr/>
          </p:nvSpPr>
          <p:spPr>
            <a:xfrm>
              <a:off x="2956405" y="7772205"/>
              <a:ext cx="3437237" cy="4716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29CE1D-6053-43B8-8F0A-8732BC1C7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3256" y="2608647"/>
              <a:ext cx="2" cy="272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5957253-7499-4CD1-8DE3-F265338B2FA0}"/>
                </a:ext>
              </a:extLst>
            </p:cNvPr>
            <p:cNvSpPr/>
            <p:nvPr/>
          </p:nvSpPr>
          <p:spPr>
            <a:xfrm>
              <a:off x="2656849" y="2883743"/>
              <a:ext cx="3792813" cy="524036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Print “Enter radius”</a:t>
              </a: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054BFC33-6163-42C0-8F3A-CB8588B48791}"/>
                </a:ext>
              </a:extLst>
            </p:cNvPr>
            <p:cNvSpPr/>
            <p:nvPr/>
          </p:nvSpPr>
          <p:spPr>
            <a:xfrm>
              <a:off x="2705401" y="3661449"/>
              <a:ext cx="3792813" cy="524036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Read radius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F1A6A7-49A9-450D-84E1-28AEC46C8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1807" y="3413934"/>
              <a:ext cx="2" cy="272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766B32-4E60-4700-9D7B-9D7B86DA9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1807" y="4196099"/>
              <a:ext cx="2" cy="272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B99F37-D58F-4A37-86D3-D649C61E4CBA}"/>
                </a:ext>
              </a:extLst>
            </p:cNvPr>
            <p:cNvSpPr/>
            <p:nvPr/>
          </p:nvSpPr>
          <p:spPr>
            <a:xfrm>
              <a:off x="2778619" y="4459085"/>
              <a:ext cx="3555763" cy="5240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area = PI * radius * radius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9C7452-D665-4E39-B631-97315450D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928" y="4979424"/>
              <a:ext cx="2" cy="272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2EA8ABD-2BBE-47CD-AD05-C522E8417823}"/>
                </a:ext>
              </a:extLst>
            </p:cNvPr>
            <p:cNvSpPr/>
            <p:nvPr/>
          </p:nvSpPr>
          <p:spPr>
            <a:xfrm>
              <a:off x="2778619" y="6115645"/>
              <a:ext cx="3792813" cy="524036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Print area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B4881E-3E65-45EF-8551-F578BBFA4B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2301" y="5780756"/>
              <a:ext cx="0" cy="3348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B65C1C-8FC5-4BAA-BC04-4F32280BDF41}"/>
                </a:ext>
              </a:extLst>
            </p:cNvPr>
            <p:cNvSpPr/>
            <p:nvPr/>
          </p:nvSpPr>
          <p:spPr>
            <a:xfrm>
              <a:off x="2678847" y="2089315"/>
              <a:ext cx="3555763" cy="5240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PI = 3.142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18AEDA-2AC1-46F1-9C84-8BF2827B5E19}"/>
                </a:ext>
              </a:extLst>
            </p:cNvPr>
            <p:cNvSpPr/>
            <p:nvPr/>
          </p:nvSpPr>
          <p:spPr>
            <a:xfrm>
              <a:off x="2778619" y="5265944"/>
              <a:ext cx="3555763" cy="5240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circumference = 2 * PI * radius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157AFF-0959-453B-B863-62D648EAD8C1}"/>
                </a:ext>
              </a:extLst>
            </p:cNvPr>
            <p:cNvCxnSpPr>
              <a:cxnSpLocks/>
            </p:cNvCxnSpPr>
            <p:nvPr/>
          </p:nvCxnSpPr>
          <p:spPr>
            <a:xfrm>
              <a:off x="4659729" y="6639681"/>
              <a:ext cx="0" cy="3348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EB56E686-EC1E-4FEA-93ED-4D493A811053}"/>
                </a:ext>
              </a:extLst>
            </p:cNvPr>
            <p:cNvSpPr/>
            <p:nvPr/>
          </p:nvSpPr>
          <p:spPr>
            <a:xfrm>
              <a:off x="2745894" y="6934622"/>
              <a:ext cx="3792813" cy="524036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Print circumference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9B862C-5B62-403B-8A61-01BA8804E60C}"/>
                </a:ext>
              </a:extLst>
            </p:cNvPr>
            <p:cNvCxnSpPr>
              <a:cxnSpLocks/>
            </p:cNvCxnSpPr>
            <p:nvPr/>
          </p:nvCxnSpPr>
          <p:spPr>
            <a:xfrm>
              <a:off x="4675024" y="7458658"/>
              <a:ext cx="0" cy="3348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14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4(1)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Y" dirty="0"/>
              <a:t>PROGRAM </a:t>
            </a:r>
            <a:r>
              <a:rPr lang="en-MY" dirty="0" err="1"/>
              <a:t>AverageMarks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BEGIN</a:t>
            </a:r>
          </a:p>
          <a:p>
            <a:pPr marL="0" indent="0">
              <a:buNone/>
            </a:pPr>
            <a:r>
              <a:rPr lang="en-MY" dirty="0"/>
              <a:t>	counter = 1</a:t>
            </a:r>
          </a:p>
          <a:p>
            <a:pPr marL="0" indent="0">
              <a:buNone/>
            </a:pPr>
            <a:r>
              <a:rPr lang="en-MY" dirty="0"/>
              <a:t>	sum = 0</a:t>
            </a:r>
          </a:p>
          <a:p>
            <a:pPr marL="0" indent="0">
              <a:buNone/>
            </a:pPr>
            <a:r>
              <a:rPr lang="en-MY" dirty="0"/>
              <a:t>	DOWHILE (counter != 6)</a:t>
            </a:r>
          </a:p>
          <a:p>
            <a:pPr marL="0" indent="0">
              <a:buNone/>
            </a:pPr>
            <a:r>
              <a:rPr lang="en-MY" dirty="0"/>
              <a:t>		Print “Enter marks”</a:t>
            </a:r>
          </a:p>
          <a:p>
            <a:pPr marL="0" indent="0">
              <a:buNone/>
            </a:pPr>
            <a:r>
              <a:rPr lang="en-MY" dirty="0"/>
              <a:t>		Read marks</a:t>
            </a:r>
          </a:p>
          <a:p>
            <a:pPr marL="0" indent="0">
              <a:buNone/>
            </a:pPr>
            <a:r>
              <a:rPr lang="en-MY" dirty="0"/>
              <a:t>		sum = sum + marks</a:t>
            </a:r>
          </a:p>
          <a:p>
            <a:pPr marL="0" indent="0">
              <a:buNone/>
            </a:pPr>
            <a:r>
              <a:rPr lang="en-MY" dirty="0"/>
              <a:t>		counter = counter + 1</a:t>
            </a:r>
          </a:p>
          <a:p>
            <a:pPr marL="0" indent="0">
              <a:buNone/>
            </a:pPr>
            <a:r>
              <a:rPr lang="en-MY" dirty="0"/>
              <a:t>	ENDDO</a:t>
            </a:r>
          </a:p>
          <a:p>
            <a:pPr marL="0" indent="0">
              <a:buNone/>
            </a:pPr>
            <a:r>
              <a:rPr lang="en-MY" dirty="0"/>
              <a:t>	average = sum / 5 </a:t>
            </a:r>
          </a:p>
          <a:p>
            <a:pPr marL="0" indent="0">
              <a:buNone/>
            </a:pPr>
            <a:r>
              <a:rPr lang="en-MY" dirty="0"/>
              <a:t>	Print average</a:t>
            </a:r>
          </a:p>
          <a:p>
            <a:pPr marL="0" indent="0">
              <a:buNone/>
            </a:pPr>
            <a:r>
              <a:rPr lang="en-MY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DEAAF-BF6E-45BF-9D91-001AF6242E1E}"/>
              </a:ext>
            </a:extLst>
          </p:cNvPr>
          <p:cNvSpPr txBox="1"/>
          <p:nvPr/>
        </p:nvSpPr>
        <p:spPr>
          <a:xfrm>
            <a:off x="5724129" y="2348880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All these conditions will perform the same way to halt the loop:</a:t>
            </a:r>
          </a:p>
          <a:p>
            <a:r>
              <a:rPr lang="en-MY" dirty="0">
                <a:solidFill>
                  <a:schemeClr val="accent3">
                    <a:lumMod val="75000"/>
                  </a:schemeClr>
                </a:solidFill>
              </a:rPr>
              <a:t>counter != 6</a:t>
            </a:r>
          </a:p>
          <a:p>
            <a:r>
              <a:rPr lang="en-MY" dirty="0">
                <a:solidFill>
                  <a:schemeClr val="accent3">
                    <a:lumMod val="75000"/>
                  </a:schemeClr>
                </a:solidFill>
              </a:rPr>
              <a:t>counter &lt;= 5</a:t>
            </a:r>
          </a:p>
          <a:p>
            <a:r>
              <a:rPr lang="en-MY" dirty="0">
                <a:solidFill>
                  <a:schemeClr val="accent3">
                    <a:lumMod val="75000"/>
                  </a:schemeClr>
                </a:solidFill>
              </a:rPr>
              <a:t>counter &lt; 6</a:t>
            </a:r>
          </a:p>
        </p:txBody>
      </p:sp>
    </p:spTree>
    <p:extLst>
      <p:ext uri="{BB962C8B-B14F-4D97-AF65-F5344CB8AC3E}">
        <p14:creationId xmlns:p14="http://schemas.microsoft.com/office/powerpoint/2010/main" val="9539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26D-0864-420C-96AF-68F3EED0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4(2)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3497-9123-4FCF-AD96-C77D5A6F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MY" dirty="0"/>
              <a:t>PROGRAM </a:t>
            </a:r>
            <a:r>
              <a:rPr lang="en-MY" dirty="0" err="1"/>
              <a:t>AverageMarks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BEGIN</a:t>
            </a:r>
          </a:p>
          <a:p>
            <a:pPr marL="0" indent="0">
              <a:buNone/>
            </a:pPr>
            <a:r>
              <a:rPr lang="en-MY" dirty="0"/>
              <a:t>	sum = 0</a:t>
            </a:r>
          </a:p>
          <a:p>
            <a:pPr marL="0" indent="0">
              <a:buNone/>
            </a:pPr>
            <a:r>
              <a:rPr lang="en-MY" dirty="0"/>
              <a:t>	LOOP counter FROM 1 TO 5 STEP 1</a:t>
            </a:r>
          </a:p>
          <a:p>
            <a:pPr marL="0" indent="0">
              <a:buNone/>
            </a:pPr>
            <a:r>
              <a:rPr lang="en-MY" dirty="0"/>
              <a:t>		Print “Enter marks”</a:t>
            </a:r>
          </a:p>
          <a:p>
            <a:pPr marL="0" indent="0">
              <a:buNone/>
            </a:pPr>
            <a:r>
              <a:rPr lang="en-MY" dirty="0"/>
              <a:t>		Read marks</a:t>
            </a:r>
          </a:p>
          <a:p>
            <a:pPr marL="0" indent="0">
              <a:buNone/>
            </a:pPr>
            <a:r>
              <a:rPr lang="en-MY" dirty="0"/>
              <a:t>		sum = sum + marks</a:t>
            </a:r>
          </a:p>
          <a:p>
            <a:pPr marL="0" indent="0">
              <a:buNone/>
            </a:pPr>
            <a:r>
              <a:rPr lang="en-MY" dirty="0"/>
              <a:t>	ENDLOOP</a:t>
            </a:r>
          </a:p>
          <a:p>
            <a:pPr marL="0" indent="0">
              <a:buNone/>
            </a:pPr>
            <a:r>
              <a:rPr lang="en-MY" dirty="0"/>
              <a:t>	average = sum / 5 </a:t>
            </a:r>
          </a:p>
          <a:p>
            <a:pPr marL="0" indent="0">
              <a:buNone/>
            </a:pPr>
            <a:r>
              <a:rPr lang="en-MY" dirty="0"/>
              <a:t>	Print average</a:t>
            </a:r>
          </a:p>
          <a:p>
            <a:pPr marL="0" indent="0">
              <a:buNone/>
            </a:pPr>
            <a:r>
              <a:rPr lang="en-MY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5033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2738</Words>
  <Application>Microsoft Office PowerPoint</Application>
  <PresentationFormat>On-screen Show (4:3)</PresentationFormat>
  <Paragraphs>561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Tutorial 1</vt:lpstr>
      <vt:lpstr>Question 1 - Pseudocode</vt:lpstr>
      <vt:lpstr>Question 1 - Flowchart</vt:lpstr>
      <vt:lpstr>Question 2 - Pseudocode</vt:lpstr>
      <vt:lpstr>Question 2 - Flowchart</vt:lpstr>
      <vt:lpstr>Question 3 - Pseudocode</vt:lpstr>
      <vt:lpstr>Question 3 - Flowchart</vt:lpstr>
      <vt:lpstr>Question 4(1) - Pseudocode</vt:lpstr>
      <vt:lpstr>Question 4(2) - Pseudocode</vt:lpstr>
      <vt:lpstr>Question 4(1&amp;2) - Flowchart</vt:lpstr>
      <vt:lpstr>Question 5(1) - Pseudocode</vt:lpstr>
      <vt:lpstr>Question 5(2) - Pseudocode</vt:lpstr>
      <vt:lpstr>Question 5(3) - Pseudocode</vt:lpstr>
      <vt:lpstr>Question 5(4) - Pseudocode</vt:lpstr>
      <vt:lpstr>Question 5(1-4) - Flowchart</vt:lpstr>
      <vt:lpstr>Question 6(1) - Pseudocode</vt:lpstr>
      <vt:lpstr>Question 6(2) - Pseudocode</vt:lpstr>
      <vt:lpstr>Question 6(1&amp;2) - Flowchart</vt:lpstr>
      <vt:lpstr>Question 6(3) - Pseudocode</vt:lpstr>
      <vt:lpstr>Question 6(4) - Pseudocode</vt:lpstr>
      <vt:lpstr>Question 6(3&amp;4) - Flowchart</vt:lpstr>
      <vt:lpstr>Question 7(1) - Pseudocode</vt:lpstr>
      <vt:lpstr>Question 7(2) - Pseudocode</vt:lpstr>
      <vt:lpstr>Question 7(1&amp;2) - Flowchart</vt:lpstr>
      <vt:lpstr>Question 7(3) - Pseudocode</vt:lpstr>
      <vt:lpstr>Question 7(4) - Pseudocode</vt:lpstr>
      <vt:lpstr>Question 7(3&amp;4) - Flowchart</vt:lpstr>
      <vt:lpstr>Question 8(1) - Pseudocode</vt:lpstr>
      <vt:lpstr>Question 8(1) - Flowchart</vt:lpstr>
      <vt:lpstr>Question 8(2) - Pseudocode</vt:lpstr>
      <vt:lpstr>Question 8(2) - Flowchart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Charting</dc:title>
  <dc:creator>dgordon</dc:creator>
  <cp:lastModifiedBy>Sivaguru Subarmaniyan</cp:lastModifiedBy>
  <cp:revision>224</cp:revision>
  <dcterms:created xsi:type="dcterms:W3CDTF">2011-10-08T11:06:39Z</dcterms:created>
  <dcterms:modified xsi:type="dcterms:W3CDTF">2019-12-12T04:38:35Z</dcterms:modified>
</cp:coreProperties>
</file>