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5" r:id="rId4"/>
    <p:sldId id="258" r:id="rId5"/>
    <p:sldId id="307" r:id="rId6"/>
    <p:sldId id="308" r:id="rId7"/>
    <p:sldId id="305" r:id="rId8"/>
    <p:sldId id="309" r:id="rId9"/>
    <p:sldId id="310" r:id="rId10"/>
    <p:sldId id="311" r:id="rId11"/>
    <p:sldId id="315" r:id="rId12"/>
    <p:sldId id="312" r:id="rId13"/>
    <p:sldId id="31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4507" autoAdjust="0"/>
  </p:normalViewPr>
  <p:slideViewPr>
    <p:cSldViewPr>
      <p:cViewPr varScale="1">
        <p:scale>
          <a:sx n="109" d="100"/>
          <a:sy n="109" d="100"/>
        </p:scale>
        <p:origin x="182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9" d="100"/>
        <a:sy n="179" d="100"/>
      </p:scale>
      <p:origin x="0" y="-6629"/>
    </p:cViewPr>
  </p:sorterViewPr>
  <p:notesViewPr>
    <p:cSldViewPr>
      <p:cViewPr varScale="1">
        <p:scale>
          <a:sx n="63" d="100"/>
          <a:sy n="63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0B6E6-54A9-43E2-9F71-F550F2140F47}" type="datetimeFigureOut">
              <a:rPr lang="en-MY" smtClean="0"/>
              <a:t>20/12/2019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805AE-1DB3-4E9B-BCAD-4F5BAD4BCD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00750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805AE-1DB3-4E9B-BCAD-4F5BAD4BCD73}" type="slidenum">
              <a:rPr lang="en-MY" smtClean="0"/>
              <a:t>11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1537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21C0-1213-4F34-A6AB-E33E0EFBFE64}" type="datetimeFigureOut">
              <a:rPr lang="en-IE" smtClean="0"/>
              <a:pPr/>
              <a:t>20/12/2019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32FE-B943-4AC5-9B2C-5F8E869A79B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21C0-1213-4F34-A6AB-E33E0EFBFE64}" type="datetimeFigureOut">
              <a:rPr lang="en-IE" smtClean="0"/>
              <a:pPr/>
              <a:t>20/12/2019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32FE-B943-4AC5-9B2C-5F8E869A79B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21C0-1213-4F34-A6AB-E33E0EFBFE64}" type="datetimeFigureOut">
              <a:rPr lang="en-IE" smtClean="0"/>
              <a:pPr/>
              <a:t>20/12/2019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32FE-B943-4AC5-9B2C-5F8E869A79B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21C0-1213-4F34-A6AB-E33E0EFBFE64}" type="datetimeFigureOut">
              <a:rPr lang="en-IE" smtClean="0"/>
              <a:pPr/>
              <a:t>20/12/2019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32FE-B943-4AC5-9B2C-5F8E869A79B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21C0-1213-4F34-A6AB-E33E0EFBFE64}" type="datetimeFigureOut">
              <a:rPr lang="en-IE" smtClean="0"/>
              <a:pPr/>
              <a:t>20/12/2019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32FE-B943-4AC5-9B2C-5F8E869A79B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21C0-1213-4F34-A6AB-E33E0EFBFE64}" type="datetimeFigureOut">
              <a:rPr lang="en-IE" smtClean="0"/>
              <a:pPr/>
              <a:t>20/12/2019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32FE-B943-4AC5-9B2C-5F8E869A79B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21C0-1213-4F34-A6AB-E33E0EFBFE64}" type="datetimeFigureOut">
              <a:rPr lang="en-IE" smtClean="0"/>
              <a:pPr/>
              <a:t>20/12/2019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32FE-B943-4AC5-9B2C-5F8E869A79B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21C0-1213-4F34-A6AB-E33E0EFBFE64}" type="datetimeFigureOut">
              <a:rPr lang="en-IE" smtClean="0"/>
              <a:pPr/>
              <a:t>20/12/2019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32FE-B943-4AC5-9B2C-5F8E869A79B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21C0-1213-4F34-A6AB-E33E0EFBFE64}" type="datetimeFigureOut">
              <a:rPr lang="en-IE" smtClean="0"/>
              <a:pPr/>
              <a:t>20/12/2019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32FE-B943-4AC5-9B2C-5F8E869A79B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21C0-1213-4F34-A6AB-E33E0EFBFE64}" type="datetimeFigureOut">
              <a:rPr lang="en-IE" smtClean="0"/>
              <a:pPr/>
              <a:t>20/12/2019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32FE-B943-4AC5-9B2C-5F8E869A79B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21C0-1213-4F34-A6AB-E33E0EFBFE64}" type="datetimeFigureOut">
              <a:rPr lang="en-IE" smtClean="0"/>
              <a:pPr/>
              <a:t>20/12/2019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32FE-B943-4AC5-9B2C-5F8E869A79B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021C0-1213-4F34-A6AB-E33E0EFBFE64}" type="datetimeFigureOut">
              <a:rPr lang="en-IE" smtClean="0"/>
              <a:pPr/>
              <a:t>20/12/2019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132FE-B943-4AC5-9B2C-5F8E869A79B0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27382-031F-4022-A5A2-4CF227DD9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Tutorial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F2AC0-B791-4621-85EC-542E54B730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Model Answers</a:t>
            </a:r>
          </a:p>
        </p:txBody>
      </p:sp>
    </p:spTree>
    <p:extLst>
      <p:ext uri="{BB962C8B-B14F-4D97-AF65-F5344CB8AC3E}">
        <p14:creationId xmlns:p14="http://schemas.microsoft.com/office/powerpoint/2010/main" val="10835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226D-0864-420C-96AF-68F3EED0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68" y="243591"/>
            <a:ext cx="8229600" cy="449106"/>
          </a:xfrm>
        </p:spPr>
        <p:txBody>
          <a:bodyPr>
            <a:noAutofit/>
          </a:bodyPr>
          <a:lstStyle/>
          <a:p>
            <a:r>
              <a:rPr lang="en-MY" sz="2800" dirty="0"/>
              <a:t>Question 2 – Pseudocode(5)</a:t>
            </a:r>
            <a:endParaRPr lang="en-MY" sz="2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C3497-9123-4FCF-AD96-C77D5A6F0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5" y="1094806"/>
            <a:ext cx="3375228" cy="4403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900" dirty="0"/>
              <a:t>PROGRAM </a:t>
            </a:r>
            <a:r>
              <a:rPr lang="en-MY" sz="900" dirty="0" err="1"/>
              <a:t>RecruitmentAdvisor</a:t>
            </a:r>
            <a:endParaRPr lang="en-MY" sz="900" dirty="0"/>
          </a:p>
          <a:p>
            <a:pPr marL="0" indent="0">
              <a:buNone/>
            </a:pPr>
            <a:r>
              <a:rPr lang="en-MY" sz="900" dirty="0"/>
              <a:t>BEGIN</a:t>
            </a:r>
          </a:p>
          <a:p>
            <a:pPr marL="0" indent="0" defTabSz="179388">
              <a:buNone/>
            </a:pPr>
            <a:r>
              <a:rPr lang="en-MY" sz="900" dirty="0"/>
              <a:t>	Print “Applicant qualified? [Enter 1 for Yes OR 2 for No]”</a:t>
            </a:r>
          </a:p>
          <a:p>
            <a:pPr marL="0" indent="0" defTabSz="179388">
              <a:buNone/>
            </a:pPr>
            <a:r>
              <a:rPr lang="en-MY" sz="900" dirty="0"/>
              <a:t>	Read qualification</a:t>
            </a:r>
          </a:p>
          <a:p>
            <a:pPr marL="0" indent="0" defTabSz="179388">
              <a:buNone/>
            </a:pPr>
            <a:r>
              <a:rPr lang="en-MY" sz="900" dirty="0"/>
              <a:t>	Print “Enter years of experience”</a:t>
            </a:r>
          </a:p>
          <a:p>
            <a:pPr marL="0" indent="0" defTabSz="179388">
              <a:buNone/>
            </a:pPr>
            <a:r>
              <a:rPr lang="en-MY" sz="900" dirty="0"/>
              <a:t>	Read experience</a:t>
            </a:r>
          </a:p>
          <a:p>
            <a:pPr marL="0" indent="0" defTabSz="179388">
              <a:buNone/>
            </a:pPr>
            <a:r>
              <a:rPr lang="en-MY" sz="900" dirty="0"/>
              <a:t>	Print “Enter age”</a:t>
            </a:r>
          </a:p>
          <a:p>
            <a:pPr marL="0" indent="0" defTabSz="179388">
              <a:buNone/>
            </a:pPr>
            <a:r>
              <a:rPr lang="en-MY" sz="900" dirty="0"/>
              <a:t>	Read age</a:t>
            </a:r>
          </a:p>
          <a:p>
            <a:pPr marL="0" indent="0" defTabSz="180975">
              <a:buNone/>
            </a:pPr>
            <a:r>
              <a:rPr lang="en-MY" sz="900" dirty="0"/>
              <a:t>	</a:t>
            </a:r>
            <a:r>
              <a:rPr lang="en-MY" sz="900" dirty="0">
                <a:solidFill>
                  <a:srgbClr val="FF0000"/>
                </a:solidFill>
              </a:rPr>
              <a:t>IF (</a:t>
            </a:r>
            <a:r>
              <a:rPr lang="en-MY" sz="900" dirty="0">
                <a:solidFill>
                  <a:srgbClr val="00B050"/>
                </a:solidFill>
              </a:rPr>
              <a:t>qualification == 1</a:t>
            </a:r>
            <a:r>
              <a:rPr lang="en-MY" sz="900" dirty="0">
                <a:solidFill>
                  <a:srgbClr val="FF0000"/>
                </a:solidFill>
              </a:rPr>
              <a:t>)  THEN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IF (</a:t>
            </a:r>
            <a:r>
              <a:rPr lang="en-MY" sz="900" dirty="0">
                <a:solidFill>
                  <a:srgbClr val="00B050"/>
                </a:solidFill>
              </a:rPr>
              <a:t>experience &gt; 5</a:t>
            </a:r>
            <a:r>
              <a:rPr lang="en-MY" sz="900" dirty="0">
                <a:solidFill>
                  <a:srgbClr val="FF0000"/>
                </a:solidFill>
              </a:rPr>
              <a:t>) THEN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Print “Call for interview.” 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ELSE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Print “Keep in file.” 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ENDIF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ELSE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IF (</a:t>
            </a:r>
            <a:r>
              <a:rPr lang="en-MY" sz="900" dirty="0">
                <a:solidFill>
                  <a:srgbClr val="00B050"/>
                </a:solidFill>
              </a:rPr>
              <a:t>experience &gt; 5</a:t>
            </a:r>
            <a:r>
              <a:rPr lang="en-MY" sz="900" dirty="0">
                <a:solidFill>
                  <a:srgbClr val="FF0000"/>
                </a:solidFill>
              </a:rPr>
              <a:t>) THEN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IF (</a:t>
            </a:r>
            <a:r>
              <a:rPr lang="en-MY" sz="900" dirty="0">
                <a:solidFill>
                  <a:srgbClr val="00B050"/>
                </a:solidFill>
              </a:rPr>
              <a:t>age &gt; 30</a:t>
            </a:r>
            <a:r>
              <a:rPr lang="en-MY" sz="900" dirty="0">
                <a:solidFill>
                  <a:srgbClr val="FF0000"/>
                </a:solidFill>
              </a:rPr>
              <a:t>) THEN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	Print “Call for interview.” 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ELSE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	 Print “Keep in file.” 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ENDIF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ELSE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Print “Reject application.” 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ENDIF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ENDIF</a:t>
            </a:r>
          </a:p>
          <a:p>
            <a:pPr marL="0" indent="0" defTabSz="354013">
              <a:buNone/>
            </a:pPr>
            <a:r>
              <a:rPr lang="en-MY" sz="900" dirty="0"/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2102C-CEA8-4E8D-9E5A-9050E0CC4F22}"/>
              </a:ext>
            </a:extLst>
          </p:cNvPr>
          <p:cNvSpPr txBox="1"/>
          <p:nvPr/>
        </p:nvSpPr>
        <p:spPr>
          <a:xfrm>
            <a:off x="3214191" y="1107184"/>
            <a:ext cx="59064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/>
              <a:t>Program checks maximum of </a:t>
            </a:r>
            <a:r>
              <a:rPr lang="en-MY" sz="1600" dirty="0">
                <a:solidFill>
                  <a:srgbClr val="FF0000"/>
                </a:solidFill>
              </a:rPr>
              <a:t>1 combination of </a:t>
            </a:r>
            <a:r>
              <a:rPr lang="en-MY" sz="1600" dirty="0">
                <a:solidFill>
                  <a:srgbClr val="00B050"/>
                </a:solidFill>
              </a:rPr>
              <a:t>2 or 3 conditions </a:t>
            </a:r>
            <a:r>
              <a:rPr lang="en-MY" sz="1600" dirty="0"/>
              <a:t>only.</a:t>
            </a:r>
          </a:p>
          <a:p>
            <a:endParaRPr lang="en-MY" sz="1600" dirty="0"/>
          </a:p>
          <a:p>
            <a:r>
              <a:rPr lang="en-MY" sz="1600" dirty="0"/>
              <a:t>Will lead to better performance than Pseudocode(4).</a:t>
            </a:r>
          </a:p>
          <a:p>
            <a:endParaRPr lang="en-MY" sz="1600" dirty="0"/>
          </a:p>
          <a:p>
            <a:r>
              <a:rPr lang="en-MY" sz="1600" dirty="0"/>
              <a:t>Notice that we have merged some of the combinations.</a:t>
            </a:r>
          </a:p>
          <a:p>
            <a:endParaRPr lang="en-MY" sz="1600" dirty="0"/>
          </a:p>
          <a:p>
            <a:r>
              <a:rPr lang="en-MY" sz="1600" dirty="0"/>
              <a:t>Now, check the accuracy of pseudocode against the Decision Table below: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6229570-9AE6-4249-87E7-AE29A44B18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6100522"/>
              </p:ext>
            </p:extLst>
          </p:nvPr>
        </p:nvGraphicFramePr>
        <p:xfrm>
          <a:off x="2843808" y="3741258"/>
          <a:ext cx="6276799" cy="2856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171089871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71508578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066751217"/>
                    </a:ext>
                  </a:extLst>
                </a:gridCol>
                <a:gridCol w="507374">
                  <a:extLst>
                    <a:ext uri="{9D8B030D-6E8A-4147-A177-3AD203B41FA5}">
                      <a16:colId xmlns:a16="http://schemas.microsoft.com/office/drawing/2014/main" val="3669572068"/>
                    </a:ext>
                  </a:extLst>
                </a:gridCol>
                <a:gridCol w="594460">
                  <a:extLst>
                    <a:ext uri="{9D8B030D-6E8A-4147-A177-3AD203B41FA5}">
                      <a16:colId xmlns:a16="http://schemas.microsoft.com/office/drawing/2014/main" val="3066213877"/>
                    </a:ext>
                  </a:extLst>
                </a:gridCol>
                <a:gridCol w="698366">
                  <a:extLst>
                    <a:ext uri="{9D8B030D-6E8A-4147-A177-3AD203B41FA5}">
                      <a16:colId xmlns:a16="http://schemas.microsoft.com/office/drawing/2014/main" val="1979295015"/>
                    </a:ext>
                  </a:extLst>
                </a:gridCol>
                <a:gridCol w="551375">
                  <a:extLst>
                    <a:ext uri="{9D8B030D-6E8A-4147-A177-3AD203B41FA5}">
                      <a16:colId xmlns:a16="http://schemas.microsoft.com/office/drawing/2014/main" val="159893615"/>
                    </a:ext>
                  </a:extLst>
                </a:gridCol>
                <a:gridCol w="594460">
                  <a:extLst>
                    <a:ext uri="{9D8B030D-6E8A-4147-A177-3AD203B41FA5}">
                      <a16:colId xmlns:a16="http://schemas.microsoft.com/office/drawing/2014/main" val="847972959"/>
                    </a:ext>
                  </a:extLst>
                </a:gridCol>
                <a:gridCol w="594460">
                  <a:extLst>
                    <a:ext uri="{9D8B030D-6E8A-4147-A177-3AD203B41FA5}">
                      <a16:colId xmlns:a16="http://schemas.microsoft.com/office/drawing/2014/main" val="2113342040"/>
                    </a:ext>
                  </a:extLst>
                </a:gridCol>
              </a:tblGrid>
              <a:tr h="1133153"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50" dirty="0"/>
                        <a:t>       8 combinations</a:t>
                      </a:r>
                    </a:p>
                    <a:p>
                      <a:endParaRPr lang="en-MY" sz="1050" dirty="0"/>
                    </a:p>
                    <a:p>
                      <a:endParaRPr lang="en-MY" sz="1050" dirty="0"/>
                    </a:p>
                    <a:p>
                      <a:endParaRPr lang="en-MY" sz="1050" dirty="0"/>
                    </a:p>
                    <a:p>
                      <a:endParaRPr lang="en-MY" sz="1050" dirty="0"/>
                    </a:p>
                    <a:p>
                      <a:r>
                        <a:rPr lang="en-MY" sz="1050" dirty="0"/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5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5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5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5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5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5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5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5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0805452"/>
                  </a:ext>
                </a:extLst>
              </a:tr>
              <a:tr h="442206">
                <a:tc>
                  <a:txBody>
                    <a:bodyPr/>
                    <a:lstStyle/>
                    <a:p>
                      <a:r>
                        <a:rPr lang="en-MY" sz="1050" dirty="0"/>
                        <a:t>Qualified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5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50" dirty="0"/>
                        <a:t>Yes</a:t>
                      </a:r>
                    </a:p>
                    <a:p>
                      <a:pPr algn="ctr"/>
                      <a:endParaRPr lang="en-MY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5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</a:t>
                      </a:r>
                      <a:endParaRPr kumimoji="0" lang="en-MY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</a:t>
                      </a:r>
                      <a:endParaRPr kumimoji="0" lang="en-MY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574837"/>
                  </a:ext>
                </a:extLst>
              </a:tr>
              <a:tr h="396322">
                <a:tc>
                  <a:txBody>
                    <a:bodyPr/>
                    <a:lstStyle/>
                    <a:p>
                      <a:r>
                        <a:rPr lang="en-MY" sz="1050" dirty="0"/>
                        <a:t>Experience &gt; 5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Yes</a:t>
                      </a:r>
                      <a:endParaRPr kumimoji="0" lang="en-MY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</a:t>
                      </a:r>
                      <a:endParaRPr kumimoji="0" lang="en-MY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4636"/>
                  </a:ext>
                </a:extLst>
              </a:tr>
              <a:tr h="442206">
                <a:tc>
                  <a:txBody>
                    <a:bodyPr/>
                    <a:lstStyle/>
                    <a:p>
                      <a:r>
                        <a:rPr lang="en-MY" sz="1050" dirty="0"/>
                        <a:t>Age &gt; 30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50" dirty="0"/>
                        <a:t>Yes</a:t>
                      </a:r>
                    </a:p>
                    <a:p>
                      <a:pPr algn="ctr"/>
                      <a:endParaRPr lang="en-MY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50" dirty="0"/>
                        <a:t>No</a:t>
                      </a:r>
                    </a:p>
                    <a:p>
                      <a:pPr algn="ctr"/>
                      <a:endParaRPr lang="en-MY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50" dirty="0"/>
                        <a:t>Yes</a:t>
                      </a:r>
                    </a:p>
                    <a:p>
                      <a:pPr algn="ctr"/>
                      <a:endParaRPr lang="en-MY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50" dirty="0"/>
                        <a:t>No</a:t>
                      </a:r>
                    </a:p>
                    <a:p>
                      <a:pPr algn="ctr"/>
                      <a:endParaRPr lang="en-MY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50" dirty="0"/>
                        <a:t>Yes</a:t>
                      </a:r>
                    </a:p>
                    <a:p>
                      <a:pPr algn="ctr"/>
                      <a:endParaRPr lang="en-MY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50" dirty="0"/>
                        <a:t>No</a:t>
                      </a:r>
                    </a:p>
                    <a:p>
                      <a:pPr algn="ctr"/>
                      <a:endParaRPr lang="en-MY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50" dirty="0"/>
                        <a:t>Yes</a:t>
                      </a:r>
                    </a:p>
                    <a:p>
                      <a:pPr algn="ctr"/>
                      <a:endParaRPr lang="en-MY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50" dirty="0"/>
                        <a:t>No</a:t>
                      </a:r>
                    </a:p>
                    <a:p>
                      <a:pPr algn="ctr"/>
                      <a:endParaRPr lang="en-MY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839913"/>
                  </a:ext>
                </a:extLst>
              </a:tr>
              <a:tr h="442206">
                <a:tc>
                  <a:txBody>
                    <a:bodyPr/>
                    <a:lstStyle/>
                    <a:p>
                      <a:r>
                        <a:rPr lang="en-MY" sz="1050" dirty="0"/>
                        <a:t>Decision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50" dirty="0"/>
                        <a:t>Interview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50" dirty="0"/>
                        <a:t>Interview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50" dirty="0"/>
                        <a:t>Keep </a:t>
                      </a:r>
                    </a:p>
                    <a:p>
                      <a:pPr algn="ctr"/>
                      <a:r>
                        <a:rPr lang="en-MY" sz="1050" dirty="0"/>
                        <a:t>in File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50" dirty="0"/>
                        <a:t>Keep </a:t>
                      </a:r>
                    </a:p>
                    <a:p>
                      <a:pPr algn="ctr"/>
                      <a:r>
                        <a:rPr lang="en-MY" sz="1050" dirty="0"/>
                        <a:t>in File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50" dirty="0"/>
                        <a:t>Interview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50" dirty="0"/>
                        <a:t>Keep </a:t>
                      </a:r>
                    </a:p>
                    <a:p>
                      <a:pPr algn="ctr"/>
                      <a:r>
                        <a:rPr lang="en-MY" sz="1050" dirty="0"/>
                        <a:t>in File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50" dirty="0"/>
                        <a:t>Reject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50" dirty="0"/>
                        <a:t>Reject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23898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DE3CCB9-91ED-48D0-AF22-7B8FB4CF192E}"/>
              </a:ext>
            </a:extLst>
          </p:cNvPr>
          <p:cNvSpPr txBox="1"/>
          <p:nvPr/>
        </p:nvSpPr>
        <p:spPr>
          <a:xfrm>
            <a:off x="2778494" y="3477793"/>
            <a:ext cx="1230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400" dirty="0"/>
              <a:t>Decision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01FF9C-0DA1-4E6F-867D-81995C28BF23}"/>
              </a:ext>
            </a:extLst>
          </p:cNvPr>
          <p:cNvCxnSpPr>
            <a:cxnSpLocks/>
          </p:cNvCxnSpPr>
          <p:nvPr/>
        </p:nvCxnSpPr>
        <p:spPr>
          <a:xfrm>
            <a:off x="2843808" y="3755185"/>
            <a:ext cx="1296144" cy="1138914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7C75437-4D41-47F7-8A6F-83C090C6CF1F}"/>
              </a:ext>
            </a:extLst>
          </p:cNvPr>
          <p:cNvSpPr txBox="1"/>
          <p:nvPr/>
        </p:nvSpPr>
        <p:spPr>
          <a:xfrm>
            <a:off x="7020272" y="288992"/>
            <a:ext cx="156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Model Answer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6193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226D-0864-420C-96AF-68F3EED0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04" y="133775"/>
            <a:ext cx="8447610" cy="698806"/>
          </a:xfrm>
        </p:spPr>
        <p:txBody>
          <a:bodyPr>
            <a:noAutofit/>
          </a:bodyPr>
          <a:lstStyle/>
          <a:p>
            <a:r>
              <a:rPr lang="en-MY" sz="3600" dirty="0"/>
              <a:t>Question 2 – Pseudocode(5)</a:t>
            </a:r>
            <a:br>
              <a:rPr lang="en-MY" sz="3600" dirty="0"/>
            </a:br>
            <a:r>
              <a:rPr lang="en-MY" sz="2400" dirty="0"/>
              <a:t>Alternative Technique Using Decision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C3497-9123-4FCF-AD96-C77D5A6F0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5" y="861233"/>
            <a:ext cx="3375228" cy="13494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MY" sz="1000" dirty="0"/>
              <a:t>PROGRAM </a:t>
            </a:r>
            <a:r>
              <a:rPr lang="en-MY" sz="1000" dirty="0" err="1"/>
              <a:t>RecruitmentAdvisor</a:t>
            </a:r>
            <a:endParaRPr lang="en-MY" sz="1000" dirty="0"/>
          </a:p>
          <a:p>
            <a:pPr marL="0" indent="0">
              <a:buNone/>
            </a:pPr>
            <a:r>
              <a:rPr lang="en-MY" sz="1000" dirty="0"/>
              <a:t>BEGIN</a:t>
            </a:r>
          </a:p>
          <a:p>
            <a:pPr marL="0" indent="0" defTabSz="179388">
              <a:buNone/>
            </a:pPr>
            <a:r>
              <a:rPr lang="en-MY" sz="1000" dirty="0"/>
              <a:t>	Print “Applicant qualified? [Enter 1 for Yes OR 2 for No]”</a:t>
            </a:r>
          </a:p>
          <a:p>
            <a:pPr marL="0" indent="0" defTabSz="179388">
              <a:buNone/>
            </a:pPr>
            <a:r>
              <a:rPr lang="en-MY" sz="1000" dirty="0"/>
              <a:t>	Read qualification</a:t>
            </a:r>
          </a:p>
          <a:p>
            <a:pPr marL="0" indent="0" defTabSz="179388">
              <a:buNone/>
            </a:pPr>
            <a:r>
              <a:rPr lang="en-MY" sz="1000" dirty="0"/>
              <a:t>	Print “Enter years of experience”</a:t>
            </a:r>
          </a:p>
          <a:p>
            <a:pPr marL="0" indent="0" defTabSz="179388">
              <a:buNone/>
            </a:pPr>
            <a:r>
              <a:rPr lang="en-MY" sz="1000" dirty="0"/>
              <a:t>	Read experience</a:t>
            </a:r>
          </a:p>
          <a:p>
            <a:pPr marL="0" indent="0" defTabSz="179388">
              <a:buNone/>
            </a:pPr>
            <a:r>
              <a:rPr lang="en-MY" sz="1000" dirty="0"/>
              <a:t>	Print “Enter age”</a:t>
            </a:r>
          </a:p>
          <a:p>
            <a:pPr marL="0" indent="0" defTabSz="179388">
              <a:buNone/>
            </a:pPr>
            <a:r>
              <a:rPr lang="en-MY" sz="1000" dirty="0"/>
              <a:t>	Read age</a:t>
            </a:r>
            <a:endParaRPr lang="en-MY" sz="1000" dirty="0">
              <a:solidFill>
                <a:srgbClr val="FF0000"/>
              </a:solidFill>
            </a:endParaRPr>
          </a:p>
          <a:p>
            <a:pPr marL="0" indent="0" defTabSz="354013">
              <a:buNone/>
            </a:pPr>
            <a:endParaRPr lang="en-MY" sz="1000" dirty="0">
              <a:solidFill>
                <a:srgbClr val="FF0000"/>
              </a:solidFill>
            </a:endParaRPr>
          </a:p>
          <a:p>
            <a:pPr marL="0" indent="0" defTabSz="354013">
              <a:buNone/>
            </a:pPr>
            <a:endParaRPr lang="en-MY" sz="10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6229570-9AE6-4249-87E7-AE29A44B18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163396"/>
              </p:ext>
            </p:extLst>
          </p:nvPr>
        </p:nvGraphicFramePr>
        <p:xfrm>
          <a:off x="3389587" y="2298763"/>
          <a:ext cx="5784893" cy="2495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397">
                  <a:extLst>
                    <a:ext uri="{9D8B030D-6E8A-4147-A177-3AD203B41FA5}">
                      <a16:colId xmlns:a16="http://schemas.microsoft.com/office/drawing/2014/main" val="171089871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715085781"/>
                    </a:ext>
                  </a:extLst>
                </a:gridCol>
                <a:gridCol w="644667">
                  <a:extLst>
                    <a:ext uri="{9D8B030D-6E8A-4147-A177-3AD203B41FA5}">
                      <a16:colId xmlns:a16="http://schemas.microsoft.com/office/drawing/2014/main" val="1066751217"/>
                    </a:ext>
                  </a:extLst>
                </a:gridCol>
                <a:gridCol w="600959">
                  <a:extLst>
                    <a:ext uri="{9D8B030D-6E8A-4147-A177-3AD203B41FA5}">
                      <a16:colId xmlns:a16="http://schemas.microsoft.com/office/drawing/2014/main" val="3669572068"/>
                    </a:ext>
                  </a:extLst>
                </a:gridCol>
                <a:gridCol w="550553">
                  <a:extLst>
                    <a:ext uri="{9D8B030D-6E8A-4147-A177-3AD203B41FA5}">
                      <a16:colId xmlns:a16="http://schemas.microsoft.com/office/drawing/2014/main" val="3066213877"/>
                    </a:ext>
                  </a:extLst>
                </a:gridCol>
                <a:gridCol w="646785">
                  <a:extLst>
                    <a:ext uri="{9D8B030D-6E8A-4147-A177-3AD203B41FA5}">
                      <a16:colId xmlns:a16="http://schemas.microsoft.com/office/drawing/2014/main" val="1979295015"/>
                    </a:ext>
                  </a:extLst>
                </a:gridCol>
                <a:gridCol w="510651">
                  <a:extLst>
                    <a:ext uri="{9D8B030D-6E8A-4147-A177-3AD203B41FA5}">
                      <a16:colId xmlns:a16="http://schemas.microsoft.com/office/drawing/2014/main" val="159893615"/>
                    </a:ext>
                  </a:extLst>
                </a:gridCol>
                <a:gridCol w="550553">
                  <a:extLst>
                    <a:ext uri="{9D8B030D-6E8A-4147-A177-3AD203B41FA5}">
                      <a16:colId xmlns:a16="http://schemas.microsoft.com/office/drawing/2014/main" val="847972959"/>
                    </a:ext>
                  </a:extLst>
                </a:gridCol>
                <a:gridCol w="522248">
                  <a:extLst>
                    <a:ext uri="{9D8B030D-6E8A-4147-A177-3AD203B41FA5}">
                      <a16:colId xmlns:a16="http://schemas.microsoft.com/office/drawing/2014/main" val="2113342040"/>
                    </a:ext>
                  </a:extLst>
                </a:gridCol>
              </a:tblGrid>
              <a:tr h="1032791"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900" dirty="0"/>
                        <a:t>    8 combinations</a:t>
                      </a:r>
                    </a:p>
                    <a:p>
                      <a:endParaRPr lang="en-MY" sz="900" dirty="0"/>
                    </a:p>
                    <a:p>
                      <a:endParaRPr lang="en-MY" sz="900" dirty="0"/>
                    </a:p>
                    <a:p>
                      <a:endParaRPr lang="en-MY" sz="900" dirty="0"/>
                    </a:p>
                    <a:p>
                      <a:endParaRPr lang="en-MY" sz="900" dirty="0"/>
                    </a:p>
                    <a:p>
                      <a:r>
                        <a:rPr lang="en-MY" sz="900" dirty="0"/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9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9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9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9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9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9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9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9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0805452"/>
                  </a:ext>
                </a:extLst>
              </a:tr>
              <a:tr h="363395">
                <a:tc>
                  <a:txBody>
                    <a:bodyPr/>
                    <a:lstStyle/>
                    <a:p>
                      <a:r>
                        <a:rPr lang="en-MY" sz="900" dirty="0"/>
                        <a:t>Qualified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900" dirty="0"/>
                        <a:t>Yes</a:t>
                      </a:r>
                    </a:p>
                    <a:p>
                      <a:pPr algn="ctr"/>
                      <a:endParaRPr lang="en-MY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</a:t>
                      </a:r>
                      <a:endParaRPr kumimoji="0" lang="en-MY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</a:t>
                      </a:r>
                      <a:endParaRPr kumimoji="0" lang="en-MY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574837"/>
                  </a:ext>
                </a:extLst>
              </a:tr>
              <a:tr h="341355">
                <a:tc>
                  <a:txBody>
                    <a:bodyPr/>
                    <a:lstStyle/>
                    <a:p>
                      <a:r>
                        <a:rPr lang="en-MY" sz="900" dirty="0"/>
                        <a:t>Experience &gt; 5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Yes</a:t>
                      </a:r>
                      <a:endParaRPr kumimoji="0" lang="en-MY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</a:t>
                      </a:r>
                      <a:endParaRPr kumimoji="0" lang="en-MY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4636"/>
                  </a:ext>
                </a:extLst>
              </a:tr>
              <a:tr h="248275">
                <a:tc>
                  <a:txBody>
                    <a:bodyPr/>
                    <a:lstStyle/>
                    <a:p>
                      <a:r>
                        <a:rPr lang="en-MY" sz="900" dirty="0"/>
                        <a:t>Age &gt; 30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900" dirty="0"/>
                        <a:t>Yes</a:t>
                      </a:r>
                    </a:p>
                    <a:p>
                      <a:pPr algn="ctr"/>
                      <a:endParaRPr lang="en-MY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900" dirty="0"/>
                        <a:t>No</a:t>
                      </a:r>
                    </a:p>
                    <a:p>
                      <a:pPr algn="ctr"/>
                      <a:endParaRPr lang="en-MY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900" dirty="0"/>
                        <a:t>Yes</a:t>
                      </a:r>
                    </a:p>
                    <a:p>
                      <a:pPr algn="ctr"/>
                      <a:endParaRPr lang="en-MY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900" dirty="0"/>
                        <a:t>No</a:t>
                      </a:r>
                    </a:p>
                    <a:p>
                      <a:pPr algn="ctr"/>
                      <a:endParaRPr lang="en-MY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900" dirty="0"/>
                        <a:t>Yes</a:t>
                      </a:r>
                    </a:p>
                    <a:p>
                      <a:pPr algn="ctr"/>
                      <a:endParaRPr lang="en-MY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900" dirty="0"/>
                        <a:t>No</a:t>
                      </a:r>
                    </a:p>
                    <a:p>
                      <a:pPr algn="ctr"/>
                      <a:endParaRPr lang="en-MY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900" dirty="0"/>
                        <a:t>Yes</a:t>
                      </a:r>
                    </a:p>
                    <a:p>
                      <a:pPr algn="ctr"/>
                      <a:endParaRPr lang="en-MY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900" dirty="0"/>
                        <a:t>No</a:t>
                      </a:r>
                    </a:p>
                    <a:p>
                      <a:pPr algn="ctr"/>
                      <a:endParaRPr lang="en-MY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839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MY" sz="900" dirty="0"/>
                        <a:t>Decision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900" dirty="0"/>
                        <a:t>Interview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900" dirty="0"/>
                        <a:t>Interview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900" dirty="0"/>
                        <a:t>Keep </a:t>
                      </a:r>
                    </a:p>
                    <a:p>
                      <a:pPr algn="ctr"/>
                      <a:r>
                        <a:rPr lang="en-MY" sz="900" dirty="0"/>
                        <a:t>in File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900" dirty="0"/>
                        <a:t>Keep </a:t>
                      </a:r>
                    </a:p>
                    <a:p>
                      <a:pPr algn="ctr"/>
                      <a:r>
                        <a:rPr lang="en-MY" sz="900" dirty="0"/>
                        <a:t>in File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900" dirty="0"/>
                        <a:t>Interview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900" dirty="0"/>
                        <a:t>Keep </a:t>
                      </a:r>
                    </a:p>
                    <a:p>
                      <a:pPr algn="ctr"/>
                      <a:r>
                        <a:rPr lang="en-MY" sz="900" dirty="0"/>
                        <a:t>in File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900" dirty="0"/>
                        <a:t>Reject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900" dirty="0"/>
                        <a:t>Reject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23898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DE3CCB9-91ED-48D0-AF22-7B8FB4CF192E}"/>
              </a:ext>
            </a:extLst>
          </p:cNvPr>
          <p:cNvSpPr txBox="1"/>
          <p:nvPr/>
        </p:nvSpPr>
        <p:spPr>
          <a:xfrm>
            <a:off x="3293521" y="1929431"/>
            <a:ext cx="15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Decision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01FF9C-0DA1-4E6F-867D-81995C28BF23}"/>
              </a:ext>
            </a:extLst>
          </p:cNvPr>
          <p:cNvCxnSpPr>
            <a:cxnSpLocks/>
          </p:cNvCxnSpPr>
          <p:nvPr/>
        </p:nvCxnSpPr>
        <p:spPr>
          <a:xfrm>
            <a:off x="3362430" y="2310849"/>
            <a:ext cx="1053979" cy="104957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294BB3C-C1CE-4F31-A939-2C564A4A930E}"/>
              </a:ext>
            </a:extLst>
          </p:cNvPr>
          <p:cNvSpPr/>
          <p:nvPr/>
        </p:nvSpPr>
        <p:spPr>
          <a:xfrm>
            <a:off x="3602546" y="1219736"/>
            <a:ext cx="5600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/>
              <a:t>Solution can be drawn based on the decision table below: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D65E3D-E598-4BFB-90B4-C88261B5C6BB}"/>
              </a:ext>
            </a:extLst>
          </p:cNvPr>
          <p:cNvSpPr txBox="1"/>
          <p:nvPr/>
        </p:nvSpPr>
        <p:spPr>
          <a:xfrm>
            <a:off x="172336" y="2409045"/>
            <a:ext cx="320438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54013"/>
            <a:r>
              <a:rPr lang="en-MY" sz="1050" dirty="0">
                <a:solidFill>
                  <a:srgbClr val="FF0000"/>
                </a:solidFill>
              </a:rPr>
              <a:t>IF ((</a:t>
            </a:r>
            <a:r>
              <a:rPr lang="en-MY" sz="1050" dirty="0">
                <a:solidFill>
                  <a:srgbClr val="00B050"/>
                </a:solidFill>
              </a:rPr>
              <a:t>qualification == 1</a:t>
            </a:r>
            <a:r>
              <a:rPr lang="en-MY" sz="1050" dirty="0">
                <a:solidFill>
                  <a:srgbClr val="FF0000"/>
                </a:solidFill>
              </a:rPr>
              <a:t>)  AND (</a:t>
            </a:r>
            <a:r>
              <a:rPr lang="en-MY" sz="1050" dirty="0">
                <a:solidFill>
                  <a:srgbClr val="00B050"/>
                </a:solidFill>
              </a:rPr>
              <a:t>experience &gt; 5</a:t>
            </a:r>
            <a:r>
              <a:rPr lang="en-MY" sz="1050" dirty="0">
                <a:solidFill>
                  <a:srgbClr val="FF0000"/>
                </a:solidFill>
              </a:rPr>
              <a:t>)) THEN</a:t>
            </a:r>
          </a:p>
          <a:p>
            <a:pPr defTabSz="354013"/>
            <a:r>
              <a:rPr lang="en-MY" sz="1050" dirty="0">
                <a:solidFill>
                  <a:srgbClr val="FF0000"/>
                </a:solidFill>
              </a:rPr>
              <a:t>	Print “Call for interview.” </a:t>
            </a:r>
          </a:p>
          <a:p>
            <a:pPr defTabSz="354013"/>
            <a:r>
              <a:rPr lang="en-MY" sz="1050" dirty="0">
                <a:solidFill>
                  <a:srgbClr val="FF0000"/>
                </a:solidFill>
              </a:rPr>
              <a:t>ENDIF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A14044-5702-4FF5-9E1C-1E5A0FB151C6}"/>
              </a:ext>
            </a:extLst>
          </p:cNvPr>
          <p:cNvGrpSpPr/>
          <p:nvPr/>
        </p:nvGrpSpPr>
        <p:grpSpPr>
          <a:xfrm>
            <a:off x="3410757" y="3352800"/>
            <a:ext cx="3470103" cy="2120869"/>
            <a:chOff x="977773" y="3296768"/>
            <a:chExt cx="4674347" cy="259638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ADA370-F014-402F-A6A6-168C91948F4C}"/>
                </a:ext>
              </a:extLst>
            </p:cNvPr>
            <p:cNvSpPr/>
            <p:nvPr/>
          </p:nvSpPr>
          <p:spPr>
            <a:xfrm>
              <a:off x="4283968" y="3296768"/>
              <a:ext cx="1368152" cy="7803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84748E0-BC16-41B4-A23D-98CB279EDB58}"/>
                </a:ext>
              </a:extLst>
            </p:cNvPr>
            <p:cNvSpPr/>
            <p:nvPr/>
          </p:nvSpPr>
          <p:spPr>
            <a:xfrm>
              <a:off x="4283968" y="4581614"/>
              <a:ext cx="1368152" cy="4404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F10C95E-B227-4D60-A73D-860D65A86A72}"/>
                </a:ext>
              </a:extLst>
            </p:cNvPr>
            <p:cNvSpPr/>
            <p:nvPr/>
          </p:nvSpPr>
          <p:spPr>
            <a:xfrm>
              <a:off x="4268577" y="4155458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605D08-3AEC-475B-B4A9-8C0CC09FF029}"/>
                </a:ext>
              </a:extLst>
            </p:cNvPr>
            <p:cNvSpPr txBox="1"/>
            <p:nvPr/>
          </p:nvSpPr>
          <p:spPr>
            <a:xfrm>
              <a:off x="977773" y="5327975"/>
              <a:ext cx="2003292" cy="5651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200" dirty="0"/>
                <a:t>Keep in file regardless of age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EF4D986-C19C-4A7A-938D-A22DDD8C32D1}"/>
                </a:ext>
              </a:extLst>
            </p:cNvPr>
            <p:cNvCxnSpPr>
              <a:endCxn id="20" idx="1"/>
            </p:cNvCxnSpPr>
            <p:nvPr/>
          </p:nvCxnSpPr>
          <p:spPr>
            <a:xfrm flipV="1">
              <a:off x="2555776" y="4340124"/>
              <a:ext cx="1712801" cy="987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D520AA9-79B6-4986-A087-1A8EDDC012A5}"/>
              </a:ext>
            </a:extLst>
          </p:cNvPr>
          <p:cNvSpPr txBox="1"/>
          <p:nvPr/>
        </p:nvSpPr>
        <p:spPr>
          <a:xfrm>
            <a:off x="170603" y="2956251"/>
            <a:ext cx="324015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54013"/>
            <a:r>
              <a:rPr lang="en-MY" sz="1050" dirty="0">
                <a:solidFill>
                  <a:srgbClr val="FF0000"/>
                </a:solidFill>
              </a:rPr>
              <a:t>IF ((</a:t>
            </a:r>
            <a:r>
              <a:rPr lang="en-MY" sz="1050" dirty="0">
                <a:solidFill>
                  <a:srgbClr val="00B050"/>
                </a:solidFill>
              </a:rPr>
              <a:t>qualification == 1</a:t>
            </a:r>
            <a:r>
              <a:rPr lang="en-MY" sz="1050" dirty="0">
                <a:solidFill>
                  <a:srgbClr val="FF0000"/>
                </a:solidFill>
              </a:rPr>
              <a:t>)  AND (experience &lt;=  5)) THEN</a:t>
            </a:r>
          </a:p>
          <a:p>
            <a:pPr defTabSz="354013"/>
            <a:r>
              <a:rPr lang="en-MY" sz="1050" dirty="0">
                <a:solidFill>
                  <a:srgbClr val="FF0000"/>
                </a:solidFill>
              </a:rPr>
              <a:t>	Print “Keep in file.” </a:t>
            </a:r>
          </a:p>
          <a:p>
            <a:pPr defTabSz="354013"/>
            <a:r>
              <a:rPr lang="en-MY" sz="1050" dirty="0">
                <a:solidFill>
                  <a:srgbClr val="FF0000"/>
                </a:solidFill>
              </a:rPr>
              <a:t>ENDIF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FD9204A-04F7-4E2E-8C1B-7829C85A8189}"/>
              </a:ext>
            </a:extLst>
          </p:cNvPr>
          <p:cNvSpPr/>
          <p:nvPr/>
        </p:nvSpPr>
        <p:spPr>
          <a:xfrm>
            <a:off x="7010399" y="3360420"/>
            <a:ext cx="541021" cy="140208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537283-8851-4CF1-990D-B82F1A6795D9}"/>
              </a:ext>
            </a:extLst>
          </p:cNvPr>
          <p:cNvSpPr txBox="1"/>
          <p:nvPr/>
        </p:nvSpPr>
        <p:spPr>
          <a:xfrm>
            <a:off x="169702" y="3504874"/>
            <a:ext cx="39604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54013"/>
            <a:r>
              <a:rPr lang="en-MY" sz="900" dirty="0">
                <a:solidFill>
                  <a:srgbClr val="FF0000"/>
                </a:solidFill>
              </a:rPr>
              <a:t>IF ((qualification == 0) AND (</a:t>
            </a:r>
            <a:r>
              <a:rPr lang="en-MY" sz="900" dirty="0">
                <a:solidFill>
                  <a:srgbClr val="00B050"/>
                </a:solidFill>
              </a:rPr>
              <a:t>experience &gt; 5</a:t>
            </a:r>
            <a:r>
              <a:rPr lang="en-MY" sz="900" dirty="0">
                <a:solidFill>
                  <a:srgbClr val="FF0000"/>
                </a:solidFill>
              </a:rPr>
              <a:t>) AND (</a:t>
            </a:r>
            <a:r>
              <a:rPr lang="en-MY" sz="900" dirty="0">
                <a:solidFill>
                  <a:srgbClr val="00B050"/>
                </a:solidFill>
              </a:rPr>
              <a:t>age &gt; 30</a:t>
            </a:r>
            <a:r>
              <a:rPr lang="en-MY" sz="900" dirty="0">
                <a:solidFill>
                  <a:srgbClr val="FF0000"/>
                </a:solidFill>
              </a:rPr>
              <a:t>)) THEN</a:t>
            </a:r>
          </a:p>
          <a:p>
            <a:pPr defTabSz="354013"/>
            <a:r>
              <a:rPr lang="en-MY" sz="900" dirty="0">
                <a:solidFill>
                  <a:srgbClr val="FF0000"/>
                </a:solidFill>
              </a:rPr>
              <a:t>	Print “Call for interview.” </a:t>
            </a:r>
          </a:p>
          <a:p>
            <a:pPr defTabSz="354013"/>
            <a:r>
              <a:rPr lang="en-MY" sz="900" dirty="0">
                <a:solidFill>
                  <a:srgbClr val="FF0000"/>
                </a:solidFill>
              </a:rPr>
              <a:t>ENDIF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3880F3-C481-4844-9573-AD168DC92A1E}"/>
              </a:ext>
            </a:extLst>
          </p:cNvPr>
          <p:cNvSpPr/>
          <p:nvPr/>
        </p:nvSpPr>
        <p:spPr>
          <a:xfrm>
            <a:off x="7615568" y="3352404"/>
            <a:ext cx="449581" cy="14097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7D5C3DC-013E-43A5-8643-524337DC22A7}"/>
              </a:ext>
            </a:extLst>
          </p:cNvPr>
          <p:cNvSpPr/>
          <p:nvPr/>
        </p:nvSpPr>
        <p:spPr>
          <a:xfrm>
            <a:off x="156838" y="3926376"/>
            <a:ext cx="403201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MY" sz="900" dirty="0">
                <a:solidFill>
                  <a:srgbClr val="FF0000"/>
                </a:solidFill>
              </a:rPr>
              <a:t>IF ((qualification == 0) AND (</a:t>
            </a:r>
            <a:r>
              <a:rPr lang="en-MY" sz="900" dirty="0">
                <a:solidFill>
                  <a:srgbClr val="00B050"/>
                </a:solidFill>
              </a:rPr>
              <a:t>experience &gt; 5</a:t>
            </a:r>
            <a:r>
              <a:rPr lang="en-MY" sz="900" dirty="0">
                <a:solidFill>
                  <a:srgbClr val="FF0000"/>
                </a:solidFill>
              </a:rPr>
              <a:t>) AND (age &lt;= 30)) THEN</a:t>
            </a:r>
          </a:p>
          <a:p>
            <a:pPr defTabSz="354013"/>
            <a:r>
              <a:rPr lang="en-MY" sz="900" dirty="0">
                <a:solidFill>
                  <a:srgbClr val="FF0000"/>
                </a:solidFill>
              </a:rPr>
              <a:t>	Print “Keep in file.” </a:t>
            </a:r>
          </a:p>
          <a:p>
            <a:pPr defTabSz="354013"/>
            <a:r>
              <a:rPr lang="en-MY" sz="900" dirty="0">
                <a:solidFill>
                  <a:srgbClr val="FF0000"/>
                </a:solidFill>
              </a:rPr>
              <a:t>ENDIF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4ADEBC5-7EF9-49D1-82AD-8A3B66D22F6E}"/>
              </a:ext>
            </a:extLst>
          </p:cNvPr>
          <p:cNvGrpSpPr/>
          <p:nvPr/>
        </p:nvGrpSpPr>
        <p:grpSpPr>
          <a:xfrm>
            <a:off x="5706608" y="3349414"/>
            <a:ext cx="3378704" cy="2105840"/>
            <a:chOff x="977773" y="3296768"/>
            <a:chExt cx="4674347" cy="260154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74C8FB2-4056-4EFC-8827-D4C08540684C}"/>
                </a:ext>
              </a:extLst>
            </p:cNvPr>
            <p:cNvSpPr/>
            <p:nvPr/>
          </p:nvSpPr>
          <p:spPr>
            <a:xfrm>
              <a:off x="4283968" y="3296768"/>
              <a:ext cx="1368152" cy="7803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09FA1AE-8662-4B24-98CA-FE860D74682A}"/>
                </a:ext>
              </a:extLst>
            </p:cNvPr>
            <p:cNvSpPr/>
            <p:nvPr/>
          </p:nvSpPr>
          <p:spPr>
            <a:xfrm>
              <a:off x="4283968" y="4581614"/>
              <a:ext cx="1368152" cy="4404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1A5D6B1-DE6D-4438-B580-C4390344BAC4}"/>
                </a:ext>
              </a:extLst>
            </p:cNvPr>
            <p:cNvSpPr/>
            <p:nvPr/>
          </p:nvSpPr>
          <p:spPr>
            <a:xfrm>
              <a:off x="4268577" y="4155458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3CC6E68-0603-4630-A996-ACD9268951B0}"/>
                </a:ext>
              </a:extLst>
            </p:cNvPr>
            <p:cNvSpPr txBox="1"/>
            <p:nvPr/>
          </p:nvSpPr>
          <p:spPr>
            <a:xfrm>
              <a:off x="977773" y="5327975"/>
              <a:ext cx="2001431" cy="57033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200" dirty="0"/>
                <a:t>Reject application regardless of age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D548979-3A43-4895-97A7-E9034626804A}"/>
                </a:ext>
              </a:extLst>
            </p:cNvPr>
            <p:cNvCxnSpPr>
              <a:endCxn id="26" idx="1"/>
            </p:cNvCxnSpPr>
            <p:nvPr/>
          </p:nvCxnSpPr>
          <p:spPr>
            <a:xfrm flipV="1">
              <a:off x="2555776" y="4340124"/>
              <a:ext cx="1712801" cy="987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6B253CEB-AA1E-4F2C-9E80-AF0836EF651E}"/>
              </a:ext>
            </a:extLst>
          </p:cNvPr>
          <p:cNvSpPr/>
          <p:nvPr/>
        </p:nvSpPr>
        <p:spPr>
          <a:xfrm>
            <a:off x="159324" y="4540157"/>
            <a:ext cx="321007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MY" sz="1050" dirty="0">
                <a:solidFill>
                  <a:srgbClr val="FF0000"/>
                </a:solidFill>
              </a:rPr>
              <a:t>IF ((qualification == 0) AND (experience &lt;= 5)) THEN</a:t>
            </a:r>
          </a:p>
          <a:p>
            <a:pPr defTabSz="354013"/>
            <a:r>
              <a:rPr lang="en-MY" sz="1050" dirty="0">
                <a:solidFill>
                  <a:srgbClr val="FF0000"/>
                </a:solidFill>
              </a:rPr>
              <a:t>	Print “Reject application.” </a:t>
            </a:r>
          </a:p>
          <a:p>
            <a:pPr defTabSz="354013"/>
            <a:r>
              <a:rPr lang="en-MY" sz="1050" dirty="0">
                <a:solidFill>
                  <a:srgbClr val="FF0000"/>
                </a:solidFill>
              </a:rPr>
              <a:t>ENDIF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8E2167E9-84BF-4447-A9CA-B5D6A3B8A677}"/>
              </a:ext>
            </a:extLst>
          </p:cNvPr>
          <p:cNvSpPr txBox="1">
            <a:spLocks/>
          </p:cNvSpPr>
          <p:nvPr/>
        </p:nvSpPr>
        <p:spPr>
          <a:xfrm>
            <a:off x="-15675" y="5188194"/>
            <a:ext cx="660173" cy="289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2" indent="-342892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1" indent="-285743" algn="l" defTabSz="91437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2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8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MY" sz="1000" dirty="0"/>
              <a:t>END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79337BA-5C57-4EFF-B65A-52FD6AB1D66C}"/>
              </a:ext>
            </a:extLst>
          </p:cNvPr>
          <p:cNvSpPr/>
          <p:nvPr/>
        </p:nvSpPr>
        <p:spPr>
          <a:xfrm>
            <a:off x="4484181" y="3313150"/>
            <a:ext cx="2423668" cy="149246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2844017-391F-4FD0-B20E-75A77B35F6A4}"/>
              </a:ext>
            </a:extLst>
          </p:cNvPr>
          <p:cNvSpPr txBox="1"/>
          <p:nvPr/>
        </p:nvSpPr>
        <p:spPr>
          <a:xfrm>
            <a:off x="177451" y="2308551"/>
            <a:ext cx="3204387" cy="122341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354013"/>
            <a:r>
              <a:rPr lang="en-MY" sz="1050" dirty="0">
                <a:solidFill>
                  <a:srgbClr val="FF0000"/>
                </a:solidFill>
              </a:rPr>
              <a:t>IF (</a:t>
            </a:r>
            <a:r>
              <a:rPr lang="en-MY" sz="1050" dirty="0">
                <a:solidFill>
                  <a:srgbClr val="00B050"/>
                </a:solidFill>
              </a:rPr>
              <a:t>qualification == 1</a:t>
            </a:r>
            <a:r>
              <a:rPr lang="en-MY" sz="1050" dirty="0">
                <a:solidFill>
                  <a:srgbClr val="FF0000"/>
                </a:solidFill>
              </a:rPr>
              <a:t>)  THEN </a:t>
            </a:r>
          </a:p>
          <a:p>
            <a:pPr defTabSz="354013"/>
            <a:r>
              <a:rPr lang="en-MY" sz="1050" dirty="0">
                <a:solidFill>
                  <a:srgbClr val="FF0000"/>
                </a:solidFill>
              </a:rPr>
              <a:t>	IF (</a:t>
            </a:r>
            <a:r>
              <a:rPr lang="en-MY" sz="1050" dirty="0">
                <a:solidFill>
                  <a:srgbClr val="00B050"/>
                </a:solidFill>
              </a:rPr>
              <a:t>experience &gt; 5</a:t>
            </a:r>
            <a:r>
              <a:rPr lang="en-MY" sz="1050" dirty="0">
                <a:solidFill>
                  <a:srgbClr val="FF0000"/>
                </a:solidFill>
              </a:rPr>
              <a:t>) THEN</a:t>
            </a:r>
          </a:p>
          <a:p>
            <a:pPr defTabSz="354013"/>
            <a:r>
              <a:rPr lang="en-MY" sz="1050" dirty="0">
                <a:solidFill>
                  <a:srgbClr val="FF0000"/>
                </a:solidFill>
              </a:rPr>
              <a:t>		Print “Call for interview.” </a:t>
            </a:r>
          </a:p>
          <a:p>
            <a:pPr defTabSz="354013"/>
            <a:r>
              <a:rPr lang="en-MY" sz="1050" dirty="0">
                <a:solidFill>
                  <a:srgbClr val="FF0000"/>
                </a:solidFill>
              </a:rPr>
              <a:t>	ELSE</a:t>
            </a:r>
          </a:p>
          <a:p>
            <a:pPr defTabSz="354013"/>
            <a:r>
              <a:rPr lang="en-MY" sz="1050" dirty="0">
                <a:solidFill>
                  <a:srgbClr val="FF0000"/>
                </a:solidFill>
              </a:rPr>
              <a:t>		 Print “Keep in file.” </a:t>
            </a:r>
          </a:p>
          <a:p>
            <a:pPr defTabSz="354013"/>
            <a:r>
              <a:rPr lang="en-MY" sz="1050" dirty="0">
                <a:solidFill>
                  <a:srgbClr val="FF0000"/>
                </a:solidFill>
              </a:rPr>
              <a:t>	ENDIF</a:t>
            </a:r>
          </a:p>
          <a:p>
            <a:pPr defTabSz="354013"/>
            <a:r>
              <a:rPr lang="en-MY" sz="1050" dirty="0">
                <a:solidFill>
                  <a:srgbClr val="FF0000"/>
                </a:solidFill>
              </a:rPr>
              <a:t>ENDIF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E436F9B-68DA-490C-BEDE-F2087F1C9416}"/>
              </a:ext>
            </a:extLst>
          </p:cNvPr>
          <p:cNvSpPr txBox="1"/>
          <p:nvPr/>
        </p:nvSpPr>
        <p:spPr>
          <a:xfrm>
            <a:off x="170587" y="3537325"/>
            <a:ext cx="3201410" cy="10618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354013"/>
            <a:r>
              <a:rPr lang="en-MY" sz="900" dirty="0">
                <a:solidFill>
                  <a:srgbClr val="FF0000"/>
                </a:solidFill>
              </a:rPr>
              <a:t>IF ((qualification == 0) AND (</a:t>
            </a:r>
            <a:r>
              <a:rPr lang="en-MY" sz="900" dirty="0">
                <a:solidFill>
                  <a:srgbClr val="00B050"/>
                </a:solidFill>
              </a:rPr>
              <a:t>experience &gt; 5</a:t>
            </a:r>
            <a:r>
              <a:rPr lang="en-MY" sz="900" dirty="0">
                <a:solidFill>
                  <a:srgbClr val="FF0000"/>
                </a:solidFill>
              </a:rPr>
              <a:t>)) THEN</a:t>
            </a:r>
          </a:p>
          <a:p>
            <a:pPr defTabSz="354013"/>
            <a:r>
              <a:rPr lang="en-MY" sz="900" dirty="0">
                <a:solidFill>
                  <a:srgbClr val="FF0000"/>
                </a:solidFill>
              </a:rPr>
              <a:t>	IF (</a:t>
            </a:r>
            <a:r>
              <a:rPr lang="en-MY" sz="900" dirty="0">
                <a:solidFill>
                  <a:srgbClr val="00B050"/>
                </a:solidFill>
              </a:rPr>
              <a:t>age &gt; 30</a:t>
            </a:r>
            <a:r>
              <a:rPr lang="en-MY" sz="900" dirty="0">
                <a:solidFill>
                  <a:srgbClr val="FF0000"/>
                </a:solidFill>
              </a:rPr>
              <a:t>) THEN</a:t>
            </a:r>
          </a:p>
          <a:p>
            <a:pPr defTabSz="354013"/>
            <a:r>
              <a:rPr lang="en-MY" sz="900" dirty="0">
                <a:solidFill>
                  <a:srgbClr val="FF0000"/>
                </a:solidFill>
              </a:rPr>
              <a:t>		Print “Call for interview.” </a:t>
            </a:r>
          </a:p>
          <a:p>
            <a:pPr defTabSz="354013"/>
            <a:r>
              <a:rPr lang="en-MY" sz="900" dirty="0">
                <a:solidFill>
                  <a:srgbClr val="FF0000"/>
                </a:solidFill>
              </a:rPr>
              <a:t>	ELSE</a:t>
            </a:r>
          </a:p>
          <a:p>
            <a:pPr defTabSz="354013"/>
            <a:r>
              <a:rPr lang="en-MY" sz="900" dirty="0">
                <a:solidFill>
                  <a:srgbClr val="FF0000"/>
                </a:solidFill>
              </a:rPr>
              <a:t>		Print “Keep in file.” </a:t>
            </a:r>
          </a:p>
          <a:p>
            <a:pPr defTabSz="354013"/>
            <a:r>
              <a:rPr lang="en-MY" sz="900" dirty="0">
                <a:solidFill>
                  <a:srgbClr val="FF0000"/>
                </a:solidFill>
              </a:rPr>
              <a:t>	ENDIF</a:t>
            </a:r>
          </a:p>
          <a:p>
            <a:pPr defTabSz="354013"/>
            <a:r>
              <a:rPr lang="en-MY" sz="900" dirty="0">
                <a:solidFill>
                  <a:srgbClr val="FF0000"/>
                </a:solidFill>
              </a:rPr>
              <a:t>ENDIF</a:t>
            </a:r>
            <a:endParaRPr lang="en-MY" sz="9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DC0196E-2CD3-42C0-AB35-C2F95DADD613}"/>
              </a:ext>
            </a:extLst>
          </p:cNvPr>
          <p:cNvSpPr/>
          <p:nvPr/>
        </p:nvSpPr>
        <p:spPr>
          <a:xfrm>
            <a:off x="6972580" y="3313151"/>
            <a:ext cx="1119860" cy="1441130"/>
          </a:xfrm>
          <a:prstGeom prst="rect">
            <a:avLst/>
          </a:prstGeom>
          <a:noFill/>
          <a:ln w="12700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DEE1DF8-B67E-49DB-9578-CBCFDA0C7FCF}"/>
              </a:ext>
            </a:extLst>
          </p:cNvPr>
          <p:cNvSpPr txBox="1"/>
          <p:nvPr/>
        </p:nvSpPr>
        <p:spPr>
          <a:xfrm>
            <a:off x="166200" y="3466370"/>
            <a:ext cx="3201410" cy="16158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354013"/>
            <a:r>
              <a:rPr lang="en-MY" sz="900" dirty="0">
                <a:solidFill>
                  <a:srgbClr val="FF0000"/>
                </a:solidFill>
              </a:rPr>
              <a:t>IF (qualification == 0) THEN</a:t>
            </a:r>
          </a:p>
          <a:p>
            <a:pPr defTabSz="354013"/>
            <a:r>
              <a:rPr lang="en-MY" sz="900" dirty="0">
                <a:solidFill>
                  <a:srgbClr val="FF0000"/>
                </a:solidFill>
              </a:rPr>
              <a:t>	IF (</a:t>
            </a:r>
            <a:r>
              <a:rPr lang="en-MY" sz="900" dirty="0">
                <a:solidFill>
                  <a:srgbClr val="00B050"/>
                </a:solidFill>
              </a:rPr>
              <a:t>experience &gt; 5</a:t>
            </a:r>
            <a:r>
              <a:rPr lang="en-MY" sz="900" dirty="0">
                <a:solidFill>
                  <a:srgbClr val="FF0000"/>
                </a:solidFill>
              </a:rPr>
              <a:t>) THEN</a:t>
            </a:r>
          </a:p>
          <a:p>
            <a:pPr defTabSz="354013"/>
            <a:r>
              <a:rPr lang="en-MY" sz="900" dirty="0">
                <a:solidFill>
                  <a:srgbClr val="FF0000"/>
                </a:solidFill>
              </a:rPr>
              <a:t>		IF (</a:t>
            </a:r>
            <a:r>
              <a:rPr lang="en-MY" sz="900" dirty="0">
                <a:solidFill>
                  <a:srgbClr val="00B050"/>
                </a:solidFill>
              </a:rPr>
              <a:t>age &gt; 30</a:t>
            </a:r>
            <a:r>
              <a:rPr lang="en-MY" sz="900" dirty="0">
                <a:solidFill>
                  <a:srgbClr val="FF0000"/>
                </a:solidFill>
              </a:rPr>
              <a:t>) THEN</a:t>
            </a:r>
          </a:p>
          <a:p>
            <a:pPr defTabSz="354013"/>
            <a:r>
              <a:rPr lang="en-MY" sz="900" dirty="0">
                <a:solidFill>
                  <a:srgbClr val="FF0000"/>
                </a:solidFill>
              </a:rPr>
              <a:t>			Print “Call for interview.” </a:t>
            </a:r>
          </a:p>
          <a:p>
            <a:pPr defTabSz="354013"/>
            <a:r>
              <a:rPr lang="en-MY" sz="900" dirty="0">
                <a:solidFill>
                  <a:srgbClr val="FF0000"/>
                </a:solidFill>
              </a:rPr>
              <a:t>		ELSE</a:t>
            </a:r>
          </a:p>
          <a:p>
            <a:pPr defTabSz="354013"/>
            <a:r>
              <a:rPr lang="en-MY" sz="900" dirty="0">
                <a:solidFill>
                  <a:srgbClr val="FF0000"/>
                </a:solidFill>
              </a:rPr>
              <a:t>			Print “Keep in file.” </a:t>
            </a:r>
          </a:p>
          <a:p>
            <a:pPr defTabSz="354013"/>
            <a:r>
              <a:rPr lang="en-MY" sz="900" dirty="0">
                <a:solidFill>
                  <a:srgbClr val="FF0000"/>
                </a:solidFill>
              </a:rPr>
              <a:t>		ENDIF</a:t>
            </a:r>
          </a:p>
          <a:p>
            <a:pPr defTabSz="354013"/>
            <a:r>
              <a:rPr lang="en-MY" sz="900" dirty="0">
                <a:solidFill>
                  <a:srgbClr val="FF0000"/>
                </a:solidFill>
              </a:rPr>
              <a:t>	ELSE</a:t>
            </a:r>
          </a:p>
          <a:p>
            <a:pPr defTabSz="354013"/>
            <a:r>
              <a:rPr lang="en-MY" sz="900" dirty="0">
                <a:solidFill>
                  <a:srgbClr val="FF0000"/>
                </a:solidFill>
              </a:rPr>
              <a:t>		 Print “Reject application.” </a:t>
            </a:r>
          </a:p>
          <a:p>
            <a:pPr defTabSz="354013"/>
            <a:r>
              <a:rPr lang="en-MY" sz="900" dirty="0">
                <a:solidFill>
                  <a:srgbClr val="FF0000"/>
                </a:solidFill>
              </a:rPr>
              <a:t>	ENDIF</a:t>
            </a:r>
          </a:p>
          <a:p>
            <a:pPr defTabSz="354013"/>
            <a:r>
              <a:rPr lang="en-MY" sz="900" dirty="0">
                <a:solidFill>
                  <a:srgbClr val="FF0000"/>
                </a:solidFill>
              </a:rPr>
              <a:t>ENDIF</a:t>
            </a:r>
            <a:endParaRPr lang="en-MY" sz="9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1ECF63-5C20-4304-BBE7-F61B963B952A}"/>
              </a:ext>
            </a:extLst>
          </p:cNvPr>
          <p:cNvSpPr/>
          <p:nvPr/>
        </p:nvSpPr>
        <p:spPr>
          <a:xfrm>
            <a:off x="6938329" y="3291839"/>
            <a:ext cx="2173755" cy="1513779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FA67E5D-8B14-408F-B799-36268344D195}"/>
              </a:ext>
            </a:extLst>
          </p:cNvPr>
          <p:cNvSpPr/>
          <p:nvPr/>
        </p:nvSpPr>
        <p:spPr>
          <a:xfrm>
            <a:off x="4416409" y="3212976"/>
            <a:ext cx="4727591" cy="168296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4F07423-799C-40AA-ADC6-8C5603EA663B}"/>
              </a:ext>
            </a:extLst>
          </p:cNvPr>
          <p:cNvSpPr txBox="1"/>
          <p:nvPr/>
        </p:nvSpPr>
        <p:spPr>
          <a:xfrm>
            <a:off x="166200" y="3332134"/>
            <a:ext cx="3201410" cy="17851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354013"/>
            <a:r>
              <a:rPr lang="en-MY" sz="1000" dirty="0">
                <a:solidFill>
                  <a:srgbClr val="FF0000"/>
                </a:solidFill>
              </a:rPr>
              <a:t>ELSE</a:t>
            </a:r>
          </a:p>
          <a:p>
            <a:pPr defTabSz="354013"/>
            <a:r>
              <a:rPr lang="en-MY" sz="1000" dirty="0">
                <a:solidFill>
                  <a:srgbClr val="FF0000"/>
                </a:solidFill>
              </a:rPr>
              <a:t>	IF (</a:t>
            </a:r>
            <a:r>
              <a:rPr lang="en-MY" sz="1000" dirty="0">
                <a:solidFill>
                  <a:srgbClr val="00B050"/>
                </a:solidFill>
              </a:rPr>
              <a:t>experience &gt; 5</a:t>
            </a:r>
            <a:r>
              <a:rPr lang="en-MY" sz="1000" dirty="0">
                <a:solidFill>
                  <a:srgbClr val="FF0000"/>
                </a:solidFill>
              </a:rPr>
              <a:t>) THEN</a:t>
            </a:r>
          </a:p>
          <a:p>
            <a:pPr defTabSz="354013"/>
            <a:r>
              <a:rPr lang="en-MY" sz="1000" dirty="0">
                <a:solidFill>
                  <a:srgbClr val="FF0000"/>
                </a:solidFill>
              </a:rPr>
              <a:t>		IF (</a:t>
            </a:r>
            <a:r>
              <a:rPr lang="en-MY" sz="1000" dirty="0">
                <a:solidFill>
                  <a:srgbClr val="00B050"/>
                </a:solidFill>
              </a:rPr>
              <a:t>age &gt; 30</a:t>
            </a:r>
            <a:r>
              <a:rPr lang="en-MY" sz="1000" dirty="0">
                <a:solidFill>
                  <a:srgbClr val="FF0000"/>
                </a:solidFill>
              </a:rPr>
              <a:t>) THEN</a:t>
            </a:r>
          </a:p>
          <a:p>
            <a:pPr defTabSz="354013"/>
            <a:r>
              <a:rPr lang="en-MY" sz="1000" dirty="0">
                <a:solidFill>
                  <a:srgbClr val="FF0000"/>
                </a:solidFill>
              </a:rPr>
              <a:t>			Print “Call for interview.” </a:t>
            </a:r>
          </a:p>
          <a:p>
            <a:pPr defTabSz="354013"/>
            <a:r>
              <a:rPr lang="en-MY" sz="1000" dirty="0">
                <a:solidFill>
                  <a:srgbClr val="FF0000"/>
                </a:solidFill>
              </a:rPr>
              <a:t>		ELSE</a:t>
            </a:r>
          </a:p>
          <a:p>
            <a:pPr defTabSz="354013"/>
            <a:r>
              <a:rPr lang="en-MY" sz="1000" dirty="0">
                <a:solidFill>
                  <a:srgbClr val="FF0000"/>
                </a:solidFill>
              </a:rPr>
              <a:t>			Print “Keep in file.” </a:t>
            </a:r>
          </a:p>
          <a:p>
            <a:pPr defTabSz="354013"/>
            <a:r>
              <a:rPr lang="en-MY" sz="1000" dirty="0">
                <a:solidFill>
                  <a:srgbClr val="FF0000"/>
                </a:solidFill>
              </a:rPr>
              <a:t>		ENDIF</a:t>
            </a:r>
          </a:p>
          <a:p>
            <a:pPr defTabSz="354013"/>
            <a:r>
              <a:rPr lang="en-MY" sz="1000" dirty="0">
                <a:solidFill>
                  <a:srgbClr val="FF0000"/>
                </a:solidFill>
              </a:rPr>
              <a:t>	ELSE</a:t>
            </a:r>
          </a:p>
          <a:p>
            <a:pPr defTabSz="354013"/>
            <a:r>
              <a:rPr lang="en-MY" sz="1000" dirty="0">
                <a:solidFill>
                  <a:srgbClr val="FF0000"/>
                </a:solidFill>
              </a:rPr>
              <a:t>		 Print “Reject application.” </a:t>
            </a:r>
          </a:p>
          <a:p>
            <a:pPr defTabSz="354013"/>
            <a:r>
              <a:rPr lang="en-MY" sz="1000" dirty="0">
                <a:solidFill>
                  <a:srgbClr val="FF0000"/>
                </a:solidFill>
              </a:rPr>
              <a:t>	ENDIF</a:t>
            </a:r>
          </a:p>
          <a:p>
            <a:pPr defTabSz="354013"/>
            <a:r>
              <a:rPr lang="en-MY" sz="1000" dirty="0">
                <a:solidFill>
                  <a:srgbClr val="FF0000"/>
                </a:solidFill>
              </a:rPr>
              <a:t>ENDIF</a:t>
            </a:r>
            <a:endParaRPr lang="en-MY" sz="1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999631F-D734-45AE-B5E2-53D90D258A7F}"/>
              </a:ext>
            </a:extLst>
          </p:cNvPr>
          <p:cNvGrpSpPr/>
          <p:nvPr/>
        </p:nvGrpSpPr>
        <p:grpSpPr>
          <a:xfrm>
            <a:off x="1767840" y="3360421"/>
            <a:ext cx="3931920" cy="2115828"/>
            <a:chOff x="977773" y="3296768"/>
            <a:chExt cx="4674347" cy="259810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1C2D67B-51AF-4B42-A400-19E447511A34}"/>
                </a:ext>
              </a:extLst>
            </p:cNvPr>
            <p:cNvSpPr/>
            <p:nvPr/>
          </p:nvSpPr>
          <p:spPr>
            <a:xfrm>
              <a:off x="4283968" y="3296768"/>
              <a:ext cx="1368152" cy="7803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908CBC6-3B3B-40FF-B4F6-4E932FEA8C3E}"/>
                </a:ext>
              </a:extLst>
            </p:cNvPr>
            <p:cNvSpPr/>
            <p:nvPr/>
          </p:nvSpPr>
          <p:spPr>
            <a:xfrm>
              <a:off x="4283968" y="4581614"/>
              <a:ext cx="1368152" cy="4404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E3CC91-21DD-4B50-AE18-E8DF1F14CC4C}"/>
                </a:ext>
              </a:extLst>
            </p:cNvPr>
            <p:cNvSpPr/>
            <p:nvPr/>
          </p:nvSpPr>
          <p:spPr>
            <a:xfrm>
              <a:off x="4268577" y="4155458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D5E9844-1AAB-4819-80D0-EEAE9926EA39}"/>
                </a:ext>
              </a:extLst>
            </p:cNvPr>
            <p:cNvCxnSpPr>
              <a:endCxn id="11" idx="1"/>
            </p:cNvCxnSpPr>
            <p:nvPr/>
          </p:nvCxnSpPr>
          <p:spPr>
            <a:xfrm flipV="1">
              <a:off x="2555776" y="4340124"/>
              <a:ext cx="1712801" cy="987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7B1EF7-150E-44FF-8F9D-E17CABF57DB9}"/>
                </a:ext>
              </a:extLst>
            </p:cNvPr>
            <p:cNvSpPr txBox="1"/>
            <p:nvPr/>
          </p:nvSpPr>
          <p:spPr>
            <a:xfrm>
              <a:off x="977773" y="5327976"/>
              <a:ext cx="1578003" cy="5668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200" dirty="0"/>
                <a:t>Call for interview regardless of age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C48CB351-4A9E-4C54-8F15-421EB4DE82AF}"/>
              </a:ext>
            </a:extLst>
          </p:cNvPr>
          <p:cNvSpPr txBox="1"/>
          <p:nvPr/>
        </p:nvSpPr>
        <p:spPr>
          <a:xfrm>
            <a:off x="7310636" y="175243"/>
            <a:ext cx="156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Model Answer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5818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16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47" grpId="0" animBg="1"/>
      <p:bldP spid="56" grpId="0"/>
      <p:bldP spid="48" grpId="0" animBg="1"/>
      <p:bldP spid="57" grpId="0"/>
      <p:bldP spid="58" grpId="0"/>
      <p:bldP spid="65" grpId="0" animBg="1"/>
      <p:bldP spid="67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226D-0864-420C-96AF-68F3EED0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6084"/>
          </a:xfrm>
        </p:spPr>
        <p:txBody>
          <a:bodyPr>
            <a:noAutofit/>
          </a:bodyPr>
          <a:lstStyle/>
          <a:p>
            <a:r>
              <a:rPr lang="en-MY" sz="3200" dirty="0"/>
              <a:t>Question 2 – Flowchart</a:t>
            </a:r>
            <a:br>
              <a:rPr lang="en-MY" sz="3200" dirty="0"/>
            </a:br>
            <a:r>
              <a:rPr lang="en-MY" sz="1800" dirty="0"/>
              <a:t>(Part 1)</a:t>
            </a:r>
            <a:endParaRPr lang="en-MY" sz="32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C0C895C-63E8-4FFE-BBEB-C16463161DB7}"/>
              </a:ext>
            </a:extLst>
          </p:cNvPr>
          <p:cNvGrpSpPr/>
          <p:nvPr/>
        </p:nvGrpSpPr>
        <p:grpSpPr>
          <a:xfrm>
            <a:off x="611560" y="1052736"/>
            <a:ext cx="7704856" cy="5674642"/>
            <a:chOff x="1835702" y="908720"/>
            <a:chExt cx="5904649" cy="404952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6F85032-B48E-40A3-8770-9D18B966AEB3}"/>
                </a:ext>
              </a:extLst>
            </p:cNvPr>
            <p:cNvCxnSpPr>
              <a:cxnSpLocks/>
            </p:cNvCxnSpPr>
            <p:nvPr/>
          </p:nvCxnSpPr>
          <p:spPr>
            <a:xfrm>
              <a:off x="4933684" y="1241786"/>
              <a:ext cx="0" cy="2190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771E833-C8EA-4AF0-9B62-A31337B7A4C0}"/>
                </a:ext>
              </a:extLst>
            </p:cNvPr>
            <p:cNvSpPr/>
            <p:nvPr/>
          </p:nvSpPr>
          <p:spPr>
            <a:xfrm>
              <a:off x="4324078" y="908720"/>
              <a:ext cx="1131446" cy="33306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>
                  <a:solidFill>
                    <a:schemeClr val="tx1"/>
                  </a:solidFill>
                </a:rPr>
                <a:t>START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DA5C607E-22D7-4738-9E25-D7D3D016CA42}"/>
                </a:ext>
              </a:extLst>
            </p:cNvPr>
            <p:cNvSpPr/>
            <p:nvPr/>
          </p:nvSpPr>
          <p:spPr>
            <a:xfrm>
              <a:off x="1835702" y="1475977"/>
              <a:ext cx="5904649" cy="287894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600" dirty="0">
                  <a:solidFill>
                    <a:schemeClr val="tx1"/>
                  </a:solidFill>
                </a:rPr>
                <a:t>Print “Applicant qualified? [Enter 1 for Yes OR 2 for No]”</a:t>
              </a:r>
              <a:endParaRPr lang="en-IE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929CE1D-6053-43B8-8F0A-8732BC1C7A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3684" y="1750741"/>
              <a:ext cx="6306" cy="2143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45957253-7499-4CD1-8DE3-F265338B2FA0}"/>
                </a:ext>
              </a:extLst>
            </p:cNvPr>
            <p:cNvSpPr/>
            <p:nvPr/>
          </p:nvSpPr>
          <p:spPr>
            <a:xfrm>
              <a:off x="3867845" y="1981236"/>
              <a:ext cx="2129793" cy="229456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600" dirty="0">
                  <a:solidFill>
                    <a:schemeClr val="tx1"/>
                  </a:solidFill>
                </a:rPr>
                <a:t>Read qualification</a:t>
              </a:r>
              <a:endParaRPr lang="en-IE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8F1A6A7-49A9-450D-84E1-28AEC46C82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8308" y="2198348"/>
              <a:ext cx="1" cy="2294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C437B76-FE7B-46F5-98F1-3D554A29C3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2764" y="4241935"/>
              <a:ext cx="2" cy="2506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17915FB-C9F5-4507-8E56-3460F88D38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1863" y="3693119"/>
              <a:ext cx="2" cy="2506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707CE3D-4494-4D65-A71C-8087A187FCC5}"/>
                </a:ext>
              </a:extLst>
            </p:cNvPr>
            <p:cNvCxnSpPr>
              <a:cxnSpLocks/>
            </p:cNvCxnSpPr>
            <p:nvPr/>
          </p:nvCxnSpPr>
          <p:spPr>
            <a:xfrm>
              <a:off x="4934590" y="3214712"/>
              <a:ext cx="5400" cy="212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0E80E12-2A6B-4701-8FCF-859305C1208F}"/>
                </a:ext>
              </a:extLst>
            </p:cNvPr>
            <p:cNvSpPr/>
            <p:nvPr/>
          </p:nvSpPr>
          <p:spPr>
            <a:xfrm>
              <a:off x="4704474" y="4503657"/>
              <a:ext cx="474688" cy="45458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MY" dirty="0"/>
                <a:t>1</a:t>
              </a:r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746124C2-CEC7-4106-A76B-EA60E3FBD875}"/>
                </a:ext>
              </a:extLst>
            </p:cNvPr>
            <p:cNvSpPr/>
            <p:nvPr/>
          </p:nvSpPr>
          <p:spPr>
            <a:xfrm>
              <a:off x="3282250" y="2442300"/>
              <a:ext cx="3570566" cy="259640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600" dirty="0">
                  <a:solidFill>
                    <a:schemeClr val="tx1"/>
                  </a:solidFill>
                </a:rPr>
                <a:t>Print “Enter years of experience”</a:t>
              </a:r>
              <a:endParaRPr lang="en-IE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C3A5D43-CBE5-47EA-B83A-331A72D917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9990" y="2701940"/>
              <a:ext cx="5878" cy="2531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Parallelogram 56">
              <a:extLst>
                <a:ext uri="{FF2B5EF4-FFF2-40B4-BE49-F238E27FC236}">
                  <a16:creationId xmlns:a16="http://schemas.microsoft.com/office/drawing/2014/main" id="{98FA3D7D-D465-4B04-BEB8-32073E934F00}"/>
                </a:ext>
              </a:extLst>
            </p:cNvPr>
            <p:cNvSpPr/>
            <p:nvPr/>
          </p:nvSpPr>
          <p:spPr>
            <a:xfrm>
              <a:off x="3867845" y="2948007"/>
              <a:ext cx="2129793" cy="266705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600" dirty="0">
                  <a:solidFill>
                    <a:schemeClr val="tx1"/>
                  </a:solidFill>
                </a:rPr>
                <a:t>Read experience</a:t>
              </a:r>
              <a:endParaRPr lang="en-IE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Parallelogram 61">
              <a:extLst>
                <a:ext uri="{FF2B5EF4-FFF2-40B4-BE49-F238E27FC236}">
                  <a16:creationId xmlns:a16="http://schemas.microsoft.com/office/drawing/2014/main" id="{D4E4FDF4-20E3-4C34-A179-ED3DFDBE322C}"/>
                </a:ext>
              </a:extLst>
            </p:cNvPr>
            <p:cNvSpPr/>
            <p:nvPr/>
          </p:nvSpPr>
          <p:spPr>
            <a:xfrm>
              <a:off x="3242426" y="3420808"/>
              <a:ext cx="3570566" cy="259640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600" dirty="0">
                  <a:solidFill>
                    <a:schemeClr val="tx1"/>
                  </a:solidFill>
                </a:rPr>
                <a:t>Print “Enter years of experience”</a:t>
              </a:r>
              <a:endParaRPr lang="en-IE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Parallelogram 63">
              <a:extLst>
                <a:ext uri="{FF2B5EF4-FFF2-40B4-BE49-F238E27FC236}">
                  <a16:creationId xmlns:a16="http://schemas.microsoft.com/office/drawing/2014/main" id="{3A53F28B-01B9-45F3-A7C1-0CC1D6AED66E}"/>
                </a:ext>
              </a:extLst>
            </p:cNvPr>
            <p:cNvSpPr/>
            <p:nvPr/>
          </p:nvSpPr>
          <p:spPr>
            <a:xfrm>
              <a:off x="3875093" y="3970307"/>
              <a:ext cx="2129793" cy="266705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600" dirty="0">
                  <a:solidFill>
                    <a:schemeClr val="tx1"/>
                  </a:solidFill>
                </a:rPr>
                <a:t>Read age</a:t>
              </a:r>
              <a:endParaRPr lang="en-IE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A809145-2FDB-46D9-AF44-1697DEF8ADF2}"/>
              </a:ext>
            </a:extLst>
          </p:cNvPr>
          <p:cNvSpPr txBox="1"/>
          <p:nvPr/>
        </p:nvSpPr>
        <p:spPr>
          <a:xfrm>
            <a:off x="7158290" y="274638"/>
            <a:ext cx="156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Model Answer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4016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0246F78-FC35-4488-BC28-C90FD8B31BFD}"/>
              </a:ext>
            </a:extLst>
          </p:cNvPr>
          <p:cNvGrpSpPr/>
          <p:nvPr/>
        </p:nvGrpSpPr>
        <p:grpSpPr>
          <a:xfrm>
            <a:off x="238309" y="908720"/>
            <a:ext cx="8905691" cy="5686456"/>
            <a:chOff x="949372" y="982904"/>
            <a:chExt cx="8072008" cy="48181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CB7BA1-DB10-4273-9843-60AC4F0C9EEA}"/>
                </a:ext>
              </a:extLst>
            </p:cNvPr>
            <p:cNvSpPr/>
            <p:nvPr/>
          </p:nvSpPr>
          <p:spPr>
            <a:xfrm>
              <a:off x="3954237" y="5489778"/>
              <a:ext cx="1474573" cy="31124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1400" dirty="0">
                  <a:solidFill>
                    <a:schemeClr val="tx1"/>
                  </a:solidFill>
                </a:rPr>
                <a:t>END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Diamond 24">
              <a:extLst>
                <a:ext uri="{FF2B5EF4-FFF2-40B4-BE49-F238E27FC236}">
                  <a16:creationId xmlns:a16="http://schemas.microsoft.com/office/drawing/2014/main" id="{33302378-35D2-47B2-AE2D-F3DBDC598071}"/>
                </a:ext>
              </a:extLst>
            </p:cNvPr>
            <p:cNvSpPr/>
            <p:nvPr/>
          </p:nvSpPr>
          <p:spPr>
            <a:xfrm>
              <a:off x="3314433" y="1581712"/>
              <a:ext cx="2790568" cy="659563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200" dirty="0">
                  <a:solidFill>
                    <a:schemeClr val="tx1"/>
                  </a:solidFill>
                </a:rPr>
                <a:t>qualification == 1 ?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C437B76-FE7B-46F5-98F1-3D554A29C3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9739" y="1331467"/>
              <a:ext cx="2" cy="2506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17915FB-C9F5-4507-8E56-3460F88D3857}"/>
                </a:ext>
              </a:extLst>
            </p:cNvPr>
            <p:cNvCxnSpPr>
              <a:cxnSpLocks/>
            </p:cNvCxnSpPr>
            <p:nvPr/>
          </p:nvCxnSpPr>
          <p:spPr>
            <a:xfrm>
              <a:off x="2156146" y="1898070"/>
              <a:ext cx="2303" cy="3586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F3D5381-7B60-416C-BAB1-F64935D5E792}"/>
                </a:ext>
              </a:extLst>
            </p:cNvPr>
            <p:cNvCxnSpPr>
              <a:cxnSpLocks/>
            </p:cNvCxnSpPr>
            <p:nvPr/>
          </p:nvCxnSpPr>
          <p:spPr>
            <a:xfrm>
              <a:off x="6721989" y="2828564"/>
              <a:ext cx="21729" cy="11202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192AF2D-FE14-44B4-83E3-6A704C49C9D9}"/>
                </a:ext>
              </a:extLst>
            </p:cNvPr>
            <p:cNvCxnSpPr>
              <a:cxnSpLocks/>
            </p:cNvCxnSpPr>
            <p:nvPr/>
          </p:nvCxnSpPr>
          <p:spPr>
            <a:xfrm>
              <a:off x="2146938" y="4966266"/>
              <a:ext cx="2388117" cy="28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41FC78E-7714-45CA-A3EE-BAA3E8B2773F}"/>
                </a:ext>
              </a:extLst>
            </p:cNvPr>
            <p:cNvCxnSpPr>
              <a:cxnSpLocks/>
            </p:cNvCxnSpPr>
            <p:nvPr/>
          </p:nvCxnSpPr>
          <p:spPr>
            <a:xfrm>
              <a:off x="4692031" y="2576694"/>
              <a:ext cx="9278" cy="4565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759406E-7466-4DFD-A299-078A02DDB0EA}"/>
                </a:ext>
              </a:extLst>
            </p:cNvPr>
            <p:cNvCxnSpPr>
              <a:cxnSpLocks/>
            </p:cNvCxnSpPr>
            <p:nvPr/>
          </p:nvCxnSpPr>
          <p:spPr>
            <a:xfrm>
              <a:off x="6721458" y="1904527"/>
              <a:ext cx="4453" cy="2622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707CE3D-4494-4D65-A71C-8087A187FCC5}"/>
                </a:ext>
              </a:extLst>
            </p:cNvPr>
            <p:cNvCxnSpPr>
              <a:cxnSpLocks/>
            </p:cNvCxnSpPr>
            <p:nvPr/>
          </p:nvCxnSpPr>
          <p:spPr>
            <a:xfrm>
              <a:off x="8353509" y="2483945"/>
              <a:ext cx="0" cy="433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E666D5B-8BEB-4EB1-8937-4A3269D6161C}"/>
                </a:ext>
              </a:extLst>
            </p:cNvPr>
            <p:cNvSpPr txBox="1"/>
            <p:nvPr/>
          </p:nvSpPr>
          <p:spPr>
            <a:xfrm>
              <a:off x="6173351" y="1683742"/>
              <a:ext cx="502759" cy="260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400" dirty="0"/>
                <a:t>True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B84F6A6-87E4-4A89-81FC-529330FE1514}"/>
                </a:ext>
              </a:extLst>
            </p:cNvPr>
            <p:cNvCxnSpPr>
              <a:cxnSpLocks/>
            </p:cNvCxnSpPr>
            <p:nvPr/>
          </p:nvCxnSpPr>
          <p:spPr>
            <a:xfrm>
              <a:off x="6081494" y="1909930"/>
              <a:ext cx="638002" cy="47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674B3B7-948F-422B-A4AE-579CC02B5B45}"/>
                </a:ext>
              </a:extLst>
            </p:cNvPr>
            <p:cNvSpPr txBox="1"/>
            <p:nvPr/>
          </p:nvSpPr>
          <p:spPr>
            <a:xfrm>
              <a:off x="7882082" y="2242403"/>
              <a:ext cx="636544" cy="260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400" dirty="0"/>
                <a:t>False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CBB0860-2599-4A80-BFB9-19479AE862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1309" y="4456246"/>
              <a:ext cx="2769" cy="3836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DC5AFAD-C5A0-4E10-A1DC-525276227A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34333" y="5047394"/>
              <a:ext cx="3524576" cy="141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1F2E21B-488D-455A-BA00-DDF919714AC8}"/>
                </a:ext>
              </a:extLst>
            </p:cNvPr>
            <p:cNvCxnSpPr>
              <a:cxnSpLocks/>
            </p:cNvCxnSpPr>
            <p:nvPr/>
          </p:nvCxnSpPr>
          <p:spPr>
            <a:xfrm>
              <a:off x="2150439" y="3774693"/>
              <a:ext cx="1104" cy="12044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D436A5C-5D7F-4E47-B51D-B347640774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9855" y="4900974"/>
              <a:ext cx="1927633" cy="127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0C6AD70-7261-4178-ADF1-C67CCCDF81CA}"/>
                </a:ext>
              </a:extLst>
            </p:cNvPr>
            <p:cNvCxnSpPr>
              <a:cxnSpLocks/>
            </p:cNvCxnSpPr>
            <p:nvPr/>
          </p:nvCxnSpPr>
          <p:spPr>
            <a:xfrm>
              <a:off x="2151352" y="2925362"/>
              <a:ext cx="0" cy="5319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Parallelogram 47">
              <a:extLst>
                <a:ext uri="{FF2B5EF4-FFF2-40B4-BE49-F238E27FC236}">
                  <a16:creationId xmlns:a16="http://schemas.microsoft.com/office/drawing/2014/main" id="{B7935981-614E-4A57-A7C2-8280CECA430F}"/>
                </a:ext>
              </a:extLst>
            </p:cNvPr>
            <p:cNvSpPr/>
            <p:nvPr/>
          </p:nvSpPr>
          <p:spPr>
            <a:xfrm>
              <a:off x="986224" y="3449032"/>
              <a:ext cx="2354060" cy="333960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400" dirty="0">
                  <a:solidFill>
                    <a:schemeClr val="tx1"/>
                  </a:solidFill>
                </a:rPr>
                <a:t>Print “Reject application.”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86B762E-837B-44B9-BAB6-0E1C41BD6DAE}"/>
                </a:ext>
              </a:extLst>
            </p:cNvPr>
            <p:cNvSpPr/>
            <p:nvPr/>
          </p:nvSpPr>
          <p:spPr>
            <a:xfrm>
              <a:off x="4504251" y="982904"/>
              <a:ext cx="436091" cy="3404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MY" sz="1400" dirty="0"/>
                <a:t>1</a:t>
              </a:r>
            </a:p>
          </p:txBody>
        </p:sp>
        <p:sp>
          <p:nvSpPr>
            <p:cNvPr id="65" name="Diamond 64">
              <a:extLst>
                <a:ext uri="{FF2B5EF4-FFF2-40B4-BE49-F238E27FC236}">
                  <a16:creationId xmlns:a16="http://schemas.microsoft.com/office/drawing/2014/main" id="{5F3A56B4-772D-4A28-B340-425286F38A53}"/>
                </a:ext>
              </a:extLst>
            </p:cNvPr>
            <p:cNvSpPr/>
            <p:nvPr/>
          </p:nvSpPr>
          <p:spPr>
            <a:xfrm>
              <a:off x="5485165" y="2159552"/>
              <a:ext cx="2466837" cy="659563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200" dirty="0">
                  <a:solidFill>
                    <a:schemeClr val="tx1"/>
                  </a:solidFill>
                </a:rPr>
                <a:t>experience &gt; 5 ?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0CBD0AA-C6DD-4544-93AA-F1BC01B10E52}"/>
                </a:ext>
              </a:extLst>
            </p:cNvPr>
            <p:cNvCxnSpPr>
              <a:cxnSpLocks/>
            </p:cNvCxnSpPr>
            <p:nvPr/>
          </p:nvCxnSpPr>
          <p:spPr>
            <a:xfrm>
              <a:off x="7934314" y="2483945"/>
              <a:ext cx="424595" cy="98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F476A6E-E89D-4C2D-9387-D1051CBD3DE9}"/>
                </a:ext>
              </a:extLst>
            </p:cNvPr>
            <p:cNvSpPr txBox="1"/>
            <p:nvPr/>
          </p:nvSpPr>
          <p:spPr>
            <a:xfrm>
              <a:off x="6675834" y="3180859"/>
              <a:ext cx="507079" cy="260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400" dirty="0"/>
                <a:t>True</a:t>
              </a:r>
            </a:p>
          </p:txBody>
        </p:sp>
        <p:sp>
          <p:nvSpPr>
            <p:cNvPr id="72" name="Parallelogram 71">
              <a:extLst>
                <a:ext uri="{FF2B5EF4-FFF2-40B4-BE49-F238E27FC236}">
                  <a16:creationId xmlns:a16="http://schemas.microsoft.com/office/drawing/2014/main" id="{FFF462D0-C1EC-4D3B-ACA5-FAE6766297E9}"/>
                </a:ext>
              </a:extLst>
            </p:cNvPr>
            <p:cNvSpPr/>
            <p:nvPr/>
          </p:nvSpPr>
          <p:spPr>
            <a:xfrm>
              <a:off x="7508582" y="2923152"/>
              <a:ext cx="1512798" cy="333960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400" dirty="0">
                  <a:solidFill>
                    <a:schemeClr val="tx1"/>
                  </a:solidFill>
                </a:rPr>
                <a:t>Print “Keep in file.”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C670AAB-E210-4428-B38B-46D4EFAA6E9D}"/>
                </a:ext>
              </a:extLst>
            </p:cNvPr>
            <p:cNvSpPr txBox="1"/>
            <p:nvPr/>
          </p:nvSpPr>
          <p:spPr>
            <a:xfrm>
              <a:off x="2436562" y="1670612"/>
              <a:ext cx="552757" cy="260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400" dirty="0"/>
                <a:t>False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4C10D86D-0BA3-4967-AD3B-7B5408E246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2925" y="3359476"/>
              <a:ext cx="833477" cy="21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Parallelogram 75">
              <a:extLst>
                <a:ext uri="{FF2B5EF4-FFF2-40B4-BE49-F238E27FC236}">
                  <a16:creationId xmlns:a16="http://schemas.microsoft.com/office/drawing/2014/main" id="{59418B31-A50A-4B28-925F-08A3C89BB34E}"/>
                </a:ext>
              </a:extLst>
            </p:cNvPr>
            <p:cNvSpPr/>
            <p:nvPr/>
          </p:nvSpPr>
          <p:spPr>
            <a:xfrm>
              <a:off x="5727416" y="3944491"/>
              <a:ext cx="1970918" cy="333960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400" dirty="0">
                  <a:solidFill>
                    <a:schemeClr val="tx1"/>
                  </a:solidFill>
                </a:rPr>
                <a:t>Print “Call for interview.”</a:t>
              </a:r>
            </a:p>
          </p:txBody>
        </p:sp>
        <p:sp>
          <p:nvSpPr>
            <p:cNvPr id="77" name="Diamond 76">
              <a:extLst>
                <a:ext uri="{FF2B5EF4-FFF2-40B4-BE49-F238E27FC236}">
                  <a16:creationId xmlns:a16="http://schemas.microsoft.com/office/drawing/2014/main" id="{2548A137-3D8C-4822-AFE1-76CA330650C1}"/>
                </a:ext>
              </a:extLst>
            </p:cNvPr>
            <p:cNvSpPr/>
            <p:nvPr/>
          </p:nvSpPr>
          <p:spPr>
            <a:xfrm>
              <a:off x="949372" y="2259210"/>
              <a:ext cx="2409554" cy="65646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200" dirty="0">
                  <a:solidFill>
                    <a:schemeClr val="tx1"/>
                  </a:solidFill>
                </a:rPr>
                <a:t>experience &gt; 5 ?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3D2AD57-FCE9-4248-9BB7-FE42A36B5B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2999" y="2576945"/>
              <a:ext cx="1358310" cy="122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3D836EE-2037-4082-8FFC-4EC5E409F958}"/>
                </a:ext>
              </a:extLst>
            </p:cNvPr>
            <p:cNvSpPr txBox="1"/>
            <p:nvPr/>
          </p:nvSpPr>
          <p:spPr>
            <a:xfrm>
              <a:off x="3752860" y="2334844"/>
              <a:ext cx="502759" cy="260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400" dirty="0"/>
                <a:t>True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9D837A9-8A18-45B1-9149-A39D9BB20A1B}"/>
                </a:ext>
              </a:extLst>
            </p:cNvPr>
            <p:cNvCxnSpPr>
              <a:cxnSpLocks/>
            </p:cNvCxnSpPr>
            <p:nvPr/>
          </p:nvCxnSpPr>
          <p:spPr>
            <a:xfrm>
              <a:off x="4700479" y="3677832"/>
              <a:ext cx="0" cy="433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7162E62-883A-4448-8999-067DDEB6447A}"/>
                </a:ext>
              </a:extLst>
            </p:cNvPr>
            <p:cNvCxnSpPr>
              <a:cxnSpLocks/>
            </p:cNvCxnSpPr>
            <p:nvPr/>
          </p:nvCxnSpPr>
          <p:spPr>
            <a:xfrm>
              <a:off x="2142333" y="1898070"/>
              <a:ext cx="1195122" cy="185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Parallelogram 82">
              <a:extLst>
                <a:ext uri="{FF2B5EF4-FFF2-40B4-BE49-F238E27FC236}">
                  <a16:creationId xmlns:a16="http://schemas.microsoft.com/office/drawing/2014/main" id="{13CCC49B-D065-4259-856B-F67A14A20907}"/>
                </a:ext>
              </a:extLst>
            </p:cNvPr>
            <p:cNvSpPr/>
            <p:nvPr/>
          </p:nvSpPr>
          <p:spPr>
            <a:xfrm>
              <a:off x="3611056" y="4115313"/>
              <a:ext cx="1906285" cy="333960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400" dirty="0">
                  <a:solidFill>
                    <a:schemeClr val="tx1"/>
                  </a:solidFill>
                </a:rPr>
                <a:t>Print “Keep in file.”</a:t>
              </a:r>
            </a:p>
          </p:txBody>
        </p:sp>
        <p:sp>
          <p:nvSpPr>
            <p:cNvPr id="89" name="Diamond 88">
              <a:extLst>
                <a:ext uri="{FF2B5EF4-FFF2-40B4-BE49-F238E27FC236}">
                  <a16:creationId xmlns:a16="http://schemas.microsoft.com/office/drawing/2014/main" id="{72D4691B-73D4-4CA9-B420-8D7398F3D3E2}"/>
                </a:ext>
              </a:extLst>
            </p:cNvPr>
            <p:cNvSpPr/>
            <p:nvPr/>
          </p:nvSpPr>
          <p:spPr>
            <a:xfrm>
              <a:off x="3491993" y="3025198"/>
              <a:ext cx="2416973" cy="659563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200" dirty="0">
                  <a:solidFill>
                    <a:schemeClr val="tx1"/>
                  </a:solidFill>
                </a:rPr>
                <a:t>age &gt; 30 ?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FE8591D-F9A1-43F9-BB07-B003FEBA47F3}"/>
                </a:ext>
              </a:extLst>
            </p:cNvPr>
            <p:cNvSpPr txBox="1"/>
            <p:nvPr/>
          </p:nvSpPr>
          <p:spPr>
            <a:xfrm>
              <a:off x="5992813" y="3140426"/>
              <a:ext cx="518650" cy="260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400" dirty="0"/>
                <a:t>True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9704F20-7CA5-4733-9D8A-2920156DAAAA}"/>
                </a:ext>
              </a:extLst>
            </p:cNvPr>
            <p:cNvSpPr txBox="1"/>
            <p:nvPr/>
          </p:nvSpPr>
          <p:spPr>
            <a:xfrm>
              <a:off x="2102875" y="3062677"/>
              <a:ext cx="552757" cy="260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400" dirty="0"/>
                <a:t>False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C2628F5-0F0F-4207-88FE-2C8F00D5AC0F}"/>
                </a:ext>
              </a:extLst>
            </p:cNvPr>
            <p:cNvSpPr txBox="1"/>
            <p:nvPr/>
          </p:nvSpPr>
          <p:spPr>
            <a:xfrm>
              <a:off x="4681894" y="3716117"/>
              <a:ext cx="552757" cy="260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400" dirty="0"/>
                <a:t>False</a:t>
              </a: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2D8B33B-5BD4-42F1-9EB1-881992E7BC66}"/>
                </a:ext>
              </a:extLst>
            </p:cNvPr>
            <p:cNvSpPr/>
            <p:nvPr/>
          </p:nvSpPr>
          <p:spPr>
            <a:xfrm flipV="1">
              <a:off x="4529888" y="4836774"/>
              <a:ext cx="323273" cy="29556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MY" sz="1400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CC0DB8F-CA69-4707-ADEC-AEA30FC4B6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61018" y="4268839"/>
              <a:ext cx="2985" cy="64490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FCB8C09-D7F3-4DCB-8944-5B94413351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49673" y="3261052"/>
              <a:ext cx="13074" cy="18004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6DBB6AF3-B0CB-4753-84CE-7DCAF0763A9B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4691523" y="5132337"/>
              <a:ext cx="1" cy="3574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Title 1">
            <a:extLst>
              <a:ext uri="{FF2B5EF4-FFF2-40B4-BE49-F238E27FC236}">
                <a16:creationId xmlns:a16="http://schemas.microsoft.com/office/drawing/2014/main" id="{F6DDB9A8-B3CB-4D00-8008-AF47BA607BF5}"/>
              </a:ext>
            </a:extLst>
          </p:cNvPr>
          <p:cNvSpPr txBox="1">
            <a:spLocks/>
          </p:cNvSpPr>
          <p:nvPr/>
        </p:nvSpPr>
        <p:spPr>
          <a:xfrm>
            <a:off x="444850" y="109789"/>
            <a:ext cx="8229600" cy="5060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sz="3200" dirty="0"/>
              <a:t>Question 2 – Flowchart</a:t>
            </a:r>
          </a:p>
          <a:p>
            <a:pPr algn="l"/>
            <a:r>
              <a:rPr lang="en-MY" sz="1800" dirty="0"/>
              <a:t>                                                                 (Part 2)</a:t>
            </a:r>
            <a:endParaRPr lang="en-MY" sz="32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CEA805D-CA95-4FC0-83A2-6621C63437EA}"/>
              </a:ext>
            </a:extLst>
          </p:cNvPr>
          <p:cNvSpPr txBox="1"/>
          <p:nvPr/>
        </p:nvSpPr>
        <p:spPr>
          <a:xfrm>
            <a:off x="7061255" y="116858"/>
            <a:ext cx="156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Model Answer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4383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226D-0864-420C-96AF-68F3EED0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4771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MY" dirty="0"/>
              <a:t>Question 1 -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C3497-9123-4FCF-AD96-C77D5A6F0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745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MY" sz="1800" dirty="0"/>
              <a:t>PROGRAM </a:t>
            </a:r>
            <a:r>
              <a:rPr lang="en-MY" sz="1800" dirty="0" err="1"/>
              <a:t>DiscountedInvoice</a:t>
            </a:r>
            <a:endParaRPr lang="en-MY" sz="1800" dirty="0"/>
          </a:p>
          <a:p>
            <a:pPr marL="0" indent="0">
              <a:buNone/>
            </a:pPr>
            <a:r>
              <a:rPr lang="en-MY" sz="1800" dirty="0"/>
              <a:t>BEGIN</a:t>
            </a:r>
          </a:p>
          <a:p>
            <a:pPr marL="0" indent="0">
              <a:buNone/>
            </a:pPr>
            <a:r>
              <a:rPr lang="en-MY" sz="1800" dirty="0"/>
              <a:t>	</a:t>
            </a:r>
            <a:r>
              <a:rPr lang="en-MY" sz="1800" dirty="0" smtClean="0"/>
              <a:t>Print “Enter number of days taken to make payment”</a:t>
            </a:r>
          </a:p>
          <a:p>
            <a:pPr marL="0" indent="0">
              <a:buNone/>
            </a:pPr>
            <a:r>
              <a:rPr lang="en-MY" sz="1800" dirty="0"/>
              <a:t>	</a:t>
            </a:r>
            <a:r>
              <a:rPr lang="en-MY" sz="1800" dirty="0" smtClean="0"/>
              <a:t>Read days</a:t>
            </a:r>
            <a:endParaRPr lang="en-MY" sz="1800" dirty="0" smtClean="0"/>
          </a:p>
          <a:p>
            <a:pPr marL="0" indent="0">
              <a:buNone/>
            </a:pPr>
            <a:r>
              <a:rPr lang="en-MY" sz="1800" dirty="0"/>
              <a:t>	</a:t>
            </a:r>
            <a:r>
              <a:rPr lang="en-MY" sz="1800" dirty="0" smtClean="0"/>
              <a:t>Print </a:t>
            </a:r>
            <a:r>
              <a:rPr lang="en-MY" sz="1800" dirty="0"/>
              <a:t>“Enter order amount”</a:t>
            </a:r>
          </a:p>
          <a:p>
            <a:pPr marL="0" indent="0">
              <a:buNone/>
            </a:pPr>
            <a:r>
              <a:rPr lang="en-MY" sz="1800" dirty="0"/>
              <a:t>	Read </a:t>
            </a:r>
            <a:r>
              <a:rPr lang="en-MY" sz="1800" dirty="0" smtClean="0"/>
              <a:t>amount</a:t>
            </a:r>
          </a:p>
          <a:p>
            <a:pPr marL="0" indent="0">
              <a:buNone/>
            </a:pPr>
            <a:r>
              <a:rPr lang="en-MY" sz="1800" dirty="0"/>
              <a:t>	</a:t>
            </a:r>
            <a:r>
              <a:rPr lang="en-MY" sz="1800" dirty="0">
                <a:solidFill>
                  <a:srgbClr val="0070C0"/>
                </a:solidFill>
              </a:rPr>
              <a:t>IF </a:t>
            </a:r>
            <a:r>
              <a:rPr lang="en-MY" sz="1800" dirty="0" smtClean="0">
                <a:solidFill>
                  <a:srgbClr val="0070C0"/>
                </a:solidFill>
              </a:rPr>
              <a:t>( days&lt;=10) THEN</a:t>
            </a:r>
            <a:endParaRPr lang="en-MY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MY" sz="1800" dirty="0">
                <a:solidFill>
                  <a:srgbClr val="0070C0"/>
                </a:solidFill>
              </a:rPr>
              <a:t>	</a:t>
            </a:r>
            <a:r>
              <a:rPr lang="en-MY" sz="1800" dirty="0" smtClean="0">
                <a:solidFill>
                  <a:srgbClr val="0070C0"/>
                </a:solidFill>
              </a:rPr>
              <a:t>	</a:t>
            </a:r>
            <a:r>
              <a:rPr lang="en-MY" sz="1800" dirty="0" smtClean="0">
                <a:solidFill>
                  <a:srgbClr val="FF0000"/>
                </a:solidFill>
              </a:rPr>
              <a:t>IF </a:t>
            </a:r>
            <a:r>
              <a:rPr lang="en-MY" sz="1800" dirty="0">
                <a:solidFill>
                  <a:srgbClr val="FF0000"/>
                </a:solidFill>
              </a:rPr>
              <a:t>(amount &gt; 1000) THEN</a:t>
            </a:r>
          </a:p>
          <a:p>
            <a:pPr marL="0" indent="0">
              <a:buNone/>
            </a:pPr>
            <a:r>
              <a:rPr lang="en-MY" sz="1800" dirty="0">
                <a:solidFill>
                  <a:srgbClr val="FF0000"/>
                </a:solidFill>
              </a:rPr>
              <a:t>		</a:t>
            </a:r>
            <a:r>
              <a:rPr lang="en-MY" sz="1800" dirty="0" smtClean="0">
                <a:solidFill>
                  <a:srgbClr val="FF0000"/>
                </a:solidFill>
              </a:rPr>
              <a:t>	discount </a:t>
            </a:r>
            <a:r>
              <a:rPr lang="en-MY" sz="1800" dirty="0">
                <a:solidFill>
                  <a:srgbClr val="FF0000"/>
                </a:solidFill>
              </a:rPr>
              <a:t>= </a:t>
            </a:r>
            <a:r>
              <a:rPr lang="en-MY" sz="1800" dirty="0" smtClean="0">
                <a:solidFill>
                  <a:srgbClr val="FF0000"/>
                </a:solidFill>
              </a:rPr>
              <a:t>4</a:t>
            </a:r>
            <a:endParaRPr lang="en-MY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MY" sz="1800" dirty="0">
                <a:solidFill>
                  <a:srgbClr val="FF0000"/>
                </a:solidFill>
              </a:rPr>
              <a:t>		</a:t>
            </a:r>
            <a:r>
              <a:rPr lang="en-MY" sz="1800" dirty="0" smtClean="0">
                <a:solidFill>
                  <a:srgbClr val="FF0000"/>
                </a:solidFill>
              </a:rPr>
              <a:t>ELSE</a:t>
            </a:r>
            <a:endParaRPr lang="en-MY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MY" sz="1800" dirty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n-MY" sz="18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MY" sz="1800" dirty="0" smtClean="0">
                <a:solidFill>
                  <a:srgbClr val="0070C0"/>
                </a:solidFill>
              </a:rPr>
              <a:t>IF </a:t>
            </a:r>
            <a:r>
              <a:rPr lang="en-MY" sz="1800" dirty="0">
                <a:solidFill>
                  <a:srgbClr val="0070C0"/>
                </a:solidFill>
              </a:rPr>
              <a:t>((amount&gt;=500) AND (amount&lt;=1000)) THEN</a:t>
            </a:r>
          </a:p>
          <a:p>
            <a:pPr marL="0" indent="0">
              <a:buNone/>
            </a:pPr>
            <a:r>
              <a:rPr lang="en-MY" sz="1800" dirty="0">
                <a:solidFill>
                  <a:srgbClr val="0070C0"/>
                </a:solidFill>
              </a:rPr>
              <a:t>			</a:t>
            </a:r>
            <a:r>
              <a:rPr lang="en-MY" sz="1800" dirty="0" smtClean="0">
                <a:solidFill>
                  <a:srgbClr val="0070C0"/>
                </a:solidFill>
              </a:rPr>
              <a:t>	discount </a:t>
            </a:r>
            <a:r>
              <a:rPr lang="en-MY" sz="1800" dirty="0">
                <a:solidFill>
                  <a:srgbClr val="0070C0"/>
                </a:solidFill>
              </a:rPr>
              <a:t>= </a:t>
            </a:r>
            <a:r>
              <a:rPr lang="en-MY" sz="1800" dirty="0" smtClean="0">
                <a:solidFill>
                  <a:srgbClr val="0070C0"/>
                </a:solidFill>
              </a:rPr>
              <a:t>2</a:t>
            </a:r>
            <a:endParaRPr lang="en-MY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MY" sz="1800" dirty="0">
                <a:solidFill>
                  <a:srgbClr val="0070C0"/>
                </a:solidFill>
              </a:rPr>
              <a:t>			</a:t>
            </a:r>
            <a:r>
              <a:rPr lang="en-MY" sz="1800" dirty="0" smtClean="0">
                <a:solidFill>
                  <a:srgbClr val="0070C0"/>
                </a:solidFill>
              </a:rPr>
              <a:t>ENDIF</a:t>
            </a:r>
            <a:endParaRPr lang="en-MY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MY" sz="1800" dirty="0">
                <a:solidFill>
                  <a:srgbClr val="0070C0"/>
                </a:solidFill>
              </a:rPr>
              <a:t>		</a:t>
            </a:r>
            <a:r>
              <a:rPr lang="en-MY" sz="1800" dirty="0" smtClean="0">
                <a:solidFill>
                  <a:srgbClr val="FF0000"/>
                </a:solidFill>
              </a:rPr>
              <a:t>ENDIF</a:t>
            </a:r>
          </a:p>
          <a:p>
            <a:pPr marL="0" indent="0">
              <a:buNone/>
            </a:pPr>
            <a:r>
              <a:rPr lang="en-MY" sz="1800" dirty="0">
                <a:solidFill>
                  <a:srgbClr val="FF0000"/>
                </a:solidFill>
              </a:rPr>
              <a:t>	</a:t>
            </a:r>
            <a:r>
              <a:rPr lang="en-MY" sz="1800" dirty="0">
                <a:solidFill>
                  <a:srgbClr val="0070C0"/>
                </a:solidFill>
              </a:rPr>
              <a:t>ENDIF</a:t>
            </a:r>
          </a:p>
          <a:p>
            <a:pPr marL="0" indent="0">
              <a:buNone/>
            </a:pPr>
            <a:r>
              <a:rPr lang="en-MY" sz="1800" dirty="0" smtClean="0">
                <a:solidFill>
                  <a:srgbClr val="FF0000"/>
                </a:solidFill>
              </a:rPr>
              <a:t>	</a:t>
            </a:r>
            <a:r>
              <a:rPr lang="en-MY" sz="1800" dirty="0" err="1" smtClean="0">
                <a:solidFill>
                  <a:srgbClr val="FF0000"/>
                </a:solidFill>
              </a:rPr>
              <a:t>discountedAmount</a:t>
            </a:r>
            <a:r>
              <a:rPr lang="en-MY" sz="1800" dirty="0" smtClean="0">
                <a:solidFill>
                  <a:srgbClr val="FF0000"/>
                </a:solidFill>
              </a:rPr>
              <a:t> </a:t>
            </a:r>
            <a:r>
              <a:rPr lang="en-MY" sz="1800" dirty="0">
                <a:solidFill>
                  <a:srgbClr val="FF0000"/>
                </a:solidFill>
              </a:rPr>
              <a:t>= amount – </a:t>
            </a:r>
            <a:r>
              <a:rPr lang="en-MY" sz="1800" dirty="0" smtClean="0">
                <a:solidFill>
                  <a:srgbClr val="FF0000"/>
                </a:solidFill>
              </a:rPr>
              <a:t>(amount * discount/100)</a:t>
            </a:r>
            <a:endParaRPr lang="en-MY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MY" sz="1800" dirty="0">
                <a:solidFill>
                  <a:srgbClr val="FF0000"/>
                </a:solidFill>
              </a:rPr>
              <a:t>	</a:t>
            </a:r>
            <a:r>
              <a:rPr lang="en-MY" sz="1800" dirty="0" smtClean="0">
                <a:solidFill>
                  <a:srgbClr val="FF0000"/>
                </a:solidFill>
              </a:rPr>
              <a:t>Print </a:t>
            </a:r>
            <a:r>
              <a:rPr lang="en-MY" sz="1800" dirty="0">
                <a:solidFill>
                  <a:srgbClr val="FF0000"/>
                </a:solidFill>
              </a:rPr>
              <a:t>“The discounted amount is: </a:t>
            </a:r>
            <a:r>
              <a:rPr lang="en-MY" sz="1800" dirty="0" smtClean="0">
                <a:solidFill>
                  <a:srgbClr val="FF0000"/>
                </a:solidFill>
              </a:rPr>
              <a:t>”, </a:t>
            </a:r>
            <a:r>
              <a:rPr lang="en-MY" sz="1800" dirty="0" err="1" smtClean="0">
                <a:solidFill>
                  <a:srgbClr val="FF0000"/>
                </a:solidFill>
              </a:rPr>
              <a:t>discountedAmount</a:t>
            </a:r>
            <a:endParaRPr lang="en-MY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MY" sz="1800" dirty="0" smtClean="0"/>
              <a:t>END</a:t>
            </a:r>
            <a:endParaRPr lang="en-MY" sz="1800" dirty="0"/>
          </a:p>
        </p:txBody>
      </p:sp>
    </p:spTree>
    <p:extLst>
      <p:ext uri="{BB962C8B-B14F-4D97-AF65-F5344CB8AC3E}">
        <p14:creationId xmlns:p14="http://schemas.microsoft.com/office/powerpoint/2010/main" val="40323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226D-0864-420C-96AF-68F3EED0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6084"/>
          </a:xfrm>
        </p:spPr>
        <p:txBody>
          <a:bodyPr>
            <a:normAutofit fontScale="90000"/>
          </a:bodyPr>
          <a:lstStyle/>
          <a:p>
            <a:r>
              <a:rPr lang="en-MY" dirty="0"/>
              <a:t>Question 1 - Flowchart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790716" y="787618"/>
            <a:ext cx="7562567" cy="5868601"/>
            <a:chOff x="33769" y="765937"/>
            <a:chExt cx="7562567" cy="586860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6F85032-B48E-40A3-8770-9D18B966AE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5844" y="983530"/>
              <a:ext cx="3544" cy="2288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771E833-C8EA-4AF0-9B62-A31337B7A4C0}"/>
                </a:ext>
              </a:extLst>
            </p:cNvPr>
            <p:cNvSpPr/>
            <p:nvPr/>
          </p:nvSpPr>
          <p:spPr>
            <a:xfrm>
              <a:off x="811327" y="765937"/>
              <a:ext cx="1046127" cy="29012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1200" dirty="0">
                  <a:solidFill>
                    <a:schemeClr val="tx1"/>
                  </a:solidFill>
                </a:rPr>
                <a:t>START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DA5C607E-22D7-4738-9E25-D7D3D016CA42}"/>
                </a:ext>
              </a:extLst>
            </p:cNvPr>
            <p:cNvSpPr/>
            <p:nvPr/>
          </p:nvSpPr>
          <p:spPr>
            <a:xfrm>
              <a:off x="184530" y="1889494"/>
              <a:ext cx="2262400" cy="199389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100" dirty="0">
                  <a:solidFill>
                    <a:schemeClr val="tx1"/>
                  </a:solidFill>
                </a:rPr>
                <a:t>Print “Enter order amount”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929CE1D-6053-43B8-8F0A-8732BC1C7A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1804" y="1756354"/>
              <a:ext cx="7592" cy="1261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45957253-7499-4CD1-8DE3-F265338B2FA0}"/>
                </a:ext>
              </a:extLst>
            </p:cNvPr>
            <p:cNvSpPr/>
            <p:nvPr/>
          </p:nvSpPr>
          <p:spPr>
            <a:xfrm>
              <a:off x="702152" y="2223809"/>
              <a:ext cx="1189257" cy="157427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100" dirty="0">
                  <a:solidFill>
                    <a:schemeClr val="tx1"/>
                  </a:solidFill>
                </a:rPr>
                <a:t>Read amount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857454" y="2686907"/>
              <a:ext cx="5407500" cy="3947631"/>
              <a:chOff x="776907" y="1362407"/>
              <a:chExt cx="7171589" cy="5576845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3CB7BA1-DB10-4273-9843-60AC4F0C9EEA}"/>
                  </a:ext>
                </a:extLst>
              </p:cNvPr>
              <p:cNvSpPr/>
              <p:nvPr/>
            </p:nvSpPr>
            <p:spPr>
              <a:xfrm>
                <a:off x="4453237" y="6628004"/>
                <a:ext cx="1474573" cy="31124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E" dirty="0">
                    <a:solidFill>
                      <a:schemeClr val="tx1"/>
                    </a:solidFill>
                  </a:rPr>
                  <a:t>END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8F1A6A7-49A9-450D-84E1-28AEC46C82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9139" y="1362407"/>
                <a:ext cx="11143" cy="12971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Diamond 14">
                <a:extLst>
                  <a:ext uri="{FF2B5EF4-FFF2-40B4-BE49-F238E27FC236}">
                    <a16:creationId xmlns:a16="http://schemas.microsoft.com/office/drawing/2014/main" id="{71251B15-878C-48E7-9E77-68AADFD7C2EB}"/>
                  </a:ext>
                </a:extLst>
              </p:cNvPr>
              <p:cNvSpPr/>
              <p:nvPr/>
            </p:nvSpPr>
            <p:spPr>
              <a:xfrm>
                <a:off x="3485102" y="2659539"/>
                <a:ext cx="2970359" cy="586440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1100" dirty="0">
                    <a:solidFill>
                      <a:schemeClr val="tx1"/>
                    </a:solidFill>
                  </a:rPr>
                  <a:t>amount &gt; 1000?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D34C36B-E86B-4934-B344-726271AC03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68454" y="2939213"/>
                <a:ext cx="864" cy="3199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D726334-8AC2-4A3D-9EBC-A6EEB5D245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1423" y="2947746"/>
                <a:ext cx="707030" cy="265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73B192F-3BAC-49C2-BBAB-74D983BFE92E}"/>
                  </a:ext>
                </a:extLst>
              </p:cNvPr>
              <p:cNvSpPr txBox="1"/>
              <p:nvPr/>
            </p:nvSpPr>
            <p:spPr>
              <a:xfrm>
                <a:off x="6523689" y="2529407"/>
                <a:ext cx="675038" cy="347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/>
                  <a:t>True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B49EF12-6EEC-4B4B-83E1-A3353B9492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1803" y="2947011"/>
                <a:ext cx="479595" cy="236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CD36AF-8294-415F-818F-D7A16B4C3D87}"/>
                  </a:ext>
                </a:extLst>
              </p:cNvPr>
              <p:cNvSpPr txBox="1"/>
              <p:nvPr/>
            </p:nvSpPr>
            <p:spPr>
              <a:xfrm>
                <a:off x="2840622" y="2582871"/>
                <a:ext cx="730742" cy="391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200" dirty="0"/>
                  <a:t>False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34AB3D5-E37D-4382-863B-745900561D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27044" y="2939213"/>
                <a:ext cx="2074" cy="24361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Diamond 24">
                <a:extLst>
                  <a:ext uri="{FF2B5EF4-FFF2-40B4-BE49-F238E27FC236}">
                    <a16:creationId xmlns:a16="http://schemas.microsoft.com/office/drawing/2014/main" id="{33302378-35D2-47B2-AE2D-F3DBDC598071}"/>
                  </a:ext>
                </a:extLst>
              </p:cNvPr>
              <p:cNvSpPr/>
              <p:nvPr/>
            </p:nvSpPr>
            <p:spPr>
              <a:xfrm>
                <a:off x="1425406" y="3186415"/>
                <a:ext cx="3203271" cy="663107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900" dirty="0">
                    <a:solidFill>
                      <a:schemeClr val="tx1"/>
                    </a:solidFill>
                  </a:rPr>
                  <a:t>amount &gt;= 500 </a:t>
                </a:r>
                <a:endParaRPr lang="en-IE" sz="9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IE" sz="900" dirty="0" smtClean="0">
                    <a:solidFill>
                      <a:schemeClr val="tx1"/>
                    </a:solidFill>
                  </a:rPr>
                  <a:t>AND </a:t>
                </a:r>
                <a:r>
                  <a:rPr lang="en-IE" sz="900" dirty="0">
                    <a:solidFill>
                      <a:schemeClr val="tx1"/>
                    </a:solidFill>
                  </a:rPr>
                  <a:t>amount &lt;=1000?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DC25E2E-DBDD-42BF-8EE7-9621034F18B8}"/>
                  </a:ext>
                </a:extLst>
              </p:cNvPr>
              <p:cNvSpPr/>
              <p:nvPr/>
            </p:nvSpPr>
            <p:spPr>
              <a:xfrm>
                <a:off x="6469590" y="3271180"/>
                <a:ext cx="1241491" cy="3087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100" dirty="0">
                  <a:solidFill>
                    <a:schemeClr val="tx1"/>
                  </a:solidFill>
                </a:endParaRPr>
              </a:p>
              <a:p>
                <a:pPr algn="ctr"/>
                <a:endParaRPr lang="en-MY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MY" sz="1100" dirty="0" smtClean="0">
                    <a:solidFill>
                      <a:schemeClr val="tx1"/>
                    </a:solidFill>
                  </a:rPr>
                  <a:t>discount </a:t>
                </a:r>
                <a:r>
                  <a:rPr lang="en-MY" sz="1100" dirty="0">
                    <a:solidFill>
                      <a:schemeClr val="tx1"/>
                    </a:solidFill>
                  </a:rPr>
                  <a:t>= </a:t>
                </a:r>
                <a:r>
                  <a:rPr lang="en-MY" sz="1100" dirty="0" smtClean="0">
                    <a:solidFill>
                      <a:schemeClr val="tx1"/>
                    </a:solidFill>
                  </a:rPr>
                  <a:t>4</a:t>
                </a:r>
                <a:endParaRPr lang="en-MY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MY" sz="1200" dirty="0">
                    <a:solidFill>
                      <a:schemeClr val="tx1"/>
                    </a:solidFill>
                  </a:rPr>
                  <a:t>		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B192AF2D-FE14-44B4-83E3-6A704C49C9D9}"/>
                  </a:ext>
                </a:extLst>
              </p:cNvPr>
              <p:cNvCxnSpPr>
                <a:cxnSpLocks/>
                <a:endCxn id="59" idx="2"/>
              </p:cNvCxnSpPr>
              <p:nvPr/>
            </p:nvCxnSpPr>
            <p:spPr>
              <a:xfrm flipV="1">
                <a:off x="777453" y="4719406"/>
                <a:ext cx="4185582" cy="5414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D1CAEF3-C30C-4287-BA19-14B8F46F3C09}"/>
                  </a:ext>
                </a:extLst>
              </p:cNvPr>
              <p:cNvSpPr/>
              <p:nvPr/>
            </p:nvSpPr>
            <p:spPr>
              <a:xfrm>
                <a:off x="4598633" y="3823059"/>
                <a:ext cx="1294419" cy="3087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200" dirty="0">
                  <a:solidFill>
                    <a:schemeClr val="tx1"/>
                  </a:solidFill>
                </a:endParaRPr>
              </a:p>
              <a:p>
                <a:pPr algn="ctr"/>
                <a:endParaRPr lang="en-MY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MY" sz="1200" dirty="0" smtClean="0">
                    <a:solidFill>
                      <a:schemeClr val="tx1"/>
                    </a:solidFill>
                  </a:rPr>
                  <a:t>discount </a:t>
                </a:r>
                <a:r>
                  <a:rPr lang="en-MY" sz="1200" dirty="0">
                    <a:solidFill>
                      <a:schemeClr val="tx1"/>
                    </a:solidFill>
                  </a:rPr>
                  <a:t>= </a:t>
                </a:r>
                <a:r>
                  <a:rPr lang="en-MY" sz="1200" dirty="0" smtClean="0">
                    <a:solidFill>
                      <a:schemeClr val="tx1"/>
                    </a:solidFill>
                  </a:rPr>
                  <a:t>2</a:t>
                </a:r>
                <a:endParaRPr lang="en-MY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MY" sz="1200" dirty="0">
                    <a:solidFill>
                      <a:schemeClr val="tx1"/>
                    </a:solidFill>
                  </a:rPr>
                  <a:t>		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B759406E-7466-4DFD-A299-078A02DDB0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5003" y="4141361"/>
                <a:ext cx="1940" cy="45059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C707CE3D-4494-4D65-A71C-8087A187FC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0524" y="3499849"/>
                <a:ext cx="0" cy="3114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E666D5B-8BEB-4EB1-8937-4A3269D6161C}"/>
                  </a:ext>
                </a:extLst>
              </p:cNvPr>
              <p:cNvSpPr txBox="1"/>
              <p:nvPr/>
            </p:nvSpPr>
            <p:spPr>
              <a:xfrm>
                <a:off x="4704703" y="3228625"/>
                <a:ext cx="670631" cy="347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/>
                  <a:t>True</a:t>
                </a: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8B84F6A6-87E4-4A89-81FC-529330FE15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3838" y="3499849"/>
                <a:ext cx="576686" cy="1733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674B3B7-948F-422B-A4AE-579CC02B5B45}"/>
                  </a:ext>
                </a:extLst>
              </p:cNvPr>
              <p:cNvSpPr txBox="1"/>
              <p:nvPr/>
            </p:nvSpPr>
            <p:spPr>
              <a:xfrm>
                <a:off x="816294" y="3129043"/>
                <a:ext cx="792026" cy="391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200" dirty="0"/>
                  <a:t>False</a:t>
                </a:r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A912F814-C2A1-4727-A0A0-3239FC9F93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4047" y="3579943"/>
                <a:ext cx="4682" cy="10489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0E80E12-2A6B-4701-8FCF-859305C1208F}"/>
                  </a:ext>
                </a:extLst>
              </p:cNvPr>
              <p:cNvSpPr/>
              <p:nvPr/>
            </p:nvSpPr>
            <p:spPr>
              <a:xfrm flipV="1">
                <a:off x="4963035" y="4568931"/>
                <a:ext cx="333296" cy="30095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DC5AFAD-C5A0-4E10-A1DC-525276227AD8}"/>
                  </a:ext>
                </a:extLst>
              </p:cNvPr>
              <p:cNvCxnSpPr>
                <a:cxnSpLocks/>
                <a:endCxn id="59" idx="6"/>
              </p:cNvCxnSpPr>
              <p:nvPr/>
            </p:nvCxnSpPr>
            <p:spPr>
              <a:xfrm flipH="1">
                <a:off x="5296331" y="4628855"/>
                <a:ext cx="1897716" cy="905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1F2E21B-488D-455A-BA00-DDF919714A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6907" y="3509172"/>
                <a:ext cx="546" cy="126437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DD436A5C-5D7F-4E47-B51D-B347640774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93264" y="6280706"/>
                <a:ext cx="263" cy="3407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B7935981-614E-4A57-A7C2-8280CECA430F}"/>
                  </a:ext>
                </a:extLst>
              </p:cNvPr>
              <p:cNvSpPr/>
              <p:nvPr/>
            </p:nvSpPr>
            <p:spPr>
              <a:xfrm>
                <a:off x="1460910" y="5953036"/>
                <a:ext cx="6487586" cy="320225"/>
              </a:xfrm>
              <a:prstGeom prst="parallelogram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1200" dirty="0">
                    <a:solidFill>
                      <a:schemeClr val="tx1"/>
                    </a:solidFill>
                  </a:rPr>
                  <a:t>Print “The discounted amount is </a:t>
                </a:r>
                <a:r>
                  <a:rPr lang="en-IE" sz="1200" dirty="0" smtClean="0">
                    <a:solidFill>
                      <a:schemeClr val="tx1"/>
                    </a:solidFill>
                  </a:rPr>
                  <a:t>”, </a:t>
                </a:r>
                <a:r>
                  <a:rPr lang="en-IE" sz="1200" dirty="0" err="1" smtClean="0">
                    <a:solidFill>
                      <a:schemeClr val="tx1"/>
                    </a:solidFill>
                  </a:rPr>
                  <a:t>discountedAmount</a:t>
                </a:r>
                <a:endParaRPr lang="en-IE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DA5C607E-22D7-4738-9E25-D7D3D016CA42}"/>
                </a:ext>
              </a:extLst>
            </p:cNvPr>
            <p:cNvSpPr/>
            <p:nvPr/>
          </p:nvSpPr>
          <p:spPr>
            <a:xfrm>
              <a:off x="253541" y="1214185"/>
              <a:ext cx="3958419" cy="199676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100" dirty="0">
                  <a:solidFill>
                    <a:schemeClr val="tx1"/>
                  </a:solidFill>
                </a:rPr>
                <a:t>Print “Enter </a:t>
              </a:r>
              <a:r>
                <a:rPr lang="en-IE" sz="1100" dirty="0" smtClean="0">
                  <a:solidFill>
                    <a:schemeClr val="tx1"/>
                  </a:solidFill>
                </a:rPr>
                <a:t>number of days taken to make payment”</a:t>
              </a:r>
              <a:endParaRPr lang="en-IE" sz="1100" dirty="0">
                <a:solidFill>
                  <a:schemeClr val="tx1"/>
                </a:solidFill>
              </a:endParaRPr>
            </a:p>
          </p:txBody>
        </p: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45957253-7499-4CD1-8DE3-F265338B2FA0}"/>
                </a:ext>
              </a:extLst>
            </p:cNvPr>
            <p:cNvSpPr/>
            <p:nvPr/>
          </p:nvSpPr>
          <p:spPr>
            <a:xfrm>
              <a:off x="644372" y="1560897"/>
              <a:ext cx="1368151" cy="198431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100" dirty="0">
                  <a:solidFill>
                    <a:schemeClr val="tx1"/>
                  </a:solidFill>
                </a:rPr>
                <a:t>Read </a:t>
              </a:r>
              <a:r>
                <a:rPr lang="en-IE" sz="1100" dirty="0" smtClean="0">
                  <a:solidFill>
                    <a:schemeClr val="tx1"/>
                  </a:solidFill>
                </a:rPr>
                <a:t>days</a:t>
              </a:r>
              <a:endParaRPr lang="en-IE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929CE1D-6053-43B8-8F0A-8732BC1C7A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8447" y="1424312"/>
              <a:ext cx="7592" cy="1261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8F1A6A7-49A9-450D-84E1-28AEC46C829C}"/>
                </a:ext>
              </a:extLst>
            </p:cNvPr>
            <p:cNvCxnSpPr>
              <a:cxnSpLocks/>
            </p:cNvCxnSpPr>
            <p:nvPr/>
          </p:nvCxnSpPr>
          <p:spPr>
            <a:xfrm>
              <a:off x="1355844" y="2102787"/>
              <a:ext cx="7247" cy="1470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Diamond 61">
              <a:extLst>
                <a:ext uri="{FF2B5EF4-FFF2-40B4-BE49-F238E27FC236}">
                  <a16:creationId xmlns:a16="http://schemas.microsoft.com/office/drawing/2014/main" id="{71251B15-878C-48E7-9E77-68AADFD7C2EB}"/>
                </a:ext>
              </a:extLst>
            </p:cNvPr>
            <p:cNvSpPr/>
            <p:nvPr/>
          </p:nvSpPr>
          <p:spPr>
            <a:xfrm>
              <a:off x="475220" y="2521267"/>
              <a:ext cx="1706454" cy="397775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100" dirty="0" smtClean="0">
                  <a:solidFill>
                    <a:schemeClr val="tx1"/>
                  </a:solidFill>
                </a:rPr>
                <a:t>days&lt;= 1</a:t>
              </a:r>
              <a:r>
                <a:rPr lang="en-IE" sz="1100" dirty="0" smtClean="0">
                  <a:solidFill>
                    <a:schemeClr val="tx1"/>
                  </a:solidFill>
                </a:rPr>
                <a:t>0</a:t>
              </a:r>
              <a:r>
                <a:rPr lang="en-IE" sz="1100" dirty="0">
                  <a:solidFill>
                    <a:schemeClr val="tx1"/>
                  </a:solidFill>
                </a:rPr>
                <a:t>?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8F1A6A7-49A9-450D-84E1-28AEC46C829C}"/>
                </a:ext>
              </a:extLst>
            </p:cNvPr>
            <p:cNvCxnSpPr>
              <a:cxnSpLocks/>
            </p:cNvCxnSpPr>
            <p:nvPr/>
          </p:nvCxnSpPr>
          <p:spPr>
            <a:xfrm>
              <a:off x="1343414" y="2382689"/>
              <a:ext cx="7247" cy="1470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1F2E21B-488D-455A-BA00-DDF919714AC8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flipH="1" flipV="1">
              <a:off x="1851111" y="4212190"/>
              <a:ext cx="495323" cy="55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759406E-7466-4DFD-A299-078A02DDB0EA}"/>
                </a:ext>
              </a:extLst>
            </p:cNvPr>
            <p:cNvCxnSpPr>
              <a:cxnSpLocks/>
            </p:cNvCxnSpPr>
            <p:nvPr/>
          </p:nvCxnSpPr>
          <p:spPr>
            <a:xfrm>
              <a:off x="5135992" y="5180860"/>
              <a:ext cx="1463" cy="3189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DC25E2E-DBDD-42BF-8EE7-9621034F18B8}"/>
                </a:ext>
              </a:extLst>
            </p:cNvPr>
            <p:cNvSpPr/>
            <p:nvPr/>
          </p:nvSpPr>
          <p:spPr>
            <a:xfrm>
              <a:off x="2484353" y="5488097"/>
              <a:ext cx="5111983" cy="2185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MY" sz="1100" dirty="0" err="1" smtClean="0">
                  <a:solidFill>
                    <a:schemeClr val="tx1"/>
                  </a:solidFill>
                </a:rPr>
                <a:t>discountedAmount</a:t>
              </a:r>
              <a:r>
                <a:rPr lang="en-MY" sz="1100" dirty="0" smtClean="0">
                  <a:solidFill>
                    <a:schemeClr val="tx1"/>
                  </a:solidFill>
                </a:rPr>
                <a:t> </a:t>
              </a:r>
              <a:r>
                <a:rPr lang="en-MY" sz="1100" dirty="0">
                  <a:solidFill>
                    <a:schemeClr val="tx1"/>
                  </a:solidFill>
                </a:rPr>
                <a:t>= </a:t>
              </a:r>
              <a:r>
                <a:rPr lang="en-MY" sz="1100" dirty="0" smtClean="0">
                  <a:solidFill>
                    <a:schemeClr val="tx1"/>
                  </a:solidFill>
                </a:rPr>
                <a:t>amount – (amount * discount/100)</a:t>
              </a:r>
              <a:endParaRPr lang="en-MY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MY" sz="1200" dirty="0">
                  <a:solidFill>
                    <a:schemeClr val="tx1"/>
                  </a:solidFill>
                </a:rPr>
                <a:t>		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759406E-7466-4DFD-A299-078A02DDB0EA}"/>
                </a:ext>
              </a:extLst>
            </p:cNvPr>
            <p:cNvCxnSpPr>
              <a:cxnSpLocks/>
            </p:cNvCxnSpPr>
            <p:nvPr/>
          </p:nvCxnSpPr>
          <p:spPr>
            <a:xfrm>
              <a:off x="5161085" y="5697415"/>
              <a:ext cx="0" cy="2461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1F2E21B-488D-455A-BA00-DDF919714A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9102" y="2700375"/>
              <a:ext cx="2821826" cy="183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73B192F-3BAC-49C2-BBAB-74D983BFE92E}"/>
                </a:ext>
              </a:extLst>
            </p:cNvPr>
            <p:cNvSpPr txBox="1"/>
            <p:nvPr/>
          </p:nvSpPr>
          <p:spPr>
            <a:xfrm>
              <a:off x="3288109" y="2463287"/>
              <a:ext cx="5089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000" dirty="0"/>
                <a:t>True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1F2E21B-488D-455A-BA00-DDF919714A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530" y="2721384"/>
              <a:ext cx="290690" cy="101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1F2E21B-488D-455A-BA00-DDF919714AC8}"/>
                </a:ext>
              </a:extLst>
            </p:cNvPr>
            <p:cNvCxnSpPr>
              <a:cxnSpLocks/>
            </p:cNvCxnSpPr>
            <p:nvPr/>
          </p:nvCxnSpPr>
          <p:spPr>
            <a:xfrm>
              <a:off x="184530" y="2726436"/>
              <a:ext cx="0" cy="246263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F8F1A6A7-49A9-450D-84E1-28AEC46C829C}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 flipV="1">
              <a:off x="184530" y="5138514"/>
              <a:ext cx="4866140" cy="505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674B3B7-948F-422B-A4AE-579CC02B5B45}"/>
                </a:ext>
              </a:extLst>
            </p:cNvPr>
            <p:cNvSpPr txBox="1"/>
            <p:nvPr/>
          </p:nvSpPr>
          <p:spPr>
            <a:xfrm>
              <a:off x="33769" y="2454538"/>
              <a:ext cx="597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200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17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226D-0864-420C-96AF-68F3EED0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MY" dirty="0"/>
              <a:t>Question 2 - Working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C660DB8-6C6A-4BB1-9177-2B49A74D02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3678885"/>
              </p:ext>
            </p:extLst>
          </p:nvPr>
        </p:nvGraphicFramePr>
        <p:xfrm>
          <a:off x="268428" y="3429000"/>
          <a:ext cx="8689496" cy="314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460">
                  <a:extLst>
                    <a:ext uri="{9D8B030D-6E8A-4147-A177-3AD203B41FA5}">
                      <a16:colId xmlns:a16="http://schemas.microsoft.com/office/drawing/2014/main" val="1710898718"/>
                    </a:ext>
                  </a:extLst>
                </a:gridCol>
                <a:gridCol w="894928">
                  <a:extLst>
                    <a:ext uri="{9D8B030D-6E8A-4147-A177-3AD203B41FA5}">
                      <a16:colId xmlns:a16="http://schemas.microsoft.com/office/drawing/2014/main" val="171508578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066751217"/>
                    </a:ext>
                  </a:extLst>
                </a:gridCol>
                <a:gridCol w="907003">
                  <a:extLst>
                    <a:ext uri="{9D8B030D-6E8A-4147-A177-3AD203B41FA5}">
                      <a16:colId xmlns:a16="http://schemas.microsoft.com/office/drawing/2014/main" val="366957206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66213877"/>
                    </a:ext>
                  </a:extLst>
                </a:gridCol>
                <a:gridCol w="907161">
                  <a:extLst>
                    <a:ext uri="{9D8B030D-6E8A-4147-A177-3AD203B41FA5}">
                      <a16:colId xmlns:a16="http://schemas.microsoft.com/office/drawing/2014/main" val="197929501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5989361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84797295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113342040"/>
                    </a:ext>
                  </a:extLst>
                </a:gridCol>
              </a:tblGrid>
              <a:tr h="1215006"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dirty="0"/>
                        <a:t>          8 combinations</a:t>
                      </a:r>
                    </a:p>
                    <a:p>
                      <a:endParaRPr lang="en-MY" sz="1400" dirty="0"/>
                    </a:p>
                    <a:p>
                      <a:endParaRPr lang="en-MY" sz="1400" dirty="0"/>
                    </a:p>
                    <a:p>
                      <a:endParaRPr lang="en-MY" sz="1400" dirty="0"/>
                    </a:p>
                    <a:p>
                      <a:r>
                        <a:rPr lang="en-MY" sz="1400" dirty="0"/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080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sz="1400" dirty="0"/>
                        <a:t>Qualified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dirty="0"/>
                        <a:t>Yes</a:t>
                      </a:r>
                    </a:p>
                    <a:p>
                      <a:pPr algn="ct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</a:t>
                      </a:r>
                      <a:endParaRPr kumimoji="0" lang="en-MY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</a:t>
                      </a:r>
                      <a:endParaRPr kumimoji="0" lang="en-MY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57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sz="1400" dirty="0"/>
                        <a:t>Experience &gt; 5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Yes</a:t>
                      </a:r>
                      <a:endParaRPr kumimoji="0" lang="en-MY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Yes</a:t>
                      </a:r>
                      <a:endParaRPr kumimoji="0" lang="en-MY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</a:t>
                      </a:r>
                      <a:endParaRPr kumimoji="0" lang="en-MY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sz="1400" dirty="0"/>
                        <a:t>Age &gt; 30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dirty="0"/>
                        <a:t>Yes</a:t>
                      </a:r>
                    </a:p>
                    <a:p>
                      <a:pPr algn="ct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dirty="0"/>
                        <a:t>No</a:t>
                      </a:r>
                    </a:p>
                    <a:p>
                      <a:pPr algn="ct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dirty="0"/>
                        <a:t>Yes</a:t>
                      </a:r>
                    </a:p>
                    <a:p>
                      <a:pPr algn="ct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dirty="0"/>
                        <a:t>No</a:t>
                      </a:r>
                    </a:p>
                    <a:p>
                      <a:pPr algn="ct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dirty="0"/>
                        <a:t>Yes</a:t>
                      </a:r>
                    </a:p>
                    <a:p>
                      <a:pPr algn="ct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dirty="0"/>
                        <a:t>No</a:t>
                      </a:r>
                    </a:p>
                    <a:p>
                      <a:pPr algn="ct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dirty="0"/>
                        <a:t>Yes</a:t>
                      </a:r>
                    </a:p>
                    <a:p>
                      <a:pPr algn="ct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dirty="0"/>
                        <a:t>No</a:t>
                      </a:r>
                    </a:p>
                    <a:p>
                      <a:pPr algn="ct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83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sz="1400" dirty="0"/>
                        <a:t>Decision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Interview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dirty="0"/>
                        <a:t>Interview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Keep </a:t>
                      </a:r>
                    </a:p>
                    <a:p>
                      <a:pPr algn="ctr"/>
                      <a:r>
                        <a:rPr lang="en-MY" sz="1400" dirty="0"/>
                        <a:t>in File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Keep </a:t>
                      </a:r>
                    </a:p>
                    <a:p>
                      <a:pPr algn="ctr"/>
                      <a:r>
                        <a:rPr lang="en-MY" sz="1400" dirty="0"/>
                        <a:t>in File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dirty="0"/>
                        <a:t>Interview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Keep </a:t>
                      </a:r>
                    </a:p>
                    <a:p>
                      <a:pPr algn="ctr"/>
                      <a:r>
                        <a:rPr lang="en-MY" sz="1400" dirty="0"/>
                        <a:t>in File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Reject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Reject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23898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42FE863-16B0-4B6A-9E76-CBD61C1F2E98}"/>
              </a:ext>
            </a:extLst>
          </p:cNvPr>
          <p:cNvSpPr txBox="1"/>
          <p:nvPr/>
        </p:nvSpPr>
        <p:spPr>
          <a:xfrm>
            <a:off x="539552" y="1073120"/>
            <a:ext cx="8147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/>
              <a:t>Conditions = Qualification, Experience and Age</a:t>
            </a:r>
          </a:p>
          <a:p>
            <a:r>
              <a:rPr lang="en-MY" sz="2400" dirty="0"/>
              <a:t>Number of conditions = 3</a:t>
            </a:r>
          </a:p>
          <a:p>
            <a:r>
              <a:rPr lang="en-MY" sz="2400" dirty="0"/>
              <a:t>Number of combinations = 2</a:t>
            </a:r>
            <a:r>
              <a:rPr lang="en-MY" sz="2400" baseline="30000" dirty="0"/>
              <a:t>Number of conditions </a:t>
            </a:r>
            <a:r>
              <a:rPr lang="en-MY" sz="2400" dirty="0"/>
              <a:t>= 2</a:t>
            </a:r>
            <a:r>
              <a:rPr lang="en-MY" sz="2400" baseline="30000" dirty="0"/>
              <a:t>3 </a:t>
            </a:r>
            <a:r>
              <a:rPr lang="en-MY" sz="2400" dirty="0"/>
              <a:t>= 8</a:t>
            </a:r>
            <a:endParaRPr lang="en-MY" sz="2400" baseline="30000" dirty="0"/>
          </a:p>
          <a:p>
            <a:r>
              <a:rPr lang="en-MY" sz="2400" dirty="0"/>
              <a:t>So, total there are 8 combinations of conditions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9FD894-0B4A-4611-86E5-B0C2D42A16FB}"/>
              </a:ext>
            </a:extLst>
          </p:cNvPr>
          <p:cNvCxnSpPr>
            <a:cxnSpLocks/>
          </p:cNvCxnSpPr>
          <p:nvPr/>
        </p:nvCxnSpPr>
        <p:spPr>
          <a:xfrm>
            <a:off x="268428" y="3427581"/>
            <a:ext cx="1713403" cy="117870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2EF3DF2-86CC-47A1-A0DB-749209D14D69}"/>
              </a:ext>
            </a:extLst>
          </p:cNvPr>
          <p:cNvSpPr txBox="1"/>
          <p:nvPr/>
        </p:nvSpPr>
        <p:spPr>
          <a:xfrm>
            <a:off x="244073" y="3070300"/>
            <a:ext cx="15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Decision Table</a:t>
            </a:r>
          </a:p>
        </p:txBody>
      </p:sp>
    </p:spTree>
    <p:extLst>
      <p:ext uri="{BB962C8B-B14F-4D97-AF65-F5344CB8AC3E}">
        <p14:creationId xmlns:p14="http://schemas.microsoft.com/office/powerpoint/2010/main" val="81405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226D-0864-420C-96AF-68F3EED0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7"/>
            <a:ext cx="8229600" cy="517925"/>
          </a:xfrm>
        </p:spPr>
        <p:txBody>
          <a:bodyPr>
            <a:normAutofit fontScale="90000"/>
          </a:bodyPr>
          <a:lstStyle/>
          <a:p>
            <a:r>
              <a:rPr lang="en-MY" dirty="0"/>
              <a:t>Question 2 – Pseudocode(1)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C3497-9123-4FCF-AD96-C77D5A6F0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92695"/>
            <a:ext cx="8928992" cy="61634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MY" sz="1200" dirty="0"/>
              <a:t>PROGRAM </a:t>
            </a:r>
            <a:r>
              <a:rPr lang="en-MY" sz="1200" dirty="0" err="1"/>
              <a:t>RecruitmentAdvisor</a:t>
            </a:r>
            <a:endParaRPr lang="en-MY" sz="1200" dirty="0"/>
          </a:p>
          <a:p>
            <a:pPr marL="0" indent="0">
              <a:buNone/>
            </a:pPr>
            <a:r>
              <a:rPr lang="en-MY" sz="1200" dirty="0"/>
              <a:t>BEGIN</a:t>
            </a:r>
          </a:p>
          <a:p>
            <a:pPr marL="0" indent="0" defTabSz="354013">
              <a:buNone/>
            </a:pPr>
            <a:r>
              <a:rPr lang="en-MY" sz="1200" dirty="0"/>
              <a:t>	Print “Applicant qualified? [Enter 1 for Yes OR 2 for No]”</a:t>
            </a:r>
          </a:p>
          <a:p>
            <a:pPr marL="0" indent="0" defTabSz="354013">
              <a:buNone/>
            </a:pPr>
            <a:r>
              <a:rPr lang="en-MY" sz="1200" dirty="0"/>
              <a:t>	Read qualification</a:t>
            </a:r>
          </a:p>
          <a:p>
            <a:pPr marL="0" indent="0" defTabSz="354013">
              <a:buNone/>
            </a:pPr>
            <a:r>
              <a:rPr lang="en-MY" sz="1200" dirty="0"/>
              <a:t>	Print “Enter years of experience”</a:t>
            </a:r>
          </a:p>
          <a:p>
            <a:pPr marL="0" indent="0" defTabSz="354013">
              <a:buNone/>
            </a:pPr>
            <a:r>
              <a:rPr lang="en-MY" sz="1200" dirty="0"/>
              <a:t>	Read experience</a:t>
            </a:r>
          </a:p>
          <a:p>
            <a:pPr marL="0" indent="0" defTabSz="354013">
              <a:buNone/>
            </a:pPr>
            <a:r>
              <a:rPr lang="en-MY" sz="1200" dirty="0"/>
              <a:t>	Print “Enter age”</a:t>
            </a:r>
          </a:p>
          <a:p>
            <a:pPr marL="0" indent="0" defTabSz="354013">
              <a:buNone/>
            </a:pPr>
            <a:r>
              <a:rPr lang="en-MY" sz="1200" dirty="0"/>
              <a:t>	Read age</a:t>
            </a:r>
          </a:p>
          <a:p>
            <a:pPr marL="0" indent="0" defTabSz="354013">
              <a:buNone/>
            </a:pPr>
            <a:r>
              <a:rPr lang="en-MY" sz="1200" dirty="0"/>
              <a:t>	</a:t>
            </a:r>
            <a:r>
              <a:rPr lang="en-MY" sz="1200" dirty="0">
                <a:solidFill>
                  <a:srgbClr val="FF0000"/>
                </a:solidFill>
              </a:rPr>
              <a:t>IF ((</a:t>
            </a:r>
            <a:r>
              <a:rPr lang="en-MY" sz="1200" dirty="0">
                <a:solidFill>
                  <a:srgbClr val="00B050"/>
                </a:solidFill>
              </a:rPr>
              <a:t>qualification == 1</a:t>
            </a:r>
            <a:r>
              <a:rPr lang="en-MY" sz="1200" dirty="0">
                <a:solidFill>
                  <a:srgbClr val="FF0000"/>
                </a:solidFill>
              </a:rPr>
              <a:t>) AND (</a:t>
            </a:r>
            <a:r>
              <a:rPr lang="en-MY" sz="1200" dirty="0">
                <a:solidFill>
                  <a:srgbClr val="00B050"/>
                </a:solidFill>
              </a:rPr>
              <a:t>experience &gt; 5</a:t>
            </a:r>
            <a:r>
              <a:rPr lang="en-MY" sz="1200" dirty="0">
                <a:solidFill>
                  <a:srgbClr val="FF0000"/>
                </a:solidFill>
              </a:rPr>
              <a:t>) AND (</a:t>
            </a:r>
            <a:r>
              <a:rPr lang="en-MY" sz="1200" dirty="0">
                <a:solidFill>
                  <a:srgbClr val="00B050"/>
                </a:solidFill>
              </a:rPr>
              <a:t>age &gt; 30</a:t>
            </a:r>
            <a:r>
              <a:rPr lang="en-MY" sz="1200" dirty="0">
                <a:solidFill>
                  <a:srgbClr val="FF0000"/>
                </a:solidFill>
              </a:rPr>
              <a:t>)) THEN</a:t>
            </a:r>
          </a:p>
          <a:p>
            <a:pPr marL="0" indent="0" defTabSz="354013">
              <a:buNone/>
            </a:pPr>
            <a:r>
              <a:rPr lang="en-MY" sz="1200" dirty="0">
                <a:solidFill>
                  <a:srgbClr val="FF0000"/>
                </a:solidFill>
              </a:rPr>
              <a:t>		Print “Call for interview.” </a:t>
            </a:r>
          </a:p>
          <a:p>
            <a:pPr marL="0" indent="0" defTabSz="354013">
              <a:buNone/>
            </a:pPr>
            <a:r>
              <a:rPr lang="en-MY" sz="1200" dirty="0">
                <a:solidFill>
                  <a:srgbClr val="FF0000"/>
                </a:solidFill>
              </a:rPr>
              <a:t>	ENDIF</a:t>
            </a:r>
          </a:p>
          <a:p>
            <a:pPr marL="0" indent="0" defTabSz="354013">
              <a:buNone/>
            </a:pPr>
            <a:r>
              <a:rPr lang="en-MY" sz="1200" dirty="0">
                <a:solidFill>
                  <a:srgbClr val="FF0000"/>
                </a:solidFill>
              </a:rPr>
              <a:t>	IF ((</a:t>
            </a:r>
            <a:r>
              <a:rPr lang="en-MY" sz="1200" dirty="0">
                <a:solidFill>
                  <a:srgbClr val="00B050"/>
                </a:solidFill>
              </a:rPr>
              <a:t>qualification == 1</a:t>
            </a:r>
            <a:r>
              <a:rPr lang="en-MY" sz="1200" dirty="0">
                <a:solidFill>
                  <a:srgbClr val="FF0000"/>
                </a:solidFill>
              </a:rPr>
              <a:t>) AND (</a:t>
            </a:r>
            <a:r>
              <a:rPr lang="en-MY" sz="1200" dirty="0">
                <a:solidFill>
                  <a:srgbClr val="00B050"/>
                </a:solidFill>
              </a:rPr>
              <a:t>experience &gt; 5</a:t>
            </a:r>
            <a:r>
              <a:rPr lang="en-MY" sz="1200" dirty="0">
                <a:solidFill>
                  <a:srgbClr val="FF0000"/>
                </a:solidFill>
              </a:rPr>
              <a:t>) AND (age &lt;= 30)) THEN</a:t>
            </a:r>
          </a:p>
          <a:p>
            <a:pPr marL="0" indent="0" defTabSz="354013">
              <a:buNone/>
            </a:pPr>
            <a:r>
              <a:rPr lang="en-MY" sz="1200" dirty="0">
                <a:solidFill>
                  <a:srgbClr val="FF0000"/>
                </a:solidFill>
              </a:rPr>
              <a:t>		Print “Call for interview.” </a:t>
            </a:r>
          </a:p>
          <a:p>
            <a:pPr marL="0" indent="0" defTabSz="354013">
              <a:buNone/>
            </a:pPr>
            <a:r>
              <a:rPr lang="en-MY" sz="1200" dirty="0">
                <a:solidFill>
                  <a:srgbClr val="FF0000"/>
                </a:solidFill>
              </a:rPr>
              <a:t>	ENDIF</a:t>
            </a:r>
          </a:p>
          <a:p>
            <a:pPr marL="0" indent="0" defTabSz="354013">
              <a:buNone/>
            </a:pPr>
            <a:r>
              <a:rPr lang="en-MY" sz="1200" dirty="0">
                <a:solidFill>
                  <a:srgbClr val="FF0000"/>
                </a:solidFill>
              </a:rPr>
              <a:t>	IF ((</a:t>
            </a:r>
            <a:r>
              <a:rPr lang="en-MY" sz="1200" dirty="0">
                <a:solidFill>
                  <a:srgbClr val="00B050"/>
                </a:solidFill>
              </a:rPr>
              <a:t>qualification == 1</a:t>
            </a:r>
            <a:r>
              <a:rPr lang="en-MY" sz="1200" dirty="0">
                <a:solidFill>
                  <a:srgbClr val="FF0000"/>
                </a:solidFill>
              </a:rPr>
              <a:t>) AND (experience &lt;= 5) AND (</a:t>
            </a:r>
            <a:r>
              <a:rPr lang="en-MY" sz="1200" dirty="0">
                <a:solidFill>
                  <a:srgbClr val="00B050"/>
                </a:solidFill>
              </a:rPr>
              <a:t>age &gt; 30</a:t>
            </a:r>
            <a:r>
              <a:rPr lang="en-MY" sz="1200" dirty="0">
                <a:solidFill>
                  <a:srgbClr val="FF0000"/>
                </a:solidFill>
              </a:rPr>
              <a:t>)) THEN</a:t>
            </a:r>
          </a:p>
          <a:p>
            <a:pPr marL="0" indent="0" defTabSz="354013">
              <a:buNone/>
            </a:pPr>
            <a:r>
              <a:rPr lang="en-MY" sz="1200" dirty="0">
                <a:solidFill>
                  <a:srgbClr val="FF0000"/>
                </a:solidFill>
              </a:rPr>
              <a:t>		Print “Keep in file.” </a:t>
            </a:r>
          </a:p>
          <a:p>
            <a:pPr marL="0" indent="0" defTabSz="354013">
              <a:buNone/>
            </a:pPr>
            <a:r>
              <a:rPr lang="en-MY" sz="1200" dirty="0">
                <a:solidFill>
                  <a:srgbClr val="FF0000"/>
                </a:solidFill>
              </a:rPr>
              <a:t>	ENDIF</a:t>
            </a:r>
          </a:p>
          <a:p>
            <a:pPr marL="0" indent="0" defTabSz="354013">
              <a:buNone/>
            </a:pPr>
            <a:r>
              <a:rPr lang="en-MY" sz="1200" dirty="0">
                <a:solidFill>
                  <a:srgbClr val="FF0000"/>
                </a:solidFill>
              </a:rPr>
              <a:t>	IF ((</a:t>
            </a:r>
            <a:r>
              <a:rPr lang="en-MY" sz="1200" dirty="0">
                <a:solidFill>
                  <a:srgbClr val="00B050"/>
                </a:solidFill>
              </a:rPr>
              <a:t>qualification == 1</a:t>
            </a:r>
            <a:r>
              <a:rPr lang="en-MY" sz="1200" dirty="0">
                <a:solidFill>
                  <a:srgbClr val="FF0000"/>
                </a:solidFill>
              </a:rPr>
              <a:t>) AND (experience &lt;= 5) AND (age &lt;= 30)) THEN</a:t>
            </a:r>
          </a:p>
          <a:p>
            <a:pPr marL="0" indent="0" defTabSz="354013">
              <a:buNone/>
            </a:pPr>
            <a:r>
              <a:rPr lang="en-MY" sz="1200" dirty="0">
                <a:solidFill>
                  <a:srgbClr val="FF0000"/>
                </a:solidFill>
              </a:rPr>
              <a:t>		Print “Keep in file.” </a:t>
            </a:r>
          </a:p>
          <a:p>
            <a:pPr marL="0" indent="0" defTabSz="354013">
              <a:buNone/>
            </a:pPr>
            <a:r>
              <a:rPr lang="en-MY" sz="1200" dirty="0">
                <a:solidFill>
                  <a:srgbClr val="FF0000"/>
                </a:solidFill>
              </a:rPr>
              <a:t>	ENDIF</a:t>
            </a:r>
          </a:p>
          <a:p>
            <a:pPr marL="0" indent="0" defTabSz="354013">
              <a:buNone/>
            </a:pPr>
            <a:r>
              <a:rPr lang="en-MY" sz="1200" dirty="0">
                <a:solidFill>
                  <a:srgbClr val="FF0000"/>
                </a:solidFill>
              </a:rPr>
              <a:t>	IF ((qualification == 0) AND (</a:t>
            </a:r>
            <a:r>
              <a:rPr lang="en-MY" sz="1200" dirty="0">
                <a:solidFill>
                  <a:srgbClr val="00B050"/>
                </a:solidFill>
              </a:rPr>
              <a:t>experience &gt; 5</a:t>
            </a:r>
            <a:r>
              <a:rPr lang="en-MY" sz="1200" dirty="0">
                <a:solidFill>
                  <a:srgbClr val="FF0000"/>
                </a:solidFill>
              </a:rPr>
              <a:t>) AND (</a:t>
            </a:r>
            <a:r>
              <a:rPr lang="en-MY" sz="1200" dirty="0">
                <a:solidFill>
                  <a:srgbClr val="00B050"/>
                </a:solidFill>
              </a:rPr>
              <a:t>age &gt; 30</a:t>
            </a:r>
            <a:r>
              <a:rPr lang="en-MY" sz="1200" dirty="0">
                <a:solidFill>
                  <a:srgbClr val="FF0000"/>
                </a:solidFill>
              </a:rPr>
              <a:t>)) THEN</a:t>
            </a:r>
          </a:p>
          <a:p>
            <a:pPr marL="0" indent="0" defTabSz="354013">
              <a:buNone/>
            </a:pPr>
            <a:r>
              <a:rPr lang="en-MY" sz="1200" dirty="0">
                <a:solidFill>
                  <a:srgbClr val="FF0000"/>
                </a:solidFill>
              </a:rPr>
              <a:t>		Print “Call for interview.” </a:t>
            </a:r>
          </a:p>
          <a:p>
            <a:pPr marL="0" indent="0" defTabSz="354013">
              <a:buNone/>
            </a:pPr>
            <a:r>
              <a:rPr lang="en-MY" sz="1200" dirty="0">
                <a:solidFill>
                  <a:srgbClr val="FF0000"/>
                </a:solidFill>
              </a:rPr>
              <a:t>	ENDIF</a:t>
            </a:r>
          </a:p>
          <a:p>
            <a:pPr marL="0" indent="0" defTabSz="354013">
              <a:buNone/>
            </a:pPr>
            <a:r>
              <a:rPr lang="en-MY" sz="1200" dirty="0">
                <a:solidFill>
                  <a:srgbClr val="FF0000"/>
                </a:solidFill>
              </a:rPr>
              <a:t>	IF ((qualification == 0) AND (</a:t>
            </a:r>
            <a:r>
              <a:rPr lang="en-MY" sz="1200" dirty="0">
                <a:solidFill>
                  <a:srgbClr val="00B050"/>
                </a:solidFill>
              </a:rPr>
              <a:t>experience &gt; 5</a:t>
            </a:r>
            <a:r>
              <a:rPr lang="en-MY" sz="1200" dirty="0">
                <a:solidFill>
                  <a:srgbClr val="FF0000"/>
                </a:solidFill>
              </a:rPr>
              <a:t>) AND (age &lt;= 30)) THEN</a:t>
            </a:r>
          </a:p>
          <a:p>
            <a:pPr marL="0" indent="0" defTabSz="354013">
              <a:buNone/>
            </a:pPr>
            <a:r>
              <a:rPr lang="en-MY" sz="1200" dirty="0">
                <a:solidFill>
                  <a:srgbClr val="FF0000"/>
                </a:solidFill>
              </a:rPr>
              <a:t>		Print “Keep in file.” </a:t>
            </a:r>
          </a:p>
          <a:p>
            <a:pPr marL="0" indent="0" defTabSz="354013">
              <a:buNone/>
            </a:pPr>
            <a:r>
              <a:rPr lang="en-MY" sz="1200" dirty="0">
                <a:solidFill>
                  <a:srgbClr val="FF0000"/>
                </a:solidFill>
              </a:rPr>
              <a:t>	ENDIF</a:t>
            </a:r>
          </a:p>
          <a:p>
            <a:pPr marL="0" indent="0" defTabSz="354013">
              <a:buNone/>
            </a:pPr>
            <a:r>
              <a:rPr lang="en-MY" sz="1200" dirty="0">
                <a:solidFill>
                  <a:srgbClr val="FF0000"/>
                </a:solidFill>
              </a:rPr>
              <a:t>	IF ((qualification == 0) AND (experience &lt;= 5) AND (</a:t>
            </a:r>
            <a:r>
              <a:rPr lang="en-MY" sz="1200" dirty="0">
                <a:solidFill>
                  <a:srgbClr val="00B050"/>
                </a:solidFill>
              </a:rPr>
              <a:t>age &gt; 30</a:t>
            </a:r>
            <a:r>
              <a:rPr lang="en-MY" sz="1200" dirty="0">
                <a:solidFill>
                  <a:srgbClr val="FF0000"/>
                </a:solidFill>
              </a:rPr>
              <a:t>)) THEN</a:t>
            </a:r>
          </a:p>
          <a:p>
            <a:pPr marL="0" indent="0" defTabSz="354013">
              <a:buNone/>
            </a:pPr>
            <a:r>
              <a:rPr lang="en-MY" sz="1200" dirty="0">
                <a:solidFill>
                  <a:srgbClr val="FF0000"/>
                </a:solidFill>
              </a:rPr>
              <a:t>		Print “Reject application.” </a:t>
            </a:r>
          </a:p>
          <a:p>
            <a:pPr marL="0" indent="0" defTabSz="354013">
              <a:buNone/>
            </a:pPr>
            <a:r>
              <a:rPr lang="en-MY" sz="1200" dirty="0">
                <a:solidFill>
                  <a:srgbClr val="FF0000"/>
                </a:solidFill>
              </a:rPr>
              <a:t>	ENDIF</a:t>
            </a:r>
          </a:p>
          <a:p>
            <a:pPr marL="0" indent="0" defTabSz="354013">
              <a:buNone/>
            </a:pPr>
            <a:r>
              <a:rPr lang="en-MY" sz="1200" dirty="0">
                <a:solidFill>
                  <a:srgbClr val="FF0000"/>
                </a:solidFill>
              </a:rPr>
              <a:t>	IF ((qualification == 0) AND (experience &lt;= 5) AND (age &lt;= 30)) THEN</a:t>
            </a:r>
          </a:p>
          <a:p>
            <a:pPr marL="0" indent="0" defTabSz="354013">
              <a:buNone/>
            </a:pPr>
            <a:r>
              <a:rPr lang="en-MY" sz="1200" dirty="0">
                <a:solidFill>
                  <a:srgbClr val="FF0000"/>
                </a:solidFill>
              </a:rPr>
              <a:t>		Print “Reject  application.” </a:t>
            </a:r>
          </a:p>
          <a:p>
            <a:pPr marL="0" indent="0" defTabSz="354013">
              <a:buNone/>
            </a:pPr>
            <a:r>
              <a:rPr lang="en-MY" sz="1200" dirty="0">
                <a:solidFill>
                  <a:srgbClr val="FF0000"/>
                </a:solidFill>
              </a:rPr>
              <a:t>	ENDIF</a:t>
            </a:r>
          </a:p>
          <a:p>
            <a:pPr marL="0" indent="0">
              <a:buNone/>
            </a:pPr>
            <a:r>
              <a:rPr lang="en-MY" sz="12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3206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226D-0864-420C-96AF-68F3EED0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7"/>
            <a:ext cx="8229600" cy="517925"/>
          </a:xfrm>
        </p:spPr>
        <p:txBody>
          <a:bodyPr>
            <a:normAutofit fontScale="90000"/>
          </a:bodyPr>
          <a:lstStyle/>
          <a:p>
            <a:r>
              <a:rPr lang="en-MY" dirty="0"/>
              <a:t>Question 2 – Pseudocode(2)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C3497-9123-4FCF-AD96-C77D5A6F0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92695"/>
            <a:ext cx="8928992" cy="61634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MY" sz="900" dirty="0"/>
              <a:t>PROGRAM </a:t>
            </a:r>
            <a:r>
              <a:rPr lang="en-MY" sz="900" dirty="0" err="1"/>
              <a:t>RecruitmentAdvisor</a:t>
            </a:r>
            <a:endParaRPr lang="en-MY" sz="900" dirty="0"/>
          </a:p>
          <a:p>
            <a:pPr marL="0" indent="0">
              <a:buNone/>
            </a:pPr>
            <a:r>
              <a:rPr lang="en-MY" sz="900" dirty="0"/>
              <a:t>BEGIN</a:t>
            </a:r>
          </a:p>
          <a:p>
            <a:pPr marL="0" indent="0" defTabSz="179388">
              <a:buNone/>
            </a:pPr>
            <a:r>
              <a:rPr lang="en-MY" sz="900" dirty="0"/>
              <a:t>	Print “Applicant qualified? [Enter 1 for Yes OR 2 for No]”</a:t>
            </a:r>
          </a:p>
          <a:p>
            <a:pPr marL="0" indent="0" defTabSz="179388">
              <a:buNone/>
            </a:pPr>
            <a:r>
              <a:rPr lang="en-MY" sz="900" dirty="0"/>
              <a:t>	Read qualification</a:t>
            </a:r>
          </a:p>
          <a:p>
            <a:pPr marL="0" indent="0" defTabSz="179388">
              <a:buNone/>
            </a:pPr>
            <a:r>
              <a:rPr lang="en-MY" sz="900" dirty="0"/>
              <a:t>	Print “Enter years of experience”</a:t>
            </a:r>
          </a:p>
          <a:p>
            <a:pPr marL="0" indent="0" defTabSz="179388">
              <a:buNone/>
            </a:pPr>
            <a:r>
              <a:rPr lang="en-MY" sz="900" dirty="0"/>
              <a:t>	Read experience</a:t>
            </a:r>
          </a:p>
          <a:p>
            <a:pPr marL="0" indent="0" defTabSz="179388">
              <a:buNone/>
            </a:pPr>
            <a:r>
              <a:rPr lang="en-MY" sz="900" dirty="0"/>
              <a:t>	Print “Enter age”</a:t>
            </a:r>
          </a:p>
          <a:p>
            <a:pPr marL="0" indent="0" defTabSz="179388">
              <a:buNone/>
            </a:pPr>
            <a:r>
              <a:rPr lang="en-MY" sz="900" dirty="0"/>
              <a:t>	Read age</a:t>
            </a:r>
          </a:p>
          <a:p>
            <a:pPr marL="0" indent="0" defTabSz="180975">
              <a:buNone/>
            </a:pPr>
            <a:r>
              <a:rPr lang="en-MY" sz="900" dirty="0"/>
              <a:t>	</a:t>
            </a:r>
            <a:r>
              <a:rPr lang="en-MY" sz="900" dirty="0">
                <a:solidFill>
                  <a:srgbClr val="FF0000"/>
                </a:solidFill>
              </a:rPr>
              <a:t>IF ((</a:t>
            </a:r>
            <a:r>
              <a:rPr lang="en-MY" sz="900" dirty="0">
                <a:solidFill>
                  <a:srgbClr val="00B050"/>
                </a:solidFill>
              </a:rPr>
              <a:t>qualification == 1</a:t>
            </a:r>
            <a:r>
              <a:rPr lang="en-MY" sz="900" dirty="0">
                <a:solidFill>
                  <a:srgbClr val="FF0000"/>
                </a:solidFill>
              </a:rPr>
              <a:t>) AND (</a:t>
            </a:r>
            <a:r>
              <a:rPr lang="en-MY" sz="900" dirty="0">
                <a:solidFill>
                  <a:srgbClr val="00B050"/>
                </a:solidFill>
              </a:rPr>
              <a:t>experience &gt; 5</a:t>
            </a:r>
            <a:r>
              <a:rPr lang="en-MY" sz="900" dirty="0">
                <a:solidFill>
                  <a:srgbClr val="FF0000"/>
                </a:solidFill>
              </a:rPr>
              <a:t>) AND (</a:t>
            </a:r>
            <a:r>
              <a:rPr lang="en-MY" sz="900" dirty="0">
                <a:solidFill>
                  <a:srgbClr val="00B050"/>
                </a:solidFill>
              </a:rPr>
              <a:t>age &gt; 30</a:t>
            </a:r>
            <a:r>
              <a:rPr lang="en-MY" sz="900" dirty="0">
                <a:solidFill>
                  <a:srgbClr val="FF0000"/>
                </a:solidFill>
              </a:rPr>
              <a:t>)) THEN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Print “Call for interview.” 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ELSE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IF ((</a:t>
            </a:r>
            <a:r>
              <a:rPr lang="en-MY" sz="900" dirty="0">
                <a:solidFill>
                  <a:srgbClr val="00B050"/>
                </a:solidFill>
              </a:rPr>
              <a:t>qualification == 1</a:t>
            </a:r>
            <a:r>
              <a:rPr lang="en-MY" sz="900" dirty="0">
                <a:solidFill>
                  <a:srgbClr val="FF0000"/>
                </a:solidFill>
              </a:rPr>
              <a:t>) AND (</a:t>
            </a:r>
            <a:r>
              <a:rPr lang="en-MY" sz="900" dirty="0">
                <a:solidFill>
                  <a:srgbClr val="00B050"/>
                </a:solidFill>
              </a:rPr>
              <a:t>experience &gt; 5</a:t>
            </a:r>
            <a:r>
              <a:rPr lang="en-MY" sz="900" dirty="0">
                <a:solidFill>
                  <a:srgbClr val="FF0000"/>
                </a:solidFill>
              </a:rPr>
              <a:t>) AND (age &lt;= 30)) THEN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Print “Call for interview.” 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ELSE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IF ((</a:t>
            </a:r>
            <a:r>
              <a:rPr lang="en-MY" sz="900" dirty="0">
                <a:solidFill>
                  <a:srgbClr val="00B050"/>
                </a:solidFill>
              </a:rPr>
              <a:t>qualification == 1</a:t>
            </a:r>
            <a:r>
              <a:rPr lang="en-MY" sz="900" dirty="0">
                <a:solidFill>
                  <a:srgbClr val="FF0000"/>
                </a:solidFill>
              </a:rPr>
              <a:t>) AND (experience &lt;= 5) AND (</a:t>
            </a:r>
            <a:r>
              <a:rPr lang="en-MY" sz="900" dirty="0">
                <a:solidFill>
                  <a:srgbClr val="00B050"/>
                </a:solidFill>
              </a:rPr>
              <a:t>age &gt; 30</a:t>
            </a:r>
            <a:r>
              <a:rPr lang="en-MY" sz="900" dirty="0">
                <a:solidFill>
                  <a:srgbClr val="FF0000"/>
                </a:solidFill>
              </a:rPr>
              <a:t>)) THEN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	Print “Keep in file.” 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ELSE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	IF ((</a:t>
            </a:r>
            <a:r>
              <a:rPr lang="en-MY" sz="900" dirty="0">
                <a:solidFill>
                  <a:srgbClr val="00B050"/>
                </a:solidFill>
              </a:rPr>
              <a:t>qualification == 1</a:t>
            </a:r>
            <a:r>
              <a:rPr lang="en-MY" sz="900" dirty="0">
                <a:solidFill>
                  <a:srgbClr val="FF0000"/>
                </a:solidFill>
              </a:rPr>
              <a:t>) AND (experience &lt;= 5) AND (age &lt;= 30)) THEN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		Print “Keep in file.” 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	ELSE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		IF ((qualification == 0) AND (</a:t>
            </a:r>
            <a:r>
              <a:rPr lang="en-MY" sz="900" dirty="0">
                <a:solidFill>
                  <a:srgbClr val="00B050"/>
                </a:solidFill>
              </a:rPr>
              <a:t>experience &gt; 5</a:t>
            </a:r>
            <a:r>
              <a:rPr lang="en-MY" sz="900" dirty="0">
                <a:solidFill>
                  <a:srgbClr val="FF0000"/>
                </a:solidFill>
              </a:rPr>
              <a:t>) AND (</a:t>
            </a:r>
            <a:r>
              <a:rPr lang="en-MY" sz="900" dirty="0">
                <a:solidFill>
                  <a:srgbClr val="00B050"/>
                </a:solidFill>
              </a:rPr>
              <a:t>age &gt; 30</a:t>
            </a:r>
            <a:r>
              <a:rPr lang="en-MY" sz="900" dirty="0">
                <a:solidFill>
                  <a:srgbClr val="FF0000"/>
                </a:solidFill>
              </a:rPr>
              <a:t>)) THEN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			Print “Call for interview.” 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		ELSE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			IF ((qualification == 0) AND (</a:t>
            </a:r>
            <a:r>
              <a:rPr lang="en-MY" sz="900" dirty="0">
                <a:solidFill>
                  <a:srgbClr val="00B050"/>
                </a:solidFill>
              </a:rPr>
              <a:t>experience &gt; 5</a:t>
            </a:r>
            <a:r>
              <a:rPr lang="en-MY" sz="900" dirty="0">
                <a:solidFill>
                  <a:srgbClr val="FF0000"/>
                </a:solidFill>
              </a:rPr>
              <a:t>) AND (age &lt;= 30)) THEN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				Print “Keep in file.” 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			ELSE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				IF ((qualification == 0) AND (experience &lt;= 5) AND (</a:t>
            </a:r>
            <a:r>
              <a:rPr lang="en-MY" sz="900" dirty="0">
                <a:solidFill>
                  <a:srgbClr val="00B050"/>
                </a:solidFill>
              </a:rPr>
              <a:t>age &gt; 30</a:t>
            </a:r>
            <a:r>
              <a:rPr lang="en-MY" sz="900" dirty="0">
                <a:solidFill>
                  <a:srgbClr val="FF0000"/>
                </a:solidFill>
              </a:rPr>
              <a:t>)) THEN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					Print “Reject application.” 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				ELSE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					IF ((qualification == 0) AND (experience &lt;= 5) AND (age &lt;= 30)) THEN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						Print “Reject  application.” 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					ENDIF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				ENDIF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			ENDIF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		ENDIF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	ENDIF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ENDIF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ENDIF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ENDIF</a:t>
            </a:r>
          </a:p>
          <a:p>
            <a:pPr marL="0" indent="0" defTabSz="354013">
              <a:buNone/>
            </a:pPr>
            <a:r>
              <a:rPr lang="en-MY" sz="9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85210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226D-0864-420C-96AF-68F3EED0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C3497-9123-4FCF-AD96-C77D5A6F0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4525963"/>
          </a:xfrm>
        </p:spPr>
        <p:txBody>
          <a:bodyPr>
            <a:normAutofit fontScale="92500" lnSpcReduction="20000"/>
          </a:bodyPr>
          <a:lstStyle/>
          <a:p>
            <a:r>
              <a:rPr lang="en-MY" dirty="0"/>
              <a:t>Pseudocode(1): Works but it will check all 8 combinations, hence it will be wasting CPU time. Program will be SLOW!</a:t>
            </a:r>
          </a:p>
          <a:p>
            <a:endParaRPr lang="en-MY" dirty="0"/>
          </a:p>
          <a:p>
            <a:r>
              <a:rPr lang="en-MY" dirty="0"/>
              <a:t>Pseudocode(2): Works better than Pseudocode(1) because it </a:t>
            </a:r>
            <a:r>
              <a:rPr lang="en-MY" dirty="0">
                <a:solidFill>
                  <a:srgbClr val="FF0000"/>
                </a:solidFill>
              </a:rPr>
              <a:t>skips checking once all 3 conditions are met</a:t>
            </a:r>
            <a:r>
              <a:rPr lang="en-MY" dirty="0"/>
              <a:t>. If the conditions met are at the innermost IF...ELSE clause, then the program will be almost as slow as Pseudocode(1).</a:t>
            </a:r>
          </a:p>
          <a:p>
            <a:endParaRPr lang="en-MY" dirty="0"/>
          </a:p>
          <a:p>
            <a:r>
              <a:rPr lang="en-MY" dirty="0"/>
              <a:t>So, we need to optimize Pseudocode(2).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5524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226D-0864-420C-96AF-68F3EED0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7"/>
            <a:ext cx="8229600" cy="517925"/>
          </a:xfrm>
        </p:spPr>
        <p:txBody>
          <a:bodyPr>
            <a:normAutofit fontScale="90000"/>
          </a:bodyPr>
          <a:lstStyle/>
          <a:p>
            <a:r>
              <a:rPr lang="en-MY" dirty="0"/>
              <a:t>Question 2 – Pseudocode(3)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C3497-9123-4FCF-AD96-C77D5A6F0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92695"/>
            <a:ext cx="4320480" cy="61634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MY" sz="900" dirty="0"/>
              <a:t>PROGRAM </a:t>
            </a:r>
            <a:r>
              <a:rPr lang="en-MY" sz="900" dirty="0" err="1"/>
              <a:t>RecruitmentAdvisor</a:t>
            </a:r>
            <a:endParaRPr lang="en-MY" sz="900" dirty="0"/>
          </a:p>
          <a:p>
            <a:pPr marL="0" indent="0">
              <a:buNone/>
            </a:pPr>
            <a:r>
              <a:rPr lang="en-MY" sz="900" dirty="0"/>
              <a:t>BEGIN</a:t>
            </a:r>
          </a:p>
          <a:p>
            <a:pPr marL="0" indent="0" defTabSz="179388">
              <a:buNone/>
            </a:pPr>
            <a:r>
              <a:rPr lang="en-MY" sz="900" dirty="0"/>
              <a:t>	Print “Applicant qualified? [Enter 1 for Yes OR 2 for No]”</a:t>
            </a:r>
          </a:p>
          <a:p>
            <a:pPr marL="0" indent="0" defTabSz="179388">
              <a:buNone/>
            </a:pPr>
            <a:r>
              <a:rPr lang="en-MY" sz="900" dirty="0"/>
              <a:t>	Read qualification</a:t>
            </a:r>
          </a:p>
          <a:p>
            <a:pPr marL="0" indent="0" defTabSz="179388">
              <a:buNone/>
            </a:pPr>
            <a:r>
              <a:rPr lang="en-MY" sz="900" dirty="0"/>
              <a:t>	Print “Enter years of experience”</a:t>
            </a:r>
          </a:p>
          <a:p>
            <a:pPr marL="0" indent="0" defTabSz="179388">
              <a:buNone/>
            </a:pPr>
            <a:r>
              <a:rPr lang="en-MY" sz="900" dirty="0"/>
              <a:t>	Read experience</a:t>
            </a:r>
          </a:p>
          <a:p>
            <a:pPr marL="0" indent="0" defTabSz="179388">
              <a:buNone/>
            </a:pPr>
            <a:r>
              <a:rPr lang="en-MY" sz="900" dirty="0"/>
              <a:t>	Print “Enter age”</a:t>
            </a:r>
          </a:p>
          <a:p>
            <a:pPr marL="0" indent="0" defTabSz="179388">
              <a:buNone/>
            </a:pPr>
            <a:r>
              <a:rPr lang="en-MY" sz="900" dirty="0"/>
              <a:t>	Read age</a:t>
            </a:r>
          </a:p>
          <a:p>
            <a:pPr marL="0" indent="0" defTabSz="354013">
              <a:buNone/>
              <a:tabLst>
                <a:tab pos="180975" algn="l"/>
              </a:tabLst>
            </a:pPr>
            <a:r>
              <a:rPr lang="en-MY" sz="900" dirty="0"/>
              <a:t>	</a:t>
            </a:r>
            <a:r>
              <a:rPr lang="en-MY" sz="900" dirty="0">
                <a:solidFill>
                  <a:srgbClr val="FF0000"/>
                </a:solidFill>
              </a:rPr>
              <a:t>IF (</a:t>
            </a:r>
            <a:r>
              <a:rPr lang="en-MY" sz="900" dirty="0">
                <a:solidFill>
                  <a:srgbClr val="00B050"/>
                </a:solidFill>
              </a:rPr>
              <a:t>qualification == 1</a:t>
            </a:r>
            <a:r>
              <a:rPr lang="en-MY" sz="900" dirty="0">
                <a:solidFill>
                  <a:srgbClr val="FF0000"/>
                </a:solidFill>
              </a:rPr>
              <a:t>)  THEN</a:t>
            </a:r>
          </a:p>
          <a:p>
            <a:pPr marL="0" indent="0" defTabSz="354013">
              <a:buNone/>
              <a:tabLst>
                <a:tab pos="180975" algn="l"/>
              </a:tabLst>
            </a:pPr>
            <a:r>
              <a:rPr lang="en-MY" sz="900" dirty="0">
                <a:solidFill>
                  <a:srgbClr val="FF0000"/>
                </a:solidFill>
              </a:rPr>
              <a:t>		IF ((</a:t>
            </a:r>
            <a:r>
              <a:rPr lang="en-MY" sz="900" dirty="0">
                <a:solidFill>
                  <a:srgbClr val="00B050"/>
                </a:solidFill>
              </a:rPr>
              <a:t>experience &gt; 5</a:t>
            </a:r>
            <a:r>
              <a:rPr lang="en-MY" sz="900" dirty="0">
                <a:solidFill>
                  <a:srgbClr val="FF0000"/>
                </a:solidFill>
              </a:rPr>
              <a:t>) AND (</a:t>
            </a:r>
            <a:r>
              <a:rPr lang="en-MY" sz="900" dirty="0">
                <a:solidFill>
                  <a:srgbClr val="00B050"/>
                </a:solidFill>
              </a:rPr>
              <a:t>age &gt; 30</a:t>
            </a:r>
            <a:r>
              <a:rPr lang="en-MY" sz="900" dirty="0">
                <a:solidFill>
                  <a:srgbClr val="FF0000"/>
                </a:solidFill>
              </a:rPr>
              <a:t>)) THEN</a:t>
            </a:r>
          </a:p>
          <a:p>
            <a:pPr marL="0" indent="0" defTabSz="354013">
              <a:buNone/>
              <a:tabLst>
                <a:tab pos="180975" algn="l"/>
              </a:tabLst>
            </a:pPr>
            <a:r>
              <a:rPr lang="en-MY" sz="900" dirty="0">
                <a:solidFill>
                  <a:srgbClr val="FF0000"/>
                </a:solidFill>
              </a:rPr>
              <a:t>			Print “Call for interview.” </a:t>
            </a:r>
          </a:p>
          <a:p>
            <a:pPr marL="0" indent="0" defTabSz="354013">
              <a:buNone/>
              <a:tabLst>
                <a:tab pos="180975" algn="l"/>
              </a:tabLst>
            </a:pPr>
            <a:r>
              <a:rPr lang="en-MY" sz="900" dirty="0">
                <a:solidFill>
                  <a:srgbClr val="FF0000"/>
                </a:solidFill>
              </a:rPr>
              <a:t>		ELSE</a:t>
            </a:r>
          </a:p>
          <a:p>
            <a:pPr marL="0" indent="0" defTabSz="354013">
              <a:buNone/>
              <a:tabLst>
                <a:tab pos="180975" algn="l"/>
              </a:tabLst>
            </a:pPr>
            <a:r>
              <a:rPr lang="en-MY" sz="900" dirty="0">
                <a:solidFill>
                  <a:srgbClr val="FF0000"/>
                </a:solidFill>
              </a:rPr>
              <a:t>			IF ((</a:t>
            </a:r>
            <a:r>
              <a:rPr lang="en-MY" sz="900" dirty="0">
                <a:solidFill>
                  <a:srgbClr val="00B050"/>
                </a:solidFill>
              </a:rPr>
              <a:t>experience &gt; 5</a:t>
            </a:r>
            <a:r>
              <a:rPr lang="en-MY" sz="900" dirty="0">
                <a:solidFill>
                  <a:srgbClr val="FF0000"/>
                </a:solidFill>
              </a:rPr>
              <a:t>) AND (age &lt;= 30)) THEN</a:t>
            </a:r>
          </a:p>
          <a:p>
            <a:pPr marL="0" indent="0" defTabSz="354013">
              <a:buNone/>
              <a:tabLst>
                <a:tab pos="180975" algn="l"/>
              </a:tabLst>
            </a:pPr>
            <a:r>
              <a:rPr lang="en-MY" sz="900" dirty="0">
                <a:solidFill>
                  <a:srgbClr val="FF0000"/>
                </a:solidFill>
              </a:rPr>
              <a:t>				Print “Call for interview.” </a:t>
            </a:r>
          </a:p>
          <a:p>
            <a:pPr marL="0" indent="0" defTabSz="354013">
              <a:buNone/>
              <a:tabLst>
                <a:tab pos="180975" algn="l"/>
              </a:tabLst>
            </a:pPr>
            <a:r>
              <a:rPr lang="en-MY" sz="900" dirty="0">
                <a:solidFill>
                  <a:srgbClr val="FF0000"/>
                </a:solidFill>
              </a:rPr>
              <a:t>			ELSE</a:t>
            </a:r>
          </a:p>
          <a:p>
            <a:pPr marL="0" indent="0" defTabSz="354013">
              <a:buNone/>
              <a:tabLst>
                <a:tab pos="180975" algn="l"/>
              </a:tabLst>
            </a:pPr>
            <a:r>
              <a:rPr lang="en-MY" sz="900" dirty="0">
                <a:solidFill>
                  <a:srgbClr val="FF0000"/>
                </a:solidFill>
              </a:rPr>
              <a:t>				IF ((experience &lt;= 5) AND (</a:t>
            </a:r>
            <a:r>
              <a:rPr lang="en-MY" sz="900" dirty="0">
                <a:solidFill>
                  <a:srgbClr val="00B050"/>
                </a:solidFill>
              </a:rPr>
              <a:t>age &gt; 30</a:t>
            </a:r>
            <a:r>
              <a:rPr lang="en-MY" sz="900" dirty="0">
                <a:solidFill>
                  <a:srgbClr val="FF0000"/>
                </a:solidFill>
              </a:rPr>
              <a:t>)) THEN</a:t>
            </a:r>
          </a:p>
          <a:p>
            <a:pPr marL="0" indent="0" defTabSz="354013">
              <a:buNone/>
              <a:tabLst>
                <a:tab pos="180975" algn="l"/>
              </a:tabLst>
            </a:pPr>
            <a:r>
              <a:rPr lang="en-MY" sz="900" dirty="0">
                <a:solidFill>
                  <a:srgbClr val="FF0000"/>
                </a:solidFill>
              </a:rPr>
              <a:t>					Print “Keep in file.” </a:t>
            </a:r>
          </a:p>
          <a:p>
            <a:pPr marL="0" indent="0" defTabSz="354013">
              <a:buNone/>
              <a:tabLst>
                <a:tab pos="180975" algn="l"/>
              </a:tabLst>
            </a:pPr>
            <a:r>
              <a:rPr lang="en-MY" sz="900" dirty="0">
                <a:solidFill>
                  <a:srgbClr val="FF0000"/>
                </a:solidFill>
              </a:rPr>
              <a:t>				ELSE</a:t>
            </a:r>
          </a:p>
          <a:p>
            <a:pPr marL="0" indent="0" defTabSz="354013">
              <a:buNone/>
              <a:tabLst>
                <a:tab pos="180975" algn="l"/>
              </a:tabLst>
            </a:pPr>
            <a:r>
              <a:rPr lang="en-MY" sz="900" dirty="0">
                <a:solidFill>
                  <a:srgbClr val="FF0000"/>
                </a:solidFill>
              </a:rPr>
              <a:t>					IF ((experience &lt;= 5) AND (age &lt;= 30)) THEN</a:t>
            </a:r>
          </a:p>
          <a:p>
            <a:pPr marL="0" indent="0" defTabSz="354013">
              <a:buNone/>
              <a:tabLst>
                <a:tab pos="180975" algn="l"/>
              </a:tabLst>
            </a:pPr>
            <a:r>
              <a:rPr lang="en-MY" sz="900" dirty="0">
                <a:solidFill>
                  <a:srgbClr val="FF0000"/>
                </a:solidFill>
              </a:rPr>
              <a:t>						Print “Keep in file.” </a:t>
            </a:r>
          </a:p>
          <a:p>
            <a:pPr marL="0" indent="0" defTabSz="354013">
              <a:buNone/>
              <a:tabLst>
                <a:tab pos="180975" algn="l"/>
              </a:tabLst>
            </a:pPr>
            <a:r>
              <a:rPr lang="en-MY" sz="900" dirty="0">
                <a:solidFill>
                  <a:srgbClr val="FF0000"/>
                </a:solidFill>
              </a:rPr>
              <a:t>					ENDIF</a:t>
            </a:r>
          </a:p>
          <a:p>
            <a:pPr marL="0" indent="0" defTabSz="354013">
              <a:buNone/>
              <a:tabLst>
                <a:tab pos="180975" algn="l"/>
              </a:tabLst>
            </a:pPr>
            <a:r>
              <a:rPr lang="en-MY" sz="900" dirty="0">
                <a:solidFill>
                  <a:srgbClr val="FF0000"/>
                </a:solidFill>
              </a:rPr>
              <a:t>				ENDIF</a:t>
            </a:r>
          </a:p>
          <a:p>
            <a:pPr marL="0" indent="0" defTabSz="354013">
              <a:buNone/>
              <a:tabLst>
                <a:tab pos="180975" algn="l"/>
              </a:tabLst>
            </a:pPr>
            <a:r>
              <a:rPr lang="en-MY" sz="900" dirty="0">
                <a:solidFill>
                  <a:srgbClr val="FF0000"/>
                </a:solidFill>
              </a:rPr>
              <a:t>			ENDIF</a:t>
            </a:r>
          </a:p>
          <a:p>
            <a:pPr marL="0" indent="0" defTabSz="354013">
              <a:buNone/>
              <a:tabLst>
                <a:tab pos="180975" algn="l"/>
              </a:tabLst>
            </a:pPr>
            <a:r>
              <a:rPr lang="en-MY" sz="900" dirty="0">
                <a:solidFill>
                  <a:srgbClr val="FF0000"/>
                </a:solidFill>
              </a:rPr>
              <a:t>		ENDIF</a:t>
            </a:r>
          </a:p>
          <a:p>
            <a:pPr marL="0" indent="0" defTabSz="354013">
              <a:buNone/>
              <a:tabLst>
                <a:tab pos="180975" algn="l"/>
              </a:tabLst>
            </a:pPr>
            <a:r>
              <a:rPr lang="en-MY" sz="900" dirty="0">
                <a:solidFill>
                  <a:srgbClr val="FF0000"/>
                </a:solidFill>
              </a:rPr>
              <a:t>	ELSE</a:t>
            </a:r>
          </a:p>
          <a:p>
            <a:pPr marL="0" indent="0" defTabSz="354013">
              <a:buNone/>
              <a:tabLst>
                <a:tab pos="180975" algn="l"/>
              </a:tabLst>
            </a:pPr>
            <a:r>
              <a:rPr lang="en-MY" sz="900" dirty="0">
                <a:solidFill>
                  <a:srgbClr val="FF0000"/>
                </a:solidFill>
              </a:rPr>
              <a:t>		IF ((</a:t>
            </a:r>
            <a:r>
              <a:rPr lang="en-MY" sz="900" dirty="0">
                <a:solidFill>
                  <a:srgbClr val="00B050"/>
                </a:solidFill>
              </a:rPr>
              <a:t>experience &gt; 5</a:t>
            </a:r>
            <a:r>
              <a:rPr lang="en-MY" sz="900" dirty="0">
                <a:solidFill>
                  <a:srgbClr val="FF0000"/>
                </a:solidFill>
              </a:rPr>
              <a:t>) AND (</a:t>
            </a:r>
            <a:r>
              <a:rPr lang="en-MY" sz="900" dirty="0">
                <a:solidFill>
                  <a:srgbClr val="00B050"/>
                </a:solidFill>
              </a:rPr>
              <a:t>age &gt; 30</a:t>
            </a:r>
            <a:r>
              <a:rPr lang="en-MY" sz="900" dirty="0">
                <a:solidFill>
                  <a:srgbClr val="FF0000"/>
                </a:solidFill>
              </a:rPr>
              <a:t>)) THEN</a:t>
            </a:r>
          </a:p>
          <a:p>
            <a:pPr marL="0" indent="0" defTabSz="354013">
              <a:buNone/>
              <a:tabLst>
                <a:tab pos="180975" algn="l"/>
              </a:tabLst>
            </a:pPr>
            <a:r>
              <a:rPr lang="en-MY" sz="900" dirty="0">
                <a:solidFill>
                  <a:srgbClr val="FF0000"/>
                </a:solidFill>
              </a:rPr>
              <a:t>			Print “Call for interview.” </a:t>
            </a:r>
          </a:p>
          <a:p>
            <a:pPr marL="0" indent="0" defTabSz="354013">
              <a:buNone/>
              <a:tabLst>
                <a:tab pos="180975" algn="l"/>
              </a:tabLst>
            </a:pPr>
            <a:r>
              <a:rPr lang="en-MY" sz="900" dirty="0">
                <a:solidFill>
                  <a:srgbClr val="FF0000"/>
                </a:solidFill>
              </a:rPr>
              <a:t>		ELSE</a:t>
            </a:r>
          </a:p>
          <a:p>
            <a:pPr marL="0" indent="0" defTabSz="354013">
              <a:buNone/>
              <a:tabLst>
                <a:tab pos="180975" algn="l"/>
              </a:tabLst>
            </a:pPr>
            <a:r>
              <a:rPr lang="en-MY" sz="900" dirty="0">
                <a:solidFill>
                  <a:srgbClr val="FF0000"/>
                </a:solidFill>
              </a:rPr>
              <a:t>			IF ((</a:t>
            </a:r>
            <a:r>
              <a:rPr lang="en-MY" sz="900" dirty="0">
                <a:solidFill>
                  <a:srgbClr val="00B050"/>
                </a:solidFill>
              </a:rPr>
              <a:t>experience &gt; 5</a:t>
            </a:r>
            <a:r>
              <a:rPr lang="en-MY" sz="900" dirty="0">
                <a:solidFill>
                  <a:srgbClr val="FF0000"/>
                </a:solidFill>
              </a:rPr>
              <a:t>) AND (age &lt;= 30)) THEN</a:t>
            </a:r>
          </a:p>
          <a:p>
            <a:pPr marL="0" indent="0" defTabSz="354013">
              <a:buNone/>
              <a:tabLst>
                <a:tab pos="180975" algn="l"/>
              </a:tabLst>
            </a:pPr>
            <a:r>
              <a:rPr lang="en-MY" sz="900" dirty="0">
                <a:solidFill>
                  <a:srgbClr val="FF0000"/>
                </a:solidFill>
              </a:rPr>
              <a:t>				Print “Keep in file.” </a:t>
            </a:r>
          </a:p>
          <a:p>
            <a:pPr marL="0" indent="0" defTabSz="354013">
              <a:buNone/>
              <a:tabLst>
                <a:tab pos="180975" algn="l"/>
              </a:tabLst>
            </a:pPr>
            <a:r>
              <a:rPr lang="en-MY" sz="900" dirty="0">
                <a:solidFill>
                  <a:srgbClr val="FF0000"/>
                </a:solidFill>
              </a:rPr>
              <a:t>			ELSE</a:t>
            </a:r>
          </a:p>
          <a:p>
            <a:pPr marL="0" indent="0" defTabSz="354013">
              <a:buNone/>
              <a:tabLst>
                <a:tab pos="180975" algn="l"/>
              </a:tabLst>
            </a:pPr>
            <a:r>
              <a:rPr lang="en-MY" sz="900" dirty="0">
                <a:solidFill>
                  <a:srgbClr val="FF0000"/>
                </a:solidFill>
              </a:rPr>
              <a:t>				IF ((experience &lt;= 5) AND (</a:t>
            </a:r>
            <a:r>
              <a:rPr lang="en-MY" sz="900" dirty="0">
                <a:solidFill>
                  <a:srgbClr val="00B050"/>
                </a:solidFill>
              </a:rPr>
              <a:t>age &gt; 30</a:t>
            </a:r>
            <a:r>
              <a:rPr lang="en-MY" sz="900" dirty="0">
                <a:solidFill>
                  <a:srgbClr val="FF0000"/>
                </a:solidFill>
              </a:rPr>
              <a:t>)) THEN</a:t>
            </a:r>
          </a:p>
          <a:p>
            <a:pPr marL="0" indent="0" defTabSz="354013">
              <a:buNone/>
              <a:tabLst>
                <a:tab pos="180975" algn="l"/>
              </a:tabLst>
            </a:pPr>
            <a:r>
              <a:rPr lang="en-MY" sz="900" dirty="0">
                <a:solidFill>
                  <a:srgbClr val="FF0000"/>
                </a:solidFill>
              </a:rPr>
              <a:t>					Print “Reject application.” </a:t>
            </a:r>
          </a:p>
          <a:p>
            <a:pPr marL="0" indent="0" defTabSz="354013">
              <a:buNone/>
              <a:tabLst>
                <a:tab pos="180975" algn="l"/>
              </a:tabLst>
            </a:pPr>
            <a:r>
              <a:rPr lang="en-MY" sz="900" dirty="0">
                <a:solidFill>
                  <a:srgbClr val="FF0000"/>
                </a:solidFill>
              </a:rPr>
              <a:t>				ELSE</a:t>
            </a:r>
          </a:p>
          <a:p>
            <a:pPr marL="0" indent="0" defTabSz="354013">
              <a:buNone/>
              <a:tabLst>
                <a:tab pos="180975" algn="l"/>
              </a:tabLst>
            </a:pPr>
            <a:r>
              <a:rPr lang="en-MY" sz="900" dirty="0">
                <a:solidFill>
                  <a:srgbClr val="FF0000"/>
                </a:solidFill>
              </a:rPr>
              <a:t>					IF ((experience &lt;= 5) AND (age &lt;= 30)) THEN</a:t>
            </a:r>
          </a:p>
          <a:p>
            <a:pPr marL="0" indent="0" defTabSz="354013">
              <a:buNone/>
              <a:tabLst>
                <a:tab pos="180975" algn="l"/>
              </a:tabLst>
            </a:pPr>
            <a:r>
              <a:rPr lang="en-MY" sz="900" dirty="0">
                <a:solidFill>
                  <a:srgbClr val="FF0000"/>
                </a:solidFill>
              </a:rPr>
              <a:t>						Print “Reject  application.” </a:t>
            </a:r>
          </a:p>
          <a:p>
            <a:pPr marL="0" indent="0" defTabSz="354013">
              <a:buNone/>
              <a:tabLst>
                <a:tab pos="180975" algn="l"/>
              </a:tabLst>
            </a:pPr>
            <a:r>
              <a:rPr lang="en-MY" sz="900" dirty="0">
                <a:solidFill>
                  <a:srgbClr val="FF0000"/>
                </a:solidFill>
              </a:rPr>
              <a:t>					ENDIF</a:t>
            </a:r>
          </a:p>
          <a:p>
            <a:pPr marL="0" indent="0" defTabSz="354013">
              <a:buNone/>
              <a:tabLst>
                <a:tab pos="180975" algn="l"/>
              </a:tabLst>
            </a:pPr>
            <a:r>
              <a:rPr lang="en-MY" sz="900" dirty="0">
                <a:solidFill>
                  <a:srgbClr val="FF0000"/>
                </a:solidFill>
              </a:rPr>
              <a:t>				ENDIF</a:t>
            </a:r>
          </a:p>
          <a:p>
            <a:pPr marL="0" indent="0" defTabSz="354013">
              <a:buNone/>
              <a:tabLst>
                <a:tab pos="180975" algn="l"/>
              </a:tabLst>
            </a:pPr>
            <a:r>
              <a:rPr lang="en-MY" sz="900" dirty="0">
                <a:solidFill>
                  <a:srgbClr val="FF0000"/>
                </a:solidFill>
              </a:rPr>
              <a:t>			ENDIF</a:t>
            </a:r>
          </a:p>
          <a:p>
            <a:pPr marL="0" indent="0" defTabSz="354013">
              <a:buNone/>
              <a:tabLst>
                <a:tab pos="180975" algn="l"/>
              </a:tabLst>
            </a:pPr>
            <a:r>
              <a:rPr lang="en-MY" sz="900" dirty="0">
                <a:solidFill>
                  <a:srgbClr val="FF0000"/>
                </a:solidFill>
              </a:rPr>
              <a:t>		ENDIF</a:t>
            </a:r>
          </a:p>
          <a:p>
            <a:pPr marL="0" indent="0" defTabSz="354013">
              <a:buNone/>
              <a:tabLst>
                <a:tab pos="180975" algn="l"/>
              </a:tabLst>
            </a:pPr>
            <a:r>
              <a:rPr lang="en-MY" sz="900" dirty="0">
                <a:solidFill>
                  <a:srgbClr val="FF0000"/>
                </a:solidFill>
              </a:rPr>
              <a:t>	ENDIF</a:t>
            </a:r>
          </a:p>
          <a:p>
            <a:pPr marL="0" indent="0" defTabSz="354013">
              <a:buNone/>
            </a:pPr>
            <a:r>
              <a:rPr lang="en-MY" sz="900" dirty="0"/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2102C-CEA8-4E8D-9E5A-9050E0CC4F22}"/>
              </a:ext>
            </a:extLst>
          </p:cNvPr>
          <p:cNvSpPr txBox="1"/>
          <p:nvPr/>
        </p:nvSpPr>
        <p:spPr>
          <a:xfrm>
            <a:off x="4716016" y="1052736"/>
            <a:ext cx="42484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u="sng" dirty="0"/>
              <a:t>BETWEEN QUALIFIED AND NOT QUALIFIED</a:t>
            </a:r>
          </a:p>
          <a:p>
            <a:r>
              <a:rPr lang="en-MY" dirty="0"/>
              <a:t>Program checks maximum 4 combinations only.</a:t>
            </a:r>
          </a:p>
          <a:p>
            <a:endParaRPr lang="en-MY" dirty="0"/>
          </a:p>
          <a:p>
            <a:r>
              <a:rPr lang="en-MY" dirty="0"/>
              <a:t>Either the conditions in:</a:t>
            </a:r>
          </a:p>
          <a:p>
            <a:endParaRPr lang="en-MY" dirty="0">
              <a:solidFill>
                <a:srgbClr val="FF0000"/>
              </a:solidFill>
            </a:endParaRPr>
          </a:p>
          <a:p>
            <a:r>
              <a:rPr lang="en-MY" dirty="0">
                <a:solidFill>
                  <a:srgbClr val="FF0000"/>
                </a:solidFill>
              </a:rPr>
              <a:t>outermost IF clause </a:t>
            </a:r>
          </a:p>
          <a:p>
            <a:endParaRPr lang="en-MY" dirty="0">
              <a:solidFill>
                <a:srgbClr val="FF0000"/>
              </a:solidFill>
            </a:endParaRPr>
          </a:p>
          <a:p>
            <a:endParaRPr lang="en-MY" dirty="0"/>
          </a:p>
          <a:p>
            <a:endParaRPr lang="en-MY" dirty="0"/>
          </a:p>
          <a:p>
            <a:r>
              <a:rPr lang="en-MY" dirty="0"/>
              <a:t>OR </a:t>
            </a:r>
          </a:p>
          <a:p>
            <a:endParaRPr lang="en-MY" dirty="0">
              <a:solidFill>
                <a:srgbClr val="FF0000"/>
              </a:solidFill>
            </a:endParaRPr>
          </a:p>
          <a:p>
            <a:endParaRPr lang="en-MY" dirty="0">
              <a:solidFill>
                <a:srgbClr val="FF0000"/>
              </a:solidFill>
            </a:endParaRPr>
          </a:p>
          <a:p>
            <a:endParaRPr lang="en-MY" dirty="0">
              <a:solidFill>
                <a:srgbClr val="FF0000"/>
              </a:solidFill>
            </a:endParaRPr>
          </a:p>
          <a:p>
            <a:r>
              <a:rPr lang="en-MY" dirty="0">
                <a:solidFill>
                  <a:srgbClr val="FF0000"/>
                </a:solidFill>
              </a:rPr>
              <a:t>outermost ELSE clause</a:t>
            </a:r>
            <a:r>
              <a:rPr lang="en-MY" dirty="0"/>
              <a:t>.</a:t>
            </a:r>
          </a:p>
          <a:p>
            <a:endParaRPr lang="en-MY" dirty="0"/>
          </a:p>
          <a:p>
            <a:r>
              <a:rPr lang="en-MY" dirty="0"/>
              <a:t>Will lead to better performance.</a:t>
            </a:r>
          </a:p>
          <a:p>
            <a:endParaRPr lang="en-MY" dirty="0"/>
          </a:p>
          <a:p>
            <a:r>
              <a:rPr lang="en-MY" dirty="0"/>
              <a:t>Speed doubled as only half of combinations will be checked.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3953B8-F76D-464D-A7B4-CCB5036866A1}"/>
              </a:ext>
            </a:extLst>
          </p:cNvPr>
          <p:cNvGrpSpPr/>
          <p:nvPr/>
        </p:nvGrpSpPr>
        <p:grpSpPr>
          <a:xfrm>
            <a:off x="3567318" y="3356992"/>
            <a:ext cx="1148698" cy="3016210"/>
            <a:chOff x="3567318" y="3356992"/>
            <a:chExt cx="1148698" cy="30162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00D64B-05E4-4463-B492-03E717B51402}"/>
                </a:ext>
              </a:extLst>
            </p:cNvPr>
            <p:cNvSpPr txBox="1"/>
            <p:nvPr/>
          </p:nvSpPr>
          <p:spPr>
            <a:xfrm>
              <a:off x="3567318" y="3356992"/>
              <a:ext cx="288032" cy="3016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9000" dirty="0">
                  <a:solidFill>
                    <a:schemeClr val="accent6">
                      <a:lumMod val="75000"/>
                    </a:schemeClr>
                  </a:solidFill>
                  <a:latin typeface="Arial Narrow" panose="020B0606020202030204" pitchFamily="34" charset="0"/>
                </a:rPr>
                <a:t>}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C10A4CD-9533-4DB5-A835-5793A621E0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3968" y="5105400"/>
              <a:ext cx="4320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7B938E-265C-45C0-91A4-FAFF3DD50C07}"/>
              </a:ext>
            </a:extLst>
          </p:cNvPr>
          <p:cNvGrpSpPr/>
          <p:nvPr/>
        </p:nvGrpSpPr>
        <p:grpSpPr>
          <a:xfrm>
            <a:off x="3567318" y="1196752"/>
            <a:ext cx="1148698" cy="2862322"/>
            <a:chOff x="3567318" y="1268760"/>
            <a:chExt cx="1148698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FE0D68-DF11-49F1-AB95-C2B9E9F2D2A4}"/>
                </a:ext>
              </a:extLst>
            </p:cNvPr>
            <p:cNvSpPr txBox="1"/>
            <p:nvPr/>
          </p:nvSpPr>
          <p:spPr>
            <a:xfrm>
              <a:off x="3567318" y="1268760"/>
              <a:ext cx="288032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8000" dirty="0">
                  <a:solidFill>
                    <a:schemeClr val="accent6">
                      <a:lumMod val="75000"/>
                    </a:schemeClr>
                  </a:solidFill>
                  <a:latin typeface="Arial Narrow" panose="020B0606020202030204" pitchFamily="34" charset="0"/>
                </a:rPr>
                <a:t>}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C2C800-3531-4611-844C-3B90A336BE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3968" y="2924944"/>
              <a:ext cx="4320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945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226D-0864-420C-96AF-68F3EED0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7"/>
            <a:ext cx="8229600" cy="517925"/>
          </a:xfrm>
        </p:spPr>
        <p:txBody>
          <a:bodyPr>
            <a:normAutofit fontScale="90000"/>
          </a:bodyPr>
          <a:lstStyle/>
          <a:p>
            <a:r>
              <a:rPr lang="en-MY" dirty="0"/>
              <a:t>Question 2 – Pseudocode(4)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C3497-9123-4FCF-AD96-C77D5A6F0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92695"/>
            <a:ext cx="4320480" cy="61634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MY" sz="900" dirty="0"/>
              <a:t>PROGRAM </a:t>
            </a:r>
            <a:r>
              <a:rPr lang="en-MY" sz="900" dirty="0" err="1"/>
              <a:t>RecruitmentAdvisor</a:t>
            </a:r>
            <a:endParaRPr lang="en-MY" sz="900" dirty="0"/>
          </a:p>
          <a:p>
            <a:pPr marL="0" indent="0">
              <a:buNone/>
            </a:pPr>
            <a:r>
              <a:rPr lang="en-MY" sz="900" dirty="0"/>
              <a:t>BEGIN</a:t>
            </a:r>
          </a:p>
          <a:p>
            <a:pPr marL="0" indent="0" defTabSz="179388">
              <a:buNone/>
            </a:pPr>
            <a:r>
              <a:rPr lang="en-MY" sz="900" dirty="0"/>
              <a:t>	Print “Applicant qualified? [Enter 1 for Yes OR 2 for No]”</a:t>
            </a:r>
          </a:p>
          <a:p>
            <a:pPr marL="0" indent="0" defTabSz="179388">
              <a:buNone/>
            </a:pPr>
            <a:r>
              <a:rPr lang="en-MY" sz="900" dirty="0"/>
              <a:t>	Read qualification</a:t>
            </a:r>
          </a:p>
          <a:p>
            <a:pPr marL="0" indent="0" defTabSz="179388">
              <a:buNone/>
            </a:pPr>
            <a:r>
              <a:rPr lang="en-MY" sz="900" dirty="0"/>
              <a:t>	Print “Enter years of experience”</a:t>
            </a:r>
          </a:p>
          <a:p>
            <a:pPr marL="0" indent="0" defTabSz="179388">
              <a:buNone/>
            </a:pPr>
            <a:r>
              <a:rPr lang="en-MY" sz="900" dirty="0"/>
              <a:t>	Read experience</a:t>
            </a:r>
          </a:p>
          <a:p>
            <a:pPr marL="0" indent="0" defTabSz="179388">
              <a:buNone/>
            </a:pPr>
            <a:r>
              <a:rPr lang="en-MY" sz="900" dirty="0"/>
              <a:t>	Print “Enter age”</a:t>
            </a:r>
          </a:p>
          <a:p>
            <a:pPr marL="0" indent="0" defTabSz="179388">
              <a:buNone/>
            </a:pPr>
            <a:r>
              <a:rPr lang="en-MY" sz="900" dirty="0"/>
              <a:t>	Read age</a:t>
            </a:r>
          </a:p>
          <a:p>
            <a:pPr marL="0" indent="0" defTabSz="180975">
              <a:buNone/>
            </a:pPr>
            <a:r>
              <a:rPr lang="en-MY" sz="900" dirty="0"/>
              <a:t>	</a:t>
            </a:r>
            <a:r>
              <a:rPr lang="en-MY" sz="900" dirty="0">
                <a:solidFill>
                  <a:srgbClr val="FF0000"/>
                </a:solidFill>
              </a:rPr>
              <a:t>IF (</a:t>
            </a:r>
            <a:r>
              <a:rPr lang="en-MY" sz="900" dirty="0">
                <a:solidFill>
                  <a:srgbClr val="00B050"/>
                </a:solidFill>
              </a:rPr>
              <a:t>qualification == 1</a:t>
            </a:r>
            <a:r>
              <a:rPr lang="en-MY" sz="900" dirty="0">
                <a:solidFill>
                  <a:srgbClr val="FF0000"/>
                </a:solidFill>
              </a:rPr>
              <a:t>)  THEN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IF (</a:t>
            </a:r>
            <a:r>
              <a:rPr lang="en-MY" sz="900" dirty="0">
                <a:solidFill>
                  <a:srgbClr val="00B050"/>
                </a:solidFill>
              </a:rPr>
              <a:t>experience &gt; 5</a:t>
            </a:r>
            <a:r>
              <a:rPr lang="en-MY" sz="900" dirty="0">
                <a:solidFill>
                  <a:srgbClr val="FF0000"/>
                </a:solidFill>
              </a:rPr>
              <a:t>) THEN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IF (</a:t>
            </a:r>
            <a:r>
              <a:rPr lang="en-MY" sz="900" dirty="0">
                <a:solidFill>
                  <a:srgbClr val="00B050"/>
                </a:solidFill>
              </a:rPr>
              <a:t>age &gt; 30</a:t>
            </a:r>
            <a:r>
              <a:rPr lang="en-MY" sz="900" dirty="0">
                <a:solidFill>
                  <a:srgbClr val="FF0000"/>
                </a:solidFill>
              </a:rPr>
              <a:t>) THEN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	Print “Call for interview.” 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ELSE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	Print “Call for interview.” 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ENDIF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ELSE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IF (</a:t>
            </a:r>
            <a:r>
              <a:rPr lang="en-MY" sz="900" dirty="0">
                <a:solidFill>
                  <a:srgbClr val="00B050"/>
                </a:solidFill>
              </a:rPr>
              <a:t>age &gt; 30</a:t>
            </a:r>
            <a:r>
              <a:rPr lang="en-MY" sz="900" dirty="0">
                <a:solidFill>
                  <a:srgbClr val="FF0000"/>
                </a:solidFill>
              </a:rPr>
              <a:t>) THEN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	Print “Keep in file.” 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ELSE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	Print “Keep in file.” 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ENDIF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ENDIF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ELSE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IF (</a:t>
            </a:r>
            <a:r>
              <a:rPr lang="en-MY" sz="900" dirty="0">
                <a:solidFill>
                  <a:srgbClr val="00B050"/>
                </a:solidFill>
              </a:rPr>
              <a:t>experience &gt; 5</a:t>
            </a:r>
            <a:r>
              <a:rPr lang="en-MY" sz="900" dirty="0">
                <a:solidFill>
                  <a:srgbClr val="FF0000"/>
                </a:solidFill>
              </a:rPr>
              <a:t>) THEN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IF (</a:t>
            </a:r>
            <a:r>
              <a:rPr lang="en-MY" sz="900" dirty="0">
                <a:solidFill>
                  <a:srgbClr val="00B050"/>
                </a:solidFill>
              </a:rPr>
              <a:t>age &gt; 30</a:t>
            </a:r>
            <a:r>
              <a:rPr lang="en-MY" sz="900" dirty="0">
                <a:solidFill>
                  <a:srgbClr val="FF0000"/>
                </a:solidFill>
              </a:rPr>
              <a:t>) THEN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	Print “Call for interview.” 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ELSE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	 Print “Keep in file.” 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ENDIF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ELSE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IF (</a:t>
            </a:r>
            <a:r>
              <a:rPr lang="en-MY" sz="900" dirty="0">
                <a:solidFill>
                  <a:srgbClr val="00B050"/>
                </a:solidFill>
              </a:rPr>
              <a:t>age &gt; 30</a:t>
            </a:r>
            <a:r>
              <a:rPr lang="en-MY" sz="900" dirty="0">
                <a:solidFill>
                  <a:srgbClr val="FF0000"/>
                </a:solidFill>
              </a:rPr>
              <a:t>) THEN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	 Print “Reject application.” 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ELSE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	 Print “Reject application.” 		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	ENDIF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	ENDIF</a:t>
            </a:r>
          </a:p>
          <a:p>
            <a:pPr marL="0" indent="0" defTabSz="180975">
              <a:buNone/>
            </a:pPr>
            <a:r>
              <a:rPr lang="en-MY" sz="900" dirty="0">
                <a:solidFill>
                  <a:srgbClr val="FF0000"/>
                </a:solidFill>
              </a:rPr>
              <a:t>	ENDIF</a:t>
            </a:r>
          </a:p>
          <a:p>
            <a:pPr marL="0" indent="0" defTabSz="180975">
              <a:buNone/>
            </a:pPr>
            <a:r>
              <a:rPr lang="en-MY" sz="900" dirty="0"/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2102C-CEA8-4E8D-9E5A-9050E0CC4F22}"/>
              </a:ext>
            </a:extLst>
          </p:cNvPr>
          <p:cNvSpPr txBox="1"/>
          <p:nvPr/>
        </p:nvSpPr>
        <p:spPr>
          <a:xfrm>
            <a:off x="3908512" y="775736"/>
            <a:ext cx="52354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u="sng" dirty="0"/>
              <a:t>BETWEEN EXPERIENCED AND NOT EXPERIENCED</a:t>
            </a:r>
          </a:p>
          <a:p>
            <a:endParaRPr lang="en-MY" dirty="0"/>
          </a:p>
          <a:p>
            <a:r>
              <a:rPr lang="en-MY" dirty="0"/>
              <a:t>Program checks maximum of </a:t>
            </a:r>
            <a:r>
              <a:rPr lang="en-MY" dirty="0">
                <a:solidFill>
                  <a:srgbClr val="FF0000"/>
                </a:solidFill>
              </a:rPr>
              <a:t>1 combination of 3 conditions </a:t>
            </a:r>
            <a:r>
              <a:rPr lang="en-MY" dirty="0"/>
              <a:t>only.</a:t>
            </a:r>
          </a:p>
          <a:p>
            <a:endParaRPr lang="en-MY" dirty="0"/>
          </a:p>
          <a:p>
            <a:r>
              <a:rPr lang="en-MY" dirty="0"/>
              <a:t>Will lead to better performance than Pseudocode(3).</a:t>
            </a:r>
          </a:p>
          <a:p>
            <a:endParaRPr lang="en-MY" dirty="0"/>
          </a:p>
          <a:p>
            <a:r>
              <a:rPr lang="en-MY" dirty="0"/>
              <a:t>Notice that we can merge some of the innermost combinations.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2F9A-B74D-4985-AB83-DE507D89F221}"/>
              </a:ext>
            </a:extLst>
          </p:cNvPr>
          <p:cNvSpPr txBox="1"/>
          <p:nvPr/>
        </p:nvSpPr>
        <p:spPr>
          <a:xfrm>
            <a:off x="2237441" y="2068397"/>
            <a:ext cx="4267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6000" dirty="0">
                <a:solidFill>
                  <a:schemeClr val="accent5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A400A4-AEE6-4DE7-AE35-E06D2D746345}"/>
              </a:ext>
            </a:extLst>
          </p:cNvPr>
          <p:cNvSpPr txBox="1"/>
          <p:nvPr/>
        </p:nvSpPr>
        <p:spPr>
          <a:xfrm>
            <a:off x="2222026" y="2921168"/>
            <a:ext cx="4267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6000" dirty="0">
                <a:solidFill>
                  <a:schemeClr val="accent5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ECD86-700C-4F3F-B80A-A21DFDD17BE3}"/>
              </a:ext>
            </a:extLst>
          </p:cNvPr>
          <p:cNvSpPr txBox="1"/>
          <p:nvPr/>
        </p:nvSpPr>
        <p:spPr>
          <a:xfrm>
            <a:off x="2218582" y="5129307"/>
            <a:ext cx="4267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6000" dirty="0">
                <a:solidFill>
                  <a:schemeClr val="accent5">
                    <a:lumMod val="75000"/>
                  </a:schemeClr>
                </a:solidFill>
              </a:rPr>
              <a:t>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00758A-A872-4564-9D40-B6F3F6D730ED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2664161" y="2576229"/>
            <a:ext cx="1244352" cy="377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2D2666-EED5-4D88-AB19-23B31F0785B2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2648746" y="2953892"/>
            <a:ext cx="1259766" cy="47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87DB76-F816-47ED-B00A-3E822BC4B31A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2645302" y="2953892"/>
            <a:ext cx="1263210" cy="2683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6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</TotalTime>
  <Words>797</Words>
  <Application>Microsoft Office PowerPoint</Application>
  <PresentationFormat>On-screen Show (4:3)</PresentationFormat>
  <Paragraphs>542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Narrow</vt:lpstr>
      <vt:lpstr>Calibri</vt:lpstr>
      <vt:lpstr>Office Theme</vt:lpstr>
      <vt:lpstr>Tutorial 2</vt:lpstr>
      <vt:lpstr>Question 1 - Pseudocode</vt:lpstr>
      <vt:lpstr>Question 1 - Flowchart</vt:lpstr>
      <vt:lpstr>Question 2 - Working</vt:lpstr>
      <vt:lpstr>Question 2 – Pseudocode(1)</vt:lpstr>
      <vt:lpstr>Question 2 – Pseudocode(2)</vt:lpstr>
      <vt:lpstr>Performance Analysis</vt:lpstr>
      <vt:lpstr>Question 2 – Pseudocode(3)</vt:lpstr>
      <vt:lpstr>Question 2 – Pseudocode(4)</vt:lpstr>
      <vt:lpstr>Question 2 – Pseudocode(5)</vt:lpstr>
      <vt:lpstr>Question 2 – Pseudocode(5) Alternative Technique Using Decision Table</vt:lpstr>
      <vt:lpstr>Question 2 – Flowchart (Part 1)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Charting</dc:title>
  <dc:creator>dgordon</dc:creator>
  <cp:lastModifiedBy>LECTURER</cp:lastModifiedBy>
  <cp:revision>319</cp:revision>
  <dcterms:created xsi:type="dcterms:W3CDTF">2011-10-08T11:06:39Z</dcterms:created>
  <dcterms:modified xsi:type="dcterms:W3CDTF">2019-12-20T08:46:32Z</dcterms:modified>
</cp:coreProperties>
</file>