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60D48-02DC-438D-B73A-414B2C07B3D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E8653-9C84-47DC-83E7-4F0EBCD416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53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9E8653-9C84-47DC-83E7-4F0EBCD4164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04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9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58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9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92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685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72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8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2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39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4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2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4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4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Amazon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Sales Performance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C3BA3-E31E-D230-295D-50F9CA67A37A}"/>
              </a:ext>
            </a:extLst>
          </p:cNvPr>
          <p:cNvSpPr txBox="1"/>
          <p:nvPr/>
        </p:nvSpPr>
        <p:spPr>
          <a:xfrm>
            <a:off x="437535" y="5327803"/>
            <a:ext cx="4793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By- Kumar Dushyant Patel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Analyze Amazon sales performance</a:t>
            </a:r>
          </a:p>
          <a:p>
            <a:r>
              <a:rPr dirty="0"/>
              <a:t> Identify top-performing categories and products</a:t>
            </a:r>
          </a:p>
          <a:p>
            <a:r>
              <a:rPr lang="en-IN" dirty="0"/>
              <a:t> </a:t>
            </a:r>
            <a:r>
              <a:rPr dirty="0"/>
              <a:t>Monitor monthly trends using regional insights</a:t>
            </a:r>
          </a:p>
          <a:p>
            <a:r>
              <a:rPr dirty="0"/>
              <a:t> Guide business decisions using Power 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C840E3-551D-1FEC-F5A5-0D9EAD3EB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4566"/>
            <a:ext cx="5884606" cy="1611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2F8EB6-5E37-CF06-D94F-A3FDE4967EBA}"/>
              </a:ext>
            </a:extLst>
          </p:cNvPr>
          <p:cNvSpPr txBox="1"/>
          <p:nvPr/>
        </p:nvSpPr>
        <p:spPr>
          <a:xfrm>
            <a:off x="524413" y="3414532"/>
            <a:ext cx="69677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Discount:</a:t>
            </a:r>
            <a:r>
              <a:rPr lang="en-US" dirty="0"/>
              <a:t> 0.48% – Indicates minimal promotional pricing, suggesting room to offer more competitive discounts.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Rating:</a:t>
            </a:r>
            <a:r>
              <a:rPr lang="en-US" dirty="0"/>
              <a:t> 4.10 – Shows generally high customer satisfaction across products.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Review Count:</a:t>
            </a:r>
            <a:r>
              <a:rPr lang="en-US" dirty="0"/>
              <a:t> 1.19K – Represents significant customer engagement and feedback volume.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25F87-68A7-3192-CD2B-3ED105606518}"/>
              </a:ext>
            </a:extLst>
          </p:cNvPr>
          <p:cNvSpPr txBox="1"/>
          <p:nvPr/>
        </p:nvSpPr>
        <p:spPr>
          <a:xfrm>
            <a:off x="455585" y="459763"/>
            <a:ext cx="56699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Key Performance Indicators (KPIs)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5472F3-0D5A-073D-AACB-5FBB441C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5757"/>
            <a:ext cx="6513871" cy="27969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B8C5F-010D-4D19-4723-2F81BA44D009}"/>
              </a:ext>
            </a:extLst>
          </p:cNvPr>
          <p:cNvSpPr txBox="1"/>
          <p:nvPr/>
        </p:nvSpPr>
        <p:spPr>
          <a:xfrm>
            <a:off x="457200" y="323809"/>
            <a:ext cx="6002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Customer Ratings by Category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C9E41-F3B6-3427-B442-95AFCB5781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54893"/>
            <a:ext cx="746268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"Toys &amp; Games | Arts &amp; Crafts"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category has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number of customer ratings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high engagement or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categories under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show significant but lower rating volumes.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visualization helps identify which categories receive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most customer attention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can inform inventory or marketing focus.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571573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  <a:defRPr sz="28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Top Products and Pricing Trends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10946-E67F-017C-ACC6-9B912525F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068541"/>
            <a:ext cx="6612194" cy="26480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FEA60B-C128-347C-1DE9-4DD885998D8E}"/>
              </a:ext>
            </a:extLst>
          </p:cNvPr>
          <p:cNvSpPr txBox="1"/>
          <p:nvPr/>
        </p:nvSpPr>
        <p:spPr>
          <a:xfrm>
            <a:off x="457200" y="3876373"/>
            <a:ext cx="70644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Sony Bravia</a:t>
            </a:r>
            <a:r>
              <a:rPr lang="en-US" dirty="0"/>
              <a:t> is the </a:t>
            </a:r>
            <a:r>
              <a:rPr lang="en-US" b="1" dirty="0"/>
              <a:t>highest-priced product</a:t>
            </a:r>
            <a:r>
              <a:rPr lang="en-US" dirty="0"/>
              <a:t> on average, both before and after discount.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clear </a:t>
            </a:r>
            <a:r>
              <a:rPr lang="en-US" b="1" dirty="0"/>
              <a:t>price gap</a:t>
            </a:r>
            <a:r>
              <a:rPr lang="en-US" dirty="0"/>
              <a:t> is visible across many products, reflecting significant </a:t>
            </a:r>
            <a:r>
              <a:rPr lang="en-US" b="1" dirty="0"/>
              <a:t>discounting strategies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Products from brands like </a:t>
            </a:r>
            <a:r>
              <a:rPr lang="en-US" b="1" dirty="0"/>
              <a:t>Samsung, LG, OnePlus, VU</a:t>
            </a:r>
            <a:r>
              <a:rPr lang="en-US" dirty="0"/>
              <a:t>, and </a:t>
            </a:r>
            <a:r>
              <a:rPr lang="en-US" b="1" dirty="0"/>
              <a:t>Kodak</a:t>
            </a:r>
            <a:r>
              <a:rPr lang="en-US" dirty="0"/>
              <a:t> dominate the list, indicating strong market presence.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visualization helps assess: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Pricing competitiveness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Discount effectiveness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Consumer interest in high-value products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58889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  <a:defRPr sz="2800"/>
            </a:pPr>
            <a:r>
              <a:rPr dirty="0">
                <a:solidFill>
                  <a:schemeClr val="accent1">
                    <a:lumMod val="50000"/>
                  </a:schemeClr>
                </a:solidFill>
              </a:rPr>
              <a:t>Product Distribution by Category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22E3C9-62FE-E862-96FC-BD6B7A131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95" y="1000010"/>
            <a:ext cx="6445046" cy="2972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BB9A42-EE48-6426-852A-E7161DF3F1D9}"/>
              </a:ext>
            </a:extLst>
          </p:cNvPr>
          <p:cNvSpPr txBox="1"/>
          <p:nvPr/>
        </p:nvSpPr>
        <p:spPr>
          <a:xfrm>
            <a:off x="496529" y="4050817"/>
            <a:ext cx="85688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largest category</a:t>
            </a:r>
            <a:r>
              <a:rPr lang="en-US" dirty="0"/>
              <a:t> is </a:t>
            </a:r>
            <a:r>
              <a:rPr lang="en-US" b="1" dirty="0"/>
              <a:t>Computers &amp; Accessories</a:t>
            </a:r>
            <a:r>
              <a:rPr lang="en-US" dirty="0"/>
              <a:t> with </a:t>
            </a:r>
            <a:r>
              <a:rPr lang="en-US" b="1" dirty="0"/>
              <a:t>161 products </a:t>
            </a:r>
          </a:p>
          <a:p>
            <a:r>
              <a:rPr lang="en-US" b="1" dirty="0"/>
              <a:t> (11.92%)</a:t>
            </a:r>
            <a:r>
              <a:rPr lang="en-US" dirty="0"/>
              <a:t>, indicating a strong representation in this segment.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notable categories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Mobiles &amp; Accessories</a:t>
            </a:r>
            <a:r>
              <a:rPr lang="en-US" dirty="0"/>
              <a:t> – 68 products (5.03%)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Wearable Technology</a:t>
            </a:r>
            <a:r>
              <a:rPr lang="en-US" dirty="0"/>
              <a:t> – 62 products (4.59%)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Home Theater</a:t>
            </a:r>
            <a:r>
              <a:rPr lang="en-US" dirty="0"/>
              <a:t> – 60 products (4.44%)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Headphones</a:t>
            </a:r>
            <a:r>
              <a:rPr lang="en-US" dirty="0"/>
              <a:t> – 51 products (3.77%)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chart highlights the </a:t>
            </a:r>
            <a:r>
              <a:rPr lang="en-US" b="1" dirty="0"/>
              <a:t>broad diversity</a:t>
            </a:r>
            <a:r>
              <a:rPr lang="en-US" dirty="0"/>
              <a:t> of categories with </a:t>
            </a:r>
            <a:r>
              <a:rPr lang="en-US" b="1" dirty="0"/>
              <a:t>long-tail distribution</a:t>
            </a:r>
            <a:r>
              <a:rPr lang="en-US" dirty="0"/>
              <a:t>, meaning many categories have small but relevant product counts.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6631944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  <a:defRPr sz="2800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Discount Impact on Customer Ratings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727384-B9CD-3F33-1846-5DB8076BB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025871"/>
            <a:ext cx="67955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 shows relationship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discount % and review volume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 discounts and high ratings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 best.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aggressive discounting for highly-rated products — focus on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6FCDA-126B-511D-6E3B-B61AA2AA6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90" y="1205618"/>
            <a:ext cx="6476546" cy="2595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56D8A7-B43E-A8DB-D84F-8337D5F0D2A3}"/>
              </a:ext>
            </a:extLst>
          </p:cNvPr>
          <p:cNvSpPr txBox="1"/>
          <p:nvPr/>
        </p:nvSpPr>
        <p:spPr>
          <a:xfrm>
            <a:off x="437534" y="365940"/>
            <a:ext cx="58256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accent1">
                    <a:lumMod val="50000"/>
                  </a:schemeClr>
                </a:solidFill>
              </a:rPr>
              <a:t>Strategic 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E14EB-AE5A-DBFD-C5A3-2823DAEB98A3}"/>
              </a:ext>
            </a:extLst>
          </p:cNvPr>
          <p:cNvSpPr txBox="1"/>
          <p:nvPr/>
        </p:nvSpPr>
        <p:spPr>
          <a:xfrm>
            <a:off x="437533" y="1632154"/>
            <a:ext cx="65335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Increase discounts strategically for </a:t>
            </a:r>
            <a:r>
              <a:rPr lang="en-US" b="1" dirty="0"/>
              <a:t>low-rated but high-volume products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Promote categories with strong engagement like </a:t>
            </a:r>
            <a:r>
              <a:rPr lang="en-US" b="1" dirty="0"/>
              <a:t>Electronics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Align pricing strategy with </a:t>
            </a:r>
            <a:r>
              <a:rPr lang="en-US" b="1" dirty="0"/>
              <a:t>customer feedback trends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Monitor high-rating + high-discount clusters for </a:t>
            </a:r>
            <a:r>
              <a:rPr lang="en-US" b="1" dirty="0"/>
              <a:t>ROI optimization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97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64B8E4-0500-4D7D-1574-0F7145191AE1}"/>
              </a:ext>
            </a:extLst>
          </p:cNvPr>
          <p:cNvSpPr txBox="1"/>
          <p:nvPr/>
        </p:nvSpPr>
        <p:spPr>
          <a:xfrm>
            <a:off x="2335160" y="3246792"/>
            <a:ext cx="4591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accent1">
                    <a:lumMod val="50000"/>
                  </a:schemeClr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9584884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383</Words>
  <Application>Microsoft Office PowerPoint</Application>
  <PresentationFormat>On-screen Show (4:3)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Amazon Sales Dashboard</vt:lpstr>
      <vt:lpstr>Project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Dushhyant Patel</cp:lastModifiedBy>
  <cp:revision>5</cp:revision>
  <dcterms:created xsi:type="dcterms:W3CDTF">2013-01-27T09:14:16Z</dcterms:created>
  <dcterms:modified xsi:type="dcterms:W3CDTF">2025-04-13T16:48:30Z</dcterms:modified>
  <cp:category/>
</cp:coreProperties>
</file>