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CC82-934E-46E7-A573-0BBCBCDC3F5B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A3FA-37F7-4144-9B21-DF9404485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86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CC82-934E-46E7-A573-0BBCBCDC3F5B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A3FA-37F7-4144-9B21-DF9404485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4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CC82-934E-46E7-A573-0BBCBCDC3F5B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A3FA-37F7-4144-9B21-DF94044859D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9515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CC82-934E-46E7-A573-0BBCBCDC3F5B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A3FA-37F7-4144-9B21-DF9404485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617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CC82-934E-46E7-A573-0BBCBCDC3F5B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A3FA-37F7-4144-9B21-DF94044859D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1546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CC82-934E-46E7-A573-0BBCBCDC3F5B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A3FA-37F7-4144-9B21-DF9404485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652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CC82-934E-46E7-A573-0BBCBCDC3F5B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A3FA-37F7-4144-9B21-DF9404485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216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CC82-934E-46E7-A573-0BBCBCDC3F5B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A3FA-37F7-4144-9B21-DF9404485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47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CC82-934E-46E7-A573-0BBCBCDC3F5B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A3FA-37F7-4144-9B21-DF9404485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56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CC82-934E-46E7-A573-0BBCBCDC3F5B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A3FA-37F7-4144-9B21-DF9404485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62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CC82-934E-46E7-A573-0BBCBCDC3F5B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A3FA-37F7-4144-9B21-DF9404485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10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CC82-934E-46E7-A573-0BBCBCDC3F5B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A3FA-37F7-4144-9B21-DF9404485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78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CC82-934E-46E7-A573-0BBCBCDC3F5B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A3FA-37F7-4144-9B21-DF9404485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81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CC82-934E-46E7-A573-0BBCBCDC3F5B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A3FA-37F7-4144-9B21-DF9404485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07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CC82-934E-46E7-A573-0BBCBCDC3F5B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A3FA-37F7-4144-9B21-DF9404485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31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A3FA-37F7-4144-9B21-DF94044859D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CC82-934E-46E7-A573-0BBCBCDC3F5B}" type="datetimeFigureOut">
              <a:rPr lang="en-IN" smtClean="0"/>
              <a:t>20-04-2025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84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2CC82-934E-46E7-A573-0BBCBCDC3F5B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C69A3FA-37F7-4144-9B21-DF9404485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3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B9BE-E57D-7A39-5359-2B90F3CC2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429000"/>
            <a:ext cx="7766936" cy="1646302"/>
          </a:xfrm>
        </p:spPr>
        <p:txBody>
          <a:bodyPr/>
          <a:lstStyle/>
          <a:p>
            <a:r>
              <a:rPr lang="en-US" sz="5400" b="1" spc="-105" dirty="0">
                <a:latin typeface="Arial" panose="020B0604020202020204" pitchFamily="34" charset="0"/>
                <a:cs typeface="Arial" panose="020B0604020202020204" pitchFamily="34" charset="0"/>
              </a:rPr>
              <a:t>Global Superstore Sales</a:t>
            </a:r>
            <a:br>
              <a:rPr lang="en-US" sz="5400" b="1" spc="-105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63A2D-F7E2-6667-8C52-0DA4BFCBA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699016"/>
            <a:ext cx="7766936" cy="1096899"/>
          </a:xfrm>
        </p:spPr>
        <p:txBody>
          <a:bodyPr/>
          <a:lstStyle/>
          <a:p>
            <a:pPr algn="l"/>
            <a:r>
              <a:rPr lang="en-IN" dirty="0"/>
              <a:t>By- Kumar Dushyant Patel</a:t>
            </a:r>
          </a:p>
        </p:txBody>
      </p:sp>
    </p:spTree>
    <p:extLst>
      <p:ext uri="{BB962C8B-B14F-4D97-AF65-F5344CB8AC3E}">
        <p14:creationId xmlns:p14="http://schemas.microsoft.com/office/powerpoint/2010/main" val="24675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9293F-06BC-9066-C7B5-5C15D8EE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Overview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E305C-E905-976C-A1C1-D0C45FE9B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9473663" cy="388077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Overview: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/>
              <a:t>This interactive dashboard, built in </a:t>
            </a:r>
            <a:r>
              <a:rPr lang="en-US" b="1" dirty="0"/>
              <a:t>Power BI</a:t>
            </a:r>
            <a:r>
              <a:rPr lang="en-US" dirty="0"/>
              <a:t>, provides a high-level analysis of </a:t>
            </a:r>
            <a:r>
              <a:rPr lang="en-US" b="1" dirty="0"/>
              <a:t>sales performance</a:t>
            </a:r>
            <a:r>
              <a:rPr lang="en-US" dirty="0"/>
              <a:t> across </a:t>
            </a:r>
            <a:r>
              <a:rPr lang="en-US" b="1" dirty="0"/>
              <a:t>time periods</a:t>
            </a:r>
            <a:r>
              <a:rPr lang="en-US" dirty="0"/>
              <a:t>, </a:t>
            </a:r>
            <a:r>
              <a:rPr lang="en-US" b="1" dirty="0"/>
              <a:t>geographical regions</a:t>
            </a:r>
            <a:r>
              <a:rPr lang="en-US" dirty="0"/>
              <a:t>, and </a:t>
            </a:r>
            <a:r>
              <a:rPr lang="en-US" b="1" dirty="0"/>
              <a:t>product categories</a:t>
            </a:r>
            <a:r>
              <a:rPr lang="en-US" dirty="0"/>
              <a:t>, using the </a:t>
            </a:r>
            <a:r>
              <a:rPr lang="en-US" b="1" dirty="0"/>
              <a:t>Global Superstore dataset</a:t>
            </a:r>
            <a:r>
              <a:rPr lang="en-US" dirty="0"/>
              <a:t>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r>
              <a:rPr lang="en-IN" dirty="0"/>
              <a:t>:</a:t>
            </a: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Analyze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sales trends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identify seasonal performance patterns.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Compare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distribution across regions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spot high and low-performing markets.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Evaluate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category-wise sales performance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product-level insights.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Derive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insights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support strategic sales decisions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23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FF719-2C34-EFC3-FD09-38C1B601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517" y="-46300"/>
            <a:ext cx="8596668" cy="1320800"/>
          </a:xfrm>
        </p:spPr>
        <p:txBody>
          <a:bodyPr/>
          <a:lstStyle/>
          <a:p>
            <a:r>
              <a:rPr lang="en-IN" dirty="0"/>
              <a:t>Insights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6F0404-4ECE-EFA6-5823-01E2A5A68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49" y="578734"/>
            <a:ext cx="11454434" cy="619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98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77100-968D-FB1F-8E27-1A87F715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1" y="92826"/>
            <a:ext cx="9905998" cy="802105"/>
          </a:xfrm>
        </p:spPr>
        <p:txBody>
          <a:bodyPr>
            <a:normAutofit/>
          </a:bodyPr>
          <a:lstStyle/>
          <a:p>
            <a:r>
              <a:rPr lang="en-IN" dirty="0"/>
              <a:t>Monthly Sales Trend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03ACDB-B454-0868-94AF-461811144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31" y="767605"/>
            <a:ext cx="8980410" cy="3422429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992261C4-97CE-1FFE-FCB9-813B7225B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" y="4272677"/>
            <a:ext cx="1121653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February 2013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recorded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marking the peak of performance across the timeline.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July 2012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witnessed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lowest 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indicating a significant slowdown during that period.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/>
              <a:t>There's no consistent growth, indicating </a:t>
            </a:r>
            <a:r>
              <a:rPr lang="en-US" b="1" dirty="0"/>
              <a:t>seasonal buying behavior</a:t>
            </a:r>
            <a:r>
              <a:rPr lang="en-US" dirty="0"/>
              <a:t> or </a:t>
            </a:r>
            <a:r>
              <a:rPr lang="en-US" b="1" dirty="0"/>
              <a:t>campaign-based spikes</a:t>
            </a:r>
            <a:r>
              <a:rPr lang="en-US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clear seasonal trend is observed: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Sales consistently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peak in Q1 (Jan–Mar)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Q3 (Aug–Sep)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Sales tend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dip during Q2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especially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June–July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29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669B-1B4E-FBAE-F7AB-DF7F37094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9560"/>
            <a:ext cx="8596668" cy="1320800"/>
          </a:xfrm>
        </p:spPr>
        <p:txBody>
          <a:bodyPr/>
          <a:lstStyle/>
          <a:p>
            <a:r>
              <a:rPr lang="en-IN" dirty="0"/>
              <a:t>Sales Distribution by Category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2C83F-4647-1333-C7BD-A2F9F6810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24" y="919528"/>
            <a:ext cx="6893689" cy="33206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A4278E-021D-9E60-58D5-DD31E49B74B6}"/>
              </a:ext>
            </a:extLst>
          </p:cNvPr>
          <p:cNvSpPr txBox="1"/>
          <p:nvPr/>
        </p:nvSpPr>
        <p:spPr>
          <a:xfrm>
            <a:off x="838200" y="4324466"/>
            <a:ext cx="85966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Technology</a:t>
            </a:r>
            <a:r>
              <a:rPr lang="en-US" dirty="0"/>
              <a:t> leads with </a:t>
            </a:r>
            <a:r>
              <a:rPr lang="en-US" b="1" dirty="0"/>
              <a:t>46.5%</a:t>
            </a:r>
            <a:r>
              <a:rPr lang="en-US" dirty="0"/>
              <a:t> of total average sales.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Furniture</a:t>
            </a:r>
            <a:r>
              <a:rPr lang="en-US" dirty="0"/>
              <a:t> follows closely with </a:t>
            </a:r>
            <a:r>
              <a:rPr lang="en-US" b="1" dirty="0"/>
              <a:t>41.4%</a:t>
            </a:r>
            <a:r>
              <a:rPr lang="en-US" dirty="0"/>
              <a:t>, suggesting a strong market.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Office Supplies</a:t>
            </a:r>
            <a:r>
              <a:rPr lang="en-US" dirty="0"/>
              <a:t> contributes the least at just </a:t>
            </a:r>
            <a:r>
              <a:rPr lang="en-US" b="1" dirty="0"/>
              <a:t>12.05%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Insight:</a:t>
            </a:r>
            <a:r>
              <a:rPr lang="en-US" dirty="0"/>
              <a:t> Business focus is primarily on </a:t>
            </a:r>
            <a:r>
              <a:rPr lang="en-US" b="1" dirty="0"/>
              <a:t>Tech and Furniture</a:t>
            </a:r>
            <a:r>
              <a:rPr lang="en-US" dirty="0"/>
              <a:t> – consider strategies to </a:t>
            </a:r>
            <a:r>
              <a:rPr lang="en-US" b="1" dirty="0"/>
              <a:t>boost Office Supplies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4173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F524-F0E8-8329-82E0-8E54081B0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6788"/>
            <a:ext cx="8596668" cy="781311"/>
          </a:xfrm>
        </p:spPr>
        <p:txBody>
          <a:bodyPr/>
          <a:lstStyle/>
          <a:p>
            <a:r>
              <a:rPr lang="en-IN" dirty="0"/>
              <a:t>Regional Sales 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5D1B8D-EB7D-3BA1-AAC9-1E906B2F7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44" y="790552"/>
            <a:ext cx="8469347" cy="2959645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EACAC10A-462A-9682-C88B-37F26BA71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3567499"/>
            <a:ext cx="1075288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Central Asia region</a:t>
            </a:r>
            <a:r>
              <a:rPr lang="en-US" dirty="0"/>
              <a:t> leads with the </a:t>
            </a:r>
            <a:r>
              <a:rPr lang="en-US" b="1" dirty="0"/>
              <a:t>highest average sales</a:t>
            </a:r>
            <a:r>
              <a:rPr lang="en-US" dirty="0"/>
              <a:t>, establishing itself as the strongest performing region.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b="1" dirty="0"/>
              <a:t>North Asia region</a:t>
            </a:r>
            <a:r>
              <a:rPr lang="en-US" dirty="0"/>
              <a:t> follows closely behind, showing consistent high-value sales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East region</a:t>
            </a:r>
            <a:r>
              <a:rPr lang="en-US" dirty="0"/>
              <a:t> shows </a:t>
            </a:r>
            <a:r>
              <a:rPr lang="en-US" b="1" dirty="0"/>
              <a:t>moderate sales averages</a:t>
            </a:r>
            <a:r>
              <a:rPr lang="en-US" dirty="0"/>
              <a:t>, contributing steadily but not at peak levels.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b="1" dirty="0"/>
              <a:t>West region</a:t>
            </a:r>
            <a:r>
              <a:rPr lang="en-US" dirty="0"/>
              <a:t> has the </a:t>
            </a:r>
            <a:r>
              <a:rPr lang="en-US" b="1" dirty="0"/>
              <a:t>lowest average sales</a:t>
            </a:r>
            <a:r>
              <a:rPr lang="en-US" dirty="0"/>
              <a:t>, indicating a potential need for strategic improvements.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Suggests strong presence in Asian markets.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The regional disparity highlights opportunities to </a:t>
            </a:r>
            <a:r>
              <a:rPr lang="en-US" b="1" dirty="0"/>
              <a:t>boost low-performing regions</a:t>
            </a:r>
            <a:r>
              <a:rPr lang="en-US" dirty="0"/>
              <a:t> like West and   </a:t>
            </a:r>
            <a:r>
              <a:rPr lang="en-US" b="1" dirty="0"/>
              <a:t>optimize campaigns</a:t>
            </a:r>
            <a:r>
              <a:rPr lang="en-US" dirty="0"/>
              <a:t> in top areas like Central and North.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95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4452E-EDBB-8AB0-90B1-8A25BD0D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543" y="150471"/>
            <a:ext cx="8596668" cy="763929"/>
          </a:xfrm>
        </p:spPr>
        <p:txBody>
          <a:bodyPr/>
          <a:lstStyle/>
          <a:p>
            <a:r>
              <a:rPr lang="en-IN" dirty="0"/>
              <a:t>Summary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A82820C-C41A-FE7C-9A5B-F7CAAEB5C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43" y="1115118"/>
            <a:ext cx="891807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Trend Over Time: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fluctuated across months,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peak sales observed in March 2011 and May 2013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while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July 2012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had the lowest recorded sales. The trend suggests periodic spikes, indicating seasonal demand or campaign impacts.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Region-Wise Performance: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 region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recorded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average sales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followed by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In contrast,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West region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showed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lowest performance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highlighting areas for focused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 Performance: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emerged as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profitable category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leading in average sales.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Furniture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showed steady performance, while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Office Supplies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had the lowest average, pointing to lower-value or frequent but smaller orders.</a:t>
            </a:r>
          </a:p>
        </p:txBody>
      </p:sp>
    </p:spTree>
    <p:extLst>
      <p:ext uri="{BB962C8B-B14F-4D97-AF65-F5344CB8AC3E}">
        <p14:creationId xmlns:p14="http://schemas.microsoft.com/office/powerpoint/2010/main" val="28161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0E8D-F0BB-2E1E-3D9F-B396C3FE3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291" y="3069542"/>
            <a:ext cx="8596668" cy="132080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451915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303</TotalTime>
  <Words>460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Global Superstore Sales </vt:lpstr>
      <vt:lpstr>Dashboard Overview &amp; Objectives</vt:lpstr>
      <vt:lpstr>Insights</vt:lpstr>
      <vt:lpstr>Monthly Sales Trend Analysis</vt:lpstr>
      <vt:lpstr>Sales Distribution by Category</vt:lpstr>
      <vt:lpstr>Regional Sales Comparison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Dushhyant Patel</dc:creator>
  <cp:lastModifiedBy>Dushhyant Patel</cp:lastModifiedBy>
  <cp:revision>1</cp:revision>
  <dcterms:created xsi:type="dcterms:W3CDTF">2025-04-20T07:54:45Z</dcterms:created>
  <dcterms:modified xsi:type="dcterms:W3CDTF">2025-04-20T12:58:09Z</dcterms:modified>
</cp:coreProperties>
</file>