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35" r:id="rId3"/>
    <p:sldId id="339" r:id="rId4"/>
    <p:sldId id="352" r:id="rId5"/>
    <p:sldId id="351" r:id="rId6"/>
    <p:sldId id="332" r:id="rId7"/>
    <p:sldId id="260" r:id="rId8"/>
    <p:sldId id="337" r:id="rId9"/>
    <p:sldId id="353" r:id="rId10"/>
    <p:sldId id="356" r:id="rId11"/>
    <p:sldId id="354" r:id="rId12"/>
    <p:sldId id="336" r:id="rId13"/>
    <p:sldId id="334" r:id="rId14"/>
    <p:sldId id="313" r:id="rId15"/>
    <p:sldId id="314" r:id="rId16"/>
    <p:sldId id="348" r:id="rId17"/>
    <p:sldId id="315" r:id="rId18"/>
    <p:sldId id="349" r:id="rId19"/>
    <p:sldId id="308" r:id="rId20"/>
    <p:sldId id="357" r:id="rId21"/>
    <p:sldId id="306" r:id="rId22"/>
    <p:sldId id="307" r:id="rId23"/>
    <p:sldId id="350" r:id="rId24"/>
    <p:sldId id="358" r:id="rId25"/>
    <p:sldId id="261" r:id="rId2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 autoAdjust="0"/>
    <p:restoredTop sz="94280" autoAdjust="0"/>
  </p:normalViewPr>
  <p:slideViewPr>
    <p:cSldViewPr snapToGrid="0" snapToObjects="1">
      <p:cViewPr>
        <p:scale>
          <a:sx n="100" d="100"/>
          <a:sy n="100" d="100"/>
        </p:scale>
        <p:origin x="510" y="-1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5FE5-3273-A641-8683-1F3C2919B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5B260-FE6E-D048-9DA9-096E9E98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Preamble:</a:t>
            </a:r>
          </a:p>
          <a:p>
            <a:r>
              <a:rPr lang="en-US" dirty="0"/>
              <a:t> * Excited to kick off first day of training</a:t>
            </a:r>
          </a:p>
          <a:p>
            <a:r>
              <a:rPr lang="en-US" dirty="0"/>
              <a:t> * This first tutorial is about using Spark </a:t>
            </a:r>
            <a:r>
              <a:rPr lang="en-US" b="1" dirty="0"/>
              <a:t>CORE</a:t>
            </a:r>
          </a:p>
          <a:p>
            <a:r>
              <a:rPr lang="en-US" b="1" dirty="0"/>
              <a:t> * </a:t>
            </a:r>
            <a:r>
              <a:rPr lang="en-US" b="0" dirty="0"/>
              <a:t>We’ve got a curriculum jammed packed with material, so let’s go ahead and get started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Colloquially referred to as RDDs</a:t>
            </a:r>
          </a:p>
          <a:p>
            <a:r>
              <a:rPr lang="en-US" dirty="0"/>
              <a:t> (e.g. caching in RAM)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Lazy operations to build RDDs from other RDDs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a result or write it to storage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en-US" baseline="0" dirty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4041310" y="1971041"/>
            <a:ext cx="4877966" cy="2660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40" y="1084862"/>
            <a:ext cx="7772400" cy="657931"/>
          </a:xfrm>
        </p:spPr>
        <p:txBody>
          <a:bodyPr lIns="0"/>
          <a:lstStyle>
            <a:lvl1pPr algn="l"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40" y="1742793"/>
            <a:ext cx="6400800" cy="593254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B3DB38B-F70D-144F-89B7-4167F0040C6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105E92A-1E01-7944-A861-7A5F229C6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7924800" y="5015535"/>
            <a:ext cx="1177356" cy="6421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5B3DB38B-F70D-144F-89B7-4167F0040C6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D105E92A-1E01-7944-A861-7A5F229C6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444" y="1070264"/>
            <a:ext cx="7772400" cy="657931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 to </a:t>
            </a:r>
            <a:br>
              <a:rPr lang="en-US" sz="5400" b="1" dirty="0"/>
            </a:br>
            <a:r>
              <a:rPr lang="en-US" sz="5400" b="1" dirty="0"/>
              <a:t>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40" y="2269914"/>
            <a:ext cx="6400800" cy="593254"/>
          </a:xfrm>
        </p:spPr>
        <p:txBody>
          <a:bodyPr/>
          <a:lstStyle/>
          <a:p>
            <a:r>
              <a:rPr lang="en-US" dirty="0"/>
              <a:t>and its real time use cases</a:t>
            </a:r>
          </a:p>
        </p:txBody>
      </p:sp>
    </p:spTree>
    <p:extLst>
      <p:ext uri="{BB962C8B-B14F-4D97-AF65-F5344CB8AC3E}">
        <p14:creationId xmlns:p14="http://schemas.microsoft.com/office/powerpoint/2010/main" val="224057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F0EB-5F41-4DC6-9761-2F06B737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Map/Reduce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AB430-D467-4A93-8315-C46622724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149" y="1333500"/>
            <a:ext cx="5849702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7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A8B4-33F6-475C-8301-B81EA86F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40F03-B66E-4A18-A97B-75AA8AAB1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748" y="1333500"/>
            <a:ext cx="587450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7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0CBC-643D-45F8-A0F7-C474797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7973-100F-4771-A131-EBDA8CEFA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81366"/>
            <a:ext cx="8229600" cy="36552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Spark SQL provides three main capabilities for using structured and semi structured data:</a:t>
            </a:r>
          </a:p>
          <a:p>
            <a:r>
              <a:rPr lang="en-US" dirty="0"/>
              <a:t>It provides a </a:t>
            </a:r>
            <a:r>
              <a:rPr lang="en-US" dirty="0" err="1"/>
              <a:t>DataFrame</a:t>
            </a:r>
            <a:r>
              <a:rPr lang="en-US" dirty="0"/>
              <a:t> abstraction in Python, Java, and Scala to simplify working with structured datasets. </a:t>
            </a:r>
            <a:r>
              <a:rPr lang="en-US" dirty="0" err="1"/>
              <a:t>DataFrames</a:t>
            </a:r>
            <a:r>
              <a:rPr lang="en-US" dirty="0"/>
              <a:t> are similar to tables in a relational database.</a:t>
            </a:r>
          </a:p>
          <a:p>
            <a:r>
              <a:rPr lang="en-US" dirty="0"/>
              <a:t>It can read and write data in a variety of structured formats (e.g., JSON, Hive Tables, and Parquet).</a:t>
            </a:r>
          </a:p>
          <a:p>
            <a:r>
              <a:rPr lang="en-US" dirty="0"/>
              <a:t>It lets you query the data using SQL, both inside a Spark program and from external tools that connect to Spark SQL through standard database connectors (JDBC/ ODBC), such as business intelligence tools like Tableau.</a:t>
            </a:r>
          </a:p>
        </p:txBody>
      </p:sp>
    </p:spTree>
    <p:extLst>
      <p:ext uri="{BB962C8B-B14F-4D97-AF65-F5344CB8AC3E}">
        <p14:creationId xmlns:p14="http://schemas.microsoft.com/office/powerpoint/2010/main" val="267254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Spark Streaming expresses streams as a series of RDDs over   time 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Combine streaming with batch and interactive queries 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</a:t>
            </a:r>
            <a:r>
              <a:rPr lang="en-US" sz="2400" dirty="0" err="1">
                <a:latin typeface="Helvetica Neue Light"/>
                <a:ea typeface="+mn-ea"/>
              </a:rPr>
              <a:t>Stateful</a:t>
            </a:r>
            <a:r>
              <a:rPr lang="en-US" sz="2400" dirty="0">
                <a:latin typeface="Helvetica Neue Light"/>
                <a:ea typeface="+mn-ea"/>
              </a:rPr>
              <a:t> and Fault Tolerant</a:t>
            </a:r>
          </a:p>
        </p:txBody>
      </p:sp>
    </p:spTree>
    <p:extLst>
      <p:ext uri="{BB962C8B-B14F-4D97-AF65-F5344CB8AC3E}">
        <p14:creationId xmlns:p14="http://schemas.microsoft.com/office/powerpoint/2010/main" val="130325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194CB7-98A8-49AA-816C-418035B0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Spark Streaming –Inputs/Outputs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ACE357B-1B77-4953-A9AA-AA0385985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217" y="1333500"/>
            <a:ext cx="668556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Spark Machine Learning(</a:t>
            </a:r>
            <a:r>
              <a:rPr lang="en-US" dirty="0" err="1"/>
              <a:t>MLib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3" y="1328391"/>
            <a:ext cx="8954223" cy="381510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Iterative computation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Vectors, Matrices = RDD[Vector]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   </a:t>
            </a:r>
            <a:r>
              <a:rPr lang="en-US" sz="1800" b="1" u="sng" dirty="0"/>
              <a:t>Current </a:t>
            </a:r>
            <a:r>
              <a:rPr lang="en-US" sz="1800" b="1" u="sng" dirty="0" err="1"/>
              <a:t>MLlib</a:t>
            </a:r>
            <a:r>
              <a:rPr lang="en-US" sz="1800" b="1" u="sng" dirty="0"/>
              <a:t> Algorithms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linear SVM and logistic regression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classification and regression tree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k-means clustering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recommendation via alternating least squares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singular value decomposition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linear regression with L1- and L2-regularization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multinomial naive Bayes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basic statistics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/>
              <a:t>• feature transformations</a:t>
            </a:r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21751" y="4939885"/>
            <a:ext cx="2963857" cy="612908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24963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134-F524-4282-B5E6-09A28ADF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8106-4A87-4800-9857-AC1C1B04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Helvetica Neue Light"/>
                <a:ea typeface="+mn-ea"/>
              </a:rPr>
              <a:t>GraphX</a:t>
            </a:r>
            <a:r>
              <a:rPr lang="en-US" sz="2400" dirty="0">
                <a:latin typeface="Helvetica Neue Light"/>
                <a:ea typeface="+mn-ea"/>
              </a:rPr>
              <a:t> is Apache Spark’s API for graphs and graph-parallel computation.</a:t>
            </a:r>
          </a:p>
          <a:p>
            <a:r>
              <a:rPr lang="en-US" sz="2400" dirty="0">
                <a:latin typeface="Helvetica Neue Light"/>
                <a:ea typeface="+mn-ea"/>
              </a:rPr>
              <a:t>Relations can be represented using edges and vertices forming a graph.</a:t>
            </a:r>
          </a:p>
          <a:p>
            <a:r>
              <a:rPr lang="en-US" sz="2400" dirty="0">
                <a:latin typeface="Helvetica Neue Light"/>
                <a:ea typeface="+mn-ea"/>
              </a:rPr>
              <a:t>The vertices represent the objects and the edges show the various relationships between those objects</a:t>
            </a:r>
          </a:p>
        </p:txBody>
      </p:sp>
    </p:spTree>
    <p:extLst>
      <p:ext uri="{BB962C8B-B14F-4D97-AF65-F5344CB8AC3E}">
        <p14:creationId xmlns:p14="http://schemas.microsoft.com/office/powerpoint/2010/main" val="89771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8229600" cy="952500"/>
          </a:xfrm>
        </p:spPr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382000" cy="418954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Flexibility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Spark </a:t>
            </a:r>
            <a:r>
              <a:rPr lang="en-US" dirty="0" err="1"/>
              <a:t>GraphX</a:t>
            </a:r>
            <a:r>
              <a:rPr lang="en-US" dirty="0"/>
              <a:t> works with both graphs and computations. </a:t>
            </a:r>
            <a:r>
              <a:rPr lang="en-US" dirty="0" err="1"/>
              <a:t>GraphX</a:t>
            </a:r>
            <a:r>
              <a:rPr lang="en-US" dirty="0"/>
              <a:t> unifies ETL (Extract, Transform &amp; Load), exploratory analysis and iterative graph computation within a single system. We can view the same data as both graphs and collections, transform and join graphs with RDDs efficiently and write custom iterative graph algorithms using the Pregel API.</a:t>
            </a:r>
          </a:p>
          <a:p>
            <a:r>
              <a:rPr lang="en-US" b="1" dirty="0"/>
              <a:t>Speed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Spark </a:t>
            </a:r>
            <a:r>
              <a:rPr lang="en-US" dirty="0" err="1"/>
              <a:t>GraphX</a:t>
            </a:r>
            <a:r>
              <a:rPr lang="en-US" dirty="0"/>
              <a:t> provides comparable performance to the fastest specialized graph processing systems. It is comparable with the fastest graph systems while retaining Spark’s flexibility, fault tolerance and ease of use.</a:t>
            </a:r>
          </a:p>
          <a:p>
            <a:r>
              <a:rPr lang="en-US" b="1" dirty="0"/>
              <a:t>Growing Algorithm Library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We can choose from a growing library of graph algorithms that Spark </a:t>
            </a:r>
            <a:r>
              <a:rPr lang="en-US" dirty="0" err="1"/>
              <a:t>GraphX</a:t>
            </a:r>
            <a:r>
              <a:rPr lang="en-US" dirty="0"/>
              <a:t> has to offer. Some of the popular algorithms are page rank, connected components, label propagation, SVD++, strongly connected components and triangle count.</a:t>
            </a:r>
          </a:p>
        </p:txBody>
      </p:sp>
    </p:spTree>
    <p:extLst>
      <p:ext uri="{BB962C8B-B14F-4D97-AF65-F5344CB8AC3E}">
        <p14:creationId xmlns:p14="http://schemas.microsoft.com/office/powerpoint/2010/main" val="196072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8914-8E66-4BD6-9D6E-51209B3A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Cases of Graph Computation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316B-EB4F-42D5-97B6-A19B090B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Facebook’s friends.</a:t>
            </a:r>
          </a:p>
          <a:p>
            <a:r>
              <a:rPr lang="en-US" sz="1800" dirty="0"/>
              <a:t>LinkedIn’s connections.</a:t>
            </a:r>
          </a:p>
          <a:p>
            <a:r>
              <a:rPr lang="en-US" sz="1800" dirty="0"/>
              <a:t>Relationships between galaxies and stars in astrophysics and Google’s Maps.</a:t>
            </a:r>
          </a:p>
          <a:p>
            <a:r>
              <a:rPr lang="en-US" sz="1800" dirty="0"/>
              <a:t>Disaster Detection System </a:t>
            </a:r>
          </a:p>
          <a:p>
            <a:r>
              <a:rPr lang="en-US" sz="1800" dirty="0"/>
              <a:t>Financial Fraud Detection </a:t>
            </a:r>
          </a:p>
          <a:p>
            <a:r>
              <a:rPr lang="en-US" sz="1800" dirty="0"/>
              <a:t>Geographic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97051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484"/>
            <a:ext cx="8229600" cy="952500"/>
          </a:xfrm>
        </p:spPr>
        <p:txBody>
          <a:bodyPr/>
          <a:lstStyle/>
          <a:p>
            <a:r>
              <a:rPr lang="en-US" dirty="0"/>
              <a:t>Administrative GUIs</a:t>
            </a:r>
          </a:p>
        </p:txBody>
      </p:sp>
      <p:sp>
        <p:nvSpPr>
          <p:cNvPr id="3" name="Shape 280"/>
          <p:cNvSpPr/>
          <p:nvPr/>
        </p:nvSpPr>
        <p:spPr>
          <a:xfrm>
            <a:off x="463276" y="1487316"/>
            <a:ext cx="7570432" cy="37897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5" name="Shape 327"/>
          <p:cNvSpPr/>
          <p:nvPr/>
        </p:nvSpPr>
        <p:spPr>
          <a:xfrm>
            <a:off x="3099483" y="1866864"/>
            <a:ext cx="7488920" cy="3789745"/>
          </a:xfrm>
          <a:prstGeom prst="rect">
            <a:avLst/>
          </a:prstGeom>
          <a:blipFill>
            <a:blip r:embed="rId3"/>
            <a:srcRect/>
            <a:stretch>
              <a:fillRect b="-10472"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/>
          <p:cNvSpPr txBox="1"/>
          <p:nvPr/>
        </p:nvSpPr>
        <p:spPr>
          <a:xfrm>
            <a:off x="463276" y="1049984"/>
            <a:ext cx="476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http://&lt;Standalone Master&gt;:8080 (by default)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884" y="5007012"/>
            <a:ext cx="1857851" cy="299245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8" idx="0"/>
          </p:cNvCxnSpPr>
          <p:nvPr/>
        </p:nvCxnSpPr>
        <p:spPr>
          <a:xfrm rot="5400000" flipH="1" flipV="1">
            <a:off x="1204865" y="2372525"/>
            <a:ext cx="2763432" cy="2505542"/>
          </a:xfrm>
          <a:prstGeom prst="bentConnector3">
            <a:avLst>
              <a:gd name="adj1" fmla="val 84864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C22E-1B35-491C-8711-F3366672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1047-1724-4DAB-BAE3-C200E150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Big Data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Challenges in Big Data Analytics 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Hadoop MapReduce vs Spark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What is Apache Spark 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Spark Core, SQL, Streaming, </a:t>
            </a:r>
            <a:r>
              <a:rPr lang="en-US" sz="2400" dirty="0" err="1">
                <a:latin typeface="Helvetica Neue Light"/>
                <a:ea typeface="+mn-ea"/>
              </a:rPr>
              <a:t>MLlib</a:t>
            </a:r>
            <a:r>
              <a:rPr lang="en-US" sz="2400" dirty="0">
                <a:latin typeface="Helvetica Neue Light"/>
                <a:ea typeface="+mn-ea"/>
              </a:rPr>
              <a:t>, and </a:t>
            </a:r>
            <a:r>
              <a:rPr lang="en-US" sz="2400" dirty="0" err="1">
                <a:latin typeface="Helvetica Neue Light"/>
                <a:ea typeface="+mn-ea"/>
              </a:rPr>
              <a:t>GraphX</a:t>
            </a:r>
            <a:r>
              <a:rPr lang="en-US" sz="2400" dirty="0">
                <a:latin typeface="Helvetica Neue Light"/>
                <a:ea typeface="+mn-ea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Spark in Production pipeline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• Q&amp;A</a:t>
            </a:r>
          </a:p>
        </p:txBody>
      </p:sp>
    </p:spTree>
    <p:extLst>
      <p:ext uri="{BB962C8B-B14F-4D97-AF65-F5344CB8AC3E}">
        <p14:creationId xmlns:p14="http://schemas.microsoft.com/office/powerpoint/2010/main" val="385364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BDF7-9619-4068-94F3-D1CD39CE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70EE4-6288-426B-81D2-369D68C06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465" y="1333500"/>
            <a:ext cx="553307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Just pass local or local[k] as master URL</a:t>
            </a:r>
          </a:p>
          <a:p>
            <a:r>
              <a:rPr lang="en-US" sz="1800" dirty="0"/>
              <a:t>Debug using local debuggers</a:t>
            </a:r>
          </a:p>
          <a:p>
            <a:pPr lvl="1"/>
            <a:r>
              <a:rPr lang="en-US" sz="1800" dirty="0"/>
              <a:t>For Java / </a:t>
            </a:r>
            <a:r>
              <a:rPr lang="en-US" sz="1800" dirty="0" err="1"/>
              <a:t>Scala</a:t>
            </a:r>
            <a:r>
              <a:rPr lang="en-US" sz="1800" dirty="0"/>
              <a:t>, just run your program in a debugger</a:t>
            </a:r>
          </a:p>
          <a:p>
            <a:pPr lvl="1"/>
            <a:r>
              <a:rPr lang="en-US" sz="1800" dirty="0"/>
              <a:t>For Python, use an attachable debugger (e.g. </a:t>
            </a:r>
            <a:r>
              <a:rPr lang="en-US" sz="1800" dirty="0" err="1"/>
              <a:t>PyDev</a:t>
            </a:r>
            <a:r>
              <a:rPr lang="en-US" sz="1800" dirty="0"/>
              <a:t>)</a:t>
            </a:r>
          </a:p>
          <a:p>
            <a:r>
              <a:rPr lang="en-US" sz="1800" dirty="0"/>
              <a:t>Great for development &amp; unit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Execution</a:t>
            </a:r>
          </a:p>
        </p:txBody>
      </p:sp>
    </p:spTree>
    <p:extLst>
      <p:ext uri="{BB962C8B-B14F-4D97-AF65-F5344CB8AC3E}">
        <p14:creationId xmlns:p14="http://schemas.microsoft.com/office/powerpoint/2010/main" val="3306199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Easiest way to launch is EMR</a:t>
            </a:r>
          </a:p>
          <a:p>
            <a:r>
              <a:rPr lang="en-US" sz="1800" dirty="0"/>
              <a:t>Several options for private clusters:</a:t>
            </a:r>
          </a:p>
          <a:p>
            <a:pPr lvl="1"/>
            <a:r>
              <a:rPr lang="en-US" sz="1800" dirty="0"/>
              <a:t>Standalone mode (similar to Hadoop’s deploy scripts)</a:t>
            </a:r>
          </a:p>
          <a:p>
            <a:pPr lvl="1"/>
            <a:r>
              <a:rPr lang="en-US" sz="1800" dirty="0" err="1"/>
              <a:t>Mesos</a:t>
            </a:r>
            <a:endParaRPr lang="en-US" sz="1800" dirty="0"/>
          </a:p>
          <a:p>
            <a:pPr lvl="1"/>
            <a:r>
              <a:rPr lang="en-US" sz="1800" dirty="0"/>
              <a:t>Hadoop YARN</a:t>
            </a:r>
          </a:p>
          <a:p>
            <a:r>
              <a:rPr lang="en-US" sz="1800" dirty="0"/>
              <a:t>Amazon EMR</a:t>
            </a:r>
          </a:p>
        </p:txBody>
      </p:sp>
    </p:spTree>
    <p:extLst>
      <p:ext uri="{BB962C8B-B14F-4D97-AF65-F5344CB8AC3E}">
        <p14:creationId xmlns:p14="http://schemas.microsoft.com/office/powerpoint/2010/main" val="91666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8D41-9487-43A2-864A-153B61ED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EMR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66E3B-2FEA-4848-A75E-66BBE09C2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377" y="1333500"/>
            <a:ext cx="582724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6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862-450E-4BA3-B968-065B5AD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data pipeline(Prod)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7382-27E7-4745-BF64-F926856E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https://github.com/jjdblast/pipeline-1</a:t>
            </a:r>
          </a:p>
        </p:txBody>
      </p:sp>
    </p:spTree>
    <p:extLst>
      <p:ext uri="{BB962C8B-B14F-4D97-AF65-F5344CB8AC3E}">
        <p14:creationId xmlns:p14="http://schemas.microsoft.com/office/powerpoint/2010/main" val="271492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7429" cy="37716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Unzip</a:t>
            </a:r>
          </a:p>
          <a:p>
            <a:r>
              <a:rPr lang="en-US" dirty="0"/>
              <a:t>Shell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Project Resources</a:t>
            </a:r>
          </a:p>
          <a:p>
            <a:r>
              <a:rPr lang="en-US" dirty="0"/>
              <a:t>Examples on the Project Site</a:t>
            </a:r>
          </a:p>
          <a:p>
            <a:r>
              <a:rPr lang="en-US" dirty="0"/>
              <a:t>Examples in the Distribution</a:t>
            </a:r>
          </a:p>
          <a:p>
            <a:r>
              <a:rPr lang="en-US" dirty="0"/>
              <a:t>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95" y="619078"/>
            <a:ext cx="4796695" cy="501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8012" y="4966487"/>
            <a:ext cx="3849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http://</a:t>
            </a:r>
            <a:r>
              <a:rPr lang="en-US" sz="2000" dirty="0" err="1"/>
              <a:t>spark.incubator.apache.org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45B2-8303-4270-84FE-4F083384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Big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D98CB-2751-487B-B16F-7DA4ED63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/>
                <a:ea typeface="+mn-ea"/>
              </a:rPr>
              <a:t>Volume - size of data</a:t>
            </a:r>
          </a:p>
          <a:p>
            <a:r>
              <a:rPr lang="en-US" sz="2400" dirty="0">
                <a:latin typeface="Helvetica Neue Light"/>
                <a:ea typeface="+mn-ea"/>
              </a:rPr>
              <a:t>Variety - diversity of formats  from many different sources</a:t>
            </a:r>
          </a:p>
          <a:p>
            <a:r>
              <a:rPr lang="en-US" sz="2400" dirty="0">
                <a:latin typeface="Helvetica Neue Light"/>
                <a:ea typeface="+mn-ea"/>
              </a:rPr>
              <a:t>Velocity- is the speed with which new data becomes available</a:t>
            </a:r>
          </a:p>
        </p:txBody>
      </p:sp>
    </p:spTree>
    <p:extLst>
      <p:ext uri="{BB962C8B-B14F-4D97-AF65-F5344CB8AC3E}">
        <p14:creationId xmlns:p14="http://schemas.microsoft.com/office/powerpoint/2010/main" val="133449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in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/>
                <a:ea typeface="+mn-ea"/>
              </a:rPr>
              <a:t>Emergence of Latency-Sensitive Analytics</a:t>
            </a:r>
          </a:p>
          <a:p>
            <a:r>
              <a:rPr lang="en-US" sz="2400" dirty="0">
                <a:latin typeface="Helvetica Neue Light"/>
                <a:ea typeface="+mn-ea"/>
              </a:rPr>
              <a:t>Focus on Analytic Productivity</a:t>
            </a:r>
          </a:p>
          <a:p>
            <a:r>
              <a:rPr lang="en-US" sz="2400" dirty="0">
                <a:latin typeface="Helvetica Neue Light"/>
                <a:ea typeface="+mn-ea"/>
              </a:rPr>
              <a:t>Integrated 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18765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4E3-B2D8-4606-B9B8-9FD4B0FC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Hadoop MapReduce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5EB95-8232-4E15-8B9E-04EF3A460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55185"/>
              </p:ext>
            </p:extLst>
          </p:nvPr>
        </p:nvGraphicFramePr>
        <p:xfrm>
          <a:off x="457200" y="1197780"/>
          <a:ext cx="8229600" cy="3775758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79006242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276907051"/>
                    </a:ext>
                  </a:extLst>
                </a:gridCol>
              </a:tblGrid>
              <a:tr h="2077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Apache Spark</a:t>
                      </a:r>
                      <a:endParaRPr lang="en-US" sz="1300">
                        <a:effectLst/>
                        <a:latin typeface="inherit"/>
                      </a:endParaRP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Hadoop MapReduce</a:t>
                      </a:r>
                      <a:endParaRPr lang="en-US" sz="1300" dirty="0">
                        <a:effectLst/>
                        <a:latin typeface="inherit"/>
                      </a:endParaRP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72186"/>
                  </a:ext>
                </a:extLst>
              </a:tr>
              <a:tr h="5962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  <a:latin typeface="inherit"/>
                        </a:rPr>
                        <a:t>Easy to program as less coding required.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  <a:latin typeface="inherit"/>
                        </a:rPr>
                        <a:t>Difficult to program as coding is verbose.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19389"/>
                  </a:ext>
                </a:extLst>
              </a:tr>
              <a:tr h="9847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  <a:latin typeface="inherit"/>
                        </a:rPr>
                        <a:t>Programmers can perform streaming, batch processing and machine learning ,all in the same cluster.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  <a:latin typeface="inherit"/>
                        </a:rPr>
                        <a:t>It is used for generating reports that help find answers to historical queries.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52289"/>
                  </a:ext>
                </a:extLst>
              </a:tr>
              <a:tr h="5962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effectLst/>
                          <a:latin typeface="inherit"/>
                        </a:rPr>
                        <a:t>Has in-built interactive mode.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effectLst/>
                          <a:latin typeface="inherit"/>
                        </a:rPr>
                        <a:t>No in-built interactive mode except tools like Pig and Hive.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708696"/>
                  </a:ext>
                </a:extLst>
              </a:tr>
              <a:tr h="79053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effectLst/>
                          <a:latin typeface="inherit"/>
                        </a:rPr>
                        <a:t>Executes jobs 10 to 100 times faster than Hadoop MapReduce.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  <a:latin typeface="inherit"/>
                        </a:rPr>
                        <a:t>Hadoop MapReduce does not leverage the memory of the Hadoop cluster to the maximum.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12561"/>
                  </a:ext>
                </a:extLst>
              </a:tr>
              <a:tr h="5962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effectLst/>
                          <a:latin typeface="inherit"/>
                        </a:rPr>
                        <a:t>Programmers can modify the data in real-time through Spark streaming.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  <a:latin typeface="inherit"/>
                        </a:rPr>
                        <a:t>Allows you to just process a batch of stored data.</a:t>
                      </a:r>
                    </a:p>
                  </a:txBody>
                  <a:tcPr marL="6745" marR="6745" marT="6745" marB="67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0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14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9A1CC-8A14-4505-B13C-F3B8DA330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43" y="1333500"/>
            <a:ext cx="6405113" cy="37719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54B7B34-A8C2-4F0B-975C-A4B7B307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46588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Spark - Resilient Distributed Dataset (RDD)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1840" y="2266065"/>
            <a:ext cx="5178038" cy="3497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Resilient Distributed Datasets</a:t>
            </a:r>
          </a:p>
          <a:p>
            <a:r>
              <a:rPr lang="en-US" dirty="0"/>
              <a:t>Collections of objects spread across a cluster, stored in RAM or on Disk</a:t>
            </a:r>
          </a:p>
          <a:p>
            <a:r>
              <a:rPr lang="en-US" dirty="0"/>
              <a:t>Built through parallel transformations</a:t>
            </a:r>
          </a:p>
          <a:p>
            <a:r>
              <a:rPr lang="en-US" dirty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9451" y="2278737"/>
            <a:ext cx="3350151" cy="34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/>
              <a:t>Transformations</a:t>
            </a:r>
            <a:br>
              <a:rPr lang="en-US" dirty="0"/>
            </a:b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923" y="1120306"/>
            <a:ext cx="7795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operations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on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3920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/>
                <a:ea typeface="+mn-ea"/>
              </a:rPr>
              <a:t>Main entry point to Spark functionality.</a:t>
            </a:r>
          </a:p>
          <a:p>
            <a:r>
              <a:rPr lang="en-US" sz="2400" dirty="0">
                <a:latin typeface="Helvetica Neue Light"/>
                <a:ea typeface="+mn-ea"/>
              </a:rPr>
              <a:t>Available in shell as variable sc.</a:t>
            </a:r>
          </a:p>
          <a:p>
            <a:r>
              <a:rPr lang="en-US" sz="2400" dirty="0">
                <a:latin typeface="Helvetica Neue Light"/>
                <a:ea typeface="+mn-ea"/>
              </a:rPr>
              <a:t>In standalone programs, we need to create </a:t>
            </a:r>
            <a:r>
              <a:rPr lang="en-US" sz="2400" dirty="0" err="1">
                <a:latin typeface="Helvetica Neue Light"/>
                <a:ea typeface="+mn-ea"/>
              </a:rPr>
              <a:t>sc</a:t>
            </a:r>
            <a:r>
              <a:rPr lang="en-US" sz="2400" dirty="0">
                <a:latin typeface="Helvetica Neue Light"/>
                <a:ea typeface="+mn-ea"/>
              </a:rPr>
              <a:t> by importing.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 	</a:t>
            </a:r>
            <a:r>
              <a:rPr lang="en-US" sz="2400" dirty="0" err="1">
                <a:latin typeface="Helvetica Neue Light"/>
                <a:ea typeface="+mn-ea"/>
              </a:rPr>
              <a:t>distData</a:t>
            </a:r>
            <a:r>
              <a:rPr lang="en-US" sz="2400" dirty="0">
                <a:latin typeface="Helvetica Neue Light"/>
                <a:ea typeface="+mn-ea"/>
              </a:rPr>
              <a:t> = </a:t>
            </a:r>
            <a:r>
              <a:rPr lang="en-US" sz="2400" dirty="0" err="1">
                <a:latin typeface="Helvetica Neue Light"/>
                <a:ea typeface="+mn-ea"/>
              </a:rPr>
              <a:t>sc.parallelize</a:t>
            </a:r>
            <a:r>
              <a:rPr lang="en-US" sz="2400" dirty="0">
                <a:latin typeface="Helvetica Neue Light"/>
                <a:ea typeface="+mn-ea"/>
              </a:rPr>
              <a:t>(data)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ea typeface="+mn-ea"/>
              </a:rPr>
              <a:t>	</a:t>
            </a:r>
            <a:r>
              <a:rPr lang="en-US" sz="2400" dirty="0" err="1">
                <a:latin typeface="Helvetica Neue Light"/>
                <a:ea typeface="+mn-ea"/>
              </a:rPr>
              <a:t>disData</a:t>
            </a:r>
            <a:r>
              <a:rPr lang="en-US" sz="2400" dirty="0">
                <a:latin typeface="Helvetica Neue Light"/>
                <a:ea typeface="+mn-ea"/>
              </a:rPr>
              <a:t> = </a:t>
            </a:r>
            <a:r>
              <a:rPr lang="en-US" sz="2400" dirty="0" err="1">
                <a:latin typeface="Helvetica Neue Light"/>
                <a:ea typeface="+mn-ea"/>
              </a:rPr>
              <a:t>sc.textFile</a:t>
            </a:r>
            <a:r>
              <a:rPr lang="en-US" sz="2400" dirty="0">
                <a:latin typeface="Helvetica Neue Light"/>
                <a:ea typeface="+mn-ea"/>
              </a:rPr>
              <a:t>(“data.txt”)</a:t>
            </a:r>
          </a:p>
          <a:p>
            <a:endParaRPr lang="en-US" sz="2400" dirty="0">
              <a:latin typeface="Helvetica Neue Light"/>
              <a:ea typeface="+mn-ea"/>
            </a:endParaRPr>
          </a:p>
          <a:p>
            <a:endParaRPr lang="en-US" sz="2400" dirty="0">
              <a:latin typeface="Helvetica Neue Light"/>
              <a:ea typeface="+mn-ea"/>
            </a:endParaRPr>
          </a:p>
          <a:p>
            <a:endParaRPr lang="en-US" sz="2400" dirty="0">
              <a:latin typeface="Helvetica Neue Ligh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701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A91B-38D1-4EB5-9370-FDB7054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Map/Reduce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DB789-9A27-4607-8E25-2D7500E3C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35" y="1333500"/>
            <a:ext cx="5777929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652</Words>
  <Application>Microsoft Office PowerPoint</Application>
  <PresentationFormat>On-screen Show (16:10)</PresentationFormat>
  <Paragraphs>134</Paragraphs>
  <Slides>25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Helvetica Neue Light</vt:lpstr>
      <vt:lpstr>inherit</vt:lpstr>
      <vt:lpstr>Lucida Console</vt:lpstr>
      <vt:lpstr>Open Sans</vt:lpstr>
      <vt:lpstr>Wingdings</vt:lpstr>
      <vt:lpstr>Office Theme</vt:lpstr>
      <vt:lpstr>Introduction to  Apache Spark</vt:lpstr>
      <vt:lpstr>Agenda</vt:lpstr>
      <vt:lpstr>Features of Big Data</vt:lpstr>
      <vt:lpstr>Challenges in Big Data Analytics</vt:lpstr>
      <vt:lpstr>Spark vs Hadoop MapReduce</vt:lpstr>
      <vt:lpstr>Spark</vt:lpstr>
      <vt:lpstr>Spark - Resilient Distributed Dataset (RDD)</vt:lpstr>
      <vt:lpstr>SparkContext</vt:lpstr>
      <vt:lpstr>Map/Reduce</vt:lpstr>
      <vt:lpstr>Map/Reduce</vt:lpstr>
      <vt:lpstr>Word Count</vt:lpstr>
      <vt:lpstr>Spark SQL</vt:lpstr>
      <vt:lpstr>Spark Streaming</vt:lpstr>
      <vt:lpstr>Spark Streaming –Inputs/Outputs</vt:lpstr>
      <vt:lpstr>Spark Machine Learning(MLib)</vt:lpstr>
      <vt:lpstr>GraphX</vt:lpstr>
      <vt:lpstr>Features of GraphX</vt:lpstr>
      <vt:lpstr>Use Cases of Graph Computation </vt:lpstr>
      <vt:lpstr>Administrative GUIs</vt:lpstr>
      <vt:lpstr>Spark Cluster</vt:lpstr>
      <vt:lpstr>Local Execution</vt:lpstr>
      <vt:lpstr>Cluster Execution</vt:lpstr>
      <vt:lpstr>Amazon EMR</vt:lpstr>
      <vt:lpstr>Real time data pipeline(Prod)</vt:lpstr>
      <vt:lpstr>Get Started</vt:lpstr>
    </vt:vector>
  </TitlesOfParts>
  <Company>Databricks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Apache Spark</dc:title>
  <dc:creator>Pat McDonough</dc:creator>
  <cp:lastModifiedBy>Jaicky Kumar</cp:lastModifiedBy>
  <cp:revision>212</cp:revision>
  <dcterms:created xsi:type="dcterms:W3CDTF">2013-11-30T01:19:23Z</dcterms:created>
  <dcterms:modified xsi:type="dcterms:W3CDTF">2017-10-05T11:22:17Z</dcterms:modified>
</cp:coreProperties>
</file>