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8" r:id="rId3"/>
    <p:sldId id="261" r:id="rId4"/>
    <p:sldId id="262" r:id="rId5"/>
    <p:sldId id="263" r:id="rId6"/>
    <p:sldId id="259" r:id="rId7"/>
    <p:sldId id="264" r:id="rId8"/>
    <p:sldId id="265" r:id="rId9"/>
    <p:sldId id="271" r:id="rId10"/>
    <p:sldId id="266" r:id="rId11"/>
    <p:sldId id="267" r:id="rId12"/>
    <p:sldId id="268" r:id="rId13"/>
    <p:sldId id="270"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D954A-CCBD-294B-AD6D-4914916062E4}" type="datetimeFigureOut">
              <a:rPr lang="en-US" smtClean="0"/>
              <a:t>3/26/22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E9E9A-4F8B-6245-BDC3-1AA554C27832}" type="slidenum">
              <a:rPr lang="en-US" smtClean="0"/>
              <a:t>‹#›</a:t>
            </a:fld>
            <a:endParaRPr lang="en-US"/>
          </a:p>
        </p:txBody>
      </p:sp>
    </p:spTree>
    <p:extLst>
      <p:ext uri="{BB962C8B-B14F-4D97-AF65-F5344CB8AC3E}">
        <p14:creationId xmlns:p14="http://schemas.microsoft.com/office/powerpoint/2010/main" val="127244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E9E9A-4F8B-6245-BDC3-1AA554C27832}" type="slidenum">
              <a:rPr lang="en-US" smtClean="0"/>
              <a:t>1</a:t>
            </a:fld>
            <a:endParaRPr lang="en-US"/>
          </a:p>
        </p:txBody>
      </p:sp>
    </p:spTree>
    <p:extLst>
      <p:ext uri="{BB962C8B-B14F-4D97-AF65-F5344CB8AC3E}">
        <p14:creationId xmlns:p14="http://schemas.microsoft.com/office/powerpoint/2010/main" val="96866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E9E9A-4F8B-6245-BDC3-1AA554C27832}" type="slidenum">
              <a:rPr lang="en-US" smtClean="0"/>
              <a:t>2</a:t>
            </a:fld>
            <a:endParaRPr lang="en-US"/>
          </a:p>
        </p:txBody>
      </p:sp>
    </p:spTree>
    <p:extLst>
      <p:ext uri="{BB962C8B-B14F-4D97-AF65-F5344CB8AC3E}">
        <p14:creationId xmlns:p14="http://schemas.microsoft.com/office/powerpoint/2010/main" val="3276204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E9E9A-4F8B-6245-BDC3-1AA554C27832}" type="slidenum">
              <a:rPr lang="en-US" smtClean="0"/>
              <a:t>5</a:t>
            </a:fld>
            <a:endParaRPr lang="en-US"/>
          </a:p>
        </p:txBody>
      </p:sp>
    </p:spTree>
    <p:extLst>
      <p:ext uri="{BB962C8B-B14F-4D97-AF65-F5344CB8AC3E}">
        <p14:creationId xmlns:p14="http://schemas.microsoft.com/office/powerpoint/2010/main" val="40813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E9E9A-4F8B-6245-BDC3-1AA554C27832}" type="slidenum">
              <a:rPr lang="en-US" smtClean="0"/>
              <a:t>12</a:t>
            </a:fld>
            <a:endParaRPr lang="en-US"/>
          </a:p>
        </p:txBody>
      </p:sp>
    </p:spTree>
    <p:extLst>
      <p:ext uri="{BB962C8B-B14F-4D97-AF65-F5344CB8AC3E}">
        <p14:creationId xmlns:p14="http://schemas.microsoft.com/office/powerpoint/2010/main" val="164263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CDC5-35E8-6548-ADD1-36855D509E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19BE7B4-9C34-BA45-B5A1-688A12CA3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3B9586A-8469-1748-9EE2-C8405CBFCBE5}"/>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358268C6-06F4-3245-901C-3B5524354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F0FFB-5476-C24D-BC59-A96F53ABBE9A}"/>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691794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DB57-507F-C846-BBFC-9F28CC79D4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6E3CFF-E8E0-8E44-95BE-D910B0FB82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E58704-F70E-B948-99AF-61C70586DC22}"/>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9D88CE73-061F-1146-B3B8-B3DD82142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F3504-B3CD-1C49-B51C-DE8BAE18DF0F}"/>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138603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C5EB9-BAD5-FB49-A907-FAA015667C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9E6893D-8B54-ED45-BC75-C1A6775E84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2CACA0-096C-824A-99B1-A36BC7F549E1}"/>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1FE847E0-59A5-3343-8131-0551BD38F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9988EA-3E62-6E43-A861-A83DE482BA56}"/>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261204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3F1E-92FD-BC48-997A-051BC8F583B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F1E1DC-7E37-D34A-90D3-51760FBA50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D6847F-C248-8746-8757-E58EF51CF31A}"/>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081F7946-DF44-DD4B-8745-5EA210761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1557C5-7599-1D40-90BE-F2157DC2157B}"/>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398148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A247-5C6C-CF42-9D5A-EBFF989707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8A13A1-1707-7C4C-B6C5-27DEBE1B9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FAB1205-84B5-484F-ADC8-B7D56E03CE2E}"/>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068F0A46-3C0A-8B4E-B104-573B4E5003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D89D3-E0B8-6C4D-933F-BDCEBCC73557}"/>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36578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64D9-CDD5-574E-880A-94E7E31A9B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6DFF4A-5903-684E-BBCA-B68C6BFD64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DCCF4C-18EA-B140-848D-847F2C688C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828013C-F66D-0D4F-B97B-7BB85CCBF9BB}"/>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6" name="Footer Placeholder 5">
            <a:extLst>
              <a:ext uri="{FF2B5EF4-FFF2-40B4-BE49-F238E27FC236}">
                <a16:creationId xmlns:a16="http://schemas.microsoft.com/office/drawing/2014/main" id="{1BD3B14B-F1FA-5F40-B552-A051A27CB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A111C-9B10-6643-B32F-10C3FE8EC7B7}"/>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19016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405B-58FF-C046-A95A-044DFCCFAC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42FB0B-12BD-2A4C-A6B4-BB6E9826D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7E2DF5-D867-FA4F-A260-C1B3F94EDE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2D397AA-6961-D648-890B-2865C28BA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921EEC-2F20-C44D-9352-EB0FB8FFA1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774D331-DF26-6942-88D2-F840C5F83164}"/>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8" name="Footer Placeholder 7">
            <a:extLst>
              <a:ext uri="{FF2B5EF4-FFF2-40B4-BE49-F238E27FC236}">
                <a16:creationId xmlns:a16="http://schemas.microsoft.com/office/drawing/2014/main" id="{D6F79B8C-41EE-D240-8BAA-2AA67FAB94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98A4DB-77A2-7C4D-8D42-66E73B5209D5}"/>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15840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201F-3696-7F4B-9D2C-1235A60F440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3F55BBE-8D7E-A64A-AA73-ED18F7B1B42D}"/>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4" name="Footer Placeholder 3">
            <a:extLst>
              <a:ext uri="{FF2B5EF4-FFF2-40B4-BE49-F238E27FC236}">
                <a16:creationId xmlns:a16="http://schemas.microsoft.com/office/drawing/2014/main" id="{B8C0F799-C9E9-8140-931C-4B481ADFD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864EE-4EFF-584B-BBC2-8DDDEB356BC0}"/>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1796776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DE763-9EC7-8542-A7CE-4C040A3216DA}"/>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3" name="Footer Placeholder 2">
            <a:extLst>
              <a:ext uri="{FF2B5EF4-FFF2-40B4-BE49-F238E27FC236}">
                <a16:creationId xmlns:a16="http://schemas.microsoft.com/office/drawing/2014/main" id="{1FC0B7C8-BCF0-DE43-8927-49C1C05D3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06068-179A-094A-AB53-9356FD2C1A0C}"/>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296874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2E8F-3D11-E54D-A1E5-9DA57511B1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32C5DD-D9DA-464A-8C46-65CD0B5F7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1BFF70-BE40-B44E-93C1-F76B9DAA9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D41882-9025-194E-B442-DD9690A9318A}"/>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6" name="Footer Placeholder 5">
            <a:extLst>
              <a:ext uri="{FF2B5EF4-FFF2-40B4-BE49-F238E27FC236}">
                <a16:creationId xmlns:a16="http://schemas.microsoft.com/office/drawing/2014/main" id="{8E8008E5-2D4B-024D-B272-B3B6DADB8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5B6AE-3AB6-5B46-B9AC-244794D50C8C}"/>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1963958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BF68-261B-3148-8D25-6738E3F481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C835884-24CA-C24A-A6F3-43770D0FC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A299C-76BF-B84D-8E4B-9094A5048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74C162-D611-314E-A494-02C977DF7832}"/>
              </a:ext>
            </a:extLst>
          </p:cNvPr>
          <p:cNvSpPr>
            <a:spLocks noGrp="1"/>
          </p:cNvSpPr>
          <p:nvPr>
            <p:ph type="dt" sz="half" idx="10"/>
          </p:nvPr>
        </p:nvSpPr>
        <p:spPr/>
        <p:txBody>
          <a:bodyPr/>
          <a:lstStyle/>
          <a:p>
            <a:fld id="{55BB2997-AB0E-884D-9552-BB0939043EC1}" type="datetimeFigureOut">
              <a:rPr lang="en-US" smtClean="0"/>
              <a:t>3/26/22</a:t>
            </a:fld>
            <a:endParaRPr lang="en-US"/>
          </a:p>
        </p:txBody>
      </p:sp>
      <p:sp>
        <p:nvSpPr>
          <p:cNvPr id="6" name="Footer Placeholder 5">
            <a:extLst>
              <a:ext uri="{FF2B5EF4-FFF2-40B4-BE49-F238E27FC236}">
                <a16:creationId xmlns:a16="http://schemas.microsoft.com/office/drawing/2014/main" id="{514ECC16-4E71-2C4C-93D0-B08FC27B64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F03AD-02E3-6A41-9D1B-EED37128F019}"/>
              </a:ext>
            </a:extLst>
          </p:cNvPr>
          <p:cNvSpPr>
            <a:spLocks noGrp="1"/>
          </p:cNvSpPr>
          <p:nvPr>
            <p:ph type="sldNum" sz="quarter" idx="12"/>
          </p:nvPr>
        </p:nvSpPr>
        <p:spPr/>
        <p:txBody>
          <a:bodyPr/>
          <a:lstStyle/>
          <a:p>
            <a:fld id="{9FCDF350-82C8-A542-BDC3-1C353ED46A7D}" type="slidenum">
              <a:rPr lang="en-US" smtClean="0"/>
              <a:t>‹#›</a:t>
            </a:fld>
            <a:endParaRPr lang="en-US"/>
          </a:p>
        </p:txBody>
      </p:sp>
    </p:spTree>
    <p:extLst>
      <p:ext uri="{BB962C8B-B14F-4D97-AF65-F5344CB8AC3E}">
        <p14:creationId xmlns:p14="http://schemas.microsoft.com/office/powerpoint/2010/main" val="43501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40B13-6E75-6044-AE2E-CD8F1FCFC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A6656B-7F61-0345-9278-6942437E8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8FB3B7-B4F6-4347-B2C5-D23FC1B10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B2997-AB0E-884D-9552-BB0939043EC1}" type="datetimeFigureOut">
              <a:rPr lang="en-US" smtClean="0"/>
              <a:t>3/26/22</a:t>
            </a:fld>
            <a:endParaRPr lang="en-US"/>
          </a:p>
        </p:txBody>
      </p:sp>
      <p:sp>
        <p:nvSpPr>
          <p:cNvPr id="5" name="Footer Placeholder 4">
            <a:extLst>
              <a:ext uri="{FF2B5EF4-FFF2-40B4-BE49-F238E27FC236}">
                <a16:creationId xmlns:a16="http://schemas.microsoft.com/office/drawing/2014/main" id="{64CF4746-3AD2-9D4A-BA54-F2CEFF780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3AF65E-3897-C041-A1A3-FE3B95549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DF350-82C8-A542-BDC3-1C353ED46A7D}" type="slidenum">
              <a:rPr lang="en-US" smtClean="0"/>
              <a:t>‹#›</a:t>
            </a:fld>
            <a:endParaRPr lang="en-US"/>
          </a:p>
        </p:txBody>
      </p:sp>
    </p:spTree>
    <p:extLst>
      <p:ext uri="{BB962C8B-B14F-4D97-AF65-F5344CB8AC3E}">
        <p14:creationId xmlns:p14="http://schemas.microsoft.com/office/powerpoint/2010/main" val="258640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2CFE9-F241-ED42-9CC9-150FF01CB2BE}"/>
              </a:ext>
            </a:extLst>
          </p:cNvPr>
          <p:cNvSpPr txBox="1"/>
          <p:nvPr/>
        </p:nvSpPr>
        <p:spPr>
          <a:xfrm>
            <a:off x="1186249" y="716692"/>
            <a:ext cx="9082358" cy="6463308"/>
          </a:xfrm>
          <a:prstGeom prst="rect">
            <a:avLst/>
          </a:prstGeom>
          <a:noFill/>
        </p:spPr>
        <p:txBody>
          <a:bodyPr wrap="square" rtlCol="0">
            <a:spAutoFit/>
          </a:bodyPr>
          <a:lstStyle/>
          <a:p>
            <a:r>
              <a:rPr lang="en-IN" b="1" dirty="0"/>
              <a:t>System design: Problem Statement</a:t>
            </a:r>
          </a:p>
          <a:p>
            <a:endParaRPr lang="en-IN" dirty="0"/>
          </a:p>
          <a:p>
            <a:pPr marL="342900" indent="-342900">
              <a:buFont typeface="+mj-lt"/>
              <a:buAutoNum type="arabicPeriod"/>
            </a:pPr>
            <a:r>
              <a:rPr lang="en-IN" dirty="0"/>
              <a:t>1 million backend server that serves search traffic (think it as search service by google).</a:t>
            </a:r>
          </a:p>
          <a:p>
            <a:pPr marL="342900" indent="-342900">
              <a:buFont typeface="+mj-lt"/>
              <a:buAutoNum type="arabicPeriod"/>
            </a:pPr>
            <a:r>
              <a:rPr lang="en-IN" dirty="0"/>
              <a:t>10k frontend servers – the FE servers intends to act as load balance the incoming traffic to the BE servers.</a:t>
            </a:r>
          </a:p>
          <a:p>
            <a:pPr marL="342900" indent="-342900">
              <a:buFont typeface="+mj-lt"/>
              <a:buAutoNum type="arabicPeriod"/>
            </a:pPr>
            <a:r>
              <a:rPr lang="en-IN" dirty="0"/>
              <a:t>Incoming traffic to the 10k FE servers are not balanced: there can be cold FE servers, and hot FE servers</a:t>
            </a:r>
          </a:p>
          <a:p>
            <a:pPr marL="342900" indent="-342900">
              <a:buFont typeface="+mj-lt"/>
              <a:buAutoNum type="arabicPeriod"/>
            </a:pPr>
            <a:r>
              <a:rPr lang="en-IN" dirty="0"/>
              <a:t>Design the system/algorithm, where the traffic to BE servers are balanced.</a:t>
            </a:r>
          </a:p>
          <a:p>
            <a:pPr marL="342900" indent="-342900">
              <a:buFont typeface="+mj-lt"/>
              <a:buAutoNum type="arabicPeriod"/>
            </a:pPr>
            <a:r>
              <a:rPr lang="en-IN" dirty="0"/>
              <a:t>The design should be within today’s computer architecture, ideally without centralized components.</a:t>
            </a:r>
          </a:p>
          <a:p>
            <a:endParaRPr lang="en-US" b="1" dirty="0"/>
          </a:p>
          <a:p>
            <a:r>
              <a:rPr lang="en-US" b="1" dirty="0"/>
              <a:t>Assumptions and NFR’s To be Confirmed with Zhen, and design to be modified based on feedback.</a:t>
            </a:r>
          </a:p>
          <a:p>
            <a:r>
              <a:rPr lang="en-IN" b="1" dirty="0"/>
              <a:t>Assumptions</a:t>
            </a:r>
          </a:p>
          <a:p>
            <a:pPr marL="742950" lvl="1" indent="-285750">
              <a:buFont typeface="Arial" panose="020B0604020202020204" pitchFamily="34" charset="0"/>
              <a:buChar char="•"/>
            </a:pPr>
            <a:r>
              <a:rPr lang="en-IN" dirty="0"/>
              <a:t>Requests are retried by clients when an FE server dies while processing.</a:t>
            </a:r>
          </a:p>
          <a:p>
            <a:pPr marL="742950" lvl="1" indent="-285750">
              <a:buFont typeface="Arial" panose="020B0604020202020204" pitchFamily="34" charset="0"/>
              <a:buChar char="•"/>
            </a:pPr>
            <a:r>
              <a:rPr lang="en-IN" dirty="0"/>
              <a:t>What happens if BE server dies while processing a request or midway ?</a:t>
            </a:r>
          </a:p>
          <a:p>
            <a:pPr marL="1200150" lvl="2" indent="-285750">
              <a:buFont typeface="Arial" panose="020B0604020202020204" pitchFamily="34" charset="0"/>
              <a:buChar char="•"/>
            </a:pPr>
            <a:r>
              <a:rPr lang="en-IN" dirty="0"/>
              <a:t>Do we expect FE to retry ?</a:t>
            </a:r>
          </a:p>
          <a:p>
            <a:pPr marL="285750" indent="-285750">
              <a:buFont typeface="Arial" panose="020B0604020202020204" pitchFamily="34" charset="0"/>
              <a:buChar char="•"/>
            </a:pPr>
            <a:r>
              <a:rPr lang="en-IN" b="1" dirty="0"/>
              <a:t>Question</a:t>
            </a:r>
            <a:r>
              <a:rPr lang="en-IN" dirty="0"/>
              <a:t> : Are the FE’s and BE’s in the Same </a:t>
            </a:r>
            <a:r>
              <a:rPr lang="en-IN" dirty="0" err="1"/>
              <a:t>DataCenter</a:t>
            </a:r>
            <a:r>
              <a:rPr lang="en-IN" dirty="0"/>
              <a:t> or is this a Per-Region Architecture Split across multiple Data Centres ?.</a:t>
            </a:r>
          </a:p>
          <a:p>
            <a:pPr marL="285750" indent="-285750">
              <a:buFont typeface="Arial" panose="020B0604020202020204" pitchFamily="34" charset="0"/>
              <a:buChar char="•"/>
            </a:pPr>
            <a:r>
              <a:rPr lang="en-IN" dirty="0"/>
              <a:t>BE’s are used solely for this purpose (search application) and no other application is deployed on the BE’s ?.</a:t>
            </a:r>
            <a:endParaRPr lang="en-US" dirty="0"/>
          </a:p>
          <a:p>
            <a:endParaRPr lang="en-IN" dirty="0"/>
          </a:p>
          <a:p>
            <a:endParaRPr lang="en-US" dirty="0"/>
          </a:p>
        </p:txBody>
      </p:sp>
    </p:spTree>
    <p:extLst>
      <p:ext uri="{BB962C8B-B14F-4D97-AF65-F5344CB8AC3E}">
        <p14:creationId xmlns:p14="http://schemas.microsoft.com/office/powerpoint/2010/main" val="216064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A2395A-7693-1942-BDBA-ADCF04978F05}"/>
              </a:ext>
            </a:extLst>
          </p:cNvPr>
          <p:cNvSpPr txBox="1"/>
          <p:nvPr/>
        </p:nvSpPr>
        <p:spPr>
          <a:xfrm>
            <a:off x="767255" y="515007"/>
            <a:ext cx="10941269" cy="6740307"/>
          </a:xfrm>
          <a:prstGeom prst="rect">
            <a:avLst/>
          </a:prstGeom>
          <a:noFill/>
        </p:spPr>
        <p:txBody>
          <a:bodyPr wrap="square" rtlCol="0">
            <a:spAutoFit/>
          </a:bodyPr>
          <a:lstStyle/>
          <a:p>
            <a:r>
              <a:rPr lang="en-US" dirty="0">
                <a:solidFill>
                  <a:srgbClr val="00B050"/>
                </a:solidFill>
              </a:rPr>
              <a:t>Approach 2 : </a:t>
            </a:r>
            <a:r>
              <a:rPr lang="en-IN" b="1" dirty="0">
                <a:solidFill>
                  <a:srgbClr val="00B050"/>
                </a:solidFill>
              </a:rPr>
              <a:t>Knotty</a:t>
            </a:r>
            <a:r>
              <a:rPr lang="en-US" dirty="0">
                <a:solidFill>
                  <a:srgbClr val="00B050"/>
                </a:solidFill>
              </a:rPr>
              <a:t> Continued…</a:t>
            </a:r>
          </a:p>
          <a:p>
            <a:r>
              <a:rPr lang="en-US" b="1" dirty="0"/>
              <a:t>Pros</a:t>
            </a:r>
          </a:p>
          <a:p>
            <a:pPr marL="285750" indent="-285750">
              <a:buFont typeface="Arial" panose="020B0604020202020204" pitchFamily="34" charset="0"/>
              <a:buChar char="•"/>
            </a:pPr>
            <a:r>
              <a:rPr lang="en-US" dirty="0"/>
              <a:t>It provides an upper bound on the load on any BE server at any given time using a token-bucket</a:t>
            </a:r>
          </a:p>
          <a:p>
            <a:pPr marL="285750" indent="-285750">
              <a:buFont typeface="Arial" panose="020B0604020202020204" pitchFamily="34" charset="0"/>
              <a:buChar char="•"/>
            </a:pPr>
            <a:r>
              <a:rPr lang="en-US" dirty="0"/>
              <a:t>By definition this approach will ensure BE’s sitting idle become candidates for selection by Hot BE’s.</a:t>
            </a:r>
          </a:p>
          <a:p>
            <a:pPr marL="742950" lvl="1" indent="-285750">
              <a:buFont typeface="Arial" panose="020B0604020202020204" pitchFamily="34" charset="0"/>
              <a:buChar char="•"/>
            </a:pPr>
            <a:r>
              <a:rPr lang="en-US" dirty="0"/>
              <a:t>In summary the approach attempts to set a non-zero lower bound and an reasonable upper bound on the requests being served by each BE at any given point in time.</a:t>
            </a:r>
          </a:p>
          <a:p>
            <a:r>
              <a:rPr lang="en-US" b="1" dirty="0"/>
              <a:t>Cons</a:t>
            </a:r>
          </a:p>
          <a:p>
            <a:pPr marL="285750" indent="-285750">
              <a:buFont typeface="Arial" panose="020B0604020202020204" pitchFamily="34" charset="0"/>
              <a:buChar char="•"/>
            </a:pPr>
            <a:r>
              <a:rPr lang="en-US" dirty="0"/>
              <a:t>The approach requires additional protocols  and algorithms to run in the FE’s  local load balancer component</a:t>
            </a:r>
          </a:p>
          <a:p>
            <a:pPr marL="742950" lvl="1" indent="-285750">
              <a:buFont typeface="Arial" panose="020B0604020202020204" pitchFamily="34" charset="0"/>
              <a:buChar char="•"/>
            </a:pPr>
            <a:r>
              <a:rPr lang="en-US" dirty="0"/>
              <a:t>(Gossip) for the FE’s to learn about the status of BE’s</a:t>
            </a:r>
          </a:p>
          <a:p>
            <a:pPr marL="742950" lvl="1" indent="-285750">
              <a:buFont typeface="Arial" panose="020B0604020202020204" pitchFamily="34" charset="0"/>
              <a:buChar char="•"/>
            </a:pPr>
            <a:r>
              <a:rPr lang="en-US" dirty="0"/>
              <a:t>BE’s would need to have Token Bucket for Rate Limiting (setting an upper bound on rate of requests)</a:t>
            </a:r>
          </a:p>
          <a:p>
            <a:pPr marL="742950" lvl="1" indent="-285750">
              <a:buFont typeface="Arial" panose="020B0604020202020204" pitchFamily="34" charset="0"/>
              <a:buChar char="•"/>
            </a:pPr>
            <a:r>
              <a:rPr lang="en-US" dirty="0"/>
              <a:t>In-Memory </a:t>
            </a:r>
            <a:r>
              <a:rPr lang="en-US" dirty="0" err="1"/>
              <a:t>DataStructures</a:t>
            </a:r>
            <a:r>
              <a:rPr lang="en-US" dirty="0"/>
              <a:t> are used in each FE for dynamically updating its associated BE’s</a:t>
            </a:r>
          </a:p>
          <a:p>
            <a:pPr marL="742950" lvl="1" indent="-285750">
              <a:buFont typeface="Arial" panose="020B0604020202020204" pitchFamily="34" charset="0"/>
              <a:buChar char="•"/>
            </a:pPr>
            <a:r>
              <a:rPr lang="en-US" dirty="0"/>
              <a:t>In-Memory </a:t>
            </a:r>
            <a:r>
              <a:rPr lang="en-US" dirty="0" err="1"/>
              <a:t>DataStructures</a:t>
            </a:r>
            <a:r>
              <a:rPr lang="en-US" dirty="0"/>
              <a:t> are used for computing the Top-K candidate BE’s that can serve any Client Request</a:t>
            </a:r>
          </a:p>
          <a:p>
            <a:pPr marL="742950" lvl="1" indent="-285750">
              <a:buFont typeface="Arial" panose="020B0604020202020204" pitchFamily="34" charset="0"/>
              <a:buChar char="•"/>
            </a:pPr>
            <a:r>
              <a:rPr lang="en-US" dirty="0"/>
              <a:t>Multiple configurable parameters C, X, z, n, K, w(</a:t>
            </a:r>
            <a:r>
              <a:rPr lang="en-US" dirty="0" err="1"/>
              <a:t>i</a:t>
            </a:r>
            <a:r>
              <a:rPr lang="en-US" dirty="0"/>
              <a:t>), t, referenced in the algorithm need to be experimented with </a:t>
            </a:r>
          </a:p>
          <a:p>
            <a:pPr marL="285750" indent="-285750">
              <a:buFont typeface="Arial" panose="020B0604020202020204" pitchFamily="34" charset="0"/>
              <a:buChar char="•"/>
            </a:pPr>
            <a:r>
              <a:rPr lang="en-US" dirty="0"/>
              <a:t>FE failure would cause it to loose all its in-memory information and it would then start fresh with its initial configuration of allocated BE’s which may be used by other FE’s in the mean time due to very definition of the algorithm.</a:t>
            </a:r>
          </a:p>
          <a:p>
            <a:pPr marL="742950" lvl="1" indent="-285750">
              <a:buFont typeface="Arial" panose="020B0604020202020204" pitchFamily="34" charset="0"/>
              <a:buChar char="•"/>
            </a:pPr>
            <a:r>
              <a:rPr lang="en-US" dirty="0"/>
              <a:t>The expectation is the FE would eventually drive itself into a state where it has the a good set of BE’s to which it can route the requests.</a:t>
            </a:r>
          </a:p>
          <a:p>
            <a:pPr marL="742950" lvl="1" indent="-285750">
              <a:buFont typeface="Arial" panose="020B0604020202020204" pitchFamily="34" charset="0"/>
              <a:buChar char="•"/>
            </a:pPr>
            <a:r>
              <a:rPr lang="en-US" dirty="0"/>
              <a:t>Trying to persist the FE state to disk/DB does not make sense and could limit scalability </a:t>
            </a:r>
          </a:p>
          <a:p>
            <a:pPr marL="285750"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87579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4BB8A-21EA-9441-8EE5-D746F3773FC5}"/>
              </a:ext>
            </a:extLst>
          </p:cNvPr>
          <p:cNvSpPr txBox="1"/>
          <p:nvPr/>
        </p:nvSpPr>
        <p:spPr>
          <a:xfrm>
            <a:off x="1397876" y="903890"/>
            <a:ext cx="9175531" cy="3139321"/>
          </a:xfrm>
          <a:prstGeom prst="rect">
            <a:avLst/>
          </a:prstGeom>
          <a:noFill/>
        </p:spPr>
        <p:txBody>
          <a:bodyPr wrap="square" rtlCol="0">
            <a:spAutoFit/>
          </a:bodyPr>
          <a:lstStyle/>
          <a:p>
            <a:r>
              <a:rPr lang="en-US" dirty="0">
                <a:solidFill>
                  <a:srgbClr val="00B050"/>
                </a:solidFill>
              </a:rPr>
              <a:t>Approach 2 : </a:t>
            </a:r>
            <a:r>
              <a:rPr lang="en-IN" b="1" dirty="0">
                <a:solidFill>
                  <a:srgbClr val="00B050"/>
                </a:solidFill>
              </a:rPr>
              <a:t>Knotty</a:t>
            </a:r>
            <a:r>
              <a:rPr lang="en-US" dirty="0">
                <a:solidFill>
                  <a:srgbClr val="00B050"/>
                </a:solidFill>
              </a:rPr>
              <a:t> Continued…</a:t>
            </a:r>
            <a:endParaRPr lang="en-US" dirty="0"/>
          </a:p>
          <a:p>
            <a:r>
              <a:rPr lang="en-US" b="1" dirty="0"/>
              <a:t>Cons </a:t>
            </a:r>
          </a:p>
          <a:p>
            <a:pPr marL="285750" indent="-285750">
              <a:buFont typeface="Arial" panose="020B0604020202020204" pitchFamily="34" charset="0"/>
              <a:buChar char="•"/>
            </a:pPr>
            <a:r>
              <a:rPr lang="en-US" dirty="0"/>
              <a:t>Possibility of Rejected request due to Token Rate Limit</a:t>
            </a:r>
          </a:p>
          <a:p>
            <a:pPr marL="742950" lvl="1" indent="-285750">
              <a:buFont typeface="Arial" panose="020B0604020202020204" pitchFamily="34" charset="0"/>
              <a:buChar char="•"/>
            </a:pPr>
            <a:r>
              <a:rPr lang="en-US" dirty="0"/>
              <a:t>When a client request is routed eventually by the FE, it could so happen that the BE has no Token’s in the bucket </a:t>
            </a:r>
          </a:p>
          <a:p>
            <a:pPr marL="1200150" lvl="2" indent="-285750">
              <a:buFont typeface="Arial" panose="020B0604020202020204" pitchFamily="34" charset="0"/>
              <a:buChar char="•"/>
            </a:pPr>
            <a:r>
              <a:rPr lang="en-US" dirty="0"/>
              <a:t>Multiple FE’s are contacting the same BE and the </a:t>
            </a:r>
            <a:r>
              <a:rPr lang="en-US" dirty="0" err="1"/>
              <a:t>TokenCount</a:t>
            </a:r>
            <a:r>
              <a:rPr lang="en-US" dirty="0"/>
              <a:t> for the BE stored in the FE is a delayed count.</a:t>
            </a:r>
          </a:p>
          <a:p>
            <a:pPr marL="1200150" lvl="2" indent="-285750">
              <a:buFont typeface="Arial" panose="020B0604020202020204" pitchFamily="34" charset="0"/>
              <a:buChar char="•"/>
            </a:pPr>
            <a:r>
              <a:rPr lang="en-US" dirty="0"/>
              <a:t>This could result in a 429 HTTP status back to the client.</a:t>
            </a:r>
          </a:p>
          <a:p>
            <a:pPr marL="1657350" lvl="3" indent="-285750">
              <a:buFont typeface="Arial" panose="020B0604020202020204" pitchFamily="34" charset="0"/>
              <a:buChar char="•"/>
            </a:pPr>
            <a:r>
              <a:rPr lang="en-US" dirty="0"/>
              <a:t>This could be  undesirable.</a:t>
            </a:r>
          </a:p>
          <a:p>
            <a:pPr marL="1200150" lvl="2"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16098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A88296-40FF-5D4F-8757-0E807C2056B5}"/>
              </a:ext>
            </a:extLst>
          </p:cNvPr>
          <p:cNvSpPr txBox="1"/>
          <p:nvPr/>
        </p:nvSpPr>
        <p:spPr>
          <a:xfrm>
            <a:off x="1355834" y="714703"/>
            <a:ext cx="10216056" cy="4247317"/>
          </a:xfrm>
          <a:prstGeom prst="rect">
            <a:avLst/>
          </a:prstGeom>
          <a:noFill/>
        </p:spPr>
        <p:txBody>
          <a:bodyPr wrap="square" rtlCol="0">
            <a:spAutoFit/>
          </a:bodyPr>
          <a:lstStyle/>
          <a:p>
            <a:r>
              <a:rPr lang="en-US" b="1" dirty="0">
                <a:solidFill>
                  <a:schemeClr val="accent2"/>
                </a:solidFill>
              </a:rPr>
              <a:t>Approach 1.5 :  Via Media</a:t>
            </a:r>
          </a:p>
          <a:p>
            <a:endParaRPr lang="en-US" dirty="0"/>
          </a:p>
          <a:p>
            <a:pPr marL="285750" indent="-285750">
              <a:buFont typeface="Arial" panose="020B0604020202020204" pitchFamily="34" charset="0"/>
              <a:buChar char="•"/>
            </a:pPr>
            <a:r>
              <a:rPr lang="en-US" dirty="0"/>
              <a:t>This approach does away with any initial configuration of BE’s for FE. </a:t>
            </a:r>
          </a:p>
          <a:p>
            <a:pPr marL="742950" lvl="1" indent="-285750">
              <a:buFont typeface="Arial" panose="020B0604020202020204" pitchFamily="34" charset="0"/>
              <a:buChar char="•"/>
            </a:pPr>
            <a:r>
              <a:rPr lang="en-US" dirty="0"/>
              <a:t>It will need information about potentially all the 1M BE’s.</a:t>
            </a:r>
          </a:p>
          <a:p>
            <a:pPr marL="1200150" lvl="2" indent="-285750">
              <a:buFont typeface="Arial" panose="020B0604020202020204" pitchFamily="34" charset="0"/>
              <a:buChar char="•"/>
            </a:pPr>
            <a:r>
              <a:rPr lang="en-US" dirty="0"/>
              <a:t>Learnt through Gossip</a:t>
            </a:r>
          </a:p>
          <a:p>
            <a:pPr marL="285750" indent="-285750">
              <a:buFont typeface="Arial" panose="020B0604020202020204" pitchFamily="34" charset="0"/>
              <a:buChar char="•"/>
            </a:pPr>
            <a:r>
              <a:rPr lang="en-US" dirty="0"/>
              <a:t>At first Connections are obtained at Random from the set of BE’s on any given client request</a:t>
            </a:r>
          </a:p>
          <a:p>
            <a:pPr marL="742950" lvl="1" indent="-285750">
              <a:buFont typeface="Arial" panose="020B0604020202020204" pitchFamily="34" charset="0"/>
              <a:buChar char="•"/>
            </a:pPr>
            <a:r>
              <a:rPr lang="en-US" dirty="0"/>
              <a:t>Connections thus obtained are pooled with a timeout of </a:t>
            </a:r>
            <a:r>
              <a:rPr lang="en-US" b="1" dirty="0"/>
              <a:t>N</a:t>
            </a:r>
            <a:r>
              <a:rPr lang="en-US" dirty="0"/>
              <a:t> minutes </a:t>
            </a:r>
          </a:p>
          <a:p>
            <a:pPr marL="742950" lvl="1" indent="-285750">
              <a:buFont typeface="Arial" panose="020B0604020202020204" pitchFamily="34" charset="0"/>
              <a:buChar char="•"/>
            </a:pPr>
            <a:r>
              <a:rPr lang="en-US" dirty="0"/>
              <a:t>When a pooled connection times out it is removed from the pool</a:t>
            </a:r>
          </a:p>
          <a:p>
            <a:pPr marL="285750" indent="-285750">
              <a:buFont typeface="Arial" panose="020B0604020202020204" pitchFamily="34" charset="0"/>
              <a:buChar char="•"/>
            </a:pPr>
            <a:r>
              <a:rPr lang="en-US" dirty="0"/>
              <a:t>Any new client requests are first served from the Connection Pool </a:t>
            </a:r>
          </a:p>
          <a:p>
            <a:pPr marL="742950" lvl="1" indent="-285750">
              <a:buFont typeface="Arial" panose="020B0604020202020204" pitchFamily="34" charset="0"/>
              <a:buChar char="•"/>
            </a:pPr>
            <a:r>
              <a:rPr lang="en-US" dirty="0"/>
              <a:t>After which new connections are dynamically obtained at Random from the set of 1M BE’s</a:t>
            </a:r>
          </a:p>
          <a:p>
            <a:pPr marL="1200150" lvl="2" indent="-285750">
              <a:buFont typeface="Arial" panose="020B0604020202020204" pitchFamily="34" charset="0"/>
              <a:buChar char="•"/>
            </a:pPr>
            <a:r>
              <a:rPr lang="en-US" dirty="0"/>
              <a:t>Subsequently added to the Pool for reuse</a:t>
            </a:r>
          </a:p>
          <a:p>
            <a:pPr marL="285750" indent="-285750">
              <a:buFont typeface="Arial" panose="020B0604020202020204" pitchFamily="34" charset="0"/>
              <a:buChar char="•"/>
            </a:pPr>
            <a:r>
              <a:rPr lang="en-US" dirty="0"/>
              <a:t>The BE’s could still have their Token Buckets configured as in </a:t>
            </a:r>
            <a:r>
              <a:rPr lang="en-US" b="1" dirty="0"/>
              <a:t>Approach 2</a:t>
            </a:r>
            <a:r>
              <a:rPr lang="en-US" dirty="0"/>
              <a:t> to set an upper bound on the request rates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6133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FFDFF-3375-094D-A813-F2BB8290AA90}"/>
              </a:ext>
            </a:extLst>
          </p:cNvPr>
          <p:cNvSpPr/>
          <p:nvPr/>
        </p:nvSpPr>
        <p:spPr>
          <a:xfrm>
            <a:off x="4293476" y="840827"/>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F78D714-1C0D-C744-A15C-973AB7C000A7}"/>
              </a:ext>
            </a:extLst>
          </p:cNvPr>
          <p:cNvSpPr/>
          <p:nvPr/>
        </p:nvSpPr>
        <p:spPr>
          <a:xfrm>
            <a:off x="4346026" y="3237185"/>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5EE63BD-6075-914C-9E9E-53B86CE80B1D}"/>
              </a:ext>
            </a:extLst>
          </p:cNvPr>
          <p:cNvSpPr/>
          <p:nvPr/>
        </p:nvSpPr>
        <p:spPr>
          <a:xfrm>
            <a:off x="4346026" y="2039006"/>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D2FAA33-7214-6345-AB3B-38E2AE15F662}"/>
              </a:ext>
            </a:extLst>
          </p:cNvPr>
          <p:cNvSpPr/>
          <p:nvPr/>
        </p:nvSpPr>
        <p:spPr>
          <a:xfrm>
            <a:off x="8397765" y="3715407"/>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390CC4C-C154-0D44-AA48-FBB47F22464A}"/>
              </a:ext>
            </a:extLst>
          </p:cNvPr>
          <p:cNvSpPr/>
          <p:nvPr/>
        </p:nvSpPr>
        <p:spPr>
          <a:xfrm>
            <a:off x="8397765" y="2217682"/>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8FA3837-7902-4E40-8C71-C8C91CFD4171}"/>
              </a:ext>
            </a:extLst>
          </p:cNvPr>
          <p:cNvSpPr/>
          <p:nvPr/>
        </p:nvSpPr>
        <p:spPr>
          <a:xfrm>
            <a:off x="8397766" y="835571"/>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54051A7-24B1-F040-8950-9FB6A4D06EA5}"/>
              </a:ext>
            </a:extLst>
          </p:cNvPr>
          <p:cNvSpPr/>
          <p:nvPr/>
        </p:nvSpPr>
        <p:spPr>
          <a:xfrm>
            <a:off x="8397764" y="4918842"/>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loud Callout 8">
            <a:extLst>
              <a:ext uri="{FF2B5EF4-FFF2-40B4-BE49-F238E27FC236}">
                <a16:creationId xmlns:a16="http://schemas.microsoft.com/office/drawing/2014/main" id="{A1EFFD53-080C-8A4A-BD4A-A968E5FCF0C5}"/>
              </a:ext>
            </a:extLst>
          </p:cNvPr>
          <p:cNvSpPr/>
          <p:nvPr/>
        </p:nvSpPr>
        <p:spPr>
          <a:xfrm>
            <a:off x="2282110" y="1088418"/>
            <a:ext cx="1380210" cy="14929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ame 9">
            <a:extLst>
              <a:ext uri="{FF2B5EF4-FFF2-40B4-BE49-F238E27FC236}">
                <a16:creationId xmlns:a16="http://schemas.microsoft.com/office/drawing/2014/main" id="{76B3DBCD-6DAB-094B-AAA3-E9138908B166}"/>
              </a:ext>
            </a:extLst>
          </p:cNvPr>
          <p:cNvSpPr/>
          <p:nvPr/>
        </p:nvSpPr>
        <p:spPr>
          <a:xfrm>
            <a:off x="998483" y="1533930"/>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rame 10">
            <a:extLst>
              <a:ext uri="{FF2B5EF4-FFF2-40B4-BE49-F238E27FC236}">
                <a16:creationId xmlns:a16="http://schemas.microsoft.com/office/drawing/2014/main" id="{ABE34909-F630-8945-8E79-617896C9FAEB}"/>
              </a:ext>
            </a:extLst>
          </p:cNvPr>
          <p:cNvSpPr/>
          <p:nvPr/>
        </p:nvSpPr>
        <p:spPr>
          <a:xfrm>
            <a:off x="998483" y="1934425"/>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11">
            <a:extLst>
              <a:ext uri="{FF2B5EF4-FFF2-40B4-BE49-F238E27FC236}">
                <a16:creationId xmlns:a16="http://schemas.microsoft.com/office/drawing/2014/main" id="{6F5688B5-245C-AB45-967D-B9C1EFA46367}"/>
              </a:ext>
            </a:extLst>
          </p:cNvPr>
          <p:cNvSpPr/>
          <p:nvPr/>
        </p:nvSpPr>
        <p:spPr>
          <a:xfrm>
            <a:off x="1008990" y="2288468"/>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Elbow Connector 13">
            <a:extLst>
              <a:ext uri="{FF2B5EF4-FFF2-40B4-BE49-F238E27FC236}">
                <a16:creationId xmlns:a16="http://schemas.microsoft.com/office/drawing/2014/main" id="{14204727-DD2F-AA47-9171-6C0BD9321B90}"/>
              </a:ext>
            </a:extLst>
          </p:cNvPr>
          <p:cNvCxnSpPr>
            <a:stCxn id="10" idx="3"/>
          </p:cNvCxnSpPr>
          <p:nvPr/>
        </p:nvCxnSpPr>
        <p:spPr>
          <a:xfrm flipV="1">
            <a:off x="1366345" y="1088418"/>
            <a:ext cx="2979681" cy="54938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7391398-723F-7C4F-B314-1F86216C638D}"/>
              </a:ext>
            </a:extLst>
          </p:cNvPr>
          <p:cNvCxnSpPr>
            <a:stCxn id="11" idx="3"/>
            <a:endCxn id="4" idx="1"/>
          </p:cNvCxnSpPr>
          <p:nvPr/>
        </p:nvCxnSpPr>
        <p:spPr>
          <a:xfrm>
            <a:off x="1366345" y="2038294"/>
            <a:ext cx="2979681" cy="3948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B0CA7CE-E7FC-A943-8740-7E1ED523688E}"/>
              </a:ext>
            </a:extLst>
          </p:cNvPr>
          <p:cNvCxnSpPr>
            <a:stCxn id="2" idx="3"/>
            <a:endCxn id="6" idx="1"/>
          </p:cNvCxnSpPr>
          <p:nvPr/>
        </p:nvCxnSpPr>
        <p:spPr>
          <a:xfrm>
            <a:off x="5376041" y="1234965"/>
            <a:ext cx="3021724" cy="1376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rapezium 18">
            <a:extLst>
              <a:ext uri="{FF2B5EF4-FFF2-40B4-BE49-F238E27FC236}">
                <a16:creationId xmlns:a16="http://schemas.microsoft.com/office/drawing/2014/main" id="{AB59CE39-715C-2743-8D6C-283FD4E001CA}"/>
              </a:ext>
            </a:extLst>
          </p:cNvPr>
          <p:cNvSpPr/>
          <p:nvPr/>
        </p:nvSpPr>
        <p:spPr>
          <a:xfrm rot="10800000">
            <a:off x="8397764" y="2564524"/>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ium 19">
            <a:extLst>
              <a:ext uri="{FF2B5EF4-FFF2-40B4-BE49-F238E27FC236}">
                <a16:creationId xmlns:a16="http://schemas.microsoft.com/office/drawing/2014/main" id="{D509F052-573B-F341-8537-8D4B19EDDC9E}"/>
              </a:ext>
            </a:extLst>
          </p:cNvPr>
          <p:cNvSpPr/>
          <p:nvPr/>
        </p:nvSpPr>
        <p:spPr>
          <a:xfrm rot="10800000">
            <a:off x="8387251" y="4064875"/>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ium 20">
            <a:extLst>
              <a:ext uri="{FF2B5EF4-FFF2-40B4-BE49-F238E27FC236}">
                <a16:creationId xmlns:a16="http://schemas.microsoft.com/office/drawing/2014/main" id="{B517E29B-881D-A64F-B57C-A4B789FA8F39}"/>
              </a:ext>
            </a:extLst>
          </p:cNvPr>
          <p:cNvSpPr/>
          <p:nvPr/>
        </p:nvSpPr>
        <p:spPr>
          <a:xfrm rot="10800000">
            <a:off x="8387247" y="5265684"/>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ium 21">
            <a:extLst>
              <a:ext uri="{FF2B5EF4-FFF2-40B4-BE49-F238E27FC236}">
                <a16:creationId xmlns:a16="http://schemas.microsoft.com/office/drawing/2014/main" id="{3AF18513-311C-9644-8B9D-0FD5855E1FCE}"/>
              </a:ext>
            </a:extLst>
          </p:cNvPr>
          <p:cNvSpPr/>
          <p:nvPr/>
        </p:nvSpPr>
        <p:spPr>
          <a:xfrm rot="10800000">
            <a:off x="8387247" y="1182413"/>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lternative Process 22">
            <a:extLst>
              <a:ext uri="{FF2B5EF4-FFF2-40B4-BE49-F238E27FC236}">
                <a16:creationId xmlns:a16="http://schemas.microsoft.com/office/drawing/2014/main" id="{9053C7F7-C3CE-A74A-A4D6-5A428FDF1A85}"/>
              </a:ext>
            </a:extLst>
          </p:cNvPr>
          <p:cNvSpPr/>
          <p:nvPr/>
        </p:nvSpPr>
        <p:spPr>
          <a:xfrm>
            <a:off x="4926704" y="989151"/>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lternative Process 23">
            <a:extLst>
              <a:ext uri="{FF2B5EF4-FFF2-40B4-BE49-F238E27FC236}">
                <a16:creationId xmlns:a16="http://schemas.microsoft.com/office/drawing/2014/main" id="{C7C123F5-D878-3542-9B94-D05377B16FC5}"/>
              </a:ext>
            </a:extLst>
          </p:cNvPr>
          <p:cNvSpPr/>
          <p:nvPr/>
        </p:nvSpPr>
        <p:spPr>
          <a:xfrm>
            <a:off x="4954347" y="2295088"/>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lternative Process 24">
            <a:extLst>
              <a:ext uri="{FF2B5EF4-FFF2-40B4-BE49-F238E27FC236}">
                <a16:creationId xmlns:a16="http://schemas.microsoft.com/office/drawing/2014/main" id="{A5EE9275-B07C-F84B-80E0-6AEB3E9CE10B}"/>
              </a:ext>
            </a:extLst>
          </p:cNvPr>
          <p:cNvSpPr/>
          <p:nvPr/>
        </p:nvSpPr>
        <p:spPr>
          <a:xfrm>
            <a:off x="4967476" y="3535310"/>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a:extLst>
              <a:ext uri="{FF2B5EF4-FFF2-40B4-BE49-F238E27FC236}">
                <a16:creationId xmlns:a16="http://schemas.microsoft.com/office/drawing/2014/main" id="{8421B35C-3F27-E648-ABF2-CBAD7597ACD4}"/>
              </a:ext>
            </a:extLst>
          </p:cNvPr>
          <p:cNvCxnSpPr>
            <a:stCxn id="4" idx="3"/>
          </p:cNvCxnSpPr>
          <p:nvPr/>
        </p:nvCxnSpPr>
        <p:spPr>
          <a:xfrm flipV="1">
            <a:off x="5428591" y="1076571"/>
            <a:ext cx="2958656" cy="13565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3D617877-C04D-0643-BBBB-068AB221E248}"/>
              </a:ext>
            </a:extLst>
          </p:cNvPr>
          <p:cNvCxnSpPr>
            <a:stCxn id="12" idx="3"/>
          </p:cNvCxnSpPr>
          <p:nvPr/>
        </p:nvCxnSpPr>
        <p:spPr>
          <a:xfrm>
            <a:off x="1376852" y="2392337"/>
            <a:ext cx="2916624" cy="10366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C567F14E-E360-624B-8103-70E3A995A551}"/>
              </a:ext>
            </a:extLst>
          </p:cNvPr>
          <p:cNvCxnSpPr>
            <a:stCxn id="3" idx="3"/>
          </p:cNvCxnSpPr>
          <p:nvPr/>
        </p:nvCxnSpPr>
        <p:spPr>
          <a:xfrm flipV="1">
            <a:off x="5428591" y="1446810"/>
            <a:ext cx="2958656" cy="2184513"/>
          </a:xfrm>
          <a:prstGeom prst="bentConnector3">
            <a:avLst>
              <a:gd name="adj1" fmla="val 6385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80FD21E1-A685-C741-92B2-7A1897E2650F}"/>
              </a:ext>
            </a:extLst>
          </p:cNvPr>
          <p:cNvCxnSpPr/>
          <p:nvPr/>
        </p:nvCxnSpPr>
        <p:spPr>
          <a:xfrm>
            <a:off x="5376040" y="1363108"/>
            <a:ext cx="2969175" cy="2746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0A71903-BB9A-2444-8B17-54B512151E18}"/>
              </a:ext>
            </a:extLst>
          </p:cNvPr>
          <p:cNvSpPr txBox="1"/>
          <p:nvPr/>
        </p:nvSpPr>
        <p:spPr>
          <a:xfrm>
            <a:off x="5799027" y="1533306"/>
            <a:ext cx="1848583" cy="246221"/>
          </a:xfrm>
          <a:prstGeom prst="rect">
            <a:avLst/>
          </a:prstGeom>
          <a:noFill/>
        </p:spPr>
        <p:txBody>
          <a:bodyPr wrap="none" rtlCol="0">
            <a:spAutoFit/>
          </a:bodyPr>
          <a:lstStyle/>
          <a:p>
            <a:r>
              <a:rPr lang="en-US" sz="1000" dirty="0"/>
              <a:t>Connections  from Random BE’s</a:t>
            </a:r>
          </a:p>
        </p:txBody>
      </p:sp>
      <p:sp>
        <p:nvSpPr>
          <p:cNvPr id="38" name="TextBox 37">
            <a:extLst>
              <a:ext uri="{FF2B5EF4-FFF2-40B4-BE49-F238E27FC236}">
                <a16:creationId xmlns:a16="http://schemas.microsoft.com/office/drawing/2014/main" id="{10FCAEC4-788A-494C-9A8F-6CA406B647FB}"/>
              </a:ext>
            </a:extLst>
          </p:cNvPr>
          <p:cNvSpPr txBox="1"/>
          <p:nvPr/>
        </p:nvSpPr>
        <p:spPr>
          <a:xfrm>
            <a:off x="785053" y="155623"/>
            <a:ext cx="815736" cy="369332"/>
          </a:xfrm>
          <a:prstGeom prst="rect">
            <a:avLst/>
          </a:prstGeom>
          <a:noFill/>
        </p:spPr>
        <p:txBody>
          <a:bodyPr wrap="none" rtlCol="0">
            <a:spAutoFit/>
          </a:bodyPr>
          <a:lstStyle/>
          <a:p>
            <a:r>
              <a:rPr lang="en-US" dirty="0"/>
              <a:t>Clients</a:t>
            </a:r>
          </a:p>
        </p:txBody>
      </p:sp>
      <p:sp>
        <p:nvSpPr>
          <p:cNvPr id="40" name="TextBox 39">
            <a:extLst>
              <a:ext uri="{FF2B5EF4-FFF2-40B4-BE49-F238E27FC236}">
                <a16:creationId xmlns:a16="http://schemas.microsoft.com/office/drawing/2014/main" id="{94B0DAE0-C159-3244-9CE5-1CE4B7B6E318}"/>
              </a:ext>
            </a:extLst>
          </p:cNvPr>
          <p:cNvSpPr txBox="1"/>
          <p:nvPr/>
        </p:nvSpPr>
        <p:spPr>
          <a:xfrm>
            <a:off x="4154209" y="177646"/>
            <a:ext cx="2443658" cy="369332"/>
          </a:xfrm>
          <a:prstGeom prst="rect">
            <a:avLst/>
          </a:prstGeom>
          <a:noFill/>
        </p:spPr>
        <p:txBody>
          <a:bodyPr wrap="square" rtlCol="0">
            <a:spAutoFit/>
          </a:bodyPr>
          <a:lstStyle/>
          <a:p>
            <a:r>
              <a:rPr lang="en-US" dirty="0"/>
              <a:t>Frontend Server : 10K</a:t>
            </a:r>
          </a:p>
        </p:txBody>
      </p:sp>
      <p:sp>
        <p:nvSpPr>
          <p:cNvPr id="41" name="TextBox 40">
            <a:extLst>
              <a:ext uri="{FF2B5EF4-FFF2-40B4-BE49-F238E27FC236}">
                <a16:creationId xmlns:a16="http://schemas.microsoft.com/office/drawing/2014/main" id="{1C3FE74C-28A1-9D4B-80D4-1997B6EA1637}"/>
              </a:ext>
            </a:extLst>
          </p:cNvPr>
          <p:cNvSpPr txBox="1"/>
          <p:nvPr/>
        </p:nvSpPr>
        <p:spPr>
          <a:xfrm>
            <a:off x="8219086" y="175298"/>
            <a:ext cx="3048000" cy="370800"/>
          </a:xfrm>
          <a:prstGeom prst="rect">
            <a:avLst/>
          </a:prstGeom>
          <a:noFill/>
        </p:spPr>
        <p:txBody>
          <a:bodyPr wrap="square" rtlCol="0">
            <a:spAutoFit/>
          </a:bodyPr>
          <a:lstStyle/>
          <a:p>
            <a:r>
              <a:rPr lang="en-US" dirty="0"/>
              <a:t>Backend Servers : 1 Million</a:t>
            </a:r>
          </a:p>
        </p:txBody>
      </p:sp>
      <p:sp>
        <p:nvSpPr>
          <p:cNvPr id="42" name="TextBox 41">
            <a:extLst>
              <a:ext uri="{FF2B5EF4-FFF2-40B4-BE49-F238E27FC236}">
                <a16:creationId xmlns:a16="http://schemas.microsoft.com/office/drawing/2014/main" id="{42CC4DC2-6185-0646-B994-B7F91798E290}"/>
              </a:ext>
            </a:extLst>
          </p:cNvPr>
          <p:cNvSpPr txBox="1"/>
          <p:nvPr/>
        </p:nvSpPr>
        <p:spPr>
          <a:xfrm>
            <a:off x="785053" y="4361796"/>
            <a:ext cx="2548583" cy="369332"/>
          </a:xfrm>
          <a:prstGeom prst="rect">
            <a:avLst/>
          </a:prstGeom>
          <a:noFill/>
        </p:spPr>
        <p:txBody>
          <a:bodyPr wrap="none" rtlCol="0">
            <a:spAutoFit/>
          </a:bodyPr>
          <a:lstStyle/>
          <a:p>
            <a:r>
              <a:rPr lang="en-US" dirty="0">
                <a:solidFill>
                  <a:schemeClr val="accent2"/>
                </a:solidFill>
              </a:rPr>
              <a:t>Approach 1.5 : Via Media</a:t>
            </a:r>
          </a:p>
        </p:txBody>
      </p:sp>
      <p:cxnSp>
        <p:nvCxnSpPr>
          <p:cNvPr id="44" name="Elbow Connector 43">
            <a:extLst>
              <a:ext uri="{FF2B5EF4-FFF2-40B4-BE49-F238E27FC236}">
                <a16:creationId xmlns:a16="http://schemas.microsoft.com/office/drawing/2014/main" id="{63A18E72-C7F3-B541-A614-7FCFC5A27F34}"/>
              </a:ext>
            </a:extLst>
          </p:cNvPr>
          <p:cNvCxnSpPr>
            <a:endCxn id="3" idx="2"/>
          </p:cNvCxnSpPr>
          <p:nvPr/>
        </p:nvCxnSpPr>
        <p:spPr>
          <a:xfrm rot="10800000">
            <a:off x="4887309" y="4025462"/>
            <a:ext cx="3499938" cy="1030015"/>
          </a:xfrm>
          <a:prstGeom prst="bentConnector2">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F00FF5C8-D748-CE48-B370-ECF10C52F28B}"/>
              </a:ext>
            </a:extLst>
          </p:cNvPr>
          <p:cNvSpPr txBox="1"/>
          <p:nvPr/>
        </p:nvSpPr>
        <p:spPr>
          <a:xfrm>
            <a:off x="5866874" y="4809257"/>
            <a:ext cx="1540806" cy="246221"/>
          </a:xfrm>
          <a:prstGeom prst="rect">
            <a:avLst/>
          </a:prstGeom>
          <a:noFill/>
        </p:spPr>
        <p:txBody>
          <a:bodyPr wrap="none" rtlCol="0">
            <a:spAutoFit/>
          </a:bodyPr>
          <a:lstStyle/>
          <a:p>
            <a:r>
              <a:rPr lang="en-US" sz="1000" dirty="0"/>
              <a:t>Gossip to learn about BE’s</a:t>
            </a:r>
          </a:p>
        </p:txBody>
      </p:sp>
      <p:cxnSp>
        <p:nvCxnSpPr>
          <p:cNvPr id="47" name="Elbow Connector 46">
            <a:extLst>
              <a:ext uri="{FF2B5EF4-FFF2-40B4-BE49-F238E27FC236}">
                <a16:creationId xmlns:a16="http://schemas.microsoft.com/office/drawing/2014/main" id="{2DA7314D-08B3-024B-B1DE-76CC4E85B322}"/>
              </a:ext>
            </a:extLst>
          </p:cNvPr>
          <p:cNvCxnSpPr>
            <a:cxnSpLocks/>
          </p:cNvCxnSpPr>
          <p:nvPr/>
        </p:nvCxnSpPr>
        <p:spPr>
          <a:xfrm rot="10800000">
            <a:off x="5428591" y="2591731"/>
            <a:ext cx="2969172" cy="251317"/>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Elbow Connector 49">
            <a:extLst>
              <a:ext uri="{FF2B5EF4-FFF2-40B4-BE49-F238E27FC236}">
                <a16:creationId xmlns:a16="http://schemas.microsoft.com/office/drawing/2014/main" id="{1423FD4E-BEBA-6F47-91A4-CB8F18F2F94A}"/>
              </a:ext>
            </a:extLst>
          </p:cNvPr>
          <p:cNvCxnSpPr>
            <a:stCxn id="4" idx="0"/>
            <a:endCxn id="2" idx="2"/>
          </p:cNvCxnSpPr>
          <p:nvPr/>
        </p:nvCxnSpPr>
        <p:spPr>
          <a:xfrm rot="16200000" flipV="1">
            <a:off x="4656083" y="1807780"/>
            <a:ext cx="409903" cy="52550"/>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6316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D68B35-416C-8E4C-9F5A-948683A800C7}"/>
              </a:ext>
            </a:extLst>
          </p:cNvPr>
          <p:cNvSpPr txBox="1"/>
          <p:nvPr/>
        </p:nvSpPr>
        <p:spPr>
          <a:xfrm>
            <a:off x="567558" y="258058"/>
            <a:ext cx="9795641" cy="6740307"/>
          </a:xfrm>
          <a:prstGeom prst="rect">
            <a:avLst/>
          </a:prstGeom>
          <a:noFill/>
        </p:spPr>
        <p:txBody>
          <a:bodyPr wrap="square" rtlCol="0">
            <a:spAutoFit/>
          </a:bodyPr>
          <a:lstStyle/>
          <a:p>
            <a:r>
              <a:rPr lang="en-US" dirty="0">
                <a:solidFill>
                  <a:schemeClr val="accent2"/>
                </a:solidFill>
              </a:rPr>
              <a:t>Approach 1.5: Via Media</a:t>
            </a:r>
          </a:p>
          <a:p>
            <a:endParaRPr lang="en-US" dirty="0"/>
          </a:p>
          <a:p>
            <a:r>
              <a:rPr lang="en-US" b="1" dirty="0"/>
              <a:t>Pros</a:t>
            </a:r>
          </a:p>
          <a:p>
            <a:pPr marL="285750" indent="-285750">
              <a:buFont typeface="Arial" panose="020B0604020202020204" pitchFamily="34" charset="0"/>
              <a:buChar char="•"/>
            </a:pPr>
            <a:r>
              <a:rPr lang="en-US" dirty="0"/>
              <a:t>Simpler than Approach 2.</a:t>
            </a:r>
          </a:p>
          <a:p>
            <a:pPr marL="285750" indent="-285750">
              <a:buFont typeface="Arial" panose="020B0604020202020204" pitchFamily="34" charset="0"/>
              <a:buChar char="•"/>
            </a:pPr>
            <a:r>
              <a:rPr lang="en-US" dirty="0"/>
              <a:t>Does not require any initial configuration (of BE List)  as proposed in Approach 1 and 2</a:t>
            </a:r>
          </a:p>
          <a:p>
            <a:pPr marL="742950" lvl="1" indent="-285750">
              <a:buFont typeface="Arial" panose="020B0604020202020204" pitchFamily="34" charset="0"/>
              <a:buChar char="•"/>
            </a:pPr>
            <a:r>
              <a:rPr lang="en-US" dirty="0"/>
              <a:t>Tries to Randomly acquire connection to any of the 1M BE’s </a:t>
            </a:r>
            <a:r>
              <a:rPr lang="en-US" dirty="0" err="1"/>
              <a:t>everytime</a:t>
            </a:r>
            <a:r>
              <a:rPr lang="en-US" dirty="0"/>
              <a:t> it needs a new one</a:t>
            </a:r>
          </a:p>
          <a:p>
            <a:pPr marL="285750" indent="-285750">
              <a:buFont typeface="Arial" panose="020B0604020202020204" pitchFamily="34" charset="0"/>
              <a:buChar char="•"/>
            </a:pPr>
            <a:r>
              <a:rPr lang="en-US" dirty="0"/>
              <a:t>Less impacted by BE servers dying and new BE servers being added to the system</a:t>
            </a:r>
          </a:p>
          <a:p>
            <a:pPr marL="742950" lvl="1" indent="-285750">
              <a:buFont typeface="Arial" panose="020B0604020202020204" pitchFamily="34" charset="0"/>
              <a:buChar char="•"/>
            </a:pPr>
            <a:r>
              <a:rPr lang="en-US" dirty="0"/>
              <a:t>Connections are pooled only for N minutes</a:t>
            </a:r>
          </a:p>
          <a:p>
            <a:pPr marL="285750" indent="-285750">
              <a:buFont typeface="Arial" panose="020B0604020202020204" pitchFamily="34" charset="0"/>
              <a:buChar char="•"/>
            </a:pPr>
            <a:r>
              <a:rPr lang="en-US" dirty="0"/>
              <a:t>Will try to obtain more connections for Hot FE</a:t>
            </a:r>
          </a:p>
          <a:p>
            <a:pPr marL="742950" lvl="1" indent="-285750">
              <a:buFont typeface="Arial" panose="020B0604020202020204" pitchFamily="34" charset="0"/>
              <a:buChar char="•"/>
            </a:pPr>
            <a:r>
              <a:rPr lang="en-US" dirty="0"/>
              <a:t>And with connections expiring every N minutes there could be a lot of activity</a:t>
            </a:r>
          </a:p>
          <a:p>
            <a:pPr marL="285750" indent="-285750">
              <a:buFont typeface="Arial" panose="020B0604020202020204" pitchFamily="34" charset="0"/>
              <a:buChar char="•"/>
            </a:pPr>
            <a:r>
              <a:rPr lang="en-US" dirty="0"/>
              <a:t>The Cold FE does not impact this algorithm as it tries to randomly pick BE’s on the Backend.</a:t>
            </a:r>
          </a:p>
          <a:p>
            <a:endParaRPr lang="en-US" dirty="0"/>
          </a:p>
          <a:p>
            <a:pPr marL="285750" indent="-285750">
              <a:buFont typeface="Arial" panose="020B0604020202020204" pitchFamily="34" charset="0"/>
              <a:buChar char="•"/>
            </a:pPr>
            <a:endParaRPr lang="en-US" dirty="0"/>
          </a:p>
          <a:p>
            <a:r>
              <a:rPr lang="en-US" b="1" dirty="0"/>
              <a:t>Cons</a:t>
            </a:r>
          </a:p>
          <a:p>
            <a:endParaRPr lang="en-US" dirty="0"/>
          </a:p>
          <a:p>
            <a:pPr marL="285750" indent="-285750">
              <a:buFont typeface="Arial" panose="020B0604020202020204" pitchFamily="34" charset="0"/>
              <a:buChar char="•"/>
            </a:pPr>
            <a:r>
              <a:rPr lang="en-US" dirty="0"/>
              <a:t>The FE would not have information about the Token Counts and Active Sessions on the 1M BE’s, it also does not have information on Latency of BE’s.</a:t>
            </a:r>
          </a:p>
          <a:p>
            <a:pPr marL="742950" lvl="1" indent="-285750">
              <a:buFont typeface="Arial" panose="020B0604020202020204" pitchFamily="34" charset="0"/>
              <a:buChar char="•"/>
            </a:pPr>
            <a:r>
              <a:rPr lang="en-US" dirty="0"/>
              <a:t>The randomized connection requests by all the 10K FE’s on getting connections to  1M BE’s can hit more frequent Rate Limits on the BE’s causing 429 errors to be returned to Clients.</a:t>
            </a:r>
          </a:p>
          <a:p>
            <a:pPr marL="285750" indent="-285750">
              <a:buFont typeface="Arial" panose="020B0604020202020204" pitchFamily="34" charset="0"/>
              <a:buChar char="•"/>
            </a:pPr>
            <a:r>
              <a:rPr lang="en-IN" dirty="0"/>
              <a:t>It opens  new connections more often compared to Approaches 1 and 2</a:t>
            </a:r>
          </a:p>
          <a:p>
            <a:pPr marL="742950" lvl="1" indent="-285750">
              <a:buFont typeface="Arial" panose="020B0604020202020204" pitchFamily="34" charset="0"/>
              <a:buChar char="•"/>
            </a:pPr>
            <a:r>
              <a:rPr lang="en-IN" dirty="0"/>
              <a:t>Performance can be worse, though how much worse needs to be assessed practically.</a:t>
            </a:r>
          </a:p>
          <a:p>
            <a:pPr marL="1200150" lvl="2" indent="-285750">
              <a:buFont typeface="Arial" panose="020B0604020202020204" pitchFamily="34" charset="0"/>
              <a:buChar char="•"/>
            </a:pPr>
            <a:r>
              <a:rPr lang="en-IN" dirty="0"/>
              <a:t>TCP connection handshake delays + TCP slow start</a:t>
            </a:r>
          </a:p>
          <a:p>
            <a:pPr marL="742950" lvl="1" indent="-285750">
              <a:buFont typeface="Arial" panose="020B0604020202020204" pitchFamily="34" charset="0"/>
              <a:buChar char="•"/>
            </a:pPr>
            <a:endParaRPr lang="en-IN" dirty="0"/>
          </a:p>
          <a:p>
            <a:pPr lvl="1"/>
            <a:endParaRPr lang="en-US" dirty="0"/>
          </a:p>
        </p:txBody>
      </p:sp>
    </p:spTree>
    <p:extLst>
      <p:ext uri="{BB962C8B-B14F-4D97-AF65-F5344CB8AC3E}">
        <p14:creationId xmlns:p14="http://schemas.microsoft.com/office/powerpoint/2010/main" val="359985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E7C76-B985-A647-9413-55F041DCC98F}"/>
              </a:ext>
            </a:extLst>
          </p:cNvPr>
          <p:cNvSpPr txBox="1"/>
          <p:nvPr/>
        </p:nvSpPr>
        <p:spPr>
          <a:xfrm>
            <a:off x="672662" y="441434"/>
            <a:ext cx="10426262" cy="4524315"/>
          </a:xfrm>
          <a:prstGeom prst="rect">
            <a:avLst/>
          </a:prstGeom>
          <a:noFill/>
        </p:spPr>
        <p:txBody>
          <a:bodyPr wrap="square" rtlCol="0">
            <a:spAutoFit/>
          </a:bodyPr>
          <a:lstStyle/>
          <a:p>
            <a:r>
              <a:rPr lang="en-US" b="1" dirty="0"/>
              <a:t>Estimations</a:t>
            </a:r>
            <a:r>
              <a:rPr lang="en-US" dirty="0"/>
              <a:t> </a:t>
            </a:r>
          </a:p>
          <a:p>
            <a:endParaRPr lang="en-US" dirty="0"/>
          </a:p>
          <a:p>
            <a:r>
              <a:rPr lang="en-US" b="1" dirty="0"/>
              <a:t>Assumptions</a:t>
            </a:r>
          </a:p>
          <a:p>
            <a:pPr marL="285750" indent="-285750">
              <a:buFont typeface="Arial" panose="020B0604020202020204" pitchFamily="34" charset="0"/>
              <a:buChar char="•"/>
            </a:pPr>
            <a:r>
              <a:rPr lang="en-US" dirty="0"/>
              <a:t>Round trip latency in data center = 1000 micro-second (1 millisecond) </a:t>
            </a:r>
          </a:p>
          <a:p>
            <a:pPr marL="285750" indent="-285750">
              <a:buFont typeface="Arial" panose="020B0604020202020204" pitchFamily="34" charset="0"/>
              <a:buChar char="•"/>
            </a:pPr>
            <a:r>
              <a:rPr lang="en-US" dirty="0"/>
              <a:t>Search response payload </a:t>
            </a:r>
            <a:r>
              <a:rPr lang="en-US" dirty="0" err="1"/>
              <a:t>upto</a:t>
            </a:r>
            <a:r>
              <a:rPr lang="en-US" dirty="0"/>
              <a:t> 1Mb (1</a:t>
            </a:r>
            <a:r>
              <a:rPr lang="en-US" baseline="30000" dirty="0"/>
              <a:t>st</a:t>
            </a:r>
            <a:r>
              <a:rPr lang="en-US" dirty="0"/>
              <a:t> page of many search results), </a:t>
            </a:r>
          </a:p>
          <a:p>
            <a:pPr marL="285750" indent="-285750">
              <a:buFont typeface="Arial" panose="020B0604020202020204" pitchFamily="34" charset="0"/>
              <a:buChar char="•"/>
            </a:pPr>
            <a:r>
              <a:rPr lang="en-US" dirty="0"/>
              <a:t>Read 1Mb sequentially over network = 10ms</a:t>
            </a:r>
          </a:p>
          <a:p>
            <a:pPr marL="285750" indent="-285750">
              <a:buFont typeface="Arial" panose="020B0604020202020204" pitchFamily="34" charset="0"/>
              <a:buChar char="•"/>
            </a:pPr>
            <a:r>
              <a:rPr lang="en-US" dirty="0"/>
              <a:t>FE Apache server supports 150 concurrent connections by default</a:t>
            </a:r>
          </a:p>
          <a:p>
            <a:pPr marL="285750" indent="-285750">
              <a:buFont typeface="Arial" panose="020B0604020202020204" pitchFamily="34" charset="0"/>
              <a:buChar char="•"/>
            </a:pPr>
            <a:endParaRPr lang="en-US" dirty="0"/>
          </a:p>
          <a:p>
            <a:r>
              <a:rPr lang="en-US" b="1" dirty="0"/>
              <a:t>Calculation</a:t>
            </a:r>
          </a:p>
          <a:p>
            <a:pPr marL="285750" indent="-285750">
              <a:buFont typeface="Arial" panose="020B0604020202020204" pitchFamily="34" charset="0"/>
              <a:buChar char="•"/>
            </a:pPr>
            <a:r>
              <a:rPr lang="en-US" dirty="0"/>
              <a:t>FE Processing for selection of Target BE =  Lookup K entries in Priority Queue (approach 2) + Lookup a connection from the pool and dispatch the request.</a:t>
            </a:r>
          </a:p>
          <a:p>
            <a:pPr marL="742950" lvl="1" indent="-285750">
              <a:buFont typeface="Arial" panose="020B0604020202020204" pitchFamily="34" charset="0"/>
              <a:buChar char="•"/>
            </a:pPr>
            <a:r>
              <a:rPr lang="en-US" dirty="0"/>
              <a:t>FE processing: (5 * 100) ns +  Connection Lookup from pool: 500ns + Send request </a:t>
            </a:r>
            <a:r>
              <a:rPr lang="en-US" dirty="0" err="1"/>
              <a:t>utpo</a:t>
            </a:r>
            <a:r>
              <a:rPr lang="en-US" dirty="0"/>
              <a:t> 2K bytes:  20 microseconds + read 1Mb response sequentially over network : 10ms +  Data center roundtrip 1ms</a:t>
            </a:r>
          </a:p>
          <a:p>
            <a:pPr marL="1200150" lvl="2" indent="-285750">
              <a:buFont typeface="Arial" panose="020B0604020202020204" pitchFamily="34" charset="0"/>
              <a:buChar char="•"/>
            </a:pPr>
            <a:r>
              <a:rPr lang="en-US" dirty="0"/>
              <a:t>1microsecond + 20 microsecond + 10ms + 1 </a:t>
            </a:r>
            <a:r>
              <a:rPr lang="en-US" dirty="0" err="1"/>
              <a:t>ms</a:t>
            </a:r>
            <a:r>
              <a:rPr lang="en-US" dirty="0"/>
              <a:t> = 11.021 </a:t>
            </a:r>
            <a:r>
              <a:rPr lang="en-US" dirty="0" err="1"/>
              <a:t>ms</a:t>
            </a:r>
            <a:endParaRPr lang="en-US" dirty="0"/>
          </a:p>
          <a:p>
            <a:pPr marL="285750" indent="-285750">
              <a:buFont typeface="Arial" panose="020B0604020202020204" pitchFamily="34" charset="0"/>
              <a:buChar char="•"/>
            </a:pPr>
            <a:r>
              <a:rPr lang="en-US" dirty="0"/>
              <a:t>100ms 99</a:t>
            </a:r>
            <a:r>
              <a:rPr lang="en-US" baseline="30000" dirty="0"/>
              <a:t>th</a:t>
            </a:r>
            <a:r>
              <a:rPr lang="en-US" dirty="0"/>
              <a:t> percentile latency requirement : so it leaves 88.979 milliseconds for BE processing logic</a:t>
            </a:r>
          </a:p>
          <a:p>
            <a:pPr marL="285750" indent="-285750">
              <a:buFont typeface="Arial" panose="020B0604020202020204" pitchFamily="34" charset="0"/>
              <a:buChar char="•"/>
            </a:pPr>
            <a:r>
              <a:rPr lang="en-US" dirty="0"/>
              <a:t>Throughput of 10K FE servers (assuming all active) :     150 * 10K = 1.5M requests per second</a:t>
            </a:r>
          </a:p>
        </p:txBody>
      </p:sp>
    </p:spTree>
    <p:extLst>
      <p:ext uri="{BB962C8B-B14F-4D97-AF65-F5344CB8AC3E}">
        <p14:creationId xmlns:p14="http://schemas.microsoft.com/office/powerpoint/2010/main" val="25329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A4DED-2B95-254E-A6A5-2AB17D64A9F1}"/>
              </a:ext>
            </a:extLst>
          </p:cNvPr>
          <p:cNvSpPr txBox="1"/>
          <p:nvPr/>
        </p:nvSpPr>
        <p:spPr>
          <a:xfrm>
            <a:off x="735725" y="394692"/>
            <a:ext cx="10478814" cy="4524315"/>
          </a:xfrm>
          <a:prstGeom prst="rect">
            <a:avLst/>
          </a:prstGeom>
          <a:noFill/>
        </p:spPr>
        <p:txBody>
          <a:bodyPr wrap="square" rtlCol="0">
            <a:spAutoFit/>
          </a:bodyPr>
          <a:lstStyle/>
          <a:p>
            <a:r>
              <a:rPr lang="en-US" b="1" dirty="0"/>
              <a:t>NFR’s </a:t>
            </a:r>
          </a:p>
          <a:p>
            <a:endParaRPr lang="en-US" b="1" dirty="0"/>
          </a:p>
          <a:p>
            <a:pPr marL="285750" indent="-285750">
              <a:buFont typeface="Arial" panose="020B0604020202020204" pitchFamily="34" charset="0"/>
              <a:buChar char="•"/>
            </a:pPr>
            <a:r>
              <a:rPr lang="en-IN" b="1" dirty="0"/>
              <a:t>QPS : </a:t>
            </a:r>
            <a:r>
              <a:rPr lang="en-IN" dirty="0"/>
              <a:t>100,000 Google searches each second. That’s almost 8.4 billion Google searches per day.</a:t>
            </a:r>
          </a:p>
          <a:p>
            <a:pPr marL="285750" indent="-285750">
              <a:buFont typeface="Arial" panose="020B0604020202020204" pitchFamily="34" charset="0"/>
              <a:buChar char="•"/>
            </a:pPr>
            <a:r>
              <a:rPr lang="en-IN" b="1" dirty="0"/>
              <a:t>Latency Requirements </a:t>
            </a:r>
            <a:r>
              <a:rPr lang="en-IN" dirty="0"/>
              <a:t>: 99</a:t>
            </a:r>
            <a:r>
              <a:rPr lang="en-IN" baseline="30000" dirty="0"/>
              <a:t>th</a:t>
            </a:r>
            <a:r>
              <a:rPr lang="en-IN" dirty="0"/>
              <a:t> percentile latency : 100 </a:t>
            </a:r>
            <a:r>
              <a:rPr lang="en-IN" dirty="0" err="1"/>
              <a:t>ms</a:t>
            </a:r>
            <a:r>
              <a:rPr lang="en-IN" dirty="0"/>
              <a:t> ?.</a:t>
            </a:r>
          </a:p>
          <a:p>
            <a:pPr marL="742950" lvl="1" indent="-285750">
              <a:buFont typeface="Arial" panose="020B0604020202020204" pitchFamily="34" charset="0"/>
              <a:buChar char="•"/>
            </a:pPr>
            <a:r>
              <a:rPr lang="en-IN" dirty="0"/>
              <a:t> Google Speed Gospel : The entire process takes, in many cases, less than a tenth of a second – it’s practically instant.</a:t>
            </a:r>
          </a:p>
          <a:p>
            <a:pPr marL="285750" indent="-285750">
              <a:buFont typeface="Arial" panose="020B0604020202020204" pitchFamily="34" charset="0"/>
              <a:buChar char="•"/>
            </a:pPr>
            <a:r>
              <a:rPr lang="en-IN" b="1" dirty="0"/>
              <a:t>QPS per Server </a:t>
            </a:r>
            <a:r>
              <a:rPr lang="en-IN" dirty="0"/>
              <a:t>:  100K /10K  =  10 requests per second on each FE Server in Ideal Scenario</a:t>
            </a:r>
          </a:p>
          <a:p>
            <a:pPr marL="742950" lvl="1" indent="-285750">
              <a:buFont typeface="Arial" panose="020B0604020202020204" pitchFamily="34" charset="0"/>
              <a:buChar char="•"/>
            </a:pPr>
            <a:r>
              <a:rPr lang="en-IN" dirty="0"/>
              <a:t> Due to non uniform load on FE servers,  we assume anywhere from 0 QPS on Cold Server to 100  QPS on FE Hot Servers</a:t>
            </a:r>
          </a:p>
          <a:p>
            <a:pPr marL="742950" lvl="1" indent="-285750">
              <a:buFont typeface="Arial" panose="020B0604020202020204" pitchFamily="34" charset="0"/>
              <a:buChar char="•"/>
            </a:pPr>
            <a:r>
              <a:rPr lang="en-IN" dirty="0"/>
              <a:t>So overall need to plan for 100 QPS on each FE server</a:t>
            </a:r>
          </a:p>
          <a:p>
            <a:pPr marL="742950" lvl="1" indent="-285750">
              <a:buFont typeface="Arial" panose="020B0604020202020204" pitchFamily="34" charset="0"/>
              <a:buChar char="•"/>
            </a:pPr>
            <a:r>
              <a:rPr lang="en-IN" dirty="0"/>
              <a:t>10 requests per second however seems to indicate underutilized servers (depending on capacity of the commodity server deployed)</a:t>
            </a:r>
          </a:p>
          <a:p>
            <a:pPr marL="1200150" lvl="2" indent="-285750">
              <a:buFont typeface="Arial" panose="020B0604020202020204" pitchFamily="34" charset="0"/>
              <a:buChar char="•"/>
            </a:pPr>
            <a:r>
              <a:rPr lang="en-IN" dirty="0"/>
              <a:t>So should we bump up the Global QPS or do we assume the capacity is reserved for YOY growth ?</a:t>
            </a:r>
          </a:p>
          <a:p>
            <a:pPr marL="285750" indent="-285750">
              <a:buFont typeface="Arial" panose="020B0604020202020204" pitchFamily="34" charset="0"/>
              <a:buChar char="•"/>
            </a:pPr>
            <a:r>
              <a:rPr lang="en-IN" b="1" dirty="0"/>
              <a:t>YOY projected growth in traffic</a:t>
            </a:r>
            <a:r>
              <a:rPr lang="en-IN" dirty="0"/>
              <a:t>.</a:t>
            </a:r>
          </a:p>
          <a:p>
            <a:pPr marL="742950" lvl="1" indent="-285750">
              <a:buFont typeface="Arial" panose="020B0604020202020204" pitchFamily="34" charset="0"/>
              <a:buChar char="•"/>
            </a:pPr>
            <a:r>
              <a:rPr lang="en-IN" dirty="0"/>
              <a:t>10% growth ?.</a:t>
            </a:r>
          </a:p>
          <a:p>
            <a:pPr marL="285750" indent="-285750">
              <a:buFont typeface="Arial" panose="020B0604020202020204" pitchFamily="34" charset="0"/>
              <a:buChar char="•"/>
            </a:pPr>
            <a:r>
              <a:rPr lang="en-IN" b="1" dirty="0"/>
              <a:t>Network Latency </a:t>
            </a:r>
            <a:r>
              <a:rPr lang="en-IN" dirty="0"/>
              <a:t>: 1 </a:t>
            </a:r>
            <a:r>
              <a:rPr lang="en-IN" dirty="0" err="1"/>
              <a:t>ms</a:t>
            </a:r>
            <a:r>
              <a:rPr lang="en-IN" dirty="0"/>
              <a:t> average round trip latency between FE and BE servers.</a:t>
            </a:r>
          </a:p>
        </p:txBody>
      </p:sp>
    </p:spTree>
    <p:extLst>
      <p:ext uri="{BB962C8B-B14F-4D97-AF65-F5344CB8AC3E}">
        <p14:creationId xmlns:p14="http://schemas.microsoft.com/office/powerpoint/2010/main" val="3766908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5A915D-D5D6-9A4C-B809-3BDD5D033B83}"/>
              </a:ext>
            </a:extLst>
          </p:cNvPr>
          <p:cNvSpPr txBox="1"/>
          <p:nvPr/>
        </p:nvSpPr>
        <p:spPr>
          <a:xfrm>
            <a:off x="399393" y="735723"/>
            <a:ext cx="5696607" cy="4524315"/>
          </a:xfrm>
          <a:prstGeom prst="rect">
            <a:avLst/>
          </a:prstGeom>
          <a:noFill/>
        </p:spPr>
        <p:txBody>
          <a:bodyPr wrap="square" rtlCol="0">
            <a:spAutoFit/>
          </a:bodyPr>
          <a:lstStyle/>
          <a:p>
            <a:r>
              <a:rPr lang="en-US" b="1" dirty="0"/>
              <a:t>Three possible approaches.</a:t>
            </a:r>
          </a:p>
          <a:p>
            <a:endParaRPr lang="en-US" dirty="0"/>
          </a:p>
          <a:p>
            <a:r>
              <a:rPr lang="en-US" dirty="0">
                <a:solidFill>
                  <a:srgbClr val="7030A0"/>
                </a:solidFill>
              </a:rPr>
              <a:t>Approach 1 : </a:t>
            </a:r>
            <a:r>
              <a:rPr lang="en-IN" b="1" dirty="0">
                <a:solidFill>
                  <a:srgbClr val="7030A0"/>
                </a:solidFill>
              </a:rPr>
              <a:t>formulaic</a:t>
            </a:r>
            <a:endParaRPr lang="en-US" dirty="0">
              <a:solidFill>
                <a:srgbClr val="7030A0"/>
              </a:solidFill>
            </a:endParaRPr>
          </a:p>
          <a:p>
            <a:endParaRPr lang="en-US" dirty="0"/>
          </a:p>
          <a:p>
            <a:pPr marL="342900" indent="-342900">
              <a:buFont typeface="+mj-lt"/>
              <a:buAutoNum type="arabicPeriod"/>
            </a:pPr>
            <a:r>
              <a:rPr lang="en-US" dirty="0"/>
              <a:t>10K FE server’s and 1M  BE servers so we split  1M /10K = 100  BE servers assigned to each FE Server (can be an initial configuration)</a:t>
            </a:r>
          </a:p>
          <a:p>
            <a:pPr marL="342900" indent="-342900">
              <a:buFont typeface="+mj-lt"/>
              <a:buAutoNum type="arabicPeriod"/>
            </a:pPr>
            <a:r>
              <a:rPr lang="en-US" dirty="0"/>
              <a:t>FE server has connection pool with </a:t>
            </a:r>
            <a:r>
              <a:rPr lang="en-US" dirty="0" err="1"/>
              <a:t>upto</a:t>
            </a:r>
            <a:r>
              <a:rPr lang="en-US" dirty="0"/>
              <a:t> n (1..n) connections to each of the 100 BE server’s</a:t>
            </a:r>
          </a:p>
          <a:p>
            <a:pPr marL="342900" indent="-342900">
              <a:buFont typeface="+mj-lt"/>
              <a:buAutoNum type="arabicPeriod"/>
            </a:pPr>
            <a:r>
              <a:rPr lang="en-US" dirty="0"/>
              <a:t>Each unique client request  is routed to a different BE server in a round-robin manner within the pool.</a:t>
            </a:r>
          </a:p>
          <a:p>
            <a:pPr marL="342900" indent="-342900">
              <a:buFont typeface="+mj-lt"/>
              <a:buAutoNum type="arabicPeriod"/>
            </a:pPr>
            <a:r>
              <a:rPr lang="en-US" dirty="0"/>
              <a:t>As BE server’s go down, and comeback up the connection in the pool is refreshed</a:t>
            </a:r>
          </a:p>
          <a:p>
            <a:pPr marL="342900" indent="-342900">
              <a:buFont typeface="+mj-lt"/>
              <a:buAutoNum type="arabicPeriod"/>
            </a:pPr>
            <a:r>
              <a:rPr lang="en-US" dirty="0"/>
              <a:t>Detect If the network between the specific FE and BE is unreachable and mark the connection broken</a:t>
            </a:r>
          </a:p>
          <a:p>
            <a:pPr marL="800100" lvl="1" indent="-342900">
              <a:buFont typeface="+mj-lt"/>
              <a:buAutoNum type="arabicPeriod"/>
            </a:pPr>
            <a:r>
              <a:rPr lang="en-US" dirty="0" err="1"/>
              <a:t>KeepAlive</a:t>
            </a:r>
            <a:r>
              <a:rPr lang="en-US" dirty="0"/>
              <a:t> probes ..</a:t>
            </a:r>
          </a:p>
        </p:txBody>
      </p:sp>
      <p:sp>
        <p:nvSpPr>
          <p:cNvPr id="5" name="Rectangle 4">
            <a:extLst>
              <a:ext uri="{FF2B5EF4-FFF2-40B4-BE49-F238E27FC236}">
                <a16:creationId xmlns:a16="http://schemas.microsoft.com/office/drawing/2014/main" id="{6B3BE27A-AF03-C446-BC62-A377537443DC}"/>
              </a:ext>
            </a:extLst>
          </p:cNvPr>
          <p:cNvSpPr/>
          <p:nvPr/>
        </p:nvSpPr>
        <p:spPr>
          <a:xfrm>
            <a:off x="6663559" y="378372"/>
            <a:ext cx="5307724" cy="6138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B96A27-5124-2D41-AE2F-23B5D15CE1D0}"/>
              </a:ext>
            </a:extLst>
          </p:cNvPr>
          <p:cNvSpPr/>
          <p:nvPr/>
        </p:nvSpPr>
        <p:spPr>
          <a:xfrm>
            <a:off x="10405242" y="769795"/>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77EB9F1-1F11-2046-ACFE-511DD0B8DBFE}"/>
              </a:ext>
            </a:extLst>
          </p:cNvPr>
          <p:cNvSpPr txBox="1"/>
          <p:nvPr/>
        </p:nvSpPr>
        <p:spPr>
          <a:xfrm>
            <a:off x="9322676" y="378372"/>
            <a:ext cx="2701158" cy="370800"/>
          </a:xfrm>
          <a:prstGeom prst="rect">
            <a:avLst/>
          </a:prstGeom>
          <a:noFill/>
        </p:spPr>
        <p:txBody>
          <a:bodyPr wrap="square" rtlCol="0">
            <a:spAutoFit/>
          </a:bodyPr>
          <a:lstStyle/>
          <a:p>
            <a:r>
              <a:rPr lang="en-US" dirty="0"/>
              <a:t>Backend Servers : 1 Million</a:t>
            </a:r>
          </a:p>
        </p:txBody>
      </p:sp>
      <p:sp>
        <p:nvSpPr>
          <p:cNvPr id="8" name="Rectangle 7">
            <a:extLst>
              <a:ext uri="{FF2B5EF4-FFF2-40B4-BE49-F238E27FC236}">
                <a16:creationId xmlns:a16="http://schemas.microsoft.com/office/drawing/2014/main" id="{67BB8DA3-B007-AB44-8486-89114BE1DE88}"/>
              </a:ext>
            </a:extLst>
          </p:cNvPr>
          <p:cNvSpPr/>
          <p:nvPr/>
        </p:nvSpPr>
        <p:spPr>
          <a:xfrm>
            <a:off x="10405242" y="1882611"/>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1957A06-AF5F-1F4A-A79D-C49BEA79A46D}"/>
              </a:ext>
            </a:extLst>
          </p:cNvPr>
          <p:cNvSpPr/>
          <p:nvPr/>
        </p:nvSpPr>
        <p:spPr>
          <a:xfrm>
            <a:off x="10405242" y="4216690"/>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2263E2-1A82-FA48-A63A-DAD3E79575A2}"/>
              </a:ext>
            </a:extLst>
          </p:cNvPr>
          <p:cNvSpPr/>
          <p:nvPr/>
        </p:nvSpPr>
        <p:spPr>
          <a:xfrm>
            <a:off x="10405242" y="3073693"/>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D3E67AA-077B-1C48-A362-DDD334634037}"/>
              </a:ext>
            </a:extLst>
          </p:cNvPr>
          <p:cNvSpPr/>
          <p:nvPr/>
        </p:nvSpPr>
        <p:spPr>
          <a:xfrm>
            <a:off x="7704073" y="851925"/>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8" name="Rectangle 17">
            <a:extLst>
              <a:ext uri="{FF2B5EF4-FFF2-40B4-BE49-F238E27FC236}">
                <a16:creationId xmlns:a16="http://schemas.microsoft.com/office/drawing/2014/main" id="{4A8750B2-E70B-9D4C-A92B-0F40C2B6C3B4}"/>
              </a:ext>
            </a:extLst>
          </p:cNvPr>
          <p:cNvSpPr/>
          <p:nvPr/>
        </p:nvSpPr>
        <p:spPr>
          <a:xfrm>
            <a:off x="7714576" y="3034862"/>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E7C188-CEAA-7041-A20E-AD110503FE4C}"/>
              </a:ext>
            </a:extLst>
          </p:cNvPr>
          <p:cNvSpPr/>
          <p:nvPr/>
        </p:nvSpPr>
        <p:spPr>
          <a:xfrm>
            <a:off x="7735605" y="1924364"/>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0" name="TextBox 19">
            <a:extLst>
              <a:ext uri="{FF2B5EF4-FFF2-40B4-BE49-F238E27FC236}">
                <a16:creationId xmlns:a16="http://schemas.microsoft.com/office/drawing/2014/main" id="{8EEABBDA-91B4-0941-9991-0F712332A4F7}"/>
              </a:ext>
            </a:extLst>
          </p:cNvPr>
          <p:cNvSpPr txBox="1"/>
          <p:nvPr/>
        </p:nvSpPr>
        <p:spPr>
          <a:xfrm>
            <a:off x="6842232" y="383815"/>
            <a:ext cx="2475189" cy="369332"/>
          </a:xfrm>
          <a:prstGeom prst="rect">
            <a:avLst/>
          </a:prstGeom>
          <a:noFill/>
        </p:spPr>
        <p:txBody>
          <a:bodyPr wrap="square" rtlCol="0">
            <a:spAutoFit/>
          </a:bodyPr>
          <a:lstStyle/>
          <a:p>
            <a:r>
              <a:rPr lang="en-US" dirty="0"/>
              <a:t>Frontend Servers : 10K</a:t>
            </a:r>
          </a:p>
        </p:txBody>
      </p:sp>
      <p:sp>
        <p:nvSpPr>
          <p:cNvPr id="25" name="Cloud Callout 24">
            <a:extLst>
              <a:ext uri="{FF2B5EF4-FFF2-40B4-BE49-F238E27FC236}">
                <a16:creationId xmlns:a16="http://schemas.microsoft.com/office/drawing/2014/main" id="{A921345F-37BC-7744-851C-87A5E93C8732}"/>
              </a:ext>
            </a:extLst>
          </p:cNvPr>
          <p:cNvSpPr/>
          <p:nvPr/>
        </p:nvSpPr>
        <p:spPr>
          <a:xfrm>
            <a:off x="6999887" y="4610828"/>
            <a:ext cx="1148257" cy="61264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ame 25">
            <a:extLst>
              <a:ext uri="{FF2B5EF4-FFF2-40B4-BE49-F238E27FC236}">
                <a16:creationId xmlns:a16="http://schemas.microsoft.com/office/drawing/2014/main" id="{85915EA3-584A-7E42-933A-BDB93E04FA9A}"/>
              </a:ext>
            </a:extLst>
          </p:cNvPr>
          <p:cNvSpPr/>
          <p:nvPr/>
        </p:nvSpPr>
        <p:spPr>
          <a:xfrm>
            <a:off x="6999887" y="5957633"/>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Frame 26">
            <a:extLst>
              <a:ext uri="{FF2B5EF4-FFF2-40B4-BE49-F238E27FC236}">
                <a16:creationId xmlns:a16="http://schemas.microsoft.com/office/drawing/2014/main" id="{D917EB2E-F502-5B45-8238-E2F2B0494B49}"/>
              </a:ext>
            </a:extLst>
          </p:cNvPr>
          <p:cNvSpPr/>
          <p:nvPr/>
        </p:nvSpPr>
        <p:spPr>
          <a:xfrm>
            <a:off x="7671235" y="5946463"/>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Frame 27">
            <a:extLst>
              <a:ext uri="{FF2B5EF4-FFF2-40B4-BE49-F238E27FC236}">
                <a16:creationId xmlns:a16="http://schemas.microsoft.com/office/drawing/2014/main" id="{3A0E4D44-2A38-714F-9079-A77DEED78234}"/>
              </a:ext>
            </a:extLst>
          </p:cNvPr>
          <p:cNvSpPr/>
          <p:nvPr/>
        </p:nvSpPr>
        <p:spPr>
          <a:xfrm>
            <a:off x="8353083" y="5946463"/>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2CCD77BF-B685-2341-8EA5-62528851EB39}"/>
              </a:ext>
            </a:extLst>
          </p:cNvPr>
          <p:cNvSpPr txBox="1"/>
          <p:nvPr/>
        </p:nvSpPr>
        <p:spPr>
          <a:xfrm>
            <a:off x="6775950" y="5444996"/>
            <a:ext cx="815736" cy="369332"/>
          </a:xfrm>
          <a:prstGeom prst="rect">
            <a:avLst/>
          </a:prstGeom>
          <a:noFill/>
        </p:spPr>
        <p:txBody>
          <a:bodyPr wrap="none" rtlCol="0">
            <a:spAutoFit/>
          </a:bodyPr>
          <a:lstStyle/>
          <a:p>
            <a:r>
              <a:rPr lang="en-US" dirty="0"/>
              <a:t>Clients</a:t>
            </a:r>
          </a:p>
        </p:txBody>
      </p:sp>
      <p:cxnSp>
        <p:nvCxnSpPr>
          <p:cNvPr id="46" name="Elbow Connector 45">
            <a:extLst>
              <a:ext uri="{FF2B5EF4-FFF2-40B4-BE49-F238E27FC236}">
                <a16:creationId xmlns:a16="http://schemas.microsoft.com/office/drawing/2014/main" id="{D8037B21-D66C-874F-9BCA-B4D6063A9D9C}"/>
              </a:ext>
            </a:extLst>
          </p:cNvPr>
          <p:cNvCxnSpPr>
            <a:stCxn id="26" idx="0"/>
            <a:endCxn id="18" idx="1"/>
          </p:cNvCxnSpPr>
          <p:nvPr/>
        </p:nvCxnSpPr>
        <p:spPr>
          <a:xfrm rot="5400000" flipH="1" flipV="1">
            <a:off x="6184881" y="4427938"/>
            <a:ext cx="2528633" cy="530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5A339E2B-E7AE-C241-A917-441231139E43}"/>
              </a:ext>
            </a:extLst>
          </p:cNvPr>
          <p:cNvCxnSpPr>
            <a:stCxn id="27" idx="0"/>
            <a:endCxn id="19" idx="1"/>
          </p:cNvCxnSpPr>
          <p:nvPr/>
        </p:nvCxnSpPr>
        <p:spPr>
          <a:xfrm rot="16200000" flipV="1">
            <a:off x="5981406" y="4072702"/>
            <a:ext cx="3627961" cy="119561"/>
          </a:xfrm>
          <a:prstGeom prst="bentConnector4">
            <a:avLst>
              <a:gd name="adj1" fmla="val 44568"/>
              <a:gd name="adj2" fmla="val 3450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94465D4-07A3-CC45-81CA-3CFE5ACFEF70}"/>
              </a:ext>
            </a:extLst>
          </p:cNvPr>
          <p:cNvCxnSpPr>
            <a:endCxn id="16" idx="1"/>
          </p:cNvCxnSpPr>
          <p:nvPr/>
        </p:nvCxnSpPr>
        <p:spPr>
          <a:xfrm rot="5400000" flipH="1" flipV="1">
            <a:off x="5049078" y="3291468"/>
            <a:ext cx="4700400" cy="6095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724BEB06-C9DB-6145-B447-1EAB8EAA7927}"/>
              </a:ext>
            </a:extLst>
          </p:cNvPr>
          <p:cNvCxnSpPr>
            <a:cxnSpLocks/>
            <a:stCxn id="16" idx="3"/>
            <a:endCxn id="6" idx="1"/>
          </p:cNvCxnSpPr>
          <p:nvPr/>
        </p:nvCxnSpPr>
        <p:spPr>
          <a:xfrm flipV="1">
            <a:off x="8786638" y="1163933"/>
            <a:ext cx="1618604" cy="82130"/>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Elbow Connector 57">
            <a:extLst>
              <a:ext uri="{FF2B5EF4-FFF2-40B4-BE49-F238E27FC236}">
                <a16:creationId xmlns:a16="http://schemas.microsoft.com/office/drawing/2014/main" id="{60B9F5AA-B4C0-A741-8340-43B2BF151533}"/>
              </a:ext>
            </a:extLst>
          </p:cNvPr>
          <p:cNvCxnSpPr>
            <a:stCxn id="16" idx="3"/>
            <a:endCxn id="8" idx="1"/>
          </p:cNvCxnSpPr>
          <p:nvPr/>
        </p:nvCxnSpPr>
        <p:spPr>
          <a:xfrm>
            <a:off x="8786638" y="1246063"/>
            <a:ext cx="1618604" cy="1030686"/>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53A725E4-60EC-F841-A0EB-9511E3C4E318}"/>
              </a:ext>
            </a:extLst>
          </p:cNvPr>
          <p:cNvCxnSpPr>
            <a:stCxn id="6" idx="2"/>
            <a:endCxn id="8" idx="0"/>
          </p:cNvCxnSpPr>
          <p:nvPr/>
        </p:nvCxnSpPr>
        <p:spPr>
          <a:xfrm>
            <a:off x="10946525" y="1558071"/>
            <a:ext cx="0" cy="32454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8E09E478-0DCC-0A4D-8BFF-5FE893951A8A}"/>
              </a:ext>
            </a:extLst>
          </p:cNvPr>
          <p:cNvSpPr txBox="1"/>
          <p:nvPr/>
        </p:nvSpPr>
        <p:spPr>
          <a:xfrm>
            <a:off x="10163503" y="1640201"/>
            <a:ext cx="785793" cy="246221"/>
          </a:xfrm>
          <a:prstGeom prst="rect">
            <a:avLst/>
          </a:prstGeom>
          <a:noFill/>
        </p:spPr>
        <p:txBody>
          <a:bodyPr wrap="none" rtlCol="0">
            <a:spAutoFit/>
          </a:bodyPr>
          <a:lstStyle/>
          <a:p>
            <a:r>
              <a:rPr lang="en-US" sz="1000" dirty="0"/>
              <a:t>100 servers</a:t>
            </a:r>
          </a:p>
        </p:txBody>
      </p:sp>
      <p:sp>
        <p:nvSpPr>
          <p:cNvPr id="62" name="TextBox 61">
            <a:extLst>
              <a:ext uri="{FF2B5EF4-FFF2-40B4-BE49-F238E27FC236}">
                <a16:creationId xmlns:a16="http://schemas.microsoft.com/office/drawing/2014/main" id="{6A538C5D-2E43-DB4E-A586-B1F936B4DA57}"/>
              </a:ext>
            </a:extLst>
          </p:cNvPr>
          <p:cNvSpPr txBox="1"/>
          <p:nvPr/>
        </p:nvSpPr>
        <p:spPr>
          <a:xfrm>
            <a:off x="9034568" y="1007669"/>
            <a:ext cx="561372" cy="246221"/>
          </a:xfrm>
          <a:prstGeom prst="rect">
            <a:avLst/>
          </a:prstGeom>
          <a:noFill/>
        </p:spPr>
        <p:txBody>
          <a:bodyPr wrap="none" rtlCol="0">
            <a:spAutoFit/>
          </a:bodyPr>
          <a:lstStyle/>
          <a:p>
            <a:r>
              <a:rPr lang="en-US" sz="1000" dirty="0"/>
              <a:t>session</a:t>
            </a:r>
          </a:p>
        </p:txBody>
      </p:sp>
      <p:cxnSp>
        <p:nvCxnSpPr>
          <p:cNvPr id="64" name="Elbow Connector 63">
            <a:extLst>
              <a:ext uri="{FF2B5EF4-FFF2-40B4-BE49-F238E27FC236}">
                <a16:creationId xmlns:a16="http://schemas.microsoft.com/office/drawing/2014/main" id="{ED01380B-49D0-B949-8429-D6F90371A5A8}"/>
              </a:ext>
            </a:extLst>
          </p:cNvPr>
          <p:cNvCxnSpPr>
            <a:stCxn id="19" idx="3"/>
          </p:cNvCxnSpPr>
          <p:nvPr/>
        </p:nvCxnSpPr>
        <p:spPr>
          <a:xfrm>
            <a:off x="8818170" y="2318502"/>
            <a:ext cx="1587072" cy="1023788"/>
          </a:xfrm>
          <a:prstGeom prst="bentConnector3">
            <a:avLst>
              <a:gd name="adj1" fmla="val 37417"/>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A4E26168-1DE2-7547-A467-AD6D6D86167A}"/>
              </a:ext>
            </a:extLst>
          </p:cNvPr>
          <p:cNvCxnSpPr>
            <a:stCxn id="10" idx="2"/>
            <a:endCxn id="9" idx="0"/>
          </p:cNvCxnSpPr>
          <p:nvPr/>
        </p:nvCxnSpPr>
        <p:spPr>
          <a:xfrm>
            <a:off x="10946525" y="3861969"/>
            <a:ext cx="0" cy="35472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53E895D5-E1DC-FE47-9D6E-D8BE1BB153C3}"/>
              </a:ext>
            </a:extLst>
          </p:cNvPr>
          <p:cNvCxnSpPr>
            <a:stCxn id="19" idx="3"/>
            <a:endCxn id="9" idx="1"/>
          </p:cNvCxnSpPr>
          <p:nvPr/>
        </p:nvCxnSpPr>
        <p:spPr>
          <a:xfrm>
            <a:off x="8818170" y="2318502"/>
            <a:ext cx="1587072" cy="2292326"/>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2" name="TextBox 71">
            <a:extLst>
              <a:ext uri="{FF2B5EF4-FFF2-40B4-BE49-F238E27FC236}">
                <a16:creationId xmlns:a16="http://schemas.microsoft.com/office/drawing/2014/main" id="{BB07DC30-5492-ED4E-96FC-F21BB4BAD766}"/>
              </a:ext>
            </a:extLst>
          </p:cNvPr>
          <p:cNvSpPr txBox="1"/>
          <p:nvPr/>
        </p:nvSpPr>
        <p:spPr>
          <a:xfrm>
            <a:off x="8079826" y="1141686"/>
            <a:ext cx="301686" cy="369332"/>
          </a:xfrm>
          <a:prstGeom prst="rect">
            <a:avLst/>
          </a:prstGeom>
          <a:noFill/>
        </p:spPr>
        <p:txBody>
          <a:bodyPr wrap="none" rtlCol="0">
            <a:spAutoFit/>
          </a:bodyPr>
          <a:lstStyle/>
          <a:p>
            <a:r>
              <a:rPr lang="en-US" dirty="0"/>
              <a:t>1</a:t>
            </a:r>
          </a:p>
        </p:txBody>
      </p:sp>
      <p:sp>
        <p:nvSpPr>
          <p:cNvPr id="73" name="TextBox 72">
            <a:extLst>
              <a:ext uri="{FF2B5EF4-FFF2-40B4-BE49-F238E27FC236}">
                <a16:creationId xmlns:a16="http://schemas.microsoft.com/office/drawing/2014/main" id="{D014CB47-6E82-AB4C-AB5D-E880F81BACAC}"/>
              </a:ext>
            </a:extLst>
          </p:cNvPr>
          <p:cNvSpPr txBox="1"/>
          <p:nvPr/>
        </p:nvSpPr>
        <p:spPr>
          <a:xfrm>
            <a:off x="8109199" y="2178542"/>
            <a:ext cx="243884" cy="369332"/>
          </a:xfrm>
          <a:prstGeom prst="rect">
            <a:avLst/>
          </a:prstGeom>
          <a:noFill/>
        </p:spPr>
        <p:txBody>
          <a:bodyPr wrap="square" rtlCol="0">
            <a:spAutoFit/>
          </a:bodyPr>
          <a:lstStyle/>
          <a:p>
            <a:r>
              <a:rPr lang="en-US" dirty="0"/>
              <a:t>2</a:t>
            </a:r>
          </a:p>
        </p:txBody>
      </p:sp>
      <p:sp>
        <p:nvSpPr>
          <p:cNvPr id="74" name="TextBox 73">
            <a:extLst>
              <a:ext uri="{FF2B5EF4-FFF2-40B4-BE49-F238E27FC236}">
                <a16:creationId xmlns:a16="http://schemas.microsoft.com/office/drawing/2014/main" id="{1D5A9E47-A5E3-D64C-99A8-31B1256454A7}"/>
              </a:ext>
            </a:extLst>
          </p:cNvPr>
          <p:cNvSpPr txBox="1"/>
          <p:nvPr/>
        </p:nvSpPr>
        <p:spPr>
          <a:xfrm>
            <a:off x="8039097" y="3267596"/>
            <a:ext cx="335002" cy="369332"/>
          </a:xfrm>
          <a:prstGeom prst="rect">
            <a:avLst/>
          </a:prstGeom>
          <a:noFill/>
        </p:spPr>
        <p:txBody>
          <a:bodyPr wrap="square" rtlCol="0">
            <a:spAutoFit/>
          </a:bodyPr>
          <a:lstStyle/>
          <a:p>
            <a:r>
              <a:rPr lang="en-US" dirty="0"/>
              <a:t>3</a:t>
            </a:r>
          </a:p>
        </p:txBody>
      </p:sp>
      <p:sp>
        <p:nvSpPr>
          <p:cNvPr id="75" name="TextBox 74">
            <a:extLst>
              <a:ext uri="{FF2B5EF4-FFF2-40B4-BE49-F238E27FC236}">
                <a16:creationId xmlns:a16="http://schemas.microsoft.com/office/drawing/2014/main" id="{7B28A13E-5C80-EF4C-BBDE-612045D1ACDD}"/>
              </a:ext>
            </a:extLst>
          </p:cNvPr>
          <p:cNvSpPr txBox="1"/>
          <p:nvPr/>
        </p:nvSpPr>
        <p:spPr>
          <a:xfrm>
            <a:off x="10673255" y="1044660"/>
            <a:ext cx="530773" cy="369332"/>
          </a:xfrm>
          <a:prstGeom prst="rect">
            <a:avLst/>
          </a:prstGeom>
          <a:noFill/>
        </p:spPr>
        <p:txBody>
          <a:bodyPr wrap="square" rtlCol="0">
            <a:spAutoFit/>
          </a:bodyPr>
          <a:lstStyle/>
          <a:p>
            <a:r>
              <a:rPr lang="en-US" dirty="0"/>
              <a:t>1</a:t>
            </a:r>
          </a:p>
        </p:txBody>
      </p:sp>
      <p:sp>
        <p:nvSpPr>
          <p:cNvPr id="76" name="TextBox 75">
            <a:extLst>
              <a:ext uri="{FF2B5EF4-FFF2-40B4-BE49-F238E27FC236}">
                <a16:creationId xmlns:a16="http://schemas.microsoft.com/office/drawing/2014/main" id="{91427119-4E44-394A-BB08-69B4F322CFF0}"/>
              </a:ext>
            </a:extLst>
          </p:cNvPr>
          <p:cNvSpPr txBox="1"/>
          <p:nvPr/>
        </p:nvSpPr>
        <p:spPr>
          <a:xfrm>
            <a:off x="10673255" y="2116726"/>
            <a:ext cx="530758" cy="369332"/>
          </a:xfrm>
          <a:prstGeom prst="rect">
            <a:avLst/>
          </a:prstGeom>
          <a:noFill/>
        </p:spPr>
        <p:txBody>
          <a:bodyPr wrap="square" rtlCol="0">
            <a:spAutoFit/>
          </a:bodyPr>
          <a:lstStyle/>
          <a:p>
            <a:r>
              <a:rPr lang="en-US" dirty="0"/>
              <a:t>100</a:t>
            </a:r>
          </a:p>
        </p:txBody>
      </p:sp>
      <p:sp>
        <p:nvSpPr>
          <p:cNvPr id="77" name="TextBox 76">
            <a:extLst>
              <a:ext uri="{FF2B5EF4-FFF2-40B4-BE49-F238E27FC236}">
                <a16:creationId xmlns:a16="http://schemas.microsoft.com/office/drawing/2014/main" id="{94CCFF70-B691-1B47-8D39-163553C4E02D}"/>
              </a:ext>
            </a:extLst>
          </p:cNvPr>
          <p:cNvSpPr txBox="1"/>
          <p:nvPr/>
        </p:nvSpPr>
        <p:spPr>
          <a:xfrm>
            <a:off x="10773103" y="3342290"/>
            <a:ext cx="595142" cy="369332"/>
          </a:xfrm>
          <a:prstGeom prst="rect">
            <a:avLst/>
          </a:prstGeom>
          <a:noFill/>
        </p:spPr>
        <p:txBody>
          <a:bodyPr wrap="square" rtlCol="0">
            <a:spAutoFit/>
          </a:bodyPr>
          <a:lstStyle/>
          <a:p>
            <a:r>
              <a:rPr lang="en-US" dirty="0"/>
              <a:t>101</a:t>
            </a:r>
          </a:p>
        </p:txBody>
      </p:sp>
    </p:spTree>
    <p:extLst>
      <p:ext uri="{BB962C8B-B14F-4D97-AF65-F5344CB8AC3E}">
        <p14:creationId xmlns:p14="http://schemas.microsoft.com/office/powerpoint/2010/main" val="62535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FE07A6-FBCA-F148-981D-AC33BE48B3B7}"/>
              </a:ext>
            </a:extLst>
          </p:cNvPr>
          <p:cNvSpPr txBox="1"/>
          <p:nvPr/>
        </p:nvSpPr>
        <p:spPr>
          <a:xfrm>
            <a:off x="1145628" y="861849"/>
            <a:ext cx="9101958" cy="5632311"/>
          </a:xfrm>
          <a:prstGeom prst="rect">
            <a:avLst/>
          </a:prstGeom>
          <a:noFill/>
        </p:spPr>
        <p:txBody>
          <a:bodyPr wrap="square" rtlCol="0">
            <a:spAutoFit/>
          </a:bodyPr>
          <a:lstStyle/>
          <a:p>
            <a:r>
              <a:rPr lang="en-US" dirty="0">
                <a:solidFill>
                  <a:srgbClr val="7030A0"/>
                </a:solidFill>
              </a:rPr>
              <a:t>Approach 1 : </a:t>
            </a:r>
            <a:r>
              <a:rPr lang="en-IN" b="1" dirty="0">
                <a:solidFill>
                  <a:srgbClr val="7030A0"/>
                </a:solidFill>
              </a:rPr>
              <a:t>formulaic</a:t>
            </a:r>
            <a:endParaRPr lang="en-US" dirty="0">
              <a:solidFill>
                <a:srgbClr val="7030A0"/>
              </a:solidFill>
            </a:endParaRPr>
          </a:p>
          <a:p>
            <a:endParaRPr lang="en-US" dirty="0"/>
          </a:p>
          <a:p>
            <a:pPr marL="285750" indent="-285750">
              <a:buFont typeface="Arial" panose="020B0604020202020204" pitchFamily="34" charset="0"/>
              <a:buChar char="•"/>
            </a:pPr>
            <a:r>
              <a:rPr lang="en-US" b="1" dirty="0"/>
              <a:t>Pros</a:t>
            </a:r>
          </a:p>
          <a:p>
            <a:pPr marL="742950" lvl="1" indent="-285750">
              <a:buFont typeface="Arial" panose="020B0604020202020204" pitchFamily="34" charset="0"/>
              <a:buChar char="•"/>
            </a:pPr>
            <a:r>
              <a:rPr lang="en-US" dirty="0"/>
              <a:t>Minimalist approach with no additional components and protocols needed for the implementation.</a:t>
            </a:r>
          </a:p>
          <a:p>
            <a:pPr marL="1200150" lvl="2" indent="-285750">
              <a:buFont typeface="Arial" panose="020B0604020202020204" pitchFamily="34" charset="0"/>
              <a:buChar char="•"/>
            </a:pPr>
            <a:r>
              <a:rPr lang="en-US" dirty="0"/>
              <a:t>However we cannot claim that the load on BE servers is properly balanced</a:t>
            </a:r>
          </a:p>
          <a:p>
            <a:pPr marL="1657350" lvl="3" indent="-285750">
              <a:buFont typeface="Arial" panose="020B0604020202020204" pitchFamily="34" charset="0"/>
              <a:buChar char="•"/>
            </a:pPr>
            <a:r>
              <a:rPr lang="en-US" dirty="0"/>
              <a:t>Given there are hot and cold FE’s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Cons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It assumes load is balanced on the FE Server, which in our case is not true. We have cold and hot FE’s. Load on FE’s not uniformly distributed.</a:t>
            </a:r>
          </a:p>
          <a:p>
            <a:pPr marL="1200150" lvl="2" indent="-285750">
              <a:buFont typeface="Arial" panose="020B0604020202020204" pitchFamily="34" charset="0"/>
              <a:buChar char="•"/>
            </a:pPr>
            <a:r>
              <a:rPr lang="en-US" dirty="0"/>
              <a:t>If the FE is a hot server then it might need more BE servers to handle the load.</a:t>
            </a:r>
          </a:p>
          <a:p>
            <a:pPr marL="742950" lvl="1" indent="-285750">
              <a:buFont typeface="Arial" panose="020B0604020202020204" pitchFamily="34" charset="0"/>
              <a:buChar char="•"/>
            </a:pPr>
            <a:r>
              <a:rPr lang="en-US" dirty="0"/>
              <a:t>On the other hand the allocation of 100 servers to a Cold FE could be potentially going waste and in that sense the Load is not balanced on the BE servers.</a:t>
            </a:r>
          </a:p>
          <a:p>
            <a:pPr marL="742950" lvl="1" indent="-285750">
              <a:buFont typeface="Arial" panose="020B0604020202020204" pitchFamily="34" charset="0"/>
              <a:buChar char="•"/>
            </a:pPr>
            <a:r>
              <a:rPr lang="en-US" dirty="0"/>
              <a:t>If a BE server is permanently down/removed  then we need a way to add any new BE replacement server to appropriate FE server configuration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53189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2C38D-120B-8743-8842-A85743B9CB7C}"/>
              </a:ext>
            </a:extLst>
          </p:cNvPr>
          <p:cNvSpPr txBox="1"/>
          <p:nvPr/>
        </p:nvSpPr>
        <p:spPr>
          <a:xfrm>
            <a:off x="620110" y="117693"/>
            <a:ext cx="9984828" cy="6740307"/>
          </a:xfrm>
          <a:prstGeom prst="rect">
            <a:avLst/>
          </a:prstGeom>
          <a:noFill/>
        </p:spPr>
        <p:txBody>
          <a:bodyPr wrap="square" rtlCol="0">
            <a:spAutoFit/>
          </a:bodyPr>
          <a:lstStyle/>
          <a:p>
            <a:r>
              <a:rPr lang="en-US" dirty="0">
                <a:solidFill>
                  <a:srgbClr val="00B050"/>
                </a:solidFill>
              </a:rPr>
              <a:t>Approach 2 : </a:t>
            </a:r>
            <a:r>
              <a:rPr lang="en-US" b="1" dirty="0">
                <a:solidFill>
                  <a:srgbClr val="00B050"/>
                </a:solidFill>
              </a:rPr>
              <a:t>Knotty</a:t>
            </a:r>
          </a:p>
          <a:p>
            <a:endParaRPr lang="en-US" dirty="0"/>
          </a:p>
          <a:p>
            <a:pPr marL="342900" indent="-342900">
              <a:buFont typeface="Arial" panose="020B0604020202020204" pitchFamily="34" charset="0"/>
              <a:buChar char="•"/>
            </a:pPr>
            <a:r>
              <a:rPr lang="en-US" dirty="0"/>
              <a:t> Points (1)(2)(4)(5) same as in </a:t>
            </a:r>
            <a:r>
              <a:rPr lang="en-US" i="1" dirty="0">
                <a:solidFill>
                  <a:srgbClr val="7030A0"/>
                </a:solidFill>
              </a:rPr>
              <a:t>Approach 1 : </a:t>
            </a:r>
            <a:r>
              <a:rPr lang="en-IN" b="1" dirty="0">
                <a:solidFill>
                  <a:srgbClr val="7030A0"/>
                </a:solidFill>
              </a:rPr>
              <a:t>formulaic</a:t>
            </a:r>
            <a:r>
              <a:rPr lang="en-US" i="1" dirty="0">
                <a:solidFill>
                  <a:srgbClr val="7030A0"/>
                </a:solidFill>
              </a:rPr>
              <a:t> </a:t>
            </a:r>
          </a:p>
          <a:p>
            <a:pPr marL="800100" lvl="1" indent="-342900">
              <a:buFont typeface="Arial" panose="020B0604020202020204" pitchFamily="34" charset="0"/>
              <a:buChar char="•"/>
            </a:pPr>
            <a:r>
              <a:rPr lang="en-US" dirty="0"/>
              <a:t>Point (3) Client request routing explained in later slide below.</a:t>
            </a:r>
          </a:p>
          <a:p>
            <a:pPr marL="342900" indent="-342900">
              <a:buFont typeface="Arial" panose="020B0604020202020204" pitchFamily="34" charset="0"/>
              <a:buChar char="•"/>
            </a:pPr>
            <a:r>
              <a:rPr lang="en-US" dirty="0"/>
              <a:t>(6)  Each BE has a Token Bucket (of fixed capacity : C) that provides the ability to Limit the number of requests per unit time</a:t>
            </a:r>
          </a:p>
          <a:p>
            <a:pPr marL="800100" lvl="1" indent="-342900">
              <a:buFont typeface="Arial" panose="020B0604020202020204" pitchFamily="34" charset="0"/>
              <a:buChar char="•"/>
            </a:pPr>
            <a:r>
              <a:rPr lang="en-US" dirty="0"/>
              <a:t>This prevents callers from rendering the BE as a </a:t>
            </a:r>
            <a:r>
              <a:rPr lang="en-US" dirty="0" err="1"/>
              <a:t>HotSpot</a:t>
            </a:r>
            <a:r>
              <a:rPr lang="en-US" dirty="0"/>
              <a:t>. </a:t>
            </a:r>
          </a:p>
          <a:p>
            <a:pPr marL="800100" lvl="1" indent="-342900">
              <a:buFont typeface="Arial" panose="020B0604020202020204" pitchFamily="34" charset="0"/>
              <a:buChar char="•"/>
            </a:pPr>
            <a:r>
              <a:rPr lang="en-US" dirty="0"/>
              <a:t>Also acts as  an upper-bound on the  load on any  BE server at any given point in time.</a:t>
            </a:r>
          </a:p>
          <a:p>
            <a:pPr marL="800100" lvl="1" indent="-342900">
              <a:buFont typeface="Arial" panose="020B0604020202020204" pitchFamily="34" charset="0"/>
              <a:buChar char="•"/>
            </a:pPr>
            <a:r>
              <a:rPr lang="en-US" dirty="0"/>
              <a:t>X tokens are refilled into the bucket every second</a:t>
            </a:r>
          </a:p>
          <a:p>
            <a:pPr marL="1257300" lvl="2" indent="-342900">
              <a:buFont typeface="Arial" panose="020B0604020202020204" pitchFamily="34" charset="0"/>
              <a:buChar char="•"/>
            </a:pPr>
            <a:r>
              <a:rPr lang="en-US" dirty="0"/>
              <a:t>If the bucket is already full then extra tokens will overflow</a:t>
            </a:r>
          </a:p>
          <a:p>
            <a:pPr marL="342900" indent="-342900">
              <a:buFont typeface="Arial" panose="020B0604020202020204" pitchFamily="34" charset="0"/>
              <a:buChar char="•"/>
            </a:pPr>
            <a:r>
              <a:rPr lang="en-US" dirty="0"/>
              <a:t>(7) The BE Servers use a Gossip Protocol to send information about number of outstanding tokens available in the Token Bucket as well as number of Active TCP Sessions on the BE Server at the current time.</a:t>
            </a:r>
          </a:p>
          <a:p>
            <a:pPr marL="800100" lvl="1" indent="-342900">
              <a:buFont typeface="Arial" panose="020B0604020202020204" pitchFamily="34" charset="0"/>
              <a:buChar char="•"/>
            </a:pPr>
            <a:r>
              <a:rPr lang="en-US" dirty="0"/>
              <a:t>The information is sent to FE Servers</a:t>
            </a:r>
          </a:p>
          <a:p>
            <a:pPr marL="1257300" lvl="2" indent="-342900">
              <a:buFont typeface="Arial" panose="020B0604020202020204" pitchFamily="34" charset="0"/>
              <a:buChar char="•"/>
            </a:pPr>
            <a:r>
              <a:rPr lang="en-US" dirty="0"/>
              <a:t>FE Server’s also relay them to other </a:t>
            </a:r>
            <a:r>
              <a:rPr lang="en-US" dirty="0" err="1"/>
              <a:t>neighbouring</a:t>
            </a:r>
            <a:r>
              <a:rPr lang="en-US" dirty="0"/>
              <a:t>  FE servers</a:t>
            </a:r>
          </a:p>
          <a:p>
            <a:pPr marL="800100" lvl="1" indent="-342900">
              <a:buFont typeface="Arial" panose="020B0604020202020204" pitchFamily="34" charset="0"/>
              <a:buChar char="•"/>
            </a:pPr>
            <a:r>
              <a:rPr lang="en-US" dirty="0"/>
              <a:t>One Gossip message is sent out each from each BE every  z seconds (z could be 0.5 or 1 or 2)</a:t>
            </a:r>
          </a:p>
          <a:p>
            <a:pPr marL="342900" indent="-342900">
              <a:buFont typeface="Arial" panose="020B0604020202020204" pitchFamily="34" charset="0"/>
              <a:buChar char="•"/>
            </a:pPr>
            <a:r>
              <a:rPr lang="en-US" dirty="0"/>
              <a:t>(8) FE Server’s consume gossip messages to updates an In-Memory table (BE-Stats) of information about the BE servers</a:t>
            </a:r>
          </a:p>
          <a:p>
            <a:pPr marL="800100" lvl="1" indent="-342900">
              <a:buFont typeface="Arial" panose="020B0604020202020204" pitchFamily="34" charset="0"/>
              <a:buChar char="•"/>
            </a:pPr>
            <a:r>
              <a:rPr lang="en-US" dirty="0"/>
              <a:t>Each FE server is interested in </a:t>
            </a:r>
            <a:r>
              <a:rPr lang="en-US" dirty="0" err="1"/>
              <a:t>upto</a:t>
            </a:r>
            <a:r>
              <a:rPr lang="en-US" dirty="0"/>
              <a:t> 100 BE servers only and not the full 1Million</a:t>
            </a:r>
          </a:p>
          <a:p>
            <a:pPr marL="1257300" lvl="2" indent="-342900">
              <a:buFont typeface="Arial" panose="020B0604020202020204" pitchFamily="34" charset="0"/>
              <a:buChar char="•"/>
            </a:pPr>
            <a:r>
              <a:rPr lang="en-US" dirty="0"/>
              <a:t>Unlike </a:t>
            </a:r>
            <a:r>
              <a:rPr lang="en-US" i="1" dirty="0">
                <a:solidFill>
                  <a:srgbClr val="7030A0"/>
                </a:solidFill>
              </a:rPr>
              <a:t>Approach 1: </a:t>
            </a:r>
            <a:r>
              <a:rPr lang="en-IN" b="1" dirty="0">
                <a:solidFill>
                  <a:srgbClr val="7030A0"/>
                </a:solidFill>
              </a:rPr>
              <a:t>formulaic</a:t>
            </a:r>
            <a:r>
              <a:rPr lang="en-US" dirty="0"/>
              <a:t>, here the list of BE servers would change over time after the initial configuration</a:t>
            </a:r>
          </a:p>
          <a:p>
            <a:pPr marL="1714500" lvl="3" indent="-342900">
              <a:buFont typeface="Arial" panose="020B0604020202020204" pitchFamily="34" charset="0"/>
              <a:buChar char="•"/>
            </a:pPr>
            <a:r>
              <a:rPr lang="en-US" dirty="0"/>
              <a:t>More on this in next slide.</a:t>
            </a:r>
          </a:p>
          <a:p>
            <a:pPr marL="800100" lvl="1" indent="-342900">
              <a:buFont typeface="Arial" panose="020B0604020202020204" pitchFamily="34" charset="0"/>
              <a:buChar char="•"/>
            </a:pPr>
            <a:r>
              <a:rPr lang="en-US" dirty="0"/>
              <a:t>When updating the entry for a BE server, the FE server also performs a latency probe and updates the observed latency in the entry.</a:t>
            </a:r>
          </a:p>
        </p:txBody>
      </p:sp>
    </p:spTree>
    <p:extLst>
      <p:ext uri="{BB962C8B-B14F-4D97-AF65-F5344CB8AC3E}">
        <p14:creationId xmlns:p14="http://schemas.microsoft.com/office/powerpoint/2010/main" val="305411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EC651B-02FE-1E48-9DC9-229EA913A22E}"/>
              </a:ext>
            </a:extLst>
          </p:cNvPr>
          <p:cNvSpPr/>
          <p:nvPr/>
        </p:nvSpPr>
        <p:spPr>
          <a:xfrm>
            <a:off x="8282152" y="840827"/>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811398-C3EC-BC49-BD67-0887BC3C5AB0}"/>
              </a:ext>
            </a:extLst>
          </p:cNvPr>
          <p:cNvSpPr txBox="1"/>
          <p:nvPr/>
        </p:nvSpPr>
        <p:spPr>
          <a:xfrm>
            <a:off x="8219086" y="175298"/>
            <a:ext cx="3048000" cy="370800"/>
          </a:xfrm>
          <a:prstGeom prst="rect">
            <a:avLst/>
          </a:prstGeom>
          <a:noFill/>
        </p:spPr>
        <p:txBody>
          <a:bodyPr wrap="square" rtlCol="0">
            <a:spAutoFit/>
          </a:bodyPr>
          <a:lstStyle/>
          <a:p>
            <a:r>
              <a:rPr lang="en-US" dirty="0"/>
              <a:t>Backend Servers : 1 Million</a:t>
            </a:r>
          </a:p>
        </p:txBody>
      </p:sp>
      <p:sp>
        <p:nvSpPr>
          <p:cNvPr id="4" name="Rectangle 3">
            <a:extLst>
              <a:ext uri="{FF2B5EF4-FFF2-40B4-BE49-F238E27FC236}">
                <a16:creationId xmlns:a16="http://schemas.microsoft.com/office/drawing/2014/main" id="{328F2F87-FF05-1041-BDED-B197037CE447}"/>
              </a:ext>
            </a:extLst>
          </p:cNvPr>
          <p:cNvSpPr/>
          <p:nvPr/>
        </p:nvSpPr>
        <p:spPr>
          <a:xfrm>
            <a:off x="8282151" y="2044260"/>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5871363-8683-2D45-9B2C-CD513B9A95DC}"/>
              </a:ext>
            </a:extLst>
          </p:cNvPr>
          <p:cNvSpPr/>
          <p:nvPr/>
        </p:nvSpPr>
        <p:spPr>
          <a:xfrm>
            <a:off x="8282151" y="4545720"/>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E4D682B-7F5C-774B-8705-20A792E1401D}"/>
              </a:ext>
            </a:extLst>
          </p:cNvPr>
          <p:cNvSpPr/>
          <p:nvPr/>
        </p:nvSpPr>
        <p:spPr>
          <a:xfrm>
            <a:off x="8282151" y="3342287"/>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ium 7">
            <a:extLst>
              <a:ext uri="{FF2B5EF4-FFF2-40B4-BE49-F238E27FC236}">
                <a16:creationId xmlns:a16="http://schemas.microsoft.com/office/drawing/2014/main" id="{5B47A049-967A-4C42-9701-587466F8D047}"/>
              </a:ext>
            </a:extLst>
          </p:cNvPr>
          <p:cNvSpPr/>
          <p:nvPr/>
        </p:nvSpPr>
        <p:spPr>
          <a:xfrm rot="10800000">
            <a:off x="8208579" y="1187669"/>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ium 8">
            <a:extLst>
              <a:ext uri="{FF2B5EF4-FFF2-40B4-BE49-F238E27FC236}">
                <a16:creationId xmlns:a16="http://schemas.microsoft.com/office/drawing/2014/main" id="{A0DDA63B-E345-7440-8485-2D4F6AD5EDAD}"/>
              </a:ext>
            </a:extLst>
          </p:cNvPr>
          <p:cNvSpPr/>
          <p:nvPr/>
        </p:nvSpPr>
        <p:spPr>
          <a:xfrm rot="10800000">
            <a:off x="8208578" y="2391102"/>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ium 9">
            <a:extLst>
              <a:ext uri="{FF2B5EF4-FFF2-40B4-BE49-F238E27FC236}">
                <a16:creationId xmlns:a16="http://schemas.microsoft.com/office/drawing/2014/main" id="{366B3CFA-148B-A348-AB26-BB57338E1A1F}"/>
              </a:ext>
            </a:extLst>
          </p:cNvPr>
          <p:cNvSpPr/>
          <p:nvPr/>
        </p:nvSpPr>
        <p:spPr>
          <a:xfrm rot="10800000">
            <a:off x="8208577" y="3675991"/>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ium 10">
            <a:extLst>
              <a:ext uri="{FF2B5EF4-FFF2-40B4-BE49-F238E27FC236}">
                <a16:creationId xmlns:a16="http://schemas.microsoft.com/office/drawing/2014/main" id="{F4D62373-83C5-8C4C-914A-D13B0F5009C4}"/>
              </a:ext>
            </a:extLst>
          </p:cNvPr>
          <p:cNvSpPr/>
          <p:nvPr/>
        </p:nvSpPr>
        <p:spPr>
          <a:xfrm rot="10800000">
            <a:off x="8219086" y="4879422"/>
            <a:ext cx="462455" cy="44143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FDD341B-4464-DA4E-9AF8-481669E5A32D}"/>
              </a:ext>
            </a:extLst>
          </p:cNvPr>
          <p:cNvSpPr txBox="1"/>
          <p:nvPr/>
        </p:nvSpPr>
        <p:spPr>
          <a:xfrm>
            <a:off x="7299433" y="900717"/>
            <a:ext cx="3048000" cy="246221"/>
          </a:xfrm>
          <a:prstGeom prst="rect">
            <a:avLst/>
          </a:prstGeom>
          <a:noFill/>
        </p:spPr>
        <p:txBody>
          <a:bodyPr wrap="square" rtlCol="0">
            <a:spAutoFit/>
          </a:bodyPr>
          <a:lstStyle/>
          <a:p>
            <a:r>
              <a:rPr lang="en-US" sz="1000" dirty="0"/>
              <a:t>Token Bucket : X new tokens refilled every second</a:t>
            </a:r>
          </a:p>
        </p:txBody>
      </p:sp>
      <p:sp>
        <p:nvSpPr>
          <p:cNvPr id="13" name="Rectangle 12">
            <a:extLst>
              <a:ext uri="{FF2B5EF4-FFF2-40B4-BE49-F238E27FC236}">
                <a16:creationId xmlns:a16="http://schemas.microsoft.com/office/drawing/2014/main" id="{5D970D91-B2A8-D142-971F-55C440F2C80B}"/>
              </a:ext>
            </a:extLst>
          </p:cNvPr>
          <p:cNvSpPr/>
          <p:nvPr/>
        </p:nvSpPr>
        <p:spPr>
          <a:xfrm>
            <a:off x="4293476" y="840827"/>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AA8684-8367-7040-817F-46ECE47806C3}"/>
              </a:ext>
            </a:extLst>
          </p:cNvPr>
          <p:cNvSpPr/>
          <p:nvPr/>
        </p:nvSpPr>
        <p:spPr>
          <a:xfrm>
            <a:off x="4293473" y="4311863"/>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6B83B2-CF67-B94B-9960-ADDFA1FFAD8E}"/>
              </a:ext>
            </a:extLst>
          </p:cNvPr>
          <p:cNvSpPr/>
          <p:nvPr/>
        </p:nvSpPr>
        <p:spPr>
          <a:xfrm>
            <a:off x="4293473" y="3153101"/>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AF3C4F-362B-3A4D-9C4A-1B9F011FB87C}"/>
              </a:ext>
            </a:extLst>
          </p:cNvPr>
          <p:cNvSpPr/>
          <p:nvPr/>
        </p:nvSpPr>
        <p:spPr>
          <a:xfrm>
            <a:off x="4293473" y="1996964"/>
            <a:ext cx="1082565" cy="7882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A6E2F9-D4B2-1240-9A76-00425863A8AA}"/>
              </a:ext>
            </a:extLst>
          </p:cNvPr>
          <p:cNvSpPr txBox="1"/>
          <p:nvPr/>
        </p:nvSpPr>
        <p:spPr>
          <a:xfrm>
            <a:off x="4154209" y="177646"/>
            <a:ext cx="2443658" cy="369332"/>
          </a:xfrm>
          <a:prstGeom prst="rect">
            <a:avLst/>
          </a:prstGeom>
          <a:noFill/>
        </p:spPr>
        <p:txBody>
          <a:bodyPr wrap="square" rtlCol="0">
            <a:spAutoFit/>
          </a:bodyPr>
          <a:lstStyle/>
          <a:p>
            <a:r>
              <a:rPr lang="en-US" dirty="0"/>
              <a:t>Frontend Server : 10K</a:t>
            </a:r>
          </a:p>
        </p:txBody>
      </p:sp>
      <p:sp>
        <p:nvSpPr>
          <p:cNvPr id="23" name="Cloud Callout 22">
            <a:extLst>
              <a:ext uri="{FF2B5EF4-FFF2-40B4-BE49-F238E27FC236}">
                <a16:creationId xmlns:a16="http://schemas.microsoft.com/office/drawing/2014/main" id="{F19B6C53-62DD-6241-8361-ED5621C07523}"/>
              </a:ext>
            </a:extLst>
          </p:cNvPr>
          <p:cNvSpPr/>
          <p:nvPr/>
        </p:nvSpPr>
        <p:spPr>
          <a:xfrm>
            <a:off x="2282110" y="1088418"/>
            <a:ext cx="1380210" cy="1492916"/>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ame 23">
            <a:extLst>
              <a:ext uri="{FF2B5EF4-FFF2-40B4-BE49-F238E27FC236}">
                <a16:creationId xmlns:a16="http://schemas.microsoft.com/office/drawing/2014/main" id="{E8F1B5F0-6FE4-194A-9943-0AF14C6BB493}"/>
              </a:ext>
            </a:extLst>
          </p:cNvPr>
          <p:cNvSpPr/>
          <p:nvPr/>
        </p:nvSpPr>
        <p:spPr>
          <a:xfrm>
            <a:off x="998483" y="1533930"/>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Frame 24">
            <a:extLst>
              <a:ext uri="{FF2B5EF4-FFF2-40B4-BE49-F238E27FC236}">
                <a16:creationId xmlns:a16="http://schemas.microsoft.com/office/drawing/2014/main" id="{87665093-1DB6-BA47-AC31-8C3E447DD3A3}"/>
              </a:ext>
            </a:extLst>
          </p:cNvPr>
          <p:cNvSpPr/>
          <p:nvPr/>
        </p:nvSpPr>
        <p:spPr>
          <a:xfrm>
            <a:off x="998483" y="1940391"/>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Frame 25">
            <a:extLst>
              <a:ext uri="{FF2B5EF4-FFF2-40B4-BE49-F238E27FC236}">
                <a16:creationId xmlns:a16="http://schemas.microsoft.com/office/drawing/2014/main" id="{89F59DDB-8545-2B45-97E6-D11D7494BDB1}"/>
              </a:ext>
            </a:extLst>
          </p:cNvPr>
          <p:cNvSpPr/>
          <p:nvPr/>
        </p:nvSpPr>
        <p:spPr>
          <a:xfrm>
            <a:off x="998483" y="2334529"/>
            <a:ext cx="367862" cy="20773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TextBox 26">
            <a:extLst>
              <a:ext uri="{FF2B5EF4-FFF2-40B4-BE49-F238E27FC236}">
                <a16:creationId xmlns:a16="http://schemas.microsoft.com/office/drawing/2014/main" id="{ADAAD684-8DAA-F440-8807-EEDD93951680}"/>
              </a:ext>
            </a:extLst>
          </p:cNvPr>
          <p:cNvSpPr txBox="1"/>
          <p:nvPr/>
        </p:nvSpPr>
        <p:spPr>
          <a:xfrm>
            <a:off x="924914" y="103634"/>
            <a:ext cx="815736" cy="369332"/>
          </a:xfrm>
          <a:prstGeom prst="rect">
            <a:avLst/>
          </a:prstGeom>
          <a:noFill/>
        </p:spPr>
        <p:txBody>
          <a:bodyPr wrap="none" rtlCol="0">
            <a:spAutoFit/>
          </a:bodyPr>
          <a:lstStyle/>
          <a:p>
            <a:r>
              <a:rPr lang="en-US" dirty="0"/>
              <a:t>Clients</a:t>
            </a:r>
          </a:p>
        </p:txBody>
      </p:sp>
      <p:cxnSp>
        <p:nvCxnSpPr>
          <p:cNvPr id="29" name="Elbow Connector 28">
            <a:extLst>
              <a:ext uri="{FF2B5EF4-FFF2-40B4-BE49-F238E27FC236}">
                <a16:creationId xmlns:a16="http://schemas.microsoft.com/office/drawing/2014/main" id="{95B2926F-4F55-434F-885F-C8DC65825576}"/>
              </a:ext>
            </a:extLst>
          </p:cNvPr>
          <p:cNvCxnSpPr>
            <a:cxnSpLocks/>
            <a:endCxn id="16" idx="3"/>
          </p:cNvCxnSpPr>
          <p:nvPr/>
        </p:nvCxnSpPr>
        <p:spPr>
          <a:xfrm rot="10800000" flipV="1">
            <a:off x="5376039" y="2148126"/>
            <a:ext cx="2906115" cy="242976"/>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94359DB-A6B0-3143-A074-52A25E0CFED5}"/>
              </a:ext>
            </a:extLst>
          </p:cNvPr>
          <p:cNvSpPr txBox="1"/>
          <p:nvPr/>
        </p:nvSpPr>
        <p:spPr>
          <a:xfrm>
            <a:off x="5542194" y="1925759"/>
            <a:ext cx="3759460" cy="400110"/>
          </a:xfrm>
          <a:prstGeom prst="rect">
            <a:avLst/>
          </a:prstGeom>
          <a:noFill/>
        </p:spPr>
        <p:txBody>
          <a:bodyPr wrap="square" rtlCol="0">
            <a:spAutoFit/>
          </a:bodyPr>
          <a:lstStyle/>
          <a:p>
            <a:r>
              <a:rPr lang="en-US" sz="1000" dirty="0"/>
              <a:t>Gossip Protocol:</a:t>
            </a:r>
          </a:p>
          <a:p>
            <a:r>
              <a:rPr lang="en-US" sz="1000" dirty="0"/>
              <a:t>Send Token  and Session Information Every second</a:t>
            </a:r>
          </a:p>
        </p:txBody>
      </p:sp>
      <p:graphicFrame>
        <p:nvGraphicFramePr>
          <p:cNvPr id="32" name="Table 32">
            <a:extLst>
              <a:ext uri="{FF2B5EF4-FFF2-40B4-BE49-F238E27FC236}">
                <a16:creationId xmlns:a16="http://schemas.microsoft.com/office/drawing/2014/main" id="{E3D24B75-70B6-CD45-AF6F-2864188AD727}"/>
              </a:ext>
            </a:extLst>
          </p:cNvPr>
          <p:cNvGraphicFramePr>
            <a:graphicFrameLocks noGrp="1"/>
          </p:cNvGraphicFramePr>
          <p:nvPr>
            <p:extLst>
              <p:ext uri="{D42A27DB-BD31-4B8C-83A1-F6EECF244321}">
                <p14:modId xmlns:p14="http://schemas.microsoft.com/office/powerpoint/2010/main" val="1050535696"/>
              </p:ext>
            </p:extLst>
          </p:nvPr>
        </p:nvGraphicFramePr>
        <p:xfrm>
          <a:off x="3626069" y="5409962"/>
          <a:ext cx="5369044" cy="1106234"/>
        </p:xfrm>
        <a:graphic>
          <a:graphicData uri="http://schemas.openxmlformats.org/drawingml/2006/table">
            <a:tbl>
              <a:tblPr firstRow="1" bandRow="1">
                <a:tableStyleId>{5C22544A-7EE6-4342-B048-85BDC9FD1C3A}</a:tableStyleId>
              </a:tblPr>
              <a:tblGrid>
                <a:gridCol w="1342261">
                  <a:extLst>
                    <a:ext uri="{9D8B030D-6E8A-4147-A177-3AD203B41FA5}">
                      <a16:colId xmlns:a16="http://schemas.microsoft.com/office/drawing/2014/main" val="3688046607"/>
                    </a:ext>
                  </a:extLst>
                </a:gridCol>
                <a:gridCol w="1342261">
                  <a:extLst>
                    <a:ext uri="{9D8B030D-6E8A-4147-A177-3AD203B41FA5}">
                      <a16:colId xmlns:a16="http://schemas.microsoft.com/office/drawing/2014/main" val="3310897034"/>
                    </a:ext>
                  </a:extLst>
                </a:gridCol>
                <a:gridCol w="1342261">
                  <a:extLst>
                    <a:ext uri="{9D8B030D-6E8A-4147-A177-3AD203B41FA5}">
                      <a16:colId xmlns:a16="http://schemas.microsoft.com/office/drawing/2014/main" val="1439730955"/>
                    </a:ext>
                  </a:extLst>
                </a:gridCol>
                <a:gridCol w="1342261">
                  <a:extLst>
                    <a:ext uri="{9D8B030D-6E8A-4147-A177-3AD203B41FA5}">
                      <a16:colId xmlns:a16="http://schemas.microsoft.com/office/drawing/2014/main" val="2273760747"/>
                    </a:ext>
                  </a:extLst>
                </a:gridCol>
              </a:tblGrid>
              <a:tr h="365925">
                <a:tc>
                  <a:txBody>
                    <a:bodyPr/>
                    <a:lstStyle/>
                    <a:p>
                      <a:r>
                        <a:rPr lang="en-US" dirty="0"/>
                        <a:t>BE server</a:t>
                      </a:r>
                    </a:p>
                  </a:txBody>
                  <a:tcPr/>
                </a:tc>
                <a:tc>
                  <a:txBody>
                    <a:bodyPr/>
                    <a:lstStyle/>
                    <a:p>
                      <a:r>
                        <a:rPr lang="en-US" dirty="0"/>
                        <a:t>Tokens </a:t>
                      </a:r>
                    </a:p>
                  </a:txBody>
                  <a:tcPr/>
                </a:tc>
                <a:tc>
                  <a:txBody>
                    <a:bodyPr/>
                    <a:lstStyle/>
                    <a:p>
                      <a:r>
                        <a:rPr lang="en-US" dirty="0"/>
                        <a:t>Sessions</a:t>
                      </a:r>
                    </a:p>
                  </a:txBody>
                  <a:tcPr/>
                </a:tc>
                <a:tc>
                  <a:txBody>
                    <a:bodyPr/>
                    <a:lstStyle/>
                    <a:p>
                      <a:r>
                        <a:rPr lang="en-US" dirty="0"/>
                        <a:t>Timestamp</a:t>
                      </a:r>
                    </a:p>
                  </a:txBody>
                  <a:tcPr/>
                </a:tc>
                <a:extLst>
                  <a:ext uri="{0D108BD9-81ED-4DB2-BD59-A6C34878D82A}">
                    <a16:rowId xmlns:a16="http://schemas.microsoft.com/office/drawing/2014/main" val="2060211778"/>
                  </a:ext>
                </a:extLst>
              </a:tr>
              <a:tr h="374549">
                <a:tc>
                  <a:txBody>
                    <a:bodyPr/>
                    <a:lstStyle/>
                    <a:p>
                      <a:r>
                        <a:rPr lang="en-US" dirty="0" err="1"/>
                        <a:t>w.x.y.z</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err="1"/>
                        <a:t>xxxxxx</a:t>
                      </a:r>
                      <a:endParaRPr lang="en-US" dirty="0"/>
                    </a:p>
                  </a:txBody>
                  <a:tcPr/>
                </a:tc>
                <a:extLst>
                  <a:ext uri="{0D108BD9-81ED-4DB2-BD59-A6C34878D82A}">
                    <a16:rowId xmlns:a16="http://schemas.microsoft.com/office/drawing/2014/main" val="3945571161"/>
                  </a:ext>
                </a:extLst>
              </a:tr>
              <a:tr h="3127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87041078"/>
                  </a:ext>
                </a:extLst>
              </a:tr>
            </a:tbl>
          </a:graphicData>
        </a:graphic>
      </p:graphicFrame>
      <p:sp>
        <p:nvSpPr>
          <p:cNvPr id="33" name="TextBox 32">
            <a:extLst>
              <a:ext uri="{FF2B5EF4-FFF2-40B4-BE49-F238E27FC236}">
                <a16:creationId xmlns:a16="http://schemas.microsoft.com/office/drawing/2014/main" id="{060C4429-5EF7-5E4B-8376-61F2E152545F}"/>
              </a:ext>
            </a:extLst>
          </p:cNvPr>
          <p:cNvSpPr txBox="1"/>
          <p:nvPr/>
        </p:nvSpPr>
        <p:spPr>
          <a:xfrm>
            <a:off x="3626069" y="6494102"/>
            <a:ext cx="7851228" cy="276999"/>
          </a:xfrm>
          <a:prstGeom prst="rect">
            <a:avLst/>
          </a:prstGeom>
          <a:noFill/>
        </p:spPr>
        <p:txBody>
          <a:bodyPr wrap="square" rtlCol="0">
            <a:spAutoFit/>
          </a:bodyPr>
          <a:lstStyle/>
          <a:p>
            <a:r>
              <a:rPr lang="en-US" sz="1200" dirty="0"/>
              <a:t>Gossip messages form BE servers would contain the following information.</a:t>
            </a:r>
          </a:p>
        </p:txBody>
      </p:sp>
      <p:cxnSp>
        <p:nvCxnSpPr>
          <p:cNvPr id="35" name="Elbow Connector 34">
            <a:extLst>
              <a:ext uri="{FF2B5EF4-FFF2-40B4-BE49-F238E27FC236}">
                <a16:creationId xmlns:a16="http://schemas.microsoft.com/office/drawing/2014/main" id="{C133B38E-08FF-EF4F-B9B8-A7F7EBE309B7}"/>
              </a:ext>
            </a:extLst>
          </p:cNvPr>
          <p:cNvCxnSpPr>
            <a:stCxn id="16" idx="2"/>
          </p:cNvCxnSpPr>
          <p:nvPr/>
        </p:nvCxnSpPr>
        <p:spPr>
          <a:xfrm rot="16200000" flipH="1">
            <a:off x="4721766" y="2898229"/>
            <a:ext cx="367861" cy="141881"/>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F89C2EF-9B68-E649-AA76-7E46806C29EF}"/>
              </a:ext>
            </a:extLst>
          </p:cNvPr>
          <p:cNvSpPr txBox="1"/>
          <p:nvPr/>
        </p:nvSpPr>
        <p:spPr>
          <a:xfrm>
            <a:off x="5060717" y="2779980"/>
            <a:ext cx="1256000" cy="276999"/>
          </a:xfrm>
          <a:prstGeom prst="rect">
            <a:avLst/>
          </a:prstGeom>
          <a:noFill/>
        </p:spPr>
        <p:txBody>
          <a:bodyPr wrap="square" rtlCol="0">
            <a:spAutoFit/>
          </a:bodyPr>
          <a:lstStyle/>
          <a:p>
            <a:r>
              <a:rPr lang="en-US" sz="1200" dirty="0"/>
              <a:t>Gossip : relay</a:t>
            </a:r>
          </a:p>
        </p:txBody>
      </p:sp>
      <p:cxnSp>
        <p:nvCxnSpPr>
          <p:cNvPr id="45" name="Elbow Connector 44">
            <a:extLst>
              <a:ext uri="{FF2B5EF4-FFF2-40B4-BE49-F238E27FC236}">
                <a16:creationId xmlns:a16="http://schemas.microsoft.com/office/drawing/2014/main" id="{AD929CB2-D5BD-7B48-B443-99F95B765D4C}"/>
              </a:ext>
            </a:extLst>
          </p:cNvPr>
          <p:cNvCxnSpPr>
            <a:stCxn id="11" idx="3"/>
          </p:cNvCxnSpPr>
          <p:nvPr/>
        </p:nvCxnSpPr>
        <p:spPr>
          <a:xfrm rot="10800000">
            <a:off x="5376039" y="4393325"/>
            <a:ext cx="2898227" cy="706815"/>
          </a:xfrm>
          <a:prstGeom prst="bent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E5D8C489-9D4C-9148-84C8-B5B29189D21D}"/>
              </a:ext>
            </a:extLst>
          </p:cNvPr>
          <p:cNvCxnSpPr>
            <a:stCxn id="13" idx="3"/>
          </p:cNvCxnSpPr>
          <p:nvPr/>
        </p:nvCxnSpPr>
        <p:spPr>
          <a:xfrm>
            <a:off x="5376041" y="1234965"/>
            <a:ext cx="2898225" cy="298965"/>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Elbow Connector 53">
            <a:extLst>
              <a:ext uri="{FF2B5EF4-FFF2-40B4-BE49-F238E27FC236}">
                <a16:creationId xmlns:a16="http://schemas.microsoft.com/office/drawing/2014/main" id="{BB3301D9-9E5F-C949-B05F-D8B447FEDCC8}"/>
              </a:ext>
            </a:extLst>
          </p:cNvPr>
          <p:cNvCxnSpPr>
            <a:cxnSpLocks/>
            <a:stCxn id="13" idx="3"/>
            <a:endCxn id="4" idx="0"/>
          </p:cNvCxnSpPr>
          <p:nvPr/>
        </p:nvCxnSpPr>
        <p:spPr>
          <a:xfrm>
            <a:off x="5376041" y="1234965"/>
            <a:ext cx="3447393" cy="809295"/>
          </a:xfrm>
          <a:prstGeom prst="bentConnector2">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498319A0-86D9-6549-9B4D-B37828AE3708}"/>
              </a:ext>
            </a:extLst>
          </p:cNvPr>
          <p:cNvSpPr txBox="1"/>
          <p:nvPr/>
        </p:nvSpPr>
        <p:spPr>
          <a:xfrm>
            <a:off x="5793828" y="1033510"/>
            <a:ext cx="1129863" cy="246221"/>
          </a:xfrm>
          <a:prstGeom prst="rect">
            <a:avLst/>
          </a:prstGeom>
          <a:noFill/>
        </p:spPr>
        <p:txBody>
          <a:bodyPr wrap="square" rtlCol="0">
            <a:spAutoFit/>
          </a:bodyPr>
          <a:lstStyle/>
          <a:p>
            <a:r>
              <a:rPr lang="en-US" sz="1000" dirty="0"/>
              <a:t>session</a:t>
            </a:r>
          </a:p>
        </p:txBody>
      </p:sp>
      <p:cxnSp>
        <p:nvCxnSpPr>
          <p:cNvPr id="59" name="Elbow Connector 58">
            <a:extLst>
              <a:ext uri="{FF2B5EF4-FFF2-40B4-BE49-F238E27FC236}">
                <a16:creationId xmlns:a16="http://schemas.microsoft.com/office/drawing/2014/main" id="{5685E7F8-C79E-4047-B85D-6F70BE392D6D}"/>
              </a:ext>
            </a:extLst>
          </p:cNvPr>
          <p:cNvCxnSpPr/>
          <p:nvPr/>
        </p:nvCxnSpPr>
        <p:spPr>
          <a:xfrm>
            <a:off x="5383923" y="2581334"/>
            <a:ext cx="2898228" cy="847666"/>
          </a:xfrm>
          <a:prstGeom prst="bentConnector3">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BB4CBA12-0D34-F54E-A2BF-DFC43B21B53C}"/>
              </a:ext>
            </a:extLst>
          </p:cNvPr>
          <p:cNvCxnSpPr/>
          <p:nvPr/>
        </p:nvCxnSpPr>
        <p:spPr>
          <a:xfrm>
            <a:off x="8995113" y="1629103"/>
            <a:ext cx="0" cy="4226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TextBox 61">
            <a:extLst>
              <a:ext uri="{FF2B5EF4-FFF2-40B4-BE49-F238E27FC236}">
                <a16:creationId xmlns:a16="http://schemas.microsoft.com/office/drawing/2014/main" id="{D5CA64F1-C367-CE4B-9B4C-F93F376110C8}"/>
              </a:ext>
            </a:extLst>
          </p:cNvPr>
          <p:cNvSpPr txBox="1"/>
          <p:nvPr/>
        </p:nvSpPr>
        <p:spPr>
          <a:xfrm>
            <a:off x="9023274" y="1729572"/>
            <a:ext cx="1026243" cy="246221"/>
          </a:xfrm>
          <a:prstGeom prst="rect">
            <a:avLst/>
          </a:prstGeom>
          <a:noFill/>
        </p:spPr>
        <p:txBody>
          <a:bodyPr wrap="none" rtlCol="0">
            <a:spAutoFit/>
          </a:bodyPr>
          <a:lstStyle/>
          <a:p>
            <a:r>
              <a:rPr lang="en-US" sz="1000" dirty="0"/>
              <a:t>Multiple servers</a:t>
            </a:r>
          </a:p>
        </p:txBody>
      </p:sp>
      <p:cxnSp>
        <p:nvCxnSpPr>
          <p:cNvPr id="64" name="Elbow Connector 63">
            <a:extLst>
              <a:ext uri="{FF2B5EF4-FFF2-40B4-BE49-F238E27FC236}">
                <a16:creationId xmlns:a16="http://schemas.microsoft.com/office/drawing/2014/main" id="{E746C717-5BAC-904E-8D4F-B124A966C669}"/>
              </a:ext>
            </a:extLst>
          </p:cNvPr>
          <p:cNvCxnSpPr>
            <a:endCxn id="5" idx="0"/>
          </p:cNvCxnSpPr>
          <p:nvPr/>
        </p:nvCxnSpPr>
        <p:spPr>
          <a:xfrm>
            <a:off x="5376038" y="2611819"/>
            <a:ext cx="3447396" cy="1933901"/>
          </a:xfrm>
          <a:prstGeom prst="bentConnector2">
            <a:avLst/>
          </a:prstGeom>
          <a:ln w="9525" cap="flat" cmpd="sng" algn="ctr">
            <a:solidFill>
              <a:schemeClr val="accent2"/>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5D75AD35-D86B-BE4D-B32E-BACC861F0D91}"/>
              </a:ext>
            </a:extLst>
          </p:cNvPr>
          <p:cNvCxnSpPr/>
          <p:nvPr/>
        </p:nvCxnSpPr>
        <p:spPr>
          <a:xfrm>
            <a:off x="9023274" y="4130563"/>
            <a:ext cx="0" cy="41515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8D6F81F-2080-A743-B067-312E7CC82A79}"/>
              </a:ext>
            </a:extLst>
          </p:cNvPr>
          <p:cNvSpPr txBox="1"/>
          <p:nvPr/>
        </p:nvSpPr>
        <p:spPr>
          <a:xfrm>
            <a:off x="8986230" y="4215031"/>
            <a:ext cx="1026243" cy="246221"/>
          </a:xfrm>
          <a:prstGeom prst="rect">
            <a:avLst/>
          </a:prstGeom>
          <a:noFill/>
        </p:spPr>
        <p:txBody>
          <a:bodyPr wrap="none" rtlCol="0">
            <a:spAutoFit/>
          </a:bodyPr>
          <a:lstStyle/>
          <a:p>
            <a:r>
              <a:rPr lang="en-US" sz="1000" dirty="0"/>
              <a:t>Multiple servers</a:t>
            </a:r>
          </a:p>
        </p:txBody>
      </p:sp>
      <p:sp>
        <p:nvSpPr>
          <p:cNvPr id="108" name="TextBox 107">
            <a:extLst>
              <a:ext uri="{FF2B5EF4-FFF2-40B4-BE49-F238E27FC236}">
                <a16:creationId xmlns:a16="http://schemas.microsoft.com/office/drawing/2014/main" id="{C9A7FECB-53EB-2F4E-9B88-58309B9A5140}"/>
              </a:ext>
            </a:extLst>
          </p:cNvPr>
          <p:cNvSpPr txBox="1"/>
          <p:nvPr/>
        </p:nvSpPr>
        <p:spPr>
          <a:xfrm>
            <a:off x="5820102" y="2542263"/>
            <a:ext cx="1129863" cy="246221"/>
          </a:xfrm>
          <a:prstGeom prst="rect">
            <a:avLst/>
          </a:prstGeom>
          <a:noFill/>
        </p:spPr>
        <p:txBody>
          <a:bodyPr wrap="square" rtlCol="0">
            <a:spAutoFit/>
          </a:bodyPr>
          <a:lstStyle/>
          <a:p>
            <a:r>
              <a:rPr lang="en-US" sz="1000" dirty="0"/>
              <a:t>session</a:t>
            </a:r>
          </a:p>
        </p:txBody>
      </p:sp>
      <p:sp>
        <p:nvSpPr>
          <p:cNvPr id="109" name="Alternative Process 108">
            <a:extLst>
              <a:ext uri="{FF2B5EF4-FFF2-40B4-BE49-F238E27FC236}">
                <a16:creationId xmlns:a16="http://schemas.microsoft.com/office/drawing/2014/main" id="{E19C3582-D33F-D341-8D94-472F4838DCB2}"/>
              </a:ext>
            </a:extLst>
          </p:cNvPr>
          <p:cNvSpPr/>
          <p:nvPr/>
        </p:nvSpPr>
        <p:spPr>
          <a:xfrm>
            <a:off x="4926704" y="989151"/>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Alternative Process 109">
            <a:extLst>
              <a:ext uri="{FF2B5EF4-FFF2-40B4-BE49-F238E27FC236}">
                <a16:creationId xmlns:a16="http://schemas.microsoft.com/office/drawing/2014/main" id="{706CABF9-2F2F-554D-AF80-26CB1B2FA174}"/>
              </a:ext>
            </a:extLst>
          </p:cNvPr>
          <p:cNvSpPr/>
          <p:nvPr/>
        </p:nvSpPr>
        <p:spPr>
          <a:xfrm>
            <a:off x="4958240" y="2181958"/>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Alternative Process 110">
            <a:extLst>
              <a:ext uri="{FF2B5EF4-FFF2-40B4-BE49-F238E27FC236}">
                <a16:creationId xmlns:a16="http://schemas.microsoft.com/office/drawing/2014/main" id="{A0FB8B5C-128A-A944-B237-8681A533AD17}"/>
              </a:ext>
            </a:extLst>
          </p:cNvPr>
          <p:cNvSpPr/>
          <p:nvPr/>
        </p:nvSpPr>
        <p:spPr>
          <a:xfrm>
            <a:off x="4964793" y="4525564"/>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lternative Process 111">
            <a:extLst>
              <a:ext uri="{FF2B5EF4-FFF2-40B4-BE49-F238E27FC236}">
                <a16:creationId xmlns:a16="http://schemas.microsoft.com/office/drawing/2014/main" id="{CE2F8334-716F-044F-A6EC-E8C3D881346F}"/>
              </a:ext>
            </a:extLst>
          </p:cNvPr>
          <p:cNvSpPr/>
          <p:nvPr/>
        </p:nvSpPr>
        <p:spPr>
          <a:xfrm>
            <a:off x="4970058" y="3330807"/>
            <a:ext cx="268025" cy="1748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C0AB94F8-5815-BC48-9275-85883979FBFA}"/>
              </a:ext>
            </a:extLst>
          </p:cNvPr>
          <p:cNvCxnSpPr>
            <a:endCxn id="13" idx="1"/>
          </p:cNvCxnSpPr>
          <p:nvPr/>
        </p:nvCxnSpPr>
        <p:spPr>
          <a:xfrm flipV="1">
            <a:off x="1366345" y="1234965"/>
            <a:ext cx="2927131" cy="394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2A832341-DA6C-8640-92A2-34C533363397}"/>
              </a:ext>
            </a:extLst>
          </p:cNvPr>
          <p:cNvCxnSpPr>
            <a:endCxn id="16" idx="1"/>
          </p:cNvCxnSpPr>
          <p:nvPr/>
        </p:nvCxnSpPr>
        <p:spPr>
          <a:xfrm>
            <a:off x="1366345" y="1629103"/>
            <a:ext cx="2927128" cy="761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Elbow Connector 117">
            <a:extLst>
              <a:ext uri="{FF2B5EF4-FFF2-40B4-BE49-F238E27FC236}">
                <a16:creationId xmlns:a16="http://schemas.microsoft.com/office/drawing/2014/main" id="{CB69BBDB-8E76-6E44-BCA9-AC9A01D91D1B}"/>
              </a:ext>
            </a:extLst>
          </p:cNvPr>
          <p:cNvCxnSpPr>
            <a:stCxn id="25" idx="3"/>
          </p:cNvCxnSpPr>
          <p:nvPr/>
        </p:nvCxnSpPr>
        <p:spPr>
          <a:xfrm>
            <a:off x="1366345" y="2044260"/>
            <a:ext cx="2927128" cy="1373967"/>
          </a:xfrm>
          <a:prstGeom prst="bentConnector3">
            <a:avLst>
              <a:gd name="adj1" fmla="val 42819"/>
            </a:avLst>
          </a:prstGeom>
          <a:ln>
            <a:tailEnd type="triangle"/>
          </a:ln>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id="{E5B7C1AE-ABF3-3E4F-B962-9768BA21DA93}"/>
              </a:ext>
            </a:extLst>
          </p:cNvPr>
          <p:cNvSpPr txBox="1"/>
          <p:nvPr/>
        </p:nvSpPr>
        <p:spPr>
          <a:xfrm>
            <a:off x="4527330" y="1187512"/>
            <a:ext cx="1534511" cy="246221"/>
          </a:xfrm>
          <a:prstGeom prst="rect">
            <a:avLst/>
          </a:prstGeom>
          <a:noFill/>
        </p:spPr>
        <p:txBody>
          <a:bodyPr wrap="square" rtlCol="0">
            <a:spAutoFit/>
          </a:bodyPr>
          <a:lstStyle/>
          <a:p>
            <a:r>
              <a:rPr lang="en-US" sz="1000" dirty="0"/>
              <a:t>Local balancer</a:t>
            </a:r>
          </a:p>
        </p:txBody>
      </p:sp>
      <p:sp>
        <p:nvSpPr>
          <p:cNvPr id="121" name="TextBox 120">
            <a:extLst>
              <a:ext uri="{FF2B5EF4-FFF2-40B4-BE49-F238E27FC236}">
                <a16:creationId xmlns:a16="http://schemas.microsoft.com/office/drawing/2014/main" id="{DB9174BF-2A07-314E-88DC-3035B881A617}"/>
              </a:ext>
            </a:extLst>
          </p:cNvPr>
          <p:cNvSpPr txBox="1"/>
          <p:nvPr/>
        </p:nvSpPr>
        <p:spPr>
          <a:xfrm>
            <a:off x="362607" y="5346787"/>
            <a:ext cx="2007476" cy="369332"/>
          </a:xfrm>
          <a:prstGeom prst="rect">
            <a:avLst/>
          </a:prstGeom>
          <a:noFill/>
        </p:spPr>
        <p:txBody>
          <a:bodyPr wrap="square" rtlCol="0">
            <a:spAutoFit/>
          </a:bodyPr>
          <a:lstStyle/>
          <a:p>
            <a:r>
              <a:rPr lang="en-US" dirty="0">
                <a:solidFill>
                  <a:srgbClr val="00B050"/>
                </a:solidFill>
              </a:rPr>
              <a:t>Approach 2: Knotty</a:t>
            </a:r>
          </a:p>
        </p:txBody>
      </p:sp>
    </p:spTree>
    <p:extLst>
      <p:ext uri="{BB962C8B-B14F-4D97-AF65-F5344CB8AC3E}">
        <p14:creationId xmlns:p14="http://schemas.microsoft.com/office/powerpoint/2010/main" val="382005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B9C9FE-2AE4-864F-8970-D241FE0ABEAF}"/>
              </a:ext>
            </a:extLst>
          </p:cNvPr>
          <p:cNvSpPr txBox="1"/>
          <p:nvPr/>
        </p:nvSpPr>
        <p:spPr>
          <a:xfrm>
            <a:off x="788276" y="599090"/>
            <a:ext cx="10699531" cy="6740307"/>
          </a:xfrm>
          <a:prstGeom prst="rect">
            <a:avLst/>
          </a:prstGeom>
          <a:noFill/>
        </p:spPr>
        <p:txBody>
          <a:bodyPr wrap="square" rtlCol="0">
            <a:spAutoFit/>
          </a:bodyPr>
          <a:lstStyle/>
          <a:p>
            <a:r>
              <a:rPr lang="en-US" dirty="0">
                <a:solidFill>
                  <a:srgbClr val="00B050"/>
                </a:solidFill>
              </a:rPr>
              <a:t>Approach 2 : </a:t>
            </a:r>
            <a:r>
              <a:rPr lang="en-IN" b="1" dirty="0">
                <a:solidFill>
                  <a:srgbClr val="00B050"/>
                </a:solidFill>
              </a:rPr>
              <a:t>Knotty</a:t>
            </a:r>
            <a:r>
              <a:rPr lang="en-US" dirty="0">
                <a:solidFill>
                  <a:srgbClr val="00B050"/>
                </a:solidFill>
              </a:rPr>
              <a:t> Continued…</a:t>
            </a:r>
          </a:p>
          <a:p>
            <a:endParaRPr lang="en-US" dirty="0">
              <a:solidFill>
                <a:srgbClr val="00B050"/>
              </a:solidFill>
            </a:endParaRPr>
          </a:p>
          <a:p>
            <a:pPr marL="285750" indent="-285750">
              <a:buFont typeface="Arial" panose="020B0604020202020204" pitchFamily="34" charset="0"/>
              <a:buChar char="•"/>
            </a:pPr>
            <a:r>
              <a:rPr lang="en-US" dirty="0"/>
              <a:t>(9)  We understand from problem statement that requests to FE servers are not Balanced and there can be Cold and Hot FE servers from time to time.</a:t>
            </a:r>
          </a:p>
          <a:p>
            <a:pPr marL="742950" lvl="1" indent="-285750">
              <a:buFont typeface="Arial" panose="020B0604020202020204" pitchFamily="34" charset="0"/>
              <a:buChar char="•"/>
            </a:pPr>
            <a:r>
              <a:rPr lang="en-US" dirty="0"/>
              <a:t>If an FE Server goes Cold then the BE’s assigned to such as FE server (initial configuration) would show high Token count and Low Sessions </a:t>
            </a:r>
          </a:p>
          <a:p>
            <a:pPr marL="1200150" lvl="2" indent="-285750">
              <a:buFont typeface="Arial" panose="020B0604020202020204" pitchFamily="34" charset="0"/>
              <a:buChar char="•"/>
            </a:pPr>
            <a:r>
              <a:rPr lang="en-US" dirty="0"/>
              <a:t>A HOT FE which observes this data (on receiving a Gossip message from a BE) can (instead of discarding) decide to use the cold BE as one of its new  BE’s. A session is established with that BE.</a:t>
            </a:r>
          </a:p>
          <a:p>
            <a:pPr marL="1657350" lvl="3" indent="-285750">
              <a:buFont typeface="Arial" panose="020B0604020202020204" pitchFamily="34" charset="0"/>
              <a:buChar char="•"/>
            </a:pPr>
            <a:r>
              <a:rPr lang="en-US" dirty="0"/>
              <a:t>If there are Multiple Hot FE’s in the system then each one of them might try to execute this step, however the randomness in Gossip will ensure that not all Hot FE’s will receive information </a:t>
            </a:r>
            <a:r>
              <a:rPr lang="en-US" dirty="0" err="1"/>
              <a:t>abot</a:t>
            </a:r>
            <a:r>
              <a:rPr lang="en-US" dirty="0"/>
              <a:t> the same BE at the same time.</a:t>
            </a:r>
          </a:p>
          <a:p>
            <a:pPr marL="1200150" lvl="2" indent="-285750">
              <a:buFont typeface="Arial" panose="020B0604020202020204" pitchFamily="34" charset="0"/>
              <a:buChar char="•"/>
            </a:pPr>
            <a:r>
              <a:rPr lang="en-US" dirty="0"/>
              <a:t>In turn the HOT FE can discard one of its own BE’s which is showing high latency (L &gt; L-Threshold) and/or session count beyond a configured threshold (SC &gt; SC-Threshold)</a:t>
            </a:r>
          </a:p>
          <a:p>
            <a:pPr marL="1657350" lvl="3" indent="-285750">
              <a:buFont typeface="Arial" panose="020B0604020202020204" pitchFamily="34" charset="0"/>
              <a:buChar char="•"/>
            </a:pPr>
            <a:r>
              <a:rPr lang="en-US" dirty="0"/>
              <a:t>The high latency  or session count should be observed consistently  for </a:t>
            </a:r>
            <a:r>
              <a:rPr lang="en-US" dirty="0" err="1"/>
              <a:t>atleast</a:t>
            </a:r>
            <a:r>
              <a:rPr lang="en-US" dirty="0"/>
              <a:t> n (=2 .. 5) cycles of checks before a Hot FE takes this decision to swap out.  </a:t>
            </a:r>
          </a:p>
          <a:p>
            <a:pPr marL="2114550" lvl="4" indent="-285750">
              <a:buFont typeface="Arial" panose="020B0604020202020204" pitchFamily="34" charset="0"/>
              <a:buChar char="•"/>
            </a:pPr>
            <a:r>
              <a:rPr lang="en-US" dirty="0"/>
              <a:t>Otherwise it could lead to thrashing where FE is frequently swapping BE’s in and out.</a:t>
            </a:r>
          </a:p>
          <a:p>
            <a:pPr marL="285750" indent="-285750">
              <a:buFont typeface="Arial" panose="020B0604020202020204" pitchFamily="34" charset="0"/>
              <a:buChar char="•"/>
            </a:pPr>
            <a:r>
              <a:rPr lang="en-US" dirty="0"/>
              <a:t>(10) Determination of a Hot FE :  how does an FE determine its own HOT status</a:t>
            </a:r>
          </a:p>
          <a:p>
            <a:pPr marL="742950" lvl="1" indent="-285750">
              <a:buFont typeface="Arial" panose="020B0604020202020204" pitchFamily="34" charset="0"/>
              <a:buChar char="•"/>
            </a:pPr>
            <a:r>
              <a:rPr lang="en-US" dirty="0"/>
              <a:t>It could check its TCP Backlog</a:t>
            </a:r>
          </a:p>
          <a:p>
            <a:pPr marL="742950" lvl="1" indent="-285750">
              <a:buFont typeface="Arial" panose="020B0604020202020204" pitchFamily="34" charset="0"/>
              <a:buChar char="•"/>
            </a:pPr>
            <a:r>
              <a:rPr lang="en-US" dirty="0"/>
              <a:t>The </a:t>
            </a:r>
            <a:r>
              <a:rPr lang="en-US" dirty="0" err="1"/>
              <a:t>TokenCount</a:t>
            </a:r>
            <a:r>
              <a:rPr lang="en-US" dirty="0"/>
              <a:t> and Latency Status of all its BE’s is below some threshold</a:t>
            </a:r>
          </a:p>
          <a:p>
            <a:pPr lvl="4"/>
            <a:endParaRPr lang="en-US" dirty="0"/>
          </a:p>
          <a:p>
            <a:pPr marL="742950" lvl="1" indent="-285750">
              <a:buFont typeface="Arial" panose="020B0604020202020204" pitchFamily="34" charset="0"/>
              <a:buChar char="•"/>
            </a:pPr>
            <a:endParaRPr lang="en-US" dirty="0"/>
          </a:p>
          <a:p>
            <a:pPr marL="2114550" lvl="4" indent="-285750">
              <a:buFont typeface="Arial" panose="020B0604020202020204" pitchFamily="34" charset="0"/>
              <a:buChar char="•"/>
            </a:pPr>
            <a:endParaRPr lang="en-US" dirty="0"/>
          </a:p>
          <a:p>
            <a:endParaRPr lang="en-US" dirty="0">
              <a:solidFill>
                <a:srgbClr val="00B050"/>
              </a:solidFill>
            </a:endParaRPr>
          </a:p>
          <a:p>
            <a:endParaRPr lang="en-US" dirty="0"/>
          </a:p>
        </p:txBody>
      </p:sp>
    </p:spTree>
    <p:extLst>
      <p:ext uri="{BB962C8B-B14F-4D97-AF65-F5344CB8AC3E}">
        <p14:creationId xmlns:p14="http://schemas.microsoft.com/office/powerpoint/2010/main" val="203550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3AF04C-D9A4-B84D-A32F-AAA6E5951D58}"/>
              </a:ext>
            </a:extLst>
          </p:cNvPr>
          <p:cNvSpPr txBox="1"/>
          <p:nvPr/>
        </p:nvSpPr>
        <p:spPr>
          <a:xfrm>
            <a:off x="714703" y="441435"/>
            <a:ext cx="9606455" cy="5078313"/>
          </a:xfrm>
          <a:prstGeom prst="rect">
            <a:avLst/>
          </a:prstGeom>
          <a:noFill/>
        </p:spPr>
        <p:txBody>
          <a:bodyPr wrap="square" rtlCol="0">
            <a:spAutoFit/>
          </a:bodyPr>
          <a:lstStyle/>
          <a:p>
            <a:r>
              <a:rPr lang="en-US" dirty="0">
                <a:solidFill>
                  <a:srgbClr val="00B050"/>
                </a:solidFill>
              </a:rPr>
              <a:t>Approach 2 : </a:t>
            </a:r>
            <a:r>
              <a:rPr lang="en-IN" b="1" dirty="0">
                <a:solidFill>
                  <a:srgbClr val="00B050"/>
                </a:solidFill>
              </a:rPr>
              <a:t>Knotty</a:t>
            </a:r>
            <a:r>
              <a:rPr lang="en-US" dirty="0">
                <a:solidFill>
                  <a:srgbClr val="00B050"/>
                </a:solidFill>
              </a:rPr>
              <a:t> Continued…</a:t>
            </a:r>
          </a:p>
          <a:p>
            <a:endParaRPr lang="en-US" dirty="0"/>
          </a:p>
          <a:p>
            <a:pPr marL="285750" indent="-285750">
              <a:buFont typeface="Arial" panose="020B0604020202020204" pitchFamily="34" charset="0"/>
              <a:buChar char="•"/>
            </a:pPr>
            <a:r>
              <a:rPr lang="en-US" dirty="0"/>
              <a:t>(11) Client Request Routing: The FE Server maintains an In-Memory Priority queue of Top K target BE’s based on a weighted score. </a:t>
            </a:r>
          </a:p>
          <a:p>
            <a:pPr marL="742950" lvl="1" indent="-285750">
              <a:buFont typeface="Arial" panose="020B0604020202020204" pitchFamily="34" charset="0"/>
              <a:buChar char="•"/>
            </a:pPr>
            <a:r>
              <a:rPr lang="en-US" dirty="0"/>
              <a:t>The Score could be w1 * </a:t>
            </a:r>
            <a:r>
              <a:rPr lang="en-US" dirty="0" err="1"/>
              <a:t>TokenCount</a:t>
            </a:r>
            <a:r>
              <a:rPr lang="en-US" dirty="0"/>
              <a:t> + w2 * Latency + w3 * </a:t>
            </a:r>
            <a:r>
              <a:rPr lang="en-US" dirty="0" err="1"/>
              <a:t>SessionCount</a:t>
            </a:r>
            <a:r>
              <a:rPr lang="en-US" dirty="0"/>
              <a:t> (</a:t>
            </a:r>
            <a:r>
              <a:rPr lang="en-US" dirty="0" err="1"/>
              <a:t>wi’s</a:t>
            </a:r>
            <a:r>
              <a:rPr lang="en-US" dirty="0"/>
              <a:t> are weights that sum </a:t>
            </a:r>
            <a:r>
              <a:rPr lang="en-US" dirty="0" err="1"/>
              <a:t>upto</a:t>
            </a:r>
            <a:r>
              <a:rPr lang="en-US" dirty="0"/>
              <a:t> to 1)</a:t>
            </a:r>
          </a:p>
          <a:p>
            <a:pPr marL="742950" lvl="1" indent="-285750">
              <a:buFont typeface="Arial" panose="020B0604020202020204" pitchFamily="34" charset="0"/>
              <a:buChar char="•"/>
            </a:pPr>
            <a:r>
              <a:rPr lang="en-US" dirty="0"/>
              <a:t>The Priority Queue is updated every time the BE-Stats table is updated on the FE</a:t>
            </a:r>
          </a:p>
          <a:p>
            <a:pPr marL="1200150" lvl="2" indent="-285750">
              <a:buFont typeface="Arial" panose="020B0604020202020204" pitchFamily="34" charset="0"/>
              <a:buChar char="•"/>
            </a:pPr>
            <a:r>
              <a:rPr lang="en-US" dirty="0"/>
              <a:t>Or the Queue update could be based out of a different Timer Task on the FE that fires every </a:t>
            </a:r>
            <a:r>
              <a:rPr lang="en-US" dirty="0" err="1"/>
              <a:t>Ti</a:t>
            </a:r>
            <a:r>
              <a:rPr lang="en-US" dirty="0"/>
              <a:t> (=1..5) seconds. But this can incur race conditions that would have to be handled.</a:t>
            </a:r>
          </a:p>
          <a:p>
            <a:pPr marL="742950" lvl="1" indent="-285750">
              <a:buFont typeface="Arial" panose="020B0604020202020204" pitchFamily="34" charset="0"/>
              <a:buChar char="•"/>
            </a:pPr>
            <a:r>
              <a:rPr lang="en-US" dirty="0"/>
              <a:t>The client is routed to one of the BE’s chosen randomly from the  Top-K BE’s </a:t>
            </a:r>
          </a:p>
          <a:p>
            <a:pPr marL="742950" lvl="1" indent="-285750">
              <a:buFont typeface="Arial" panose="020B0604020202020204" pitchFamily="34" charset="0"/>
              <a:buChar char="•"/>
            </a:pPr>
            <a:r>
              <a:rPr lang="en-US" dirty="0"/>
              <a:t>When there are multiple (n) client requests waiting then, n &gt;  K then other BE’s at K+1…2K-n positions in the priority list are also considered as part of the Random Picking.</a:t>
            </a:r>
          </a:p>
          <a:p>
            <a:pPr marL="1200150" lvl="2" indent="-285750">
              <a:buFont typeface="Arial" panose="020B0604020202020204" pitchFamily="34" charset="0"/>
              <a:buChar char="•"/>
            </a:pPr>
            <a:r>
              <a:rPr lang="en-US" dirty="0"/>
              <a:t>Attempt is made to choose as many unique BE’s as the number of unique client IP’s.</a:t>
            </a:r>
          </a:p>
          <a:p>
            <a:pPr marL="1657350" lvl="3" indent="-285750">
              <a:buFont typeface="Arial" panose="020B0604020202020204" pitchFamily="34" charset="0"/>
              <a:buChar char="•"/>
            </a:pPr>
            <a:r>
              <a:rPr lang="en-US" dirty="0"/>
              <a:t>This allows for other FE’s to utilize the capacity on those BE’s</a:t>
            </a:r>
          </a:p>
          <a:p>
            <a:pPr marL="1657350" lvl="3" indent="-285750">
              <a:buFont typeface="Arial" panose="020B0604020202020204" pitchFamily="34" charset="0"/>
              <a:buChar char="•"/>
            </a:pPr>
            <a:r>
              <a:rPr lang="en-US" dirty="0"/>
              <a:t>However Multiple requests from same client maybe sent to same BE for any locality and/or caching benefits.</a:t>
            </a:r>
          </a:p>
          <a:p>
            <a:endParaRPr lang="en-US" dirty="0"/>
          </a:p>
        </p:txBody>
      </p:sp>
    </p:spTree>
    <p:extLst>
      <p:ext uri="{BB962C8B-B14F-4D97-AF65-F5344CB8AC3E}">
        <p14:creationId xmlns:p14="http://schemas.microsoft.com/office/powerpoint/2010/main" val="15373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2">
            <a:extLst>
              <a:ext uri="{FF2B5EF4-FFF2-40B4-BE49-F238E27FC236}">
                <a16:creationId xmlns:a16="http://schemas.microsoft.com/office/drawing/2014/main" id="{25EEAC3D-156A-7348-8C04-0867C9F8F2D8}"/>
              </a:ext>
            </a:extLst>
          </p:cNvPr>
          <p:cNvGraphicFramePr>
            <a:graphicFrameLocks noGrp="1"/>
          </p:cNvGraphicFramePr>
          <p:nvPr>
            <p:extLst>
              <p:ext uri="{D42A27DB-BD31-4B8C-83A1-F6EECF244321}">
                <p14:modId xmlns:p14="http://schemas.microsoft.com/office/powerpoint/2010/main" val="18572436"/>
              </p:ext>
            </p:extLst>
          </p:nvPr>
        </p:nvGraphicFramePr>
        <p:xfrm>
          <a:off x="726956" y="596224"/>
          <a:ext cx="6651305" cy="1106234"/>
        </p:xfrm>
        <a:graphic>
          <a:graphicData uri="http://schemas.openxmlformats.org/drawingml/2006/table">
            <a:tbl>
              <a:tblPr firstRow="1" bandRow="1">
                <a:tableStyleId>{5C22544A-7EE6-4342-B048-85BDC9FD1C3A}</a:tableStyleId>
              </a:tblPr>
              <a:tblGrid>
                <a:gridCol w="1330261">
                  <a:extLst>
                    <a:ext uri="{9D8B030D-6E8A-4147-A177-3AD203B41FA5}">
                      <a16:colId xmlns:a16="http://schemas.microsoft.com/office/drawing/2014/main" val="3688046607"/>
                    </a:ext>
                  </a:extLst>
                </a:gridCol>
                <a:gridCol w="1330261">
                  <a:extLst>
                    <a:ext uri="{9D8B030D-6E8A-4147-A177-3AD203B41FA5}">
                      <a16:colId xmlns:a16="http://schemas.microsoft.com/office/drawing/2014/main" val="3310897034"/>
                    </a:ext>
                  </a:extLst>
                </a:gridCol>
                <a:gridCol w="1330261">
                  <a:extLst>
                    <a:ext uri="{9D8B030D-6E8A-4147-A177-3AD203B41FA5}">
                      <a16:colId xmlns:a16="http://schemas.microsoft.com/office/drawing/2014/main" val="1439730955"/>
                    </a:ext>
                  </a:extLst>
                </a:gridCol>
                <a:gridCol w="1330261">
                  <a:extLst>
                    <a:ext uri="{9D8B030D-6E8A-4147-A177-3AD203B41FA5}">
                      <a16:colId xmlns:a16="http://schemas.microsoft.com/office/drawing/2014/main" val="3992209440"/>
                    </a:ext>
                  </a:extLst>
                </a:gridCol>
                <a:gridCol w="1330261">
                  <a:extLst>
                    <a:ext uri="{9D8B030D-6E8A-4147-A177-3AD203B41FA5}">
                      <a16:colId xmlns:a16="http://schemas.microsoft.com/office/drawing/2014/main" val="2273760747"/>
                    </a:ext>
                  </a:extLst>
                </a:gridCol>
              </a:tblGrid>
              <a:tr h="365925">
                <a:tc>
                  <a:txBody>
                    <a:bodyPr/>
                    <a:lstStyle/>
                    <a:p>
                      <a:r>
                        <a:rPr lang="en-US" dirty="0"/>
                        <a:t>BE server</a:t>
                      </a:r>
                    </a:p>
                  </a:txBody>
                  <a:tcPr/>
                </a:tc>
                <a:tc>
                  <a:txBody>
                    <a:bodyPr/>
                    <a:lstStyle/>
                    <a:p>
                      <a:r>
                        <a:rPr lang="en-US" dirty="0"/>
                        <a:t>Tokens </a:t>
                      </a:r>
                    </a:p>
                  </a:txBody>
                  <a:tcPr/>
                </a:tc>
                <a:tc>
                  <a:txBody>
                    <a:bodyPr/>
                    <a:lstStyle/>
                    <a:p>
                      <a:r>
                        <a:rPr lang="en-US" dirty="0"/>
                        <a:t>Sessions</a:t>
                      </a:r>
                    </a:p>
                  </a:txBody>
                  <a:tcPr/>
                </a:tc>
                <a:tc>
                  <a:txBody>
                    <a:bodyPr/>
                    <a:lstStyle/>
                    <a:p>
                      <a:r>
                        <a:rPr lang="en-US" dirty="0"/>
                        <a:t>Latency(</a:t>
                      </a:r>
                      <a:r>
                        <a:rPr lang="en-US" dirty="0" err="1"/>
                        <a:t>ms</a:t>
                      </a:r>
                      <a:r>
                        <a:rPr lang="en-US" dirty="0"/>
                        <a:t>)</a:t>
                      </a:r>
                    </a:p>
                  </a:txBody>
                  <a:tcPr/>
                </a:tc>
                <a:tc>
                  <a:txBody>
                    <a:bodyPr/>
                    <a:lstStyle/>
                    <a:p>
                      <a:r>
                        <a:rPr lang="en-US" dirty="0"/>
                        <a:t>Timestamp</a:t>
                      </a:r>
                    </a:p>
                  </a:txBody>
                  <a:tcPr/>
                </a:tc>
                <a:extLst>
                  <a:ext uri="{0D108BD9-81ED-4DB2-BD59-A6C34878D82A}">
                    <a16:rowId xmlns:a16="http://schemas.microsoft.com/office/drawing/2014/main" val="2060211778"/>
                  </a:ext>
                </a:extLst>
              </a:tr>
              <a:tr h="374549">
                <a:tc>
                  <a:txBody>
                    <a:bodyPr/>
                    <a:lstStyle/>
                    <a:p>
                      <a:r>
                        <a:rPr lang="en-US" dirty="0" err="1"/>
                        <a:t>w.x.y.z</a:t>
                      </a:r>
                      <a:endParaRPr lang="en-US" dirty="0"/>
                    </a:p>
                  </a:txBody>
                  <a:tcPr/>
                </a:tc>
                <a:tc>
                  <a:txBody>
                    <a:bodyPr/>
                    <a:lstStyle/>
                    <a:p>
                      <a:r>
                        <a:rPr lang="en-US" dirty="0"/>
                        <a:t>3</a:t>
                      </a:r>
                    </a:p>
                  </a:txBody>
                  <a:tcPr/>
                </a:tc>
                <a:tc>
                  <a:txBody>
                    <a:bodyPr/>
                    <a:lstStyle/>
                    <a:p>
                      <a:r>
                        <a:rPr lang="en-US" dirty="0"/>
                        <a:t>20</a:t>
                      </a:r>
                    </a:p>
                  </a:txBody>
                  <a:tcPr/>
                </a:tc>
                <a:tc>
                  <a:txBody>
                    <a:bodyPr/>
                    <a:lstStyle/>
                    <a:p>
                      <a:r>
                        <a:rPr lang="en-US" dirty="0"/>
                        <a:t>100</a:t>
                      </a:r>
                    </a:p>
                  </a:txBody>
                  <a:tcPr/>
                </a:tc>
                <a:tc>
                  <a:txBody>
                    <a:bodyPr/>
                    <a:lstStyle/>
                    <a:p>
                      <a:r>
                        <a:rPr lang="en-US" dirty="0" err="1"/>
                        <a:t>xxxxxx</a:t>
                      </a:r>
                      <a:endParaRPr lang="en-US" dirty="0"/>
                    </a:p>
                  </a:txBody>
                  <a:tcPr/>
                </a:tc>
                <a:extLst>
                  <a:ext uri="{0D108BD9-81ED-4DB2-BD59-A6C34878D82A}">
                    <a16:rowId xmlns:a16="http://schemas.microsoft.com/office/drawing/2014/main" val="3945571161"/>
                  </a:ext>
                </a:extLst>
              </a:tr>
              <a:tr h="31270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87041078"/>
                  </a:ext>
                </a:extLst>
              </a:tr>
            </a:tbl>
          </a:graphicData>
        </a:graphic>
      </p:graphicFrame>
      <p:sp>
        <p:nvSpPr>
          <p:cNvPr id="3" name="TextBox 2">
            <a:extLst>
              <a:ext uri="{FF2B5EF4-FFF2-40B4-BE49-F238E27FC236}">
                <a16:creationId xmlns:a16="http://schemas.microsoft.com/office/drawing/2014/main" id="{D31EB9FE-8CFC-1B4E-9EAE-DACE5DD00FC9}"/>
              </a:ext>
            </a:extLst>
          </p:cNvPr>
          <p:cNvSpPr txBox="1"/>
          <p:nvPr/>
        </p:nvSpPr>
        <p:spPr>
          <a:xfrm>
            <a:off x="641130" y="226892"/>
            <a:ext cx="2599622" cy="369332"/>
          </a:xfrm>
          <a:prstGeom prst="rect">
            <a:avLst/>
          </a:prstGeom>
          <a:noFill/>
        </p:spPr>
        <p:txBody>
          <a:bodyPr wrap="none" rtlCol="0">
            <a:spAutoFit/>
          </a:bodyPr>
          <a:lstStyle/>
          <a:p>
            <a:r>
              <a:rPr lang="en-US" dirty="0"/>
              <a:t>BE-Stats In-Memory Table</a:t>
            </a:r>
          </a:p>
        </p:txBody>
      </p:sp>
      <p:sp>
        <p:nvSpPr>
          <p:cNvPr id="4" name="Rectangle 3">
            <a:extLst>
              <a:ext uri="{FF2B5EF4-FFF2-40B4-BE49-F238E27FC236}">
                <a16:creationId xmlns:a16="http://schemas.microsoft.com/office/drawing/2014/main" id="{EC0ABEC3-A0DC-514B-9AAC-C7F2640C6580}"/>
              </a:ext>
            </a:extLst>
          </p:cNvPr>
          <p:cNvSpPr/>
          <p:nvPr/>
        </p:nvSpPr>
        <p:spPr>
          <a:xfrm>
            <a:off x="987972" y="2081048"/>
            <a:ext cx="1629104" cy="3794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0C9CF04-E58B-754C-9B7D-84D01B83B474}"/>
              </a:ext>
            </a:extLst>
          </p:cNvPr>
          <p:cNvSpPr txBox="1"/>
          <p:nvPr/>
        </p:nvSpPr>
        <p:spPr>
          <a:xfrm>
            <a:off x="868886" y="1711716"/>
            <a:ext cx="2144110" cy="369332"/>
          </a:xfrm>
          <a:prstGeom prst="rect">
            <a:avLst/>
          </a:prstGeom>
          <a:noFill/>
        </p:spPr>
        <p:txBody>
          <a:bodyPr wrap="square" rtlCol="0">
            <a:spAutoFit/>
          </a:bodyPr>
          <a:lstStyle/>
          <a:p>
            <a:r>
              <a:rPr lang="en-US" dirty="0"/>
              <a:t>Priority Queue</a:t>
            </a:r>
          </a:p>
        </p:txBody>
      </p:sp>
      <p:cxnSp>
        <p:nvCxnSpPr>
          <p:cNvPr id="7" name="Straight Connector 6">
            <a:extLst>
              <a:ext uri="{FF2B5EF4-FFF2-40B4-BE49-F238E27FC236}">
                <a16:creationId xmlns:a16="http://schemas.microsoft.com/office/drawing/2014/main" id="{CF72B406-D53F-C54E-9518-0B1F08172AE9}"/>
              </a:ext>
            </a:extLst>
          </p:cNvPr>
          <p:cNvCxnSpPr/>
          <p:nvPr/>
        </p:nvCxnSpPr>
        <p:spPr>
          <a:xfrm>
            <a:off x="987972" y="2606566"/>
            <a:ext cx="1629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9EBB43-A697-264F-A39A-9B65FABDCD49}"/>
              </a:ext>
            </a:extLst>
          </p:cNvPr>
          <p:cNvCxnSpPr/>
          <p:nvPr/>
        </p:nvCxnSpPr>
        <p:spPr>
          <a:xfrm>
            <a:off x="987972" y="3121572"/>
            <a:ext cx="1629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3F959ED-2D4A-3141-BADD-35BFA317E55A}"/>
              </a:ext>
            </a:extLst>
          </p:cNvPr>
          <p:cNvCxnSpPr/>
          <p:nvPr/>
        </p:nvCxnSpPr>
        <p:spPr>
          <a:xfrm>
            <a:off x="987972" y="3668110"/>
            <a:ext cx="1629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A538D0-FBCB-D644-A036-DA35D5EDA5AA}"/>
              </a:ext>
            </a:extLst>
          </p:cNvPr>
          <p:cNvCxnSpPr/>
          <p:nvPr/>
        </p:nvCxnSpPr>
        <p:spPr>
          <a:xfrm>
            <a:off x="1786759" y="4025462"/>
            <a:ext cx="0" cy="133481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ight Brace 13">
            <a:extLst>
              <a:ext uri="{FF2B5EF4-FFF2-40B4-BE49-F238E27FC236}">
                <a16:creationId xmlns:a16="http://schemas.microsoft.com/office/drawing/2014/main" id="{59748EA1-ACF7-2042-B405-8D4B912381B1}"/>
              </a:ext>
            </a:extLst>
          </p:cNvPr>
          <p:cNvSpPr/>
          <p:nvPr/>
        </p:nvSpPr>
        <p:spPr>
          <a:xfrm>
            <a:off x="2816772" y="2081048"/>
            <a:ext cx="273269" cy="1587062"/>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1D67C9EF-1454-424D-94F3-2A79EC7C4D1C}"/>
              </a:ext>
            </a:extLst>
          </p:cNvPr>
          <p:cNvSpPr txBox="1"/>
          <p:nvPr/>
        </p:nvSpPr>
        <p:spPr>
          <a:xfrm>
            <a:off x="2953406" y="2571435"/>
            <a:ext cx="2921877" cy="276999"/>
          </a:xfrm>
          <a:prstGeom prst="rect">
            <a:avLst/>
          </a:prstGeom>
          <a:noFill/>
        </p:spPr>
        <p:txBody>
          <a:bodyPr wrap="square" rtlCol="0">
            <a:spAutoFit/>
          </a:bodyPr>
          <a:lstStyle/>
          <a:p>
            <a:r>
              <a:rPr lang="en-US" sz="1200" dirty="0"/>
              <a:t>Top K by weighted score</a:t>
            </a:r>
          </a:p>
        </p:txBody>
      </p:sp>
      <p:sp>
        <p:nvSpPr>
          <p:cNvPr id="16" name="TextBox 15">
            <a:extLst>
              <a:ext uri="{FF2B5EF4-FFF2-40B4-BE49-F238E27FC236}">
                <a16:creationId xmlns:a16="http://schemas.microsoft.com/office/drawing/2014/main" id="{317A8B1F-EB50-B14C-B408-CB23C484E41E}"/>
              </a:ext>
            </a:extLst>
          </p:cNvPr>
          <p:cNvSpPr txBox="1"/>
          <p:nvPr/>
        </p:nvSpPr>
        <p:spPr>
          <a:xfrm>
            <a:off x="987972" y="2192934"/>
            <a:ext cx="1198149" cy="276999"/>
          </a:xfrm>
          <a:prstGeom prst="rect">
            <a:avLst/>
          </a:prstGeom>
          <a:noFill/>
        </p:spPr>
        <p:txBody>
          <a:bodyPr wrap="none" rtlCol="0">
            <a:spAutoFit/>
          </a:bodyPr>
          <a:lstStyle/>
          <a:p>
            <a:r>
              <a:rPr lang="en-US" sz="1200" dirty="0"/>
              <a:t>BE Target </a:t>
            </a:r>
            <a:r>
              <a:rPr lang="en-US" sz="1200" dirty="0" err="1"/>
              <a:t>w.x.y.z</a:t>
            </a:r>
            <a:endParaRPr lang="en-US" sz="1200" dirty="0"/>
          </a:p>
        </p:txBody>
      </p:sp>
      <p:sp>
        <p:nvSpPr>
          <p:cNvPr id="17" name="TextBox 16">
            <a:extLst>
              <a:ext uri="{FF2B5EF4-FFF2-40B4-BE49-F238E27FC236}">
                <a16:creationId xmlns:a16="http://schemas.microsoft.com/office/drawing/2014/main" id="{37FF1D51-1D00-074D-B088-02D8EAD2407F}"/>
              </a:ext>
            </a:extLst>
          </p:cNvPr>
          <p:cNvSpPr txBox="1"/>
          <p:nvPr/>
        </p:nvSpPr>
        <p:spPr>
          <a:xfrm>
            <a:off x="987972" y="2709935"/>
            <a:ext cx="1215141" cy="276999"/>
          </a:xfrm>
          <a:prstGeom prst="rect">
            <a:avLst/>
          </a:prstGeom>
          <a:noFill/>
        </p:spPr>
        <p:txBody>
          <a:bodyPr wrap="none" rtlCol="0">
            <a:spAutoFit/>
          </a:bodyPr>
          <a:lstStyle/>
          <a:p>
            <a:r>
              <a:rPr lang="en-US" sz="1200" dirty="0"/>
              <a:t>BE Target </a:t>
            </a:r>
            <a:r>
              <a:rPr lang="en-US" sz="1200" dirty="0" err="1"/>
              <a:t>a.b.c.d</a:t>
            </a:r>
            <a:endParaRPr lang="en-US" sz="1200" dirty="0"/>
          </a:p>
        </p:txBody>
      </p:sp>
    </p:spTree>
    <p:extLst>
      <p:ext uri="{BB962C8B-B14F-4D97-AF65-F5344CB8AC3E}">
        <p14:creationId xmlns:p14="http://schemas.microsoft.com/office/powerpoint/2010/main" val="3826722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2411</Words>
  <Application>Microsoft Macintosh PowerPoint</Application>
  <PresentationFormat>Widescreen</PresentationFormat>
  <Paragraphs>225</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Jayanti</dc:creator>
  <cp:lastModifiedBy>Kumar Jayanti</cp:lastModifiedBy>
  <cp:revision>8</cp:revision>
  <dcterms:created xsi:type="dcterms:W3CDTF">2022-03-26T11:45:51Z</dcterms:created>
  <dcterms:modified xsi:type="dcterms:W3CDTF">2022-03-28T01:13:54Z</dcterms:modified>
</cp:coreProperties>
</file>