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18"/>
  </p:handoutMasterIdLst>
  <p:sldIdLst>
    <p:sldId id="2448" r:id="rId3"/>
    <p:sldId id="2462" r:id="rId4"/>
    <p:sldId id="259" r:id="rId5"/>
    <p:sldId id="2451" r:id="rId7"/>
    <p:sldId id="2432" r:id="rId8"/>
    <p:sldId id="2433" r:id="rId9"/>
    <p:sldId id="2450" r:id="rId10"/>
    <p:sldId id="260" r:id="rId11"/>
    <p:sldId id="2457" r:id="rId12"/>
    <p:sldId id="2453" r:id="rId13"/>
    <p:sldId id="262" r:id="rId14"/>
    <p:sldId id="2454" r:id="rId15"/>
    <p:sldId id="2456" r:id="rId16"/>
    <p:sldId id="2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19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456" y="52"/>
      </p:cViewPr>
      <p:guideLst>
        <p:guide orient="horz" pos="1992"/>
        <p:guide pos="3819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6"/>
          <c:y val="0.0952074046355707"/>
          <c:w val="0.785100576342177"/>
          <c:h val="0.685710176853642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Sector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Sector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Sector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9767443174496"/>
          <c:w val="1"/>
          <c:h val="0.0379695246427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500">
          <a:latin typeface="Roboto" panose="02000000000000000000" pitchFamily="2" charset="0"/>
          <a:ea typeface="Roboto" panose="02000000000000000000" pitchFamily="2" charset="0"/>
        </a:defRPr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</a:fld>
            <a:endParaRPr lang="en-US" dirty="0"/>
          </a:p>
        </p:txBody>
      </p:sp>
      <p:sp>
        <p:nvSpPr>
          <p:cNvPr id="16" name="Content Placeholder 8"/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  <a:endParaRPr lang="en-US" sz="1600" dirty="0">
              <a:cs typeface="Biome Light" panose="020B03030302040208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/>
          <p:cNvSpPr txBox="1"/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 dirty="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34" name="Online Image Placeholder 33"/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  <a:endParaRPr lang="en-US" dirty="0"/>
          </a:p>
        </p:txBody>
      </p:sp>
      <p:sp>
        <p:nvSpPr>
          <p:cNvPr id="35" name="Online Image Placeholder 33"/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  <a:endParaRPr lang="en-US" dirty="0"/>
          </a:p>
        </p:txBody>
      </p:sp>
      <p:sp>
        <p:nvSpPr>
          <p:cNvPr id="36" name="Online Image Placeholder 33"/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</a:fld>
            <a:endParaRPr lang="en-US" dirty="0"/>
          </a:p>
        </p:txBody>
      </p:sp>
      <p:sp>
        <p:nvSpPr>
          <p:cNvPr id="16" name="Content Placeholder 8"/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  <a:endParaRPr lang="en-US" sz="1600" dirty="0">
              <a:cs typeface="Biome Light" panose="020B03030302040208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/>
          <p:cNvSpPr txBox="1"/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-1" fmla="*/ 0 w 6096000"/>
              <a:gd name="connsiteY0-2" fmla="*/ 0 h 6858000"/>
              <a:gd name="connsiteX1-3" fmla="*/ 6096000 w 6096000"/>
              <a:gd name="connsiteY1-4" fmla="*/ 0 h 6858000"/>
              <a:gd name="connsiteX2-5" fmla="*/ 4242487 w 6096000"/>
              <a:gd name="connsiteY2-6" fmla="*/ 6833286 h 6858000"/>
              <a:gd name="connsiteX3-7" fmla="*/ 0 w 6096000"/>
              <a:gd name="connsiteY3-8" fmla="*/ 6858000 h 6858000"/>
              <a:gd name="connsiteX4-9" fmla="*/ 0 w 6096000"/>
              <a:gd name="connsiteY4-10" fmla="*/ 0 h 6858000"/>
              <a:gd name="connsiteX0-11" fmla="*/ 0 w 6096000"/>
              <a:gd name="connsiteY0-12" fmla="*/ 0 h 6867922"/>
              <a:gd name="connsiteX1-13" fmla="*/ 6096000 w 6096000"/>
              <a:gd name="connsiteY1-14" fmla="*/ 0 h 6867922"/>
              <a:gd name="connsiteX2-15" fmla="*/ 4228633 w 6096000"/>
              <a:gd name="connsiteY2-16" fmla="*/ 6867922 h 6867922"/>
              <a:gd name="connsiteX3-17" fmla="*/ 0 w 6096000"/>
              <a:gd name="connsiteY3-18" fmla="*/ 6858000 h 6867922"/>
              <a:gd name="connsiteX4-19" fmla="*/ 0 w 6096000"/>
              <a:gd name="connsiteY4-20" fmla="*/ 0 h 6867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 dirty="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edit Master text styles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Click to edit Master text styles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edit Master text styles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14" name="Content Placeholder 6"/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Click to edit Master text styles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/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 dirty="0"/>
              <a:t>Click to edit Master title style</a:t>
            </a:r>
            <a:endParaRPr lang="en-US" sz="4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microsoft.com/office/2007/relationships/hdphoto" Target="../media/image24.wdp"/><Relationship Id="rId3" Type="http://schemas.openxmlformats.org/officeDocument/2006/relationships/image" Target="../media/image23.png"/><Relationship Id="rId2" Type="http://schemas.microsoft.com/office/2007/relationships/hdphoto" Target="../media/image22.wdp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microsoft.com/office/2007/relationships/hdphoto" Target="../media/image30.wdp"/><Relationship Id="rId5" Type="http://schemas.openxmlformats.org/officeDocument/2006/relationships/image" Target="../media/image29.png"/><Relationship Id="rId4" Type="http://schemas.microsoft.com/office/2007/relationships/hdphoto" Target="../media/image28.wdp"/><Relationship Id="rId3" Type="http://schemas.openxmlformats.org/officeDocument/2006/relationships/image" Target="../media/image27.png"/><Relationship Id="rId2" Type="http://schemas.microsoft.com/office/2007/relationships/hdphoto" Target="../media/image26.wdp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microsoft.com/office/2007/relationships/hdphoto" Target="../media/image32.wdp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image" Target="../media/image3.svg"/><Relationship Id="rId7" Type="http://schemas.openxmlformats.org/officeDocument/2006/relationships/image" Target="../media/image35.png"/><Relationship Id="rId6" Type="http://schemas.openxmlformats.org/officeDocument/2006/relationships/image" Target="../media/image2.svg"/><Relationship Id="rId5" Type="http://schemas.openxmlformats.org/officeDocument/2006/relationships/image" Target="../media/image34.png"/><Relationship Id="rId4" Type="http://schemas.openxmlformats.org/officeDocument/2006/relationships/image" Target="../media/image1.svg"/><Relationship Id="rId3" Type="http://schemas.openxmlformats.org/officeDocument/2006/relationships/image" Target="../media/image3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microsoft.com/office/2007/relationships/hdphoto" Target="../media/image16.wdp"/><Relationship Id="rId8" Type="http://schemas.openxmlformats.org/officeDocument/2006/relationships/image" Target="../media/image15.png"/><Relationship Id="rId7" Type="http://schemas.microsoft.com/office/2007/relationships/hdphoto" Target="../media/image14.wdp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microsoft.com/office/2007/relationships/hdphoto" Target="../media/image11.wdp"/><Relationship Id="rId3" Type="http://schemas.openxmlformats.org/officeDocument/2006/relationships/image" Target="../media/image10.png"/><Relationship Id="rId2" Type="http://schemas.microsoft.com/office/2007/relationships/hdphoto" Target="../media/image9.wdp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5.xml"/><Relationship Id="rId11" Type="http://schemas.microsoft.com/office/2007/relationships/hdphoto" Target="../media/image18.wdp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microsoft.com/office/2007/relationships/hdphoto" Target="../media/image20.wdp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>
            <a:alphaModFix amt="52000"/>
            <a:lum bright="-18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715" y="26670"/>
            <a:ext cx="12192000" cy="6858000"/>
          </a:xfr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0836" y="1461383"/>
            <a:ext cx="11490325" cy="1808163"/>
          </a:xfrm>
        </p:spPr>
        <p:txBody>
          <a:bodyPr/>
          <a:lstStyle/>
          <a:p>
            <a:r>
              <a:rPr 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/>
                <a:cs typeface="Times New Roman" panose="02020603050405020304"/>
              </a:rPr>
              <a:t>Routing optimization for </a:t>
            </a:r>
            <a:br>
              <a:rPr 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/>
              </a:rPr>
            </a:br>
            <a:r>
              <a:rPr 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/>
                <a:cs typeface="Times New Roman" panose="02020603050405020304"/>
              </a:rPr>
              <a:t>aeronautical networks</a:t>
            </a:r>
            <a:endParaRPr lang="en-U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779433" y="3767262"/>
            <a:ext cx="2643717" cy="5187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" panose="020F0502020204030204"/>
              </a:rPr>
              <a:t>Review I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291" y="5857875"/>
            <a:ext cx="407458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latin typeface="Times New Roman" panose="02020603050405020304"/>
                <a:cs typeface="Calibri" panose="020F0502020204030204"/>
              </a:rPr>
              <a:t>Presented By :    ADNAN GHANI</a:t>
            </a:r>
            <a:endParaRPr lang="en-US" dirty="0">
              <a:latin typeface="Times New Roman" panose="02020603050405020304"/>
              <a:cs typeface="Calibri" panose="020F0502020204030204"/>
            </a:endParaRPr>
          </a:p>
          <a:p>
            <a:r>
              <a:rPr lang="en-US" dirty="0">
                <a:latin typeface="Times New Roman" panose="02020603050405020304"/>
                <a:cs typeface="Calibri" panose="020F0502020204030204"/>
              </a:rPr>
              <a:t>                           KUMAR MALAY</a:t>
            </a:r>
            <a:endParaRPr lang="en-US" dirty="0">
              <a:latin typeface="Times New Roman" panose="02020603050405020304"/>
              <a:cs typeface="Calibri" panose="020F0502020204030204"/>
            </a:endParaRPr>
          </a:p>
          <a:p>
            <a:r>
              <a:rPr lang="en-US" dirty="0">
                <a:latin typeface="Times New Roman" panose="02020603050405020304"/>
                <a:cs typeface="Calibri" panose="020F0502020204030204"/>
              </a:rPr>
              <a:t>                           MRINAL NAVEEN</a:t>
            </a:r>
            <a:endParaRPr lang="en-US" dirty="0">
              <a:latin typeface="Times New Roman" panose="020206030504050203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300" dirty="0"/>
              <a:t>quarterly</a:t>
            </a:r>
            <a:r>
              <a:rPr lang="en-US" sz="4800" dirty="0"/>
              <a:t> timeline</a:t>
            </a:r>
            <a:endParaRPr lang="en-US" sz="4800" dirty="0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/>
                <a:gridCol w="902326"/>
                <a:gridCol w="902326"/>
                <a:gridCol w="902326"/>
                <a:gridCol w="902326"/>
                <a:gridCol w="902326"/>
                <a:gridCol w="902326"/>
                <a:gridCol w="902326"/>
                <a:gridCol w="902326"/>
                <a:gridCol w="902326"/>
                <a:gridCol w="902326"/>
                <a:gridCol w="902326"/>
              </a:tblGrid>
              <a:tr h="58521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JUL</a:t>
                      </a:r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AUG</a:t>
                      </a:r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SEP</a:t>
                      </a:r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OCT</a:t>
                      </a:r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NOV</a:t>
                      </a:r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</a:t>
                      </a:r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JUN</a:t>
                      </a:r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4592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  <a:endParaRPr lang="en-US" sz="1600" spc="3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  <a:endParaRPr lang="en-US" sz="1600" spc="3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  <a:endParaRPr lang="en-US" sz="1600" spc="3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  <a:endParaRPr lang="en-US" sz="1600" spc="3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</a:t>
            </a:r>
            <a:endParaRPr lang="en-US" sz="4800" spc="300" dirty="0"/>
          </a:p>
        </p:txBody>
      </p:sp>
      <p:pic>
        <p:nvPicPr>
          <p:cNvPr id="15" name="Picture Placeholder 14" descr="group professional photo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Picture Placeholder 9" descr="close up of computer boards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EMPLOYEE OPPORTUNITIES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BUSINESS PRIORITIES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End of fiscal celebration on July 15th 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day of learning on August 14th 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Yoga on September 3rd 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Seminar series begins September 10th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Increase customer satisfaction by 2%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Maintain growth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Initiative partnership with 3rd party organizations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 </a:t>
            </a:r>
            <a:endParaRPr lang="en-US" sz="4800" spc="300" dirty="0"/>
          </a:p>
        </p:txBody>
      </p:sp>
      <p:pic>
        <p:nvPicPr>
          <p:cNvPr id="14" name="Picture Placeholder 13" descr="person staring at blueprints on a wall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Picture Placeholder 15" descr="sticky notes on a clear dry erase board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Picture Placeholder 18" descr="group of people at a conference table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pc="300" dirty="0"/>
              <a:t>BUSINESS </a:t>
            </a:r>
            <a:br>
              <a:rPr lang="en-US" spc="300" dirty="0"/>
            </a:br>
            <a:r>
              <a:rPr lang="en-US" spc="300" dirty="0"/>
              <a:t>PRIORITIES</a:t>
            </a:r>
            <a:endParaRPr lang="en-US" spc="300" dirty="0"/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Increase customer satisfaction by 2%</a:t>
            </a:r>
            <a:endParaRPr lang="en-US" sz="1400" spc="0" dirty="0"/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Maintain growth</a:t>
            </a:r>
            <a:endParaRPr lang="en-US" sz="1400" spc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pc="300" dirty="0"/>
          </a:p>
          <a:p>
            <a:endParaRPr lang="en-US" dirty="0"/>
          </a:p>
        </p:txBody>
      </p:sp>
      <p:sp>
        <p:nvSpPr>
          <p:cNvPr id="12" name="Content Placeholder 24"/>
          <p:cNvSpPr txBox="1"/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ADDED </a:t>
            </a:r>
            <a:br>
              <a:rPr lang="en-US" sz="2400" spc="300" dirty="0"/>
            </a:br>
            <a:r>
              <a:rPr lang="en-US" sz="2400" spc="300" dirty="0"/>
              <a:t>PRIORITIES</a:t>
            </a:r>
            <a:endParaRPr lang="en-US" sz="2400" spc="3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Improve social media presence</a:t>
            </a:r>
            <a:endParaRPr lang="en-US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Ensure the cost of development stays below budget</a:t>
            </a:r>
            <a:endParaRPr lang="en-US" sz="1400" dirty="0"/>
          </a:p>
          <a:p>
            <a:endParaRPr lang="en-US" dirty="0"/>
          </a:p>
        </p:txBody>
      </p:sp>
      <p:sp>
        <p:nvSpPr>
          <p:cNvPr id="13" name="Content Placeholder 25"/>
          <p:cNvSpPr txBox="1"/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spc="300" dirty="0"/>
              <a:t>EMPLOYEE OPPORTUNITIES</a:t>
            </a:r>
            <a:endParaRPr lang="en-US" sz="2400" spc="3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Interns begin</a:t>
            </a:r>
            <a:endParaRPr lang="en-US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Indoor rec leagues</a:t>
            </a:r>
            <a:endParaRPr lang="en-US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Chess tournaments</a:t>
            </a:r>
            <a:endParaRPr lang="en-US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Big Game watching party</a:t>
            </a:r>
            <a:endParaRPr lang="en-US" sz="1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pic>
        <p:nvPicPr>
          <p:cNvPr id="6" name="Picture Placeholder 5" descr="person staring at blueprints on a brick wall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>
            <a:fillRect/>
          </a:stretch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BUSINESS IS GOOD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Profits are up in the last quarter by 3%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GETTING OUR WORK DONE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finished the consolidation project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DELIVERING FOR OUR CUSTOMERS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Customer satisfaction increased from 70 to 80%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CUSTOMERS KEEP COMING BACK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increased customer retention by 4%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endParaRPr lang="en-US" b="1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/>
          <p:cNvPicPr>
            <a:picLocks noChangeAspect="1"/>
          </p:cNvPicPr>
          <p:nvPr/>
        </p:nvPicPr>
        <p:blipFill rotWithShape="1">
          <a:blip r:embed="rId1">
            <a:alphaModFix amt="52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>
            <a:fillRect/>
          </a:stretch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  <a:endParaRPr lang="en-US" sz="4000" spc="300" dirty="0"/>
          </a:p>
        </p:txBody>
      </p:sp>
      <p:pic>
        <p:nvPicPr>
          <p:cNvPr id="24" name="Online Image Placeholder 23" descr="User"/>
          <p:cNvPicPr>
            <a:picLocks noGrp="1" noChangeAspect="1"/>
          </p:cNvPicPr>
          <p:nvPr>
            <p:ph type="clipArt" sz="quarter" idx="19"/>
          </p:nvPr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/>
          <p:cNvPicPr>
            <a:picLocks noGrp="1" noChangeAspect="1"/>
          </p:cNvPicPr>
          <p:nvPr>
            <p:ph type="clipArt" sz="quarter" idx="20"/>
          </p:nvPr>
        </p:nvPicPr>
        <p:blipFill>
          <a:blip r:embed="rId5" cstate="email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/>
          <p:cNvPicPr>
            <a:picLocks noGrp="1" noChangeAspect="1"/>
          </p:cNvPicPr>
          <p:nvPr>
            <p:ph type="clipArt" sz="quarter" idx="21"/>
          </p:nvPr>
        </p:nvPicPr>
        <p:blipFill>
          <a:blip r:embed="rId7" cstate="email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+1 (589) 555-0199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victoria@fabrikam.com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WWW.FABRIKAM.COM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lor"/>
          <p:cNvSpPr/>
          <p:nvPr/>
        </p:nvSpPr>
        <p:spPr>
          <a:xfrm>
            <a:off x="3175" y="0"/>
            <a:ext cx="1228979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Plane in red circle"/>
          <p:cNvPicPr>
            <a:picLocks noChangeAspect="1"/>
          </p:cNvPicPr>
          <p:nvPr/>
        </p:nvPicPr>
        <p:blipFill rotWithShape="1">
          <a:blip r:embed="rId1"/>
          <a:srcRect l="3194" r="3611" b="1"/>
          <a:stretch>
            <a:fillRect/>
          </a:stretch>
        </p:blipFill>
        <p:spPr>
          <a:xfrm>
            <a:off x="8728710" y="-2540"/>
            <a:ext cx="3466465" cy="2607310"/>
          </a:xfrm>
          <a:prstGeom prst="rect">
            <a:avLst/>
          </a:prstGeom>
        </p:spPr>
      </p:pic>
      <p:grpSp>
        <p:nvGrpSpPr>
          <p:cNvPr id="37" name="Group 36"/>
          <p:cNvGrpSpPr>
            <a:grpSpLocks noGrp="1" noRot="1" noChangeAspect="1" noMove="1" noResize="1" noUngrp="1"/>
          </p:cNvGrpSpPr>
          <p:nvPr/>
        </p:nvGrpSpPr>
        <p:grpSpPr>
          <a:xfrm>
            <a:off x="-38100" y="-40640"/>
            <a:ext cx="12263120" cy="6858000"/>
            <a:chOff x="0" y="0"/>
            <a:chExt cx="12188952" cy="6858000"/>
          </a:xfrm>
        </p:grpSpPr>
        <p:sp>
          <p:nvSpPr>
            <p:cNvPr id="38" name="Freeform: Shape 37"/>
            <p:cNvSpPr/>
            <p:nvPr/>
          </p:nvSpPr>
          <p:spPr>
            <a:xfrm>
              <a:off x="25878" y="6531610"/>
              <a:ext cx="2606058" cy="326390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0" y="6515735"/>
              <a:ext cx="1308394" cy="342265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78" y="425818"/>
            <a:ext cx="5054217" cy="74160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Introduction</a:t>
            </a:r>
            <a:endParaRPr lang="en-US" sz="48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33425" y="1344295"/>
            <a:ext cx="6169660" cy="508889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/>
                <a:ea typeface="Cambria" panose="02040503050406030204"/>
              </a:rPr>
              <a:t>In today's world, thousands of airplanes traverse the skies over the </a:t>
            </a:r>
            <a:r>
              <a:rPr lang="en-IN" altLang="en-US" sz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/>
                <a:ea typeface="Cambria" panose="02040503050406030204"/>
              </a:rPr>
              <a:t>clouds</a:t>
            </a:r>
            <a:r>
              <a:rPr lang="en-US" sz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/>
                <a:ea typeface="Cambria" panose="02040503050406030204"/>
              </a:rPr>
              <a:t> every day, transporting passengers to their destinations.</a:t>
            </a:r>
            <a:endParaRPr lang="en-US" sz="12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" panose="02040503050406030204"/>
              <a:ea typeface="Cambria" panose="02040503050406030204"/>
              <a:cs typeface="Calibri" panose="020F0502020204030204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/>
                <a:ea typeface="Cambria" panose="02040503050406030204"/>
              </a:rPr>
              <a:t>With the increasing demand for connectivity, providing reliable internet access to passengers onboard has become a critical challenge.</a:t>
            </a:r>
            <a:endParaRPr lang="en-US" sz="12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" panose="02040503050406030204"/>
              <a:ea typeface="Cambria" panose="02040503050406030204"/>
              <a:cs typeface="Calibri" panose="020F0502020204030204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/>
                <a:ea typeface="Cambria" panose="02040503050406030204"/>
              </a:rPr>
              <a:t>This project focuses on optimizing data packet routing paths for airplanes to ensure seamless internet connectivity throughout their journey.</a:t>
            </a:r>
            <a:endParaRPr lang="en-US" sz="12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" panose="02040503050406030204"/>
              <a:ea typeface="Cambria" panose="02040503050406030204"/>
              <a:cs typeface="Calibri" panose="020F0502020204030204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/>
                <a:ea typeface="Cambria" panose="02040503050406030204"/>
              </a:rPr>
              <a:t>The key metrics considered for optimization are the end-to-end data transmission rate and end-to-end latency.</a:t>
            </a:r>
            <a:endParaRPr lang="en-US" sz="12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" panose="02040503050406030204"/>
              <a:ea typeface="Cambria" panose="02040503050406030204"/>
              <a:cs typeface="Calibri" panose="020F0502020204030204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/>
                <a:ea typeface="Cambria" panose="02040503050406030204"/>
              </a:rPr>
              <a:t>Optimizing routing paths involves addressing the challenges posed by the dynamic nature of the network and the need to maximize data transmission rate while minimizing latency.</a:t>
            </a:r>
            <a:endParaRPr lang="en-US" sz="12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" panose="02040503050406030204"/>
              <a:ea typeface="Cambria" panose="02040503050406030204"/>
              <a:cs typeface="Calibri" panose="020F0502020204030204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/>
                <a:ea typeface="Cambria" panose="02040503050406030204"/>
              </a:rPr>
              <a:t>The project aims to tackle both single-objective and multiple-objective optimization problems to find optimal routing paths.</a:t>
            </a:r>
            <a:endParaRPr lang="en-US" sz="12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" panose="02040503050406030204"/>
              <a:ea typeface="Cambria" panose="02040503050406030204"/>
              <a:cs typeface="Calibri" panose="020F0502020204030204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/>
                <a:ea typeface="Cambria" panose="02040503050406030204"/>
              </a:rPr>
              <a:t>Python, a versatile programming language, will be used for implementing the solutions and evaluating the results.</a:t>
            </a:r>
            <a:endParaRPr lang="en-US" sz="12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" panose="02040503050406030204"/>
              <a:ea typeface="Cambria" panose="02040503050406030204"/>
              <a:cs typeface="Calibri" panose="020F0502020204030204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/>
                <a:ea typeface="Cambria" panose="02040503050406030204"/>
              </a:rPr>
              <a:t>Let's delve deeper into the methodology and explore the innovative approaches used to tackle these optimization problems.</a:t>
            </a:r>
            <a:endParaRPr lang="en-US" sz="12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" panose="02040503050406030204"/>
              <a:ea typeface="Cambria" panose="02040503050406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48872" y="6217920"/>
            <a:ext cx="64008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8C2E478F-E849-4A8C-AF1F-CBCC78A7CBFA}" type="slidenum">
              <a:rPr lang="en-US" sz="1600">
                <a:solidFill>
                  <a:schemeClr val="bg1"/>
                </a:solidFill>
                <a:latin typeface="Calibri" panose="020F0502020204030204"/>
              </a:rPr>
            </a:fld>
            <a:endParaRPr lang="en-US" sz="1600">
              <a:solidFill>
                <a:schemeClr val="bg1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pic>
        <p:nvPicPr>
          <p:cNvPr id="5" name="Picture Placeholder 4" descr="table with various people working on their laptops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617" r="23617"/>
          <a:stretch>
            <a:fillRect/>
          </a:stretch>
        </p:blipFill>
        <p:spPr>
          <a:noFill/>
        </p:spPr>
      </p:pic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HOW WE DID LAST YEAR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Profits are up, and losses are down! We are very proud of the progress our team has made. </a:t>
            </a:r>
            <a:endParaRPr lang="en-US" sz="1600" dirty="0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Today we’ll review our wins and losses from last year and give you an overview of what you can expect for next year.</a:t>
            </a:r>
            <a:endParaRPr lang="en-US" sz="1600" dirty="0">
              <a:cs typeface="Biome Light" panose="020B03030302040208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from last year</a:t>
            </a:r>
            <a:endParaRPr lang="en-US" dirty="0"/>
          </a:p>
        </p:txBody>
      </p:sp>
      <p:pic>
        <p:nvPicPr>
          <p:cNvPr id="8" name="Picture Placeholder 7" descr="close up of computer code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by sector</a:t>
            </a:r>
            <a:endParaRPr lang="en-US" dirty="0"/>
          </a:p>
        </p:txBody>
      </p:sp>
      <p:graphicFrame>
        <p:nvGraphicFramePr>
          <p:cNvPr id="6" name="Chart" descr="Chart goes here"/>
          <p:cNvGraphicFramePr>
            <a:graphicFrameLocks noGrp="1"/>
          </p:cNvGraphicFramePr>
          <p:nvPr>
            <p:ph sz="quarter" idx="4294967295"/>
          </p:nvPr>
        </p:nvGraphicFramePr>
        <p:xfrm>
          <a:off x="0" y="1371600"/>
          <a:ext cx="12192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520" y="24189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Growth by sector </a:t>
            </a:r>
            <a:endParaRPr lang="en-US" sz="4800" dirty="0"/>
          </a:p>
        </p:txBody>
      </p:sp>
      <p:graphicFrame>
        <p:nvGraphicFramePr>
          <p:cNvPr id="6" name="Table 2" descr="Table Goes Here"/>
          <p:cNvGraphicFramePr>
            <a:graphicFrameLocks noGrp="1"/>
          </p:cNvGraphicFramePr>
          <p:nvPr>
            <p:ph idx="4294967295"/>
          </p:nvPr>
        </p:nvGraphicFramePr>
        <p:xfrm>
          <a:off x="595313" y="2406285"/>
          <a:ext cx="11001375" cy="277599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200275"/>
                <a:gridCol w="2200275"/>
                <a:gridCol w="2200275"/>
                <a:gridCol w="2200275"/>
                <a:gridCol w="2200275"/>
              </a:tblGrid>
              <a:tr h="581433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Q1</a:t>
                      </a:r>
                      <a:endParaRPr lang="en-US" sz="1600" b="0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Q2</a:t>
                      </a:r>
                      <a:endParaRPr lang="en-US" sz="1600" b="0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Q3</a:t>
                      </a:r>
                      <a:endParaRPr lang="en-US" sz="1600" b="0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Q4</a:t>
                      </a:r>
                      <a:endParaRPr lang="en-US" sz="1600" b="0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1</a:t>
                      </a:r>
                      <a:endParaRPr lang="en-US" sz="1600" spc="3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4.3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3.5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2</a:t>
                      </a:r>
                      <a:endParaRPr lang="en-US" sz="1600" spc="3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2.4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4.4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1.8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2.8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3</a:t>
                      </a:r>
                      <a:endParaRPr lang="en-US" sz="1600" spc="3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>
            <a:alphaModFix amt="3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SATISFIED CUTOMER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FABRIKAM WAS GREAT TO WORK WITH. LARISSA WAS MY REPRESENTATIVE AND SHE ANTICIPATED MY NEEDS AND WORKED DILIGENTLY TO FIX MY ISSUE.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  <a:endParaRPr lang="en-US" dirty="0"/>
          </a:p>
        </p:txBody>
      </p:sp>
      <p:pic>
        <p:nvPicPr>
          <p:cNvPr id="11" name="Picture Placeholder 10" descr="portrait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5389" b="5389"/>
          <a:stretch>
            <a:fillRect/>
          </a:stretch>
        </p:blipFill>
        <p:spPr/>
      </p:pic>
      <p:pic>
        <p:nvPicPr>
          <p:cNvPr id="16" name="Picture Placeholder 15" descr="portrait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3885" t="18388" r="16167" b="36404"/>
          <a:stretch>
            <a:fillRect/>
          </a:stretch>
        </p:blipFill>
        <p:spPr>
          <a:xfrm>
            <a:off x="4051300" y="365125"/>
            <a:ext cx="2997200" cy="1781979"/>
          </a:xfrm>
        </p:spPr>
      </p:pic>
      <p:pic>
        <p:nvPicPr>
          <p:cNvPr id="18" name="Picture Placeholder 17" descr="portrait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email">
            <a:grayscl/>
          </a:blip>
          <a:srcRect t="5389" b="5389"/>
          <a:stretch>
            <a:fillRect/>
          </a:stretch>
        </p:blipFill>
        <p:spPr/>
      </p:pic>
      <p:pic>
        <p:nvPicPr>
          <p:cNvPr id="22" name="Picture Placeholder 21" descr="portrait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5389" b="5389"/>
          <a:stretch>
            <a:fillRect/>
          </a:stretch>
        </p:blipFill>
        <p:spPr/>
      </p:pic>
      <p:pic>
        <p:nvPicPr>
          <p:cNvPr id="24" name="Picture Placeholder 23" descr="portrait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5389" b="5389"/>
          <a:stretch>
            <a:fillRect/>
          </a:stretch>
        </p:blipFill>
        <p:spPr/>
      </p:pic>
      <p:pic>
        <p:nvPicPr>
          <p:cNvPr id="20" name="Picture Placeholder 19" descr="portrait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8985" t="7844" r="6193" b="16511"/>
          <a:stretch>
            <a:fillRect/>
          </a:stretch>
        </p:blipFill>
        <p:spPr>
          <a:xfrm>
            <a:off x="4051300" y="4479925"/>
            <a:ext cx="2997200" cy="1781979"/>
          </a:xfr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300" dirty="0"/>
              <a:t>ANA</a:t>
            </a:r>
            <a:endParaRPr lang="en-US" sz="1800" spc="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CEO</a:t>
            </a:r>
            <a:endParaRPr lang="en-US" sz="1500" dirty="0"/>
          </a:p>
          <a:p>
            <a:pPr marL="0" indent="0">
              <a:buNone/>
            </a:pPr>
            <a:r>
              <a:rPr lang="en-US" sz="1800" spc="300" dirty="0"/>
              <a:t>LARISSA</a:t>
            </a:r>
            <a:endParaRPr lang="en-US" sz="1800" spc="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CFO</a:t>
            </a:r>
            <a:endParaRPr lang="en-US" sz="1500" dirty="0"/>
          </a:p>
          <a:p>
            <a:pPr marL="0" indent="0">
              <a:buNone/>
            </a:pPr>
            <a:r>
              <a:rPr lang="en-US" sz="1800" spc="300" dirty="0"/>
              <a:t>ROMAN</a:t>
            </a:r>
            <a:endParaRPr lang="en-US" sz="1800" spc="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CTO</a:t>
            </a:r>
            <a:endParaRPr lang="en-US" sz="1500" dirty="0"/>
          </a:p>
          <a:p>
            <a:pPr marL="0" indent="0">
              <a:buNone/>
            </a:pPr>
            <a:r>
              <a:rPr lang="en-US" sz="1800" spc="300" dirty="0"/>
              <a:t>FEDERICO</a:t>
            </a:r>
            <a:r>
              <a:rPr lang="en-US" sz="1800" dirty="0"/>
              <a:t> 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CPO</a:t>
            </a:r>
            <a:endParaRPr lang="en-US" sz="1500" dirty="0"/>
          </a:p>
          <a:p>
            <a:pPr marL="0" indent="0">
              <a:buNone/>
            </a:pPr>
            <a:r>
              <a:rPr lang="en-US" sz="1800" spc="300" dirty="0"/>
              <a:t>ALEJANDRA </a:t>
            </a:r>
            <a:endParaRPr lang="en-US" sz="1800" spc="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CMO</a:t>
            </a:r>
            <a:endParaRPr lang="en-US" sz="1500" dirty="0"/>
          </a:p>
          <a:p>
            <a:pPr marL="0" indent="0">
              <a:buNone/>
            </a:pPr>
            <a:r>
              <a:rPr lang="en-US" sz="1800" spc="300" dirty="0"/>
              <a:t>JIM </a:t>
            </a:r>
            <a:endParaRPr lang="en-US" sz="1800" spc="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COO</a:t>
            </a:r>
            <a:endParaRPr lang="en-US" sz="15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  <a:endParaRPr lang="en-US" dirty="0"/>
          </a:p>
        </p:txBody>
      </p:sp>
      <p:pic>
        <p:nvPicPr>
          <p:cNvPr id="13" name="Picture Placeholder 12" descr="close up of computer on top of table against a brick wall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  <a:endParaRPr lang="en-US" spc="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4128</Words>
  <Application>WPS Presentation</Application>
  <PresentationFormat>Widescreen</PresentationFormat>
  <Paragraphs>263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Biome Light</vt:lpstr>
      <vt:lpstr>Yu Gothic UI Light</vt:lpstr>
      <vt:lpstr>Times New Roman</vt:lpstr>
      <vt:lpstr>Calibri</vt:lpstr>
      <vt:lpstr>Cambria</vt:lpstr>
      <vt:lpstr>Roboto Light</vt:lpstr>
      <vt:lpstr>Wide Latin</vt:lpstr>
      <vt:lpstr>Open Sans Light</vt:lpstr>
      <vt:lpstr>Roboto</vt:lpstr>
      <vt:lpstr>Microsoft YaHei</vt:lpstr>
      <vt:lpstr>Arial Unicode MS</vt:lpstr>
      <vt:lpstr>Calibri Light</vt:lpstr>
      <vt:lpstr>Calibri</vt:lpstr>
      <vt:lpstr>Office Theme</vt:lpstr>
      <vt:lpstr>Routing optimization for  aeronautical networks</vt:lpstr>
      <vt:lpstr>Introduction</vt:lpstr>
      <vt:lpstr>INTRODUCTION</vt:lpstr>
      <vt:lpstr>Results from last year</vt:lpstr>
      <vt:lpstr>Growth by sector</vt:lpstr>
      <vt:lpstr>Growth by sector </vt:lpstr>
      <vt:lpstr>A SATISFIED CUTOMER</vt:lpstr>
      <vt:lpstr>Meet the team</vt:lpstr>
      <vt:lpstr>What’s next</vt:lpstr>
      <vt:lpstr>quarterly timeline</vt:lpstr>
      <vt:lpstr>Goals for q2</vt:lpstr>
      <vt:lpstr>Goals for q2 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/>
  <cp:lastModifiedBy>agadn</cp:lastModifiedBy>
  <cp:revision>78</cp:revision>
  <dcterms:created xsi:type="dcterms:W3CDTF">2023-06-07T15:31:00Z</dcterms:created>
  <dcterms:modified xsi:type="dcterms:W3CDTF">2023-06-09T05:34:33Z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77B8B13C98F24FB599DD89FA6DA7E653</vt:lpwstr>
  </property>
  <property fmtid="{D5CDD505-2E9C-101B-9397-08002B2CF9AE}" pid="4" name="KSOProductBuildVer">
    <vt:lpwstr>1033-11.2.0.11537</vt:lpwstr>
  </property>
</Properties>
</file>