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56200"/>
  <p:notesSz cx="9144000" cy="515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940" y="502107"/>
            <a:ext cx="836411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67056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933" y="199720"/>
            <a:ext cx="6152133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570" y="1486357"/>
            <a:ext cx="8296859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95266"/>
            <a:ext cx="292608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05/05/2023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</a:t>
            </a:r>
            <a:r>
              <a:rPr spc="-145" dirty="0"/>
              <a:t>a</a:t>
            </a:r>
            <a:r>
              <a:rPr spc="-155" dirty="0"/>
              <a:t>p</a:t>
            </a:r>
            <a:r>
              <a:rPr spc="-140" dirty="0"/>
              <a:t>st</a:t>
            </a:r>
            <a:r>
              <a:rPr spc="-150" dirty="0"/>
              <a:t>o</a:t>
            </a:r>
            <a:r>
              <a:rPr spc="-140" dirty="0"/>
              <a:t>n</a:t>
            </a:r>
            <a:r>
              <a:rPr dirty="0"/>
              <a:t>e</a:t>
            </a:r>
            <a:r>
              <a:rPr spc="-440" dirty="0"/>
              <a:t> </a:t>
            </a:r>
            <a:r>
              <a:rPr spc="-204" dirty="0"/>
              <a:t>P</a:t>
            </a:r>
            <a:r>
              <a:rPr spc="-195" dirty="0"/>
              <a:t>r</a:t>
            </a:r>
            <a:r>
              <a:rPr spc="-200" dirty="0"/>
              <a:t>o</a:t>
            </a:r>
            <a:r>
              <a:rPr spc="-180" dirty="0"/>
              <a:t>j</a:t>
            </a:r>
            <a:r>
              <a:rPr spc="-200" dirty="0"/>
              <a:t>e</a:t>
            </a:r>
            <a:r>
              <a:rPr spc="-195" dirty="0"/>
              <a:t>c</a:t>
            </a:r>
            <a:r>
              <a:rPr dirty="0"/>
              <a:t>t</a:t>
            </a:r>
            <a:r>
              <a:rPr spc="-204" dirty="0"/>
              <a:t> </a:t>
            </a:r>
            <a:r>
              <a:rPr dirty="0"/>
              <a:t>-</a:t>
            </a:r>
            <a:r>
              <a:rPr spc="-695" dirty="0"/>
              <a:t> </a:t>
            </a:r>
            <a:r>
              <a:rPr spc="-1025" dirty="0"/>
              <a:t>I</a:t>
            </a:r>
            <a:r>
              <a:rPr dirty="0"/>
              <a:t>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70" y="1486357"/>
            <a:ext cx="8296859" cy="2698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B</a:t>
            </a:r>
            <a:r>
              <a:rPr spc="-50" dirty="0"/>
              <a:t>OO</a:t>
            </a:r>
            <a:r>
              <a:rPr dirty="0"/>
              <a:t>K</a:t>
            </a:r>
            <a:r>
              <a:rPr spc="-225" dirty="0"/>
              <a:t> </a:t>
            </a:r>
            <a:r>
              <a:rPr spc="-150" dirty="0"/>
              <a:t>R</a:t>
            </a:r>
            <a:r>
              <a:rPr spc="-145" dirty="0"/>
              <a:t>E</a:t>
            </a:r>
            <a:r>
              <a:rPr spc="-140" dirty="0"/>
              <a:t>C</a:t>
            </a:r>
            <a:r>
              <a:rPr spc="-145" dirty="0"/>
              <a:t>O</a:t>
            </a:r>
            <a:r>
              <a:rPr spc="-155" dirty="0"/>
              <a:t>MM</a:t>
            </a:r>
            <a:r>
              <a:rPr spc="-145" dirty="0"/>
              <a:t>E</a:t>
            </a:r>
            <a:r>
              <a:rPr spc="-135" dirty="0"/>
              <a:t>N</a:t>
            </a:r>
            <a:r>
              <a:rPr spc="-150" dirty="0"/>
              <a:t>D</a:t>
            </a:r>
            <a:r>
              <a:rPr spc="-155" dirty="0"/>
              <a:t>A</a:t>
            </a:r>
            <a:r>
              <a:rPr spc="-140" dirty="0"/>
              <a:t>TI</a:t>
            </a:r>
            <a:r>
              <a:rPr spc="-145" dirty="0"/>
              <a:t>O</a:t>
            </a:r>
            <a:r>
              <a:rPr spc="5" dirty="0"/>
              <a:t>N</a:t>
            </a:r>
            <a:r>
              <a:rPr spc="-285" dirty="0"/>
              <a:t> </a:t>
            </a:r>
            <a:r>
              <a:rPr spc="-114" dirty="0"/>
              <a:t>S</a:t>
            </a:r>
            <a:r>
              <a:rPr spc="-110" dirty="0"/>
              <a:t>Y</a:t>
            </a:r>
            <a:r>
              <a:rPr spc="-114" dirty="0"/>
              <a:t>S</a:t>
            </a:r>
            <a:r>
              <a:rPr spc="-110" dirty="0"/>
              <a:t>T</a:t>
            </a:r>
            <a:r>
              <a:rPr spc="-114" dirty="0"/>
              <a:t>E</a:t>
            </a:r>
            <a:r>
              <a:rPr spc="5" dirty="0"/>
              <a:t>M</a:t>
            </a:r>
          </a:p>
          <a:p>
            <a:pPr marL="36195">
              <a:lnSpc>
                <a:spcPct val="100000"/>
              </a:lnSpc>
              <a:spcBef>
                <a:spcPts val="10"/>
              </a:spcBef>
            </a:pPr>
            <a:endParaRPr sz="3450" dirty="0"/>
          </a:p>
          <a:p>
            <a:pPr marL="2164715" marR="2130425" indent="-21590" algn="ctr">
              <a:lnSpc>
                <a:spcPct val="100000"/>
              </a:lnSpc>
            </a:pPr>
            <a:r>
              <a:rPr spc="-140" dirty="0"/>
              <a:t>C</a:t>
            </a:r>
            <a:r>
              <a:rPr spc="-155" dirty="0"/>
              <a:t>o</a:t>
            </a:r>
            <a:r>
              <a:rPr spc="-150" dirty="0"/>
              <a:t>h</a:t>
            </a:r>
            <a:r>
              <a:rPr spc="-155" dirty="0"/>
              <a:t>o</a:t>
            </a:r>
            <a:r>
              <a:rPr spc="-135" dirty="0"/>
              <a:t>r</a:t>
            </a:r>
            <a:r>
              <a:rPr dirty="0"/>
              <a:t>t</a:t>
            </a:r>
            <a:r>
              <a:rPr spc="-270" dirty="0"/>
              <a:t> </a:t>
            </a:r>
            <a:r>
              <a:rPr lang="en-US" spc="-15" dirty="0" smtClean="0"/>
              <a:t>Montreal</a:t>
            </a:r>
            <a:r>
              <a:rPr dirty="0" smtClean="0"/>
              <a:t>  </a:t>
            </a:r>
            <a:endParaRPr lang="en-US" dirty="0" smtClean="0"/>
          </a:p>
          <a:p>
            <a:pPr marL="2164715" marR="2130425" indent="-21590" algn="ctr">
              <a:lnSpc>
                <a:spcPct val="100000"/>
              </a:lnSpc>
            </a:pPr>
            <a:endParaRPr lang="en-US" spc="-170" dirty="0"/>
          </a:p>
          <a:p>
            <a:pPr marL="2164715" marR="2130425" indent="-21590" algn="ctr">
              <a:lnSpc>
                <a:spcPct val="100000"/>
              </a:lnSpc>
            </a:pPr>
            <a:r>
              <a:rPr lang="en-US" spc="-170" dirty="0" smtClean="0"/>
              <a:t>Kumar Mhaske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210134"/>
            <a:ext cx="834453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14" dirty="0"/>
              <a:t>Observations</a:t>
            </a:r>
            <a:r>
              <a:rPr sz="2800" spc="-215" dirty="0"/>
              <a:t> </a:t>
            </a:r>
            <a:r>
              <a:rPr sz="2800" spc="-95" dirty="0"/>
              <a:t>from</a:t>
            </a:r>
            <a:r>
              <a:rPr sz="2800" spc="-204" dirty="0"/>
              <a:t> </a:t>
            </a:r>
            <a:r>
              <a:rPr sz="2800" spc="-155" dirty="0"/>
              <a:t>Ratings_df</a:t>
            </a:r>
            <a:r>
              <a:rPr sz="2800" spc="-215" dirty="0"/>
              <a:t> </a:t>
            </a:r>
            <a:r>
              <a:rPr sz="2800" spc="-155" dirty="0"/>
              <a:t>(Book_Rating)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1711" y="1195236"/>
            <a:ext cx="5057775" cy="525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commo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400">
              <a:latin typeface="Verdana"/>
              <a:cs typeface="Verdana"/>
            </a:endParaRPr>
          </a:p>
          <a:p>
            <a:pPr marL="375285" indent="-36322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been rated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times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1694686"/>
            <a:ext cx="787908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2667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45" dirty="0"/>
              <a:t>Da</a:t>
            </a:r>
            <a:r>
              <a:rPr sz="2800" spc="-155" dirty="0"/>
              <a:t>t</a:t>
            </a:r>
            <a:r>
              <a:rPr sz="2800" spc="5" dirty="0"/>
              <a:t>a</a:t>
            </a:r>
            <a:r>
              <a:rPr sz="2800" spc="-220" dirty="0"/>
              <a:t> </a:t>
            </a:r>
            <a:r>
              <a:rPr sz="2800" spc="-65" dirty="0"/>
              <a:t>C</a:t>
            </a:r>
            <a:r>
              <a:rPr sz="2800" spc="-75" dirty="0"/>
              <a:t>l</a:t>
            </a:r>
            <a:r>
              <a:rPr sz="2800" spc="-65" dirty="0"/>
              <a:t>e</a:t>
            </a:r>
            <a:r>
              <a:rPr sz="2800" spc="-75" dirty="0"/>
              <a:t>a</a:t>
            </a:r>
            <a:r>
              <a:rPr sz="2800" spc="-80" dirty="0"/>
              <a:t>n</a:t>
            </a:r>
            <a:r>
              <a:rPr sz="2800" spc="-75" dirty="0"/>
              <a:t>i</a:t>
            </a:r>
            <a:r>
              <a:rPr sz="2800" spc="-80" dirty="0"/>
              <a:t>n</a:t>
            </a:r>
            <a:r>
              <a:rPr sz="2800" spc="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240917"/>
            <a:ext cx="460756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</a:pPr>
            <a:r>
              <a:rPr sz="1900" b="1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9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900" b="1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900" b="1" spc="-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900" b="1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9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9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Ag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90" dirty="0">
                <a:solidFill>
                  <a:srgbClr val="124F5C"/>
                </a:solidFill>
                <a:latin typeface="Verdana"/>
                <a:cs typeface="Verdana"/>
              </a:rPr>
              <a:t> c</a:t>
            </a:r>
            <a:r>
              <a:rPr sz="19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9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8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900" b="1" spc="-1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275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900" b="1" spc="-4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14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740152"/>
            <a:ext cx="8199120" cy="2273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46310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40" dirty="0"/>
              <a:t>Imp</a:t>
            </a:r>
            <a:r>
              <a:rPr sz="2800" spc="-150" dirty="0"/>
              <a:t>utin</a:t>
            </a:r>
            <a:r>
              <a:rPr sz="2800" spc="5" dirty="0"/>
              <a:t>g</a:t>
            </a:r>
            <a:r>
              <a:rPr sz="2800" spc="-210" dirty="0"/>
              <a:t> </a:t>
            </a:r>
            <a:r>
              <a:rPr sz="2800" spc="-110" dirty="0"/>
              <a:t>m</a:t>
            </a:r>
            <a:r>
              <a:rPr sz="2800" spc="-125" dirty="0"/>
              <a:t>issi</a:t>
            </a:r>
            <a:r>
              <a:rPr sz="2800" spc="-130" dirty="0"/>
              <a:t>n</a:t>
            </a:r>
            <a:r>
              <a:rPr sz="2800" spc="5" dirty="0"/>
              <a:t>g</a:t>
            </a:r>
            <a:r>
              <a:rPr sz="2800" spc="-260" dirty="0"/>
              <a:t> </a:t>
            </a:r>
            <a:r>
              <a:rPr sz="2800" spc="-95" dirty="0"/>
              <a:t>v</a:t>
            </a:r>
            <a:r>
              <a:rPr sz="2800" spc="-100" dirty="0"/>
              <a:t>al</a:t>
            </a:r>
            <a:r>
              <a:rPr sz="2800" spc="-105" dirty="0"/>
              <a:t>u</a:t>
            </a:r>
            <a:r>
              <a:rPr sz="2800" spc="-90" dirty="0"/>
              <a:t>e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240" y="1103452"/>
            <a:ext cx="7617459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SzPct val="128571"/>
              <a:buFont typeface="Times New Roman"/>
              <a:buChar char="●"/>
              <a:tabLst>
                <a:tab pos="356870" algn="l"/>
                <a:tab pos="357505" algn="l"/>
              </a:tabLst>
            </a:pP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col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SzPct val="128571"/>
              <a:buFont typeface="Times New Roman"/>
              <a:buChar char="●"/>
              <a:tabLst>
                <a:tab pos="356870" algn="l"/>
                <a:tab pos="357505" algn="l"/>
              </a:tabLst>
            </a:pP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positive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Skewness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(right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tail)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median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fill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Nan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values,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1758694"/>
            <a:ext cx="5486399" cy="3340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2667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45" dirty="0">
                <a:solidFill>
                  <a:srgbClr val="CC0000"/>
                </a:solidFill>
                <a:latin typeface="Verdana"/>
                <a:cs typeface="Verdana"/>
              </a:rPr>
              <a:t>Da</a:t>
            </a:r>
            <a:r>
              <a:rPr sz="2800" b="1" spc="-15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b="1" spc="-2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i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44" y="1240917"/>
            <a:ext cx="31927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sz="1900" b="1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9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pu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9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725168"/>
            <a:ext cx="4334256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23189"/>
            <a:ext cx="443230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R</a:t>
            </a:r>
            <a:r>
              <a:rPr sz="2800" spc="-90" dirty="0"/>
              <a:t>ep</a:t>
            </a:r>
            <a:r>
              <a:rPr sz="2800" spc="-100" dirty="0"/>
              <a:t>la</a:t>
            </a:r>
            <a:r>
              <a:rPr sz="2800" spc="-90" dirty="0"/>
              <a:t>c</a:t>
            </a:r>
            <a:r>
              <a:rPr sz="2800" spc="-100" dirty="0"/>
              <a:t>i</a:t>
            </a:r>
            <a:r>
              <a:rPr sz="2800" spc="-105" dirty="0"/>
              <a:t>n</a:t>
            </a:r>
            <a:r>
              <a:rPr sz="2800" spc="5" dirty="0"/>
              <a:t>g</a:t>
            </a:r>
            <a:r>
              <a:rPr sz="2800" spc="-204" dirty="0"/>
              <a:t> </a:t>
            </a:r>
            <a:r>
              <a:rPr sz="2800" spc="-125" dirty="0"/>
              <a:t>stri</a:t>
            </a:r>
            <a:r>
              <a:rPr sz="2800" spc="-130" dirty="0"/>
              <a:t>n</a:t>
            </a:r>
            <a:r>
              <a:rPr sz="2800" spc="-114" dirty="0"/>
              <a:t>g</a:t>
            </a:r>
            <a:r>
              <a:rPr sz="2800" spc="5" dirty="0"/>
              <a:t>s</a:t>
            </a:r>
            <a:r>
              <a:rPr sz="2800" spc="-250" dirty="0"/>
              <a:t> </a:t>
            </a:r>
            <a:r>
              <a:rPr sz="2800" spc="-140" dirty="0"/>
              <a:t>b</a:t>
            </a:r>
            <a:r>
              <a:rPr sz="2800" spc="5" dirty="0"/>
              <a:t>y</a:t>
            </a:r>
            <a:r>
              <a:rPr sz="2800" spc="-295" dirty="0"/>
              <a:t> </a:t>
            </a:r>
            <a:r>
              <a:rPr sz="2800" spc="-100" dirty="0"/>
              <a:t>i</a:t>
            </a:r>
            <a:r>
              <a:rPr sz="2800" spc="-105" dirty="0"/>
              <a:t>n</a:t>
            </a:r>
            <a:r>
              <a:rPr sz="2800" dirty="0"/>
              <a:t>t  </a:t>
            </a:r>
            <a:r>
              <a:rPr sz="2800" spc="-80" dirty="0"/>
              <a:t>values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466088"/>
            <a:ext cx="5967983" cy="31882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2107"/>
            <a:ext cx="31305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0" dirty="0"/>
              <a:t> </a:t>
            </a:r>
            <a:r>
              <a:rPr sz="2800" spc="-90" dirty="0"/>
              <a:t>M</a:t>
            </a:r>
            <a:r>
              <a:rPr sz="2800" spc="-105" dirty="0"/>
              <a:t>o</a:t>
            </a:r>
            <a:r>
              <a:rPr sz="2800" spc="-90" dirty="0"/>
              <a:t>de</a:t>
            </a:r>
            <a:r>
              <a:rPr sz="2800" spc="-100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1736" y="1102563"/>
            <a:ext cx="636778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opu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weighted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average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formula: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206756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g(</a:t>
            </a:r>
            <a:r>
              <a:rPr sz="1400" b="1" spc="-19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[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+m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)]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+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[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C/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+m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]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Where,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ooks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minimum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votes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required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chart;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r>
              <a:rPr sz="1400" spc="-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3631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1100328"/>
            <a:ext cx="7406640" cy="3913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22580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823086"/>
            <a:ext cx="445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c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bo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2676144"/>
            <a:ext cx="2840736" cy="1551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032" y="2676144"/>
            <a:ext cx="3023616" cy="15300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3149" y="2065782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2601" y="2138629"/>
            <a:ext cx="574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093419"/>
            <a:ext cx="20853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de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ul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2154936"/>
            <a:ext cx="8296656" cy="22341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228471"/>
            <a:ext cx="208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odel</a:t>
            </a:r>
            <a:r>
              <a:rPr sz="1800" b="1" spc="-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7" y="1996440"/>
            <a:ext cx="8924544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462533"/>
            <a:ext cx="15417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65" dirty="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5731" y="1653971"/>
            <a:ext cx="3515995" cy="25387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Proble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umm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ary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aly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di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ffe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lie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ffe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Conclusion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utu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228471"/>
            <a:ext cx="208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odel</a:t>
            </a:r>
            <a:r>
              <a:rPr sz="1800" b="1" spc="-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3" y="1633727"/>
            <a:ext cx="9000744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727" y="1219415"/>
            <a:ext cx="3781425" cy="648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User-ID</a:t>
            </a:r>
            <a:r>
              <a:rPr sz="1800" b="1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193458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set:</a:t>
            </a:r>
            <a:r>
              <a:rPr sz="1800" b="1" spc="-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pr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-10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-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boo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2182368"/>
            <a:ext cx="8046720" cy="2414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340561"/>
            <a:ext cx="3430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se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t:</a:t>
            </a:r>
            <a:r>
              <a:rPr sz="1800" b="1" spc="-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actu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rat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boo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072640"/>
            <a:ext cx="8293608" cy="2493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7680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14" dirty="0"/>
              <a:t>Collaborative</a:t>
            </a:r>
            <a:r>
              <a:rPr sz="2800" spc="-200" dirty="0"/>
              <a:t> </a:t>
            </a:r>
            <a:r>
              <a:rPr sz="2800" spc="-180" dirty="0"/>
              <a:t>Filtering-(Item-Item</a:t>
            </a:r>
            <a:r>
              <a:rPr sz="2800" spc="-204" dirty="0"/>
              <a:t> </a:t>
            </a:r>
            <a:r>
              <a:rPr sz="2800" spc="-100" dirty="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189101"/>
            <a:ext cx="5213985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3.)Collaborative</a:t>
            </a:r>
            <a:r>
              <a:rPr sz="18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Filtering-(Item-Item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based)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14016"/>
            <a:ext cx="6519672" cy="22555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215009"/>
            <a:ext cx="608838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4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ton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2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685288"/>
            <a:ext cx="1508759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2685288"/>
            <a:ext cx="6897624" cy="2279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044" y="2114753"/>
            <a:ext cx="503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4373" y="2245233"/>
            <a:ext cx="640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189101"/>
            <a:ext cx="521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4.)Collaborative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Filtering-(User-Item</a:t>
            </a:r>
            <a:r>
              <a:rPr sz="1800" b="1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based)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1807464"/>
            <a:ext cx="7303008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1508760"/>
            <a:ext cx="7696200" cy="3450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243" y="1085545"/>
            <a:ext cx="16979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27" y="307086"/>
            <a:ext cx="20993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85" dirty="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147" y="1426006"/>
            <a:ext cx="818642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7100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Handling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sparsity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major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well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since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user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interactions</a:t>
            </a:r>
            <a:r>
              <a:rPr sz="1400" b="1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ori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14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Understanding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evaluation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well.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imes New Roman"/>
              <a:buChar char="●"/>
            </a:pPr>
            <a:endParaRPr sz="2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Since</a:t>
            </a:r>
            <a:r>
              <a:rPr sz="1400" b="1" spc="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b="1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consisted</a:t>
            </a:r>
            <a:r>
              <a:rPr sz="1400" b="1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400" b="1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data,</a:t>
            </a:r>
            <a:r>
              <a:rPr sz="14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cleaning</a:t>
            </a:r>
            <a:r>
              <a:rPr sz="1400" b="1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major</a:t>
            </a:r>
            <a:r>
              <a:rPr sz="14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L="329565">
              <a:lnSpc>
                <a:spcPct val="100000"/>
              </a:lnSpc>
              <a:spcBef>
                <a:spcPts val="270"/>
              </a:spcBef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Decision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making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400" b="1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400" b="1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imputations</a:t>
            </a:r>
            <a:r>
              <a:rPr sz="1400" b="1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outlier</a:t>
            </a:r>
            <a:r>
              <a:rPr sz="1400" b="1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treatment</a:t>
            </a:r>
            <a:r>
              <a:rPr sz="1400" b="1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quite</a:t>
            </a:r>
            <a:endParaRPr sz="1400">
              <a:latin typeface="Verdana"/>
              <a:cs typeface="Verdana"/>
            </a:endParaRPr>
          </a:p>
          <a:p>
            <a:pPr marL="329565">
              <a:lnSpc>
                <a:spcPct val="100000"/>
              </a:lnSpc>
              <a:spcBef>
                <a:spcPts val="295"/>
              </a:spcBef>
            </a:pP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alle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gi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ell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42" y="307086"/>
            <a:ext cx="2512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0" dirty="0"/>
              <a:t>F</a:t>
            </a:r>
            <a:r>
              <a:rPr sz="2800" spc="-125" dirty="0"/>
              <a:t>utur</a:t>
            </a:r>
            <a:r>
              <a:rPr sz="2800" spc="5" dirty="0"/>
              <a:t>e</a:t>
            </a:r>
            <a:r>
              <a:rPr sz="2800" spc="-229" dirty="0"/>
              <a:t> </a:t>
            </a:r>
            <a:r>
              <a:rPr sz="2800" spc="-70" dirty="0"/>
              <a:t>Sc</a:t>
            </a:r>
            <a:r>
              <a:rPr sz="2800" spc="-80" dirty="0"/>
              <a:t>o</a:t>
            </a:r>
            <a:r>
              <a:rPr sz="2800" spc="-65" dirty="0"/>
              <a:t>p</a:t>
            </a:r>
            <a:r>
              <a:rPr sz="2800" spc="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147" y="1402588"/>
            <a:ext cx="8246745" cy="2145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9565" marR="5080" indent="-317500" algn="just">
              <a:lnSpc>
                <a:spcPct val="115300"/>
              </a:lnSpc>
              <a:spcBef>
                <a:spcPts val="11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Given more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information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regarding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books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dataset,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namely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features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like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Genre,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Description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etc, we could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implement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content-filtering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recommendation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system and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compare the results with the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existing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collaborative-filtering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system.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Verdana"/>
              <a:cs typeface="Verdana"/>
            </a:endParaRPr>
          </a:p>
          <a:p>
            <a:pPr marL="329565" marR="5080" indent="-317500" algn="just">
              <a:lnSpc>
                <a:spcPct val="115100"/>
              </a:lnSpc>
              <a:spcBef>
                <a:spcPts val="107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would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like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explore various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approaches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clustering the users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Age,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etc.,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implement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voting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algorithms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to recommend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items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user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depending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400" b="1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belongs.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23" y="119583"/>
            <a:ext cx="2090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C</a:t>
            </a:r>
            <a:r>
              <a:rPr sz="2800" spc="-105" dirty="0"/>
              <a:t>on</a:t>
            </a:r>
            <a:r>
              <a:rPr sz="2800" spc="-90" dirty="0"/>
              <a:t>c</a:t>
            </a:r>
            <a:r>
              <a:rPr sz="2800" spc="-100" dirty="0"/>
              <a:t>l</a:t>
            </a:r>
            <a:r>
              <a:rPr sz="2800" spc="-105" dirty="0"/>
              <a:t>us</a:t>
            </a:r>
            <a:r>
              <a:rPr sz="2800" spc="-100" dirty="0"/>
              <a:t>i</a:t>
            </a:r>
            <a:r>
              <a:rPr sz="2800" spc="-80" dirty="0"/>
              <a:t>o</a:t>
            </a:r>
            <a:r>
              <a:rPr sz="2800" spc="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546" y="920902"/>
            <a:ext cx="8253730" cy="356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34290" indent="-311150">
              <a:lnSpc>
                <a:spcPct val="112300"/>
              </a:lnSpc>
              <a:spcBef>
                <a:spcPts val="10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EDA,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Top-10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rated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books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essentially novels. 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Books like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Lovely 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Bone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ecre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wer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ve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 marL="323215" marR="13970" indent="-311150">
              <a:lnSpc>
                <a:spcPct val="112500"/>
              </a:lnSpc>
              <a:spcBef>
                <a:spcPts val="105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Majority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readers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bracket</a:t>
            </a:r>
            <a:r>
              <a:rPr sz="13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14" dirty="0">
                <a:solidFill>
                  <a:srgbClr val="124F5C"/>
                </a:solidFill>
                <a:latin typeface="Verdana"/>
                <a:cs typeface="Verdana"/>
              </a:rPr>
              <a:t>20-35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them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came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3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North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American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European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namely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USA,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Canada,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UK,</a:t>
            </a:r>
            <a:r>
              <a:rPr sz="13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Germany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Spain.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Times New Roman"/>
              <a:buChar char="●"/>
            </a:pPr>
            <a:endParaRPr sz="2300">
              <a:latin typeface="Verdana"/>
              <a:cs typeface="Verdana"/>
            </a:endParaRPr>
          </a:p>
          <a:p>
            <a:pPr marL="323215" marR="9525" indent="-311150">
              <a:lnSpc>
                <a:spcPct val="115399"/>
              </a:lnSpc>
              <a:spcBef>
                <a:spcPts val="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If</a:t>
            </a:r>
            <a:r>
              <a:rPr sz="13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look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distribution,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books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maximum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3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300" b="1" spc="-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mb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r.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Times New Roman"/>
              <a:buChar char="●"/>
            </a:pPr>
            <a:endParaRPr sz="130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Author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Christie,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William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Shakespeare</a:t>
            </a:r>
            <a:r>
              <a:rPr sz="1300" b="1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Stephen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King.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modelling,</a:t>
            </a:r>
            <a:r>
              <a:rPr sz="1300" b="1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observed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model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collaborative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filtering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SVD</a:t>
            </a:r>
            <a:r>
              <a:rPr sz="1300" b="1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technique</a:t>
            </a:r>
            <a:endParaRPr sz="13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220"/>
              </a:spcBef>
            </a:pP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worked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way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better</a:t>
            </a:r>
            <a:r>
              <a:rPr sz="13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3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NMF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Absolute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Error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(MAE)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36944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90" dirty="0"/>
              <a:t>P</a:t>
            </a:r>
            <a:r>
              <a:rPr sz="2800" spc="-100" dirty="0"/>
              <a:t>r</a:t>
            </a:r>
            <a:r>
              <a:rPr sz="2800" spc="-105" dirty="0"/>
              <a:t>o</a:t>
            </a:r>
            <a:r>
              <a:rPr sz="2800" spc="-90" dirty="0"/>
              <a:t>b</a:t>
            </a:r>
            <a:r>
              <a:rPr sz="2800" spc="-100" dirty="0"/>
              <a:t>l</a:t>
            </a:r>
            <a:r>
              <a:rPr sz="2800" spc="-90" dirty="0"/>
              <a:t>e</a:t>
            </a:r>
            <a:r>
              <a:rPr sz="2800" spc="10" dirty="0"/>
              <a:t>m</a:t>
            </a:r>
            <a:r>
              <a:rPr sz="2800" spc="-280" dirty="0"/>
              <a:t> </a:t>
            </a:r>
            <a:r>
              <a:rPr sz="2800" spc="-95" dirty="0"/>
              <a:t>S</a:t>
            </a:r>
            <a:r>
              <a:rPr sz="2800" spc="-110" dirty="0"/>
              <a:t>t</a:t>
            </a:r>
            <a:r>
              <a:rPr sz="2800" spc="-100" dirty="0"/>
              <a:t>a</a:t>
            </a:r>
            <a:r>
              <a:rPr sz="2800" spc="-110" dirty="0"/>
              <a:t>t</a:t>
            </a:r>
            <a:r>
              <a:rPr sz="2800" spc="-90" dirty="0"/>
              <a:t>eme</a:t>
            </a:r>
            <a:r>
              <a:rPr sz="2800" spc="-105" dirty="0"/>
              <a:t>n</a:t>
            </a:r>
            <a:r>
              <a:rPr sz="2800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10785" y="1499142"/>
            <a:ext cx="4177665" cy="272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Dur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ad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zo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n,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comm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become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much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more important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lives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pro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gh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relevant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content.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Verdana"/>
              <a:cs typeface="Verdana"/>
            </a:endParaRPr>
          </a:p>
          <a:p>
            <a:pPr marL="12700" marR="87630">
              <a:lnSpc>
                <a:spcPct val="115300"/>
              </a:lnSpc>
            </a:pP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iv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va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us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y 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sts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120" y="1499616"/>
            <a:ext cx="3889375" cy="3362325"/>
            <a:chOff x="198120" y="1499616"/>
            <a:chExt cx="3889375" cy="3362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2" y="1499616"/>
              <a:ext cx="3810000" cy="32034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1499616"/>
              <a:ext cx="3889248" cy="3361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3631"/>
            <a:ext cx="2090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C</a:t>
            </a:r>
            <a:r>
              <a:rPr sz="2800" spc="-105" dirty="0"/>
              <a:t>on</a:t>
            </a:r>
            <a:r>
              <a:rPr sz="2800" spc="-90" dirty="0"/>
              <a:t>c</a:t>
            </a:r>
            <a:r>
              <a:rPr sz="2800" spc="-100" dirty="0"/>
              <a:t>l</a:t>
            </a:r>
            <a:r>
              <a:rPr sz="2800" spc="-105" dirty="0"/>
              <a:t>us</a:t>
            </a:r>
            <a:r>
              <a:rPr sz="2800" spc="-100" dirty="0"/>
              <a:t>i</a:t>
            </a:r>
            <a:r>
              <a:rPr sz="2800" spc="-80" dirty="0"/>
              <a:t>o</a:t>
            </a:r>
            <a:r>
              <a:rPr sz="2800" spc="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120317"/>
            <a:ext cx="839152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5100"/>
              </a:lnSpc>
              <a:spcBef>
                <a:spcPts val="100"/>
              </a:spcBef>
              <a:buClr>
                <a:srgbClr val="F5FAFF"/>
              </a:buClr>
              <a:buSzPct val="50000"/>
              <a:buFont typeface="Arial MT"/>
              <a:buChar char="•"/>
              <a:tabLst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recommendation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 </a:t>
            </a:r>
            <a:r>
              <a:rPr sz="2000" spc="-5" dirty="0">
                <a:latin typeface="Times New Roman"/>
                <a:cs typeface="Times New Roman"/>
              </a:rPr>
              <a:t>an organization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loyal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customers.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recommendation </a:t>
            </a:r>
            <a:r>
              <a:rPr sz="2000" spc="-5" dirty="0">
                <a:latin typeface="Times New Roman"/>
                <a:cs typeface="Times New Roman"/>
              </a:rPr>
              <a:t>system today </a:t>
            </a:r>
            <a:r>
              <a:rPr sz="2000" dirty="0">
                <a:latin typeface="Times New Roman"/>
                <a:cs typeface="Times New Roman"/>
              </a:rPr>
              <a:t>are very </a:t>
            </a:r>
            <a:r>
              <a:rPr sz="2000" spc="-5" dirty="0">
                <a:latin typeface="Times New Roman"/>
                <a:cs typeface="Times New Roman"/>
              </a:rPr>
              <a:t>powerful that they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handle </a:t>
            </a:r>
            <a:r>
              <a:rPr sz="2000" spc="-3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 customer too </a:t>
            </a:r>
            <a:r>
              <a:rPr sz="2000" spc="-20" dirty="0">
                <a:latin typeface="Times New Roman"/>
                <a:cs typeface="Times New Roman"/>
              </a:rPr>
              <a:t>who </a:t>
            </a:r>
            <a:r>
              <a:rPr sz="2000" spc="-1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visited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spc="-10" dirty="0">
                <a:latin typeface="Times New Roman"/>
                <a:cs typeface="Times New Roman"/>
              </a:rPr>
              <a:t>for the first time. 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spc="-15" dirty="0">
                <a:latin typeface="Times New Roman"/>
                <a:cs typeface="Times New Roman"/>
              </a:rPr>
              <a:t>recommend </a:t>
            </a:r>
            <a:r>
              <a:rPr sz="2000" spc="-1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products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currently trending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highly rated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they can </a:t>
            </a:r>
            <a:r>
              <a:rPr sz="2000" spc="-25" dirty="0">
                <a:latin typeface="Times New Roman"/>
                <a:cs typeface="Times New Roman"/>
              </a:rPr>
              <a:t>also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recommend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maximum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128270" marR="325755">
              <a:lnSpc>
                <a:spcPct val="114900"/>
              </a:lnSpc>
              <a:spcBef>
                <a:spcPts val="140"/>
              </a:spcBef>
            </a:pP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book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is a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type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where </a:t>
            </a:r>
            <a:r>
              <a:rPr sz="1800" spc="-15" dirty="0">
                <a:solidFill>
                  <a:srgbClr val="F5FAFF"/>
                </a:solidFill>
                <a:latin typeface="Times New Roman"/>
                <a:cs typeface="Times New Roman"/>
              </a:rPr>
              <a:t>we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have </a:t>
            </a:r>
            <a:r>
              <a:rPr sz="1800" spc="-15" dirty="0">
                <a:solidFill>
                  <a:srgbClr val="F5FA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 similar type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books to the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reader based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his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interest. The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books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used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online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websites which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provide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ebooks like google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playbooks,</a:t>
            </a:r>
            <a:r>
              <a:rPr sz="1800" spc="-4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open</a:t>
            </a:r>
            <a:r>
              <a:rPr sz="1800" spc="-3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5FAFF"/>
                </a:solidFill>
                <a:latin typeface="Times New Roman"/>
                <a:cs typeface="Times New Roman"/>
              </a:rPr>
              <a:t>library,</a:t>
            </a:r>
            <a:r>
              <a:rPr sz="1800" spc="1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good</a:t>
            </a:r>
            <a:r>
              <a:rPr sz="1800" spc="1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Read’s,</a:t>
            </a:r>
            <a:r>
              <a:rPr sz="1800" spc="-8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5FAFF"/>
                </a:solidFill>
                <a:latin typeface="Times New Roman"/>
                <a:cs typeface="Times New Roman"/>
              </a:rPr>
              <a:t>etc</a:t>
            </a:r>
            <a:r>
              <a:rPr sz="1800" spc="-25" dirty="0">
                <a:solidFill>
                  <a:srgbClr val="F5FA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942" y="1864309"/>
            <a:ext cx="369189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235" dirty="0"/>
              <a:t>T</a:t>
            </a:r>
            <a:r>
              <a:rPr sz="5200" spc="-229" dirty="0"/>
              <a:t>h</a:t>
            </a:r>
            <a:r>
              <a:rPr sz="5200" spc="-235" dirty="0"/>
              <a:t>a</a:t>
            </a:r>
            <a:r>
              <a:rPr sz="5200" spc="-229" dirty="0"/>
              <a:t>n</a:t>
            </a:r>
            <a:r>
              <a:rPr sz="5200" spc="5" dirty="0"/>
              <a:t>k</a:t>
            </a:r>
            <a:r>
              <a:rPr sz="5200" spc="-425" dirty="0"/>
              <a:t> </a:t>
            </a:r>
            <a:r>
              <a:rPr sz="5200" spc="-310" dirty="0"/>
              <a:t>Y</a:t>
            </a:r>
            <a:r>
              <a:rPr sz="5200" spc="-315" dirty="0"/>
              <a:t>o</a:t>
            </a:r>
            <a:r>
              <a:rPr sz="5200" spc="5" dirty="0"/>
              <a:t>u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0"/>
            <a:ext cx="6380480" cy="8661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spc="-145" dirty="0"/>
              <a:t>Da</a:t>
            </a:r>
            <a:r>
              <a:rPr sz="2800" spc="-155" dirty="0"/>
              <a:t>t</a:t>
            </a:r>
            <a:r>
              <a:rPr sz="2800" spc="5" dirty="0"/>
              <a:t>a</a:t>
            </a:r>
            <a:r>
              <a:rPr sz="2800" spc="-195" dirty="0"/>
              <a:t> </a:t>
            </a:r>
            <a:r>
              <a:rPr sz="2800" dirty="0"/>
              <a:t>S</a:t>
            </a:r>
            <a:r>
              <a:rPr sz="2800" spc="-10" dirty="0"/>
              <a:t>u</a:t>
            </a:r>
            <a:r>
              <a:rPr sz="2800" dirty="0"/>
              <a:t>mma</a:t>
            </a:r>
            <a:r>
              <a:rPr sz="2800" spc="-25" dirty="0"/>
              <a:t>r</a:t>
            </a:r>
            <a:r>
              <a:rPr sz="2800" spc="5" dirty="0"/>
              <a:t>y</a:t>
            </a:r>
            <a:endParaRPr sz="2800"/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b="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5" dirty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sz="1400" b="0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25" dirty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sz="1400" b="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20" dirty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0" dirty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0" dirty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sz="1400" b="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904" y="1031108"/>
            <a:ext cx="6274435" cy="10572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77825" algn="l"/>
                <a:tab pos="37846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qu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ach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city,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509"/>
              </a:spcBef>
              <a:buFont typeface="Times New Roman"/>
              <a:buChar char="●"/>
              <a:tabLst>
                <a:tab pos="377825" algn="l"/>
                <a:tab pos="378460" algn="l"/>
                <a:tab pos="3643629" algn="l"/>
              </a:tabLst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Shape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278858,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60" y="2263190"/>
            <a:ext cx="2907665" cy="15322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qu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ach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Book-Title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Book-Author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Year-Of-Publication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660" y="3983292"/>
            <a:ext cx="1476375" cy="778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513" y="2621783"/>
            <a:ext cx="2914015" cy="11055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Image-URL-S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Image-URL-M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Image-URL-L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8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271360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4513" y="4313326"/>
            <a:ext cx="3002280" cy="525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Book-Rating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1149780,3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63265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5" dirty="0"/>
              <a:t>O</a:t>
            </a:r>
            <a:r>
              <a:rPr sz="2800" spc="-140" dirty="0"/>
              <a:t>b</a:t>
            </a:r>
            <a:r>
              <a:rPr sz="2800" spc="-155" dirty="0"/>
              <a:t>s</a:t>
            </a:r>
            <a:r>
              <a:rPr sz="2800" spc="-135" dirty="0"/>
              <a:t>e</a:t>
            </a:r>
            <a:r>
              <a:rPr sz="2800" spc="-145" dirty="0"/>
              <a:t>rva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s</a:t>
            </a:r>
            <a:r>
              <a:rPr sz="2800" spc="-5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19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15" dirty="0"/>
              <a:t> </a:t>
            </a:r>
            <a:r>
              <a:rPr sz="2800" spc="-155" dirty="0"/>
              <a:t>(</a:t>
            </a:r>
            <a:r>
              <a:rPr sz="2800" spc="-165" dirty="0"/>
              <a:t>Ag</a:t>
            </a:r>
            <a:r>
              <a:rPr sz="2800" spc="-160" dirty="0"/>
              <a:t>e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148" y="1645462"/>
            <a:ext cx="3430904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15700"/>
              </a:lnSpc>
              <a:spcBef>
                <a:spcPts val="100"/>
              </a:spcBef>
              <a:buFont typeface="Times New Roman"/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0  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250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7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 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1289304"/>
            <a:ext cx="5114543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63265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5" dirty="0"/>
              <a:t>O</a:t>
            </a:r>
            <a:r>
              <a:rPr sz="2800" spc="-140" dirty="0"/>
              <a:t>b</a:t>
            </a:r>
            <a:r>
              <a:rPr sz="2800" spc="-155" dirty="0"/>
              <a:t>s</a:t>
            </a:r>
            <a:r>
              <a:rPr sz="2800" spc="-135" dirty="0"/>
              <a:t>e</a:t>
            </a:r>
            <a:r>
              <a:rPr sz="2800" spc="-145" dirty="0"/>
              <a:t>rva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s</a:t>
            </a:r>
            <a:r>
              <a:rPr sz="2800" spc="-5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19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15" dirty="0"/>
              <a:t> </a:t>
            </a:r>
            <a:r>
              <a:rPr sz="2800" spc="-155" dirty="0"/>
              <a:t>(</a:t>
            </a:r>
            <a:r>
              <a:rPr sz="2800" spc="-165" dirty="0"/>
              <a:t>Ag</a:t>
            </a:r>
            <a:r>
              <a:rPr sz="2800" spc="-160" dirty="0"/>
              <a:t>e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956" y="1645462"/>
            <a:ext cx="294449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17500">
              <a:lnSpc>
                <a:spcPct val="115700"/>
              </a:lnSpc>
              <a:spcBef>
                <a:spcPts val="10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bu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right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skewed</a:t>
            </a:r>
            <a:endParaRPr sz="1400">
              <a:latin typeface="Verdana"/>
              <a:cs typeface="Verdana"/>
            </a:endParaRPr>
          </a:p>
          <a:p>
            <a:pPr marL="341630" marR="73660" indent="-329565">
              <a:lnSpc>
                <a:spcPct val="117100"/>
              </a:lnSpc>
              <a:spcBef>
                <a:spcPts val="125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gro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20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855" y="1225294"/>
            <a:ext cx="5169408" cy="3800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71831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30" dirty="0"/>
              <a:t>O</a:t>
            </a:r>
            <a:r>
              <a:rPr sz="2800" spc="-114" dirty="0"/>
              <a:t>b</a:t>
            </a:r>
            <a:r>
              <a:rPr sz="2800" spc="-125" dirty="0"/>
              <a:t>s</a:t>
            </a:r>
            <a:r>
              <a:rPr sz="2800" spc="-114" dirty="0"/>
              <a:t>e</a:t>
            </a:r>
            <a:r>
              <a:rPr sz="2800" spc="-120" dirty="0"/>
              <a:t>rv</a:t>
            </a:r>
            <a:r>
              <a:rPr sz="2800" spc="-125" dirty="0"/>
              <a:t>a</a:t>
            </a:r>
            <a:r>
              <a:rPr sz="2800" spc="-155" dirty="0"/>
              <a:t>t</a:t>
            </a:r>
            <a:r>
              <a:rPr sz="2800" spc="-125" dirty="0"/>
              <a:t>i</a:t>
            </a:r>
            <a:r>
              <a:rPr sz="2800" spc="-130" dirty="0"/>
              <a:t>on</a:t>
            </a:r>
            <a:r>
              <a:rPr sz="2800" spc="5" dirty="0"/>
              <a:t>s</a:t>
            </a:r>
            <a:r>
              <a:rPr sz="2800" spc="-22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21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65" dirty="0"/>
              <a:t> </a:t>
            </a:r>
            <a:r>
              <a:rPr sz="2800" spc="-135" dirty="0"/>
              <a:t>(L</a:t>
            </a:r>
            <a:r>
              <a:rPr sz="2800" spc="-150" dirty="0"/>
              <a:t>o</a:t>
            </a:r>
            <a:r>
              <a:rPr sz="2800" spc="-140" dirty="0"/>
              <a:t>c</a:t>
            </a:r>
            <a:r>
              <a:rPr sz="2800" spc="-145" dirty="0"/>
              <a:t>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148" y="1182166"/>
            <a:ext cx="4685665" cy="525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sz="14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analysing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country.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SA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880616"/>
            <a:ext cx="6553200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3631"/>
            <a:ext cx="69938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Observations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from</a:t>
            </a:r>
            <a:r>
              <a:rPr sz="2800" b="1" spc="-2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rgbClr val="CC0000"/>
                </a:solidFill>
                <a:latin typeface="Verdana"/>
                <a:cs typeface="Verdana"/>
              </a:rPr>
              <a:t>Book_df</a:t>
            </a:r>
            <a:r>
              <a:rPr sz="2800" b="1" spc="-2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55" dirty="0">
                <a:solidFill>
                  <a:srgbClr val="CC0000"/>
                </a:solidFill>
                <a:latin typeface="Verdana"/>
                <a:cs typeface="Verdana"/>
              </a:rPr>
              <a:t>(Authors)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1238757"/>
            <a:ext cx="60261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Christie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wrote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1630680"/>
            <a:ext cx="8001000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3631"/>
            <a:ext cx="74758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Observations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from</a:t>
            </a:r>
            <a:r>
              <a:rPr sz="2800" b="1" spc="-2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rgbClr val="CC0000"/>
                </a:solidFill>
                <a:latin typeface="Verdana"/>
                <a:cs typeface="Verdana"/>
              </a:rPr>
              <a:t>Book_df</a:t>
            </a:r>
            <a:r>
              <a:rPr sz="2800" b="1" spc="-2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40" dirty="0">
                <a:solidFill>
                  <a:srgbClr val="CC0000"/>
                </a:solidFill>
                <a:latin typeface="Verdana"/>
                <a:cs typeface="Verdana"/>
              </a:rPr>
              <a:t>(Publishers)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1238757"/>
            <a:ext cx="59061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Harlequin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published</a:t>
            </a:r>
            <a:r>
              <a:rPr sz="14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645918"/>
            <a:ext cx="8519159" cy="3413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906</Words>
  <Application>Microsoft Office PowerPoint</Application>
  <PresentationFormat>Custom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Times New Roman</vt:lpstr>
      <vt:lpstr>Verdana</vt:lpstr>
      <vt:lpstr>Office Theme</vt:lpstr>
      <vt:lpstr>Capstone Project - IV</vt:lpstr>
      <vt:lpstr>Content</vt:lpstr>
      <vt:lpstr>Problem Statement</vt:lpstr>
      <vt:lpstr>Data Summary The dataset is comprised of three csv files:: User_df, Books_df, Ratings_df</vt:lpstr>
      <vt:lpstr>Observations from Users_df (Age)</vt:lpstr>
      <vt:lpstr>Observations from Users_df (Age)</vt:lpstr>
      <vt:lpstr>Observations from Users_df (Location)</vt:lpstr>
      <vt:lpstr>PowerPoint Presentation</vt:lpstr>
      <vt:lpstr>PowerPoint Presentation</vt:lpstr>
      <vt:lpstr>Observations from Ratings_df (Book_Rating)</vt:lpstr>
      <vt:lpstr>Data Cleaning</vt:lpstr>
      <vt:lpstr>Imputing missing values</vt:lpstr>
      <vt:lpstr>PowerPoint Presentation</vt:lpstr>
      <vt:lpstr>Replacing strings by int  values</vt:lpstr>
      <vt:lpstr>Different Models</vt:lpstr>
      <vt:lpstr>Different Models</vt:lpstr>
      <vt:lpstr>Different Models</vt:lpstr>
      <vt:lpstr>PowerPoint Presentation</vt:lpstr>
      <vt:lpstr>PowerPoint Presentation</vt:lpstr>
      <vt:lpstr>PowerPoint Presentation</vt:lpstr>
      <vt:lpstr>Different Models</vt:lpstr>
      <vt:lpstr>PowerPoint Presentation</vt:lpstr>
      <vt:lpstr>Collaborative Filtering-(Item-Item based)</vt:lpstr>
      <vt:lpstr>Different Models</vt:lpstr>
      <vt:lpstr>PowerPoint Presentation</vt:lpstr>
      <vt:lpstr>PowerPoint Presentation</vt:lpstr>
      <vt:lpstr>Challenges</vt:lpstr>
      <vt:lpstr>Future Scope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IV</dc:title>
  <cp:lastModifiedBy>Mayur Mhaske</cp:lastModifiedBy>
  <cp:revision>1</cp:revision>
  <dcterms:created xsi:type="dcterms:W3CDTF">2023-05-05T08:44:30Z</dcterms:created>
  <dcterms:modified xsi:type="dcterms:W3CDTF">2023-05-05T08:47:26Z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</Properties>
</file>