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99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99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99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8D2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7068" y="541731"/>
            <a:ext cx="168986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99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324" y="1283461"/>
            <a:ext cx="6012180" cy="175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12/04/2023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750" y="592658"/>
            <a:ext cx="5526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none" spc="340" dirty="0">
                <a:solidFill>
                  <a:srgbClr val="CC0000"/>
                </a:solidFill>
                <a:latin typeface="Cambria"/>
                <a:cs typeface="Cambria"/>
              </a:rPr>
              <a:t>Capstone</a:t>
            </a:r>
            <a:r>
              <a:rPr sz="4400" b="1" u="none" spc="190" dirty="0">
                <a:solidFill>
                  <a:srgbClr val="CC0000"/>
                </a:solidFill>
                <a:latin typeface="Cambria"/>
                <a:cs typeface="Cambria"/>
              </a:rPr>
              <a:t> </a:t>
            </a:r>
            <a:r>
              <a:rPr sz="4400" b="1" u="none" spc="225" dirty="0">
                <a:solidFill>
                  <a:srgbClr val="CC0000"/>
                </a:solidFill>
                <a:latin typeface="Cambria"/>
                <a:cs typeface="Cambria"/>
              </a:rPr>
              <a:t>Project-3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653" y="2605647"/>
            <a:ext cx="6301105" cy="1822934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4"/>
              </a:spcBef>
            </a:pPr>
            <a:endParaRPr lang="en-US" sz="2800" spc="-30" dirty="0" smtClean="0">
              <a:solidFill>
                <a:srgbClr val="124F5C"/>
              </a:solidFill>
              <a:latin typeface="Mongolian Baiti"/>
              <a:cs typeface="Mongolian Baiti"/>
            </a:endParaRPr>
          </a:p>
          <a:p>
            <a:pPr algn="ctr">
              <a:lnSpc>
                <a:spcPct val="100000"/>
              </a:lnSpc>
              <a:spcBef>
                <a:spcPts val="2014"/>
              </a:spcBef>
            </a:pPr>
            <a:r>
              <a:rPr sz="2800" spc="-30" dirty="0" smtClean="0">
                <a:solidFill>
                  <a:srgbClr val="124F5C"/>
                </a:solidFill>
                <a:latin typeface="Mongolian Baiti"/>
                <a:cs typeface="Mongolian Baiti"/>
              </a:rPr>
              <a:t>CARDIOVASCULAR</a:t>
            </a:r>
            <a:r>
              <a:rPr sz="2800" spc="-90" dirty="0" smtClean="0">
                <a:solidFill>
                  <a:srgbClr val="124F5C"/>
                </a:solidFill>
                <a:latin typeface="Mongolian Baiti"/>
                <a:cs typeface="Mongolian Baiti"/>
              </a:rPr>
              <a:t> </a:t>
            </a:r>
            <a:r>
              <a:rPr sz="2800" spc="-15" dirty="0">
                <a:solidFill>
                  <a:srgbClr val="124F5C"/>
                </a:solidFill>
                <a:latin typeface="Mongolian Baiti"/>
                <a:cs typeface="Mongolian Baiti"/>
              </a:rPr>
              <a:t>RISK</a:t>
            </a:r>
            <a:r>
              <a:rPr sz="2800" spc="-100" dirty="0">
                <a:solidFill>
                  <a:srgbClr val="124F5C"/>
                </a:solidFill>
                <a:latin typeface="Mongolian Baiti"/>
                <a:cs typeface="Mongolian Baiti"/>
              </a:rPr>
              <a:t> </a:t>
            </a:r>
            <a:r>
              <a:rPr sz="2800" spc="-30" dirty="0" smtClean="0">
                <a:solidFill>
                  <a:srgbClr val="124F5C"/>
                </a:solidFill>
                <a:latin typeface="Mongolian Baiti"/>
                <a:cs typeface="Mongolian Baiti"/>
              </a:rPr>
              <a:t>PREDICTION</a:t>
            </a:r>
          </a:p>
          <a:p>
            <a:pPr marL="2152650" marR="2143125" algn="ctr">
              <a:lnSpc>
                <a:spcPct val="100000"/>
              </a:lnSpc>
              <a:spcBef>
                <a:spcPts val="1240"/>
              </a:spcBef>
            </a:pPr>
            <a:r>
              <a:rPr sz="1900" spc="-15" dirty="0" smtClean="0">
                <a:solidFill>
                  <a:srgbClr val="002831"/>
                </a:solidFill>
                <a:latin typeface="Mongolian Baiti"/>
                <a:cs typeface="Mongolian Baiti"/>
              </a:rPr>
              <a:t>Kumar</a:t>
            </a:r>
            <a:r>
              <a:rPr lang="en-US" sz="1900" spc="-90" dirty="0" smtClean="0">
                <a:solidFill>
                  <a:srgbClr val="002831"/>
                </a:solidFill>
                <a:latin typeface="Mongolian Baiti"/>
                <a:cs typeface="Mongolian Baiti"/>
              </a:rPr>
              <a:t> Vijay Mhaske</a:t>
            </a:r>
            <a:r>
              <a:rPr sz="1900" spc="-434" dirty="0" smtClean="0">
                <a:solidFill>
                  <a:srgbClr val="002831"/>
                </a:solidFill>
                <a:latin typeface="Mongolian Baiti"/>
                <a:cs typeface="Mongolian Baiti"/>
              </a:rPr>
              <a:t> </a:t>
            </a:r>
            <a:endParaRPr sz="1900" dirty="0">
              <a:latin typeface="Mongolian Baiti"/>
              <a:cs typeface="Mongolian Bait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2588" y="1581150"/>
            <a:ext cx="4300727" cy="1514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92" y="410921"/>
            <a:ext cx="38258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NOW,</a:t>
            </a:r>
            <a:r>
              <a:rPr sz="1400" u="none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LET'S</a:t>
            </a:r>
            <a:r>
              <a:rPr sz="1400" u="none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VISUALIZE</a:t>
            </a:r>
            <a:r>
              <a:rPr sz="140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sz="140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DISTRIBUTION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784859"/>
            <a:ext cx="7269480" cy="33436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5233" y="4436161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5" dirty="0">
                <a:latin typeface="Arial MT"/>
                <a:cs typeface="Arial MT"/>
              </a:rPr>
              <a:t>From above distribution plot </a:t>
            </a:r>
            <a:r>
              <a:rPr sz="1200" spc="-10" dirty="0">
                <a:latin typeface="Arial MT"/>
                <a:cs typeface="Arial MT"/>
              </a:rPr>
              <a:t>we </a:t>
            </a:r>
            <a:r>
              <a:rPr sz="1200" spc="-5" dirty="0">
                <a:latin typeface="Arial MT"/>
                <a:cs typeface="Arial MT"/>
              </a:rPr>
              <a:t>can say </a:t>
            </a:r>
            <a:r>
              <a:rPr sz="1200" dirty="0">
                <a:latin typeface="Arial MT"/>
                <a:cs typeface="Arial MT"/>
              </a:rPr>
              <a:t>that the </a:t>
            </a:r>
            <a:r>
              <a:rPr sz="1200" spc="-5" dirty="0">
                <a:latin typeface="Arial MT"/>
                <a:cs typeface="Arial MT"/>
              </a:rPr>
              <a:t>data on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5" dirty="0">
                <a:latin typeface="Arial MT"/>
                <a:cs typeface="Arial MT"/>
              </a:rPr>
              <a:t>prevalent </a:t>
            </a:r>
            <a:r>
              <a:rPr sz="1200" dirty="0">
                <a:latin typeface="Arial MT"/>
                <a:cs typeface="Arial MT"/>
              </a:rPr>
              <a:t>stroke, </a:t>
            </a:r>
            <a:r>
              <a:rPr sz="1200" spc="-5" dirty="0">
                <a:latin typeface="Arial MT"/>
                <a:cs typeface="Arial MT"/>
              </a:rPr>
              <a:t>diabetes, and </a:t>
            </a:r>
            <a:r>
              <a:rPr sz="1200" dirty="0">
                <a:latin typeface="Arial MT"/>
                <a:cs typeface="Arial MT"/>
              </a:rPr>
              <a:t>blood </a:t>
            </a:r>
            <a:r>
              <a:rPr sz="1200" spc="-5" dirty="0">
                <a:latin typeface="Arial MT"/>
                <a:cs typeface="Arial MT"/>
              </a:rPr>
              <a:t>pressure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meds(BPMeds)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poorly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balanced.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338455"/>
            <a:ext cx="25857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TARGET</a:t>
            </a:r>
            <a:r>
              <a:rPr sz="1400" u="none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VARIABLE</a:t>
            </a:r>
            <a:r>
              <a:rPr sz="140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" y="790955"/>
            <a:ext cx="4061460" cy="26487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8975" y="3640912"/>
            <a:ext cx="67246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160655" algn="l"/>
              </a:tabLst>
            </a:pPr>
            <a:r>
              <a:rPr sz="1400" spc="-5" dirty="0">
                <a:latin typeface="Arial MT"/>
                <a:cs typeface="Arial MT"/>
              </a:rPr>
              <a:t>--&gt;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coronary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endParaRPr sz="1400">
              <a:latin typeface="Arial MT"/>
              <a:cs typeface="Arial MT"/>
            </a:endParaRPr>
          </a:p>
          <a:p>
            <a:pPr marL="160020" indent="-147955">
              <a:lnSpc>
                <a:spcPct val="100000"/>
              </a:lnSpc>
              <a:buAutoNum type="arabicPlain"/>
              <a:tabLst>
                <a:tab pos="160655" algn="l"/>
              </a:tabLst>
            </a:pPr>
            <a:r>
              <a:rPr sz="1400" dirty="0">
                <a:latin typeface="Arial MT"/>
                <a:cs typeface="Arial MT"/>
              </a:rPr>
              <a:t>--&gt;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coronary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2547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457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imbalanced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exceeds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497586"/>
            <a:ext cx="785875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Let's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cardiovascular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exceed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people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without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cardiovascular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916" y="993647"/>
            <a:ext cx="8202168" cy="2810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9351" y="3985361"/>
            <a:ext cx="758190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between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51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63.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sick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generally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increases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age.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04" y="771142"/>
            <a:ext cx="4722876" cy="4277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7469" y="397037"/>
            <a:ext cx="8779510" cy="405637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5" dirty="0">
                <a:latin typeface="Arial MT"/>
                <a:cs typeface="Arial MT"/>
              </a:rPr>
              <a:t> COMPARISONS </a:t>
            </a:r>
            <a:r>
              <a:rPr sz="1400" spc="5" dirty="0">
                <a:latin typeface="Arial MT"/>
                <a:cs typeface="Arial MT"/>
              </a:rPr>
              <a:t>WITH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TARGET </a:t>
            </a:r>
            <a:r>
              <a:rPr sz="1400" spc="-5" dirty="0">
                <a:latin typeface="Arial MT"/>
                <a:cs typeface="Arial MT"/>
              </a:rPr>
              <a:t>VARIABLE(TENYEARCHD)</a:t>
            </a:r>
            <a:endParaRPr sz="1400">
              <a:latin typeface="Arial MT"/>
              <a:cs typeface="Arial MT"/>
            </a:endParaRPr>
          </a:p>
          <a:p>
            <a:pPr marL="487362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 categorical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comparison</a:t>
            </a:r>
            <a:endParaRPr sz="1400">
              <a:latin typeface="Arial MT"/>
              <a:cs typeface="Arial MT"/>
            </a:endParaRPr>
          </a:p>
          <a:p>
            <a:pPr marL="487362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conclude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that,</a:t>
            </a:r>
            <a:endParaRPr sz="1400">
              <a:latin typeface="Arial MT"/>
              <a:cs typeface="Arial MT"/>
            </a:endParaRPr>
          </a:p>
          <a:p>
            <a:pPr marL="5160010" marR="199390" indent="-287020">
              <a:lnSpc>
                <a:spcPct val="100000"/>
              </a:lnSpc>
              <a:buChar char="•"/>
              <a:tabLst>
                <a:tab pos="5160010" algn="l"/>
                <a:tab pos="5160645" algn="l"/>
              </a:tabLst>
            </a:pPr>
            <a:r>
              <a:rPr sz="1400" dirty="0">
                <a:latin typeface="Arial MT"/>
                <a:cs typeface="Arial MT"/>
              </a:rPr>
              <a:t>Slightly </a:t>
            </a:r>
            <a:r>
              <a:rPr sz="1400" spc="-5" dirty="0">
                <a:latin typeface="Arial MT"/>
                <a:cs typeface="Arial MT"/>
              </a:rPr>
              <a:t>more </a:t>
            </a:r>
            <a:r>
              <a:rPr sz="1400" dirty="0">
                <a:latin typeface="Arial MT"/>
                <a:cs typeface="Arial MT"/>
              </a:rPr>
              <a:t>males are suffering from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Cardiovascular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females.</a:t>
            </a:r>
            <a:endParaRPr sz="1400">
              <a:latin typeface="Arial MT"/>
              <a:cs typeface="Arial MT"/>
            </a:endParaRPr>
          </a:p>
          <a:p>
            <a:pPr marL="5160010" marR="230504" indent="-287020">
              <a:lnSpc>
                <a:spcPct val="100000"/>
              </a:lnSpc>
              <a:buChar char="•"/>
              <a:tabLst>
                <a:tab pos="5160010" algn="l"/>
                <a:tab pos="5160645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Cardiovascular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 is almost equal between smokers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non-smokers.</a:t>
            </a:r>
            <a:endParaRPr sz="1400">
              <a:latin typeface="Arial MT"/>
              <a:cs typeface="Arial MT"/>
            </a:endParaRPr>
          </a:p>
          <a:p>
            <a:pPr marL="5160010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5160010" algn="l"/>
                <a:tab pos="5160645" algn="l"/>
              </a:tabLst>
            </a:pP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percentage of people </a:t>
            </a:r>
            <a:r>
              <a:rPr sz="1400" spc="-5" dirty="0">
                <a:latin typeface="Arial MT"/>
                <a:cs typeface="Arial MT"/>
              </a:rPr>
              <a:t>who have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Cardiovascular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among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diabetic patients and also those patients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prevalent </a:t>
            </a:r>
            <a:r>
              <a:rPr sz="1400" dirty="0">
                <a:latin typeface="Arial MT"/>
                <a:cs typeface="Arial MT"/>
              </a:rPr>
              <a:t>hypertension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more risk 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Cardiovascular </a:t>
            </a:r>
            <a:r>
              <a:rPr sz="1400" dirty="0">
                <a:latin typeface="Arial MT"/>
                <a:cs typeface="Arial MT"/>
              </a:rPr>
              <a:t>heart disease compare 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those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don't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hypertensive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problem.</a:t>
            </a:r>
            <a:endParaRPr sz="1400">
              <a:latin typeface="Arial MT"/>
              <a:cs typeface="Arial MT"/>
            </a:endParaRPr>
          </a:p>
          <a:p>
            <a:pPr marL="5160010" marR="124460" indent="-287020">
              <a:lnSpc>
                <a:spcPct val="100000"/>
              </a:lnSpc>
              <a:buChar char="•"/>
              <a:tabLst>
                <a:tab pos="5160010" algn="l"/>
                <a:tab pos="5160645" algn="l"/>
              </a:tabLst>
            </a:pP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percentage of people </a:t>
            </a:r>
            <a:r>
              <a:rPr sz="1400" spc="-5" dirty="0">
                <a:latin typeface="Arial MT"/>
                <a:cs typeface="Arial MT"/>
              </a:rPr>
              <a:t>who </a:t>
            </a:r>
            <a:r>
              <a:rPr sz="1400" dirty="0">
                <a:latin typeface="Arial MT"/>
                <a:cs typeface="Arial MT"/>
              </a:rPr>
              <a:t>are on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pressure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Cardiovascular heart disease compare 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those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medication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484377"/>
            <a:ext cx="5878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NOW,</a:t>
            </a:r>
            <a:r>
              <a:rPr sz="1400" u="none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LET'S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SEE</a:t>
            </a:r>
            <a:r>
              <a:rPr sz="140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sz="140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CORRELATION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BETWEEN</a:t>
            </a:r>
            <a:r>
              <a:rPr sz="1400" u="none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THE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ALL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 FEATURES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765048"/>
            <a:ext cx="8458200" cy="2778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640" y="3571494"/>
            <a:ext cx="835025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conclude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that,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 </a:t>
            </a:r>
            <a:r>
              <a:rPr sz="1400" spc="-5" dirty="0">
                <a:latin typeface="Arial MT"/>
                <a:cs typeface="Arial MT"/>
              </a:rPr>
              <a:t>features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Ten-year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shows </a:t>
            </a:r>
            <a:r>
              <a:rPr sz="1400" dirty="0">
                <a:latin typeface="Arial MT"/>
                <a:cs typeface="Arial MT"/>
              </a:rPr>
              <a:t>that the features a poor predictor. </a:t>
            </a:r>
            <a:r>
              <a:rPr sz="1400" spc="-5" dirty="0">
                <a:latin typeface="Arial MT"/>
                <a:cs typeface="Arial MT"/>
              </a:rPr>
              <a:t>However, </a:t>
            </a:r>
            <a:r>
              <a:rPr sz="1400" dirty="0">
                <a:latin typeface="Arial MT"/>
                <a:cs typeface="Arial MT"/>
              </a:rPr>
              <a:t>the features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the highest correlations are age,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prevalent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hypertension(prevalentHyp)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systolic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pressure(sysBP).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Also,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 makes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building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59" y="389001"/>
            <a:ext cx="8034020" cy="446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includes:</a:t>
            </a:r>
            <a:endParaRPr sz="1400">
              <a:latin typeface="Arial MT"/>
              <a:cs typeface="Arial MT"/>
            </a:endParaRPr>
          </a:p>
          <a:p>
            <a:pPr marL="462915" indent="-287020">
              <a:lnSpc>
                <a:spcPct val="100000"/>
              </a:lnSpc>
              <a:buChar char="•"/>
              <a:tabLst>
                <a:tab pos="462915" algn="l"/>
                <a:tab pos="463550" algn="l"/>
              </a:tabLst>
            </a:pP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glucose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diabetes;</a:t>
            </a:r>
            <a:endParaRPr sz="1400">
              <a:latin typeface="Arial MT"/>
              <a:cs typeface="Arial MT"/>
            </a:endParaRPr>
          </a:p>
          <a:p>
            <a:pPr marL="462915" indent="-287020">
              <a:lnSpc>
                <a:spcPct val="100000"/>
              </a:lnSpc>
              <a:buChar char="•"/>
              <a:tabLst>
                <a:tab pos="462915" algn="l"/>
                <a:tab pos="463550" algn="l"/>
              </a:tabLst>
            </a:pPr>
            <a:r>
              <a:rPr sz="1400" dirty="0">
                <a:latin typeface="Arial MT"/>
                <a:cs typeface="Arial MT"/>
              </a:rPr>
              <a:t>systolic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diastolic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pressures;</a:t>
            </a:r>
            <a:endParaRPr sz="1400">
              <a:latin typeface="Arial MT"/>
              <a:cs typeface="Arial MT"/>
            </a:endParaRPr>
          </a:p>
          <a:p>
            <a:pPr marL="176530" marR="2049145">
              <a:lnSpc>
                <a:spcPct val="100000"/>
              </a:lnSpc>
              <a:buChar char="•"/>
              <a:tabLst>
                <a:tab pos="462915" algn="l"/>
                <a:tab pos="463550" algn="l"/>
              </a:tabLst>
            </a:pPr>
            <a:r>
              <a:rPr sz="1400" dirty="0">
                <a:latin typeface="Arial MT"/>
                <a:cs typeface="Arial MT"/>
              </a:rPr>
              <a:t>cigarette smoking and the number of cigarettes smoked per </a:t>
            </a:r>
            <a:r>
              <a:rPr sz="1400" spc="-5" dirty="0">
                <a:latin typeface="Arial MT"/>
                <a:cs typeface="Arial MT"/>
              </a:rPr>
              <a:t>day.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Therefore,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carry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features.</a:t>
            </a:r>
            <a:endParaRPr sz="1400">
              <a:latin typeface="Arial MT"/>
              <a:cs typeface="Arial MT"/>
            </a:endParaRPr>
          </a:p>
          <a:p>
            <a:pPr marL="560070" algn="ctr">
              <a:lnSpc>
                <a:spcPct val="100000"/>
              </a:lnSpc>
              <a:spcBef>
                <a:spcPts val="765"/>
              </a:spcBef>
            </a:pPr>
            <a:r>
              <a:rPr sz="2800" u="heavy" spc="16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FEATUR</a:t>
            </a:r>
            <a:r>
              <a:rPr sz="2800" u="heavy" spc="-2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E</a:t>
            </a:r>
            <a:r>
              <a:rPr sz="2800" u="heavy" spc="-47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 </a:t>
            </a:r>
            <a:r>
              <a:rPr sz="2800" u="heavy" spc="21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EN</a:t>
            </a:r>
            <a:r>
              <a:rPr sz="2800" u="heavy" spc="22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G</a:t>
            </a:r>
            <a:r>
              <a:rPr sz="2800" u="heavy" spc="5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INEERI</a:t>
            </a:r>
            <a:r>
              <a:rPr sz="2800" u="heavy" spc="6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N</a:t>
            </a:r>
            <a:r>
              <a:rPr sz="2800" u="heavy" spc="105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G/S</a:t>
            </a:r>
            <a:r>
              <a:rPr sz="2800" u="heavy" spc="130" dirty="0">
                <a:solidFill>
                  <a:srgbClr val="990000"/>
                </a:solidFill>
                <a:uFill>
                  <a:solidFill>
                    <a:srgbClr val="990000"/>
                  </a:solidFill>
                </a:uFill>
                <a:latin typeface="Tahoma"/>
                <a:cs typeface="Tahoma"/>
              </a:rPr>
              <a:t>ELECTION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dirty="0">
                <a:latin typeface="Arial MT"/>
                <a:cs typeface="Arial MT"/>
              </a:rPr>
              <a:t>Tree-based: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SelectFromModel</a:t>
            </a:r>
            <a:endParaRPr sz="1200">
              <a:latin typeface="Arial MT"/>
              <a:cs typeface="Arial MT"/>
            </a:endParaRPr>
          </a:p>
          <a:p>
            <a:pPr marL="12700" marR="33909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SelectFromModel is an Embedded </a:t>
            </a:r>
            <a:r>
              <a:rPr sz="1200" dirty="0">
                <a:latin typeface="Arial MT"/>
                <a:cs typeface="Arial MT"/>
              </a:rPr>
              <a:t>method. </a:t>
            </a:r>
            <a:r>
              <a:rPr sz="1200" spc="-5" dirty="0">
                <a:latin typeface="Arial MT"/>
                <a:cs typeface="Arial MT"/>
              </a:rPr>
              <a:t>Embedded </a:t>
            </a:r>
            <a:r>
              <a:rPr sz="1200" dirty="0">
                <a:latin typeface="Arial MT"/>
                <a:cs typeface="Arial MT"/>
              </a:rPr>
              <a:t>methods </a:t>
            </a:r>
            <a:r>
              <a:rPr sz="1200" spc="-5" dirty="0">
                <a:latin typeface="Arial MT"/>
                <a:cs typeface="Arial MT"/>
              </a:rPr>
              <a:t>use algorithms </a:t>
            </a:r>
            <a:r>
              <a:rPr sz="1200" dirty="0">
                <a:latin typeface="Arial MT"/>
                <a:cs typeface="Arial MT"/>
              </a:rPr>
              <a:t>that </a:t>
            </a:r>
            <a:r>
              <a:rPr sz="1200" spc="-5" dirty="0">
                <a:latin typeface="Arial MT"/>
                <a:cs typeface="Arial MT"/>
              </a:rPr>
              <a:t>have </a:t>
            </a:r>
            <a:r>
              <a:rPr sz="1200" dirty="0">
                <a:latin typeface="Arial MT"/>
                <a:cs typeface="Arial MT"/>
              </a:rPr>
              <a:t>built-in feature </a:t>
            </a:r>
            <a:r>
              <a:rPr sz="1200" spc="-5" dirty="0">
                <a:latin typeface="Arial MT"/>
                <a:cs typeface="Arial MT"/>
              </a:rPr>
              <a:t>selection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Here,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200" spc="20" dirty="0">
                <a:latin typeface="Arial MT"/>
                <a:cs typeface="Arial MT"/>
              </a:rPr>
              <a:t>We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Random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Forest() to </a:t>
            </a:r>
            <a:r>
              <a:rPr sz="1200" spc="-5" dirty="0">
                <a:latin typeface="Arial MT"/>
                <a:cs typeface="Arial MT"/>
              </a:rPr>
              <a:t>select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dirty="0">
                <a:latin typeface="Arial MT"/>
                <a:cs typeface="Arial MT"/>
              </a:rPr>
              <a:t> feature</a:t>
            </a:r>
            <a:r>
              <a:rPr sz="1200" spc="-5" dirty="0">
                <a:latin typeface="Arial MT"/>
                <a:cs typeface="Arial MT"/>
              </a:rPr>
              <a:t> importance.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We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calculate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impurities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decision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tree.</a:t>
            </a:r>
            <a:endParaRPr sz="1200">
              <a:latin typeface="Arial MT"/>
              <a:cs typeface="Arial MT"/>
            </a:endParaRPr>
          </a:p>
          <a:p>
            <a:pPr marL="12700" marR="125476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In Random Forest,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final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average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all decision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tree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importance.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are: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sz="1200" spc="-5" dirty="0">
                <a:latin typeface="Arial MT"/>
                <a:cs typeface="Arial MT"/>
              </a:rPr>
              <a:t>Age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Total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cholesterol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sz="1200" spc="-5" dirty="0">
                <a:latin typeface="Arial MT"/>
                <a:cs typeface="Arial MT"/>
              </a:rPr>
              <a:t>Systolic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blood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pressure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sz="1200" spc="-5" dirty="0">
                <a:latin typeface="Arial MT"/>
                <a:cs typeface="Arial MT"/>
              </a:rPr>
              <a:t>Diastolic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blood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pressure</a:t>
            </a:r>
            <a:endParaRPr sz="1200">
              <a:latin typeface="Arial MT"/>
              <a:cs typeface="Arial MT"/>
            </a:endParaRPr>
          </a:p>
          <a:p>
            <a:pPr marL="180975" indent="-168910">
              <a:lnSpc>
                <a:spcPct val="100000"/>
              </a:lnSpc>
              <a:buAutoNum type="arabicPeriod"/>
              <a:tabLst>
                <a:tab pos="181610" algn="l"/>
              </a:tabLst>
            </a:pPr>
            <a:r>
              <a:rPr sz="1200" dirty="0">
                <a:latin typeface="Arial MT"/>
                <a:cs typeface="Arial MT"/>
              </a:rPr>
              <a:t>BMI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Heart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</a:t>
            </a:r>
            <a:endParaRPr sz="120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buAutoNum type="arabicPeriod"/>
              <a:tabLst>
                <a:tab pos="182245" algn="l"/>
              </a:tabLst>
            </a:pPr>
            <a:r>
              <a:rPr sz="1200" dirty="0">
                <a:latin typeface="Arial MT"/>
                <a:cs typeface="Arial MT"/>
              </a:rPr>
              <a:t>Blood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glucose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342137"/>
            <a:ext cx="74434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LET’S VISUALIZE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THROUGH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PLOTTING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PAIR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PLOT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TOP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FEATURES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VS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TARGET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VARIABLE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606551"/>
            <a:ext cx="8231124" cy="37170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4490110"/>
            <a:ext cx="58312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So,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easily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target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62685"/>
            <a:ext cx="844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38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M</a:t>
            </a:r>
            <a:r>
              <a:rPr sz="2400" u="heavy" spc="3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O</a:t>
            </a:r>
            <a:r>
              <a:rPr sz="2400" u="heavy" spc="6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DELLIN</a:t>
            </a:r>
            <a:r>
              <a:rPr sz="2400" u="heavy" spc="254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G</a:t>
            </a:r>
            <a:r>
              <a:rPr sz="2400" u="heavy" spc="-40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sz="2400" u="heavy" spc="40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AN</a:t>
            </a:r>
            <a:r>
              <a:rPr sz="2400" u="heavy" spc="5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D</a:t>
            </a:r>
            <a:r>
              <a:rPr sz="2400" u="heavy" spc="-40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sz="2400" u="heavy" spc="1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PREDIC</a:t>
            </a:r>
            <a:r>
              <a:rPr sz="2400" u="heavy" spc="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T</a:t>
            </a:r>
            <a:r>
              <a:rPr sz="2400" u="heavy" spc="9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IN</a:t>
            </a:r>
            <a:r>
              <a:rPr sz="2400" u="heavy" spc="254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G</a:t>
            </a:r>
            <a:r>
              <a:rPr sz="2400" u="heavy" spc="-409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sz="2400" u="heavy" spc="1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WIT</a:t>
            </a:r>
            <a:r>
              <a:rPr sz="2400" u="heavy" spc="19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H</a:t>
            </a:r>
            <a:r>
              <a:rPr sz="2400" u="heavy" spc="-40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sz="2400" u="heavy" spc="2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MACH</a:t>
            </a:r>
            <a:r>
              <a:rPr sz="2400" u="heavy" spc="1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I</a:t>
            </a:r>
            <a:r>
              <a:rPr sz="2400" u="heavy" spc="3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N</a:t>
            </a:r>
            <a:r>
              <a:rPr sz="2400" u="heavy" spc="-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E</a:t>
            </a:r>
            <a:r>
              <a:rPr sz="2400" u="heavy" spc="-44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sz="2400" u="heavy" spc="17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LE</a:t>
            </a:r>
            <a:r>
              <a:rPr sz="2400" u="heavy" spc="19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A</a:t>
            </a:r>
            <a:r>
              <a:rPr sz="2400" u="heavy" spc="17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R</a:t>
            </a:r>
            <a:r>
              <a:rPr sz="2400" u="heavy" spc="17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N</a:t>
            </a:r>
            <a:r>
              <a:rPr sz="2400" u="heavy" spc="1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04622" y="1207973"/>
            <a:ext cx="8622665" cy="2263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935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Since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imbalanced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i.e.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every</a:t>
            </a:r>
            <a:r>
              <a:rPr sz="1400" dirty="0">
                <a:latin typeface="Arial MT"/>
                <a:cs typeface="Arial MT"/>
              </a:rPr>
              <a:t> positive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5-6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a classifier that is biased to the </a:t>
            </a:r>
            <a:r>
              <a:rPr sz="1400" spc="-5" dirty="0">
                <a:latin typeface="Arial MT"/>
                <a:cs typeface="Arial MT"/>
              </a:rPr>
              <a:t>negative </a:t>
            </a:r>
            <a:r>
              <a:rPr sz="1400" dirty="0">
                <a:latin typeface="Arial MT"/>
                <a:cs typeface="Arial MT"/>
              </a:rPr>
              <a:t>cases.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classifier </a:t>
            </a:r>
            <a:r>
              <a:rPr sz="1400" spc="-5" dirty="0">
                <a:latin typeface="Arial MT"/>
                <a:cs typeface="Arial MT"/>
              </a:rPr>
              <a:t>may have </a:t>
            </a:r>
            <a:r>
              <a:rPr sz="1400" dirty="0">
                <a:latin typeface="Arial MT"/>
                <a:cs typeface="Arial MT"/>
              </a:rPr>
              <a:t>a high accuracy but poor 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precision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recall.</a:t>
            </a:r>
            <a:endParaRPr sz="1400">
              <a:latin typeface="Arial MT"/>
              <a:cs typeface="Arial MT"/>
            </a:endParaRPr>
          </a:p>
          <a:p>
            <a:pPr marL="401320" marR="83121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401320" algn="l"/>
                <a:tab pos="401955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handle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Synthetic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Minority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Oversampling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Technique(SMOTE).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SMOTE:</a:t>
            </a:r>
            <a:r>
              <a:rPr sz="1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Synthetic</a:t>
            </a:r>
            <a:r>
              <a:rPr sz="14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Minority</a:t>
            </a:r>
            <a:r>
              <a:rPr sz="14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Oversampling</a:t>
            </a:r>
            <a:r>
              <a:rPr sz="1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Technique</a:t>
            </a:r>
            <a:endParaRPr sz="1400">
              <a:latin typeface="Arial"/>
              <a:cs typeface="Arial"/>
            </a:endParaRPr>
          </a:p>
          <a:p>
            <a:pPr marL="12700" marR="8191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SMOTE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oversampling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technique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synthetic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minority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helps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overcome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overfitting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5" dirty="0">
                <a:latin typeface="Arial MT"/>
                <a:cs typeface="Arial MT"/>
              </a:rPr>
              <a:t> oversampling.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focuses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 space to generate new instances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the help of </a:t>
            </a:r>
            <a:r>
              <a:rPr sz="1400" spc="-5" dirty="0">
                <a:latin typeface="Arial MT"/>
                <a:cs typeface="Arial MT"/>
              </a:rPr>
              <a:t>interpolation between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positive </a:t>
            </a:r>
            <a:r>
              <a:rPr sz="1400" dirty="0">
                <a:latin typeface="Arial MT"/>
                <a:cs typeface="Arial MT"/>
              </a:rPr>
              <a:t>instances that lie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together.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79" y="3351276"/>
            <a:ext cx="4998720" cy="16487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" y="463295"/>
            <a:ext cx="7182611" cy="32141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5129" y="4022242"/>
            <a:ext cx="6030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As seen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applying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SMOTE,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balanced.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1267" y="362534"/>
            <a:ext cx="20631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Splitting</a:t>
            </a:r>
            <a:r>
              <a:rPr spc="-55" dirty="0"/>
              <a:t> </a:t>
            </a:r>
            <a:r>
              <a:rPr spc="-8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710" y="952626"/>
            <a:ext cx="7955915" cy="123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Data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splits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into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training</a:t>
            </a:r>
            <a:r>
              <a:rPr sz="1400" spc="-5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</a:t>
            </a:r>
            <a:r>
              <a:rPr sz="1400" spc="-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testing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Training</a:t>
            </a:r>
            <a:r>
              <a:rPr sz="1400" spc="-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making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algorithm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learn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train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Test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</a:t>
            </a:r>
            <a:r>
              <a:rPr sz="1400" spc="-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is for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testing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performance</a:t>
            </a:r>
            <a:r>
              <a:rPr sz="1400" spc="-5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train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Here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80%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taken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as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training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&amp;</a:t>
            </a:r>
            <a:r>
              <a:rPr sz="14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remaining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20%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used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testing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purpose.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Training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features</a:t>
            </a:r>
            <a:r>
              <a:rPr sz="1400" spc="-5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have</a:t>
            </a:r>
            <a:r>
              <a:rPr sz="14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4075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records</a:t>
            </a:r>
            <a:r>
              <a:rPr sz="1400" spc="-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Testing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features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have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1019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records.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364" y="2503930"/>
            <a:ext cx="4930140" cy="2587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621" y="1009904"/>
            <a:ext cx="2368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heavy" spc="-1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ahoma"/>
                <a:cs typeface="Tahoma"/>
              </a:rPr>
              <a:t>About</a:t>
            </a:r>
            <a:r>
              <a:rPr b="1" u="heavy" spc="6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ahoma"/>
                <a:cs typeface="Tahoma"/>
              </a:rPr>
              <a:t> </a:t>
            </a:r>
            <a:r>
              <a:rPr b="1" u="heavy" spc="-18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ahoma"/>
                <a:cs typeface="Tahoma"/>
              </a:rPr>
              <a:t>Project: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621" y="1652727"/>
            <a:ext cx="744537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dataset is </a:t>
            </a:r>
            <a:r>
              <a:rPr sz="1800" dirty="0">
                <a:latin typeface="Arial MT"/>
                <a:cs typeface="Arial MT"/>
              </a:rPr>
              <a:t>from </a:t>
            </a:r>
            <a:r>
              <a:rPr sz="1800" spc="-5" dirty="0">
                <a:latin typeface="Arial MT"/>
                <a:cs typeface="Arial MT"/>
              </a:rPr>
              <a:t>an ongoing cardiovascular </a:t>
            </a:r>
            <a:r>
              <a:rPr sz="1800" dirty="0">
                <a:latin typeface="Arial MT"/>
                <a:cs typeface="Arial MT"/>
              </a:rPr>
              <a:t>study </a:t>
            </a:r>
            <a:r>
              <a:rPr sz="1800" spc="-5" dirty="0">
                <a:latin typeface="Arial MT"/>
                <a:cs typeface="Arial MT"/>
              </a:rPr>
              <a:t>on residents of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town </a:t>
            </a:r>
            <a:r>
              <a:rPr sz="1800" spc="-5" dirty="0">
                <a:latin typeface="Arial MT"/>
                <a:cs typeface="Arial MT"/>
              </a:rPr>
              <a:t>of Framingham, Massachusetts.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classification </a:t>
            </a:r>
            <a:r>
              <a:rPr sz="1800" dirty="0">
                <a:latin typeface="Arial MT"/>
                <a:cs typeface="Arial MT"/>
              </a:rPr>
              <a:t>goal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predict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whether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patient has a 10-year </a:t>
            </a:r>
            <a:r>
              <a:rPr sz="1800" dirty="0">
                <a:latin typeface="Arial MT"/>
                <a:cs typeface="Arial MT"/>
              </a:rPr>
              <a:t>risk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future </a:t>
            </a:r>
            <a:r>
              <a:rPr sz="1800" spc="-5" dirty="0">
                <a:latin typeface="Arial MT"/>
                <a:cs typeface="Arial MT"/>
              </a:rPr>
              <a:t>coronary heart disease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(CHD).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dataset provides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patients’ information. </a:t>
            </a:r>
            <a:r>
              <a:rPr sz="1800" dirty="0">
                <a:latin typeface="Arial MT"/>
                <a:cs typeface="Arial MT"/>
              </a:rPr>
              <a:t>It </a:t>
            </a:r>
            <a:r>
              <a:rPr sz="1800" spc="-5" dirty="0">
                <a:latin typeface="Arial MT"/>
                <a:cs typeface="Arial MT"/>
              </a:rPr>
              <a:t>includes over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4,000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records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15 attributes.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897" y="392429"/>
            <a:ext cx="127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38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M</a:t>
            </a:r>
            <a:r>
              <a:rPr sz="2400" u="heavy" spc="3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O</a:t>
            </a:r>
            <a:r>
              <a:rPr sz="2400" u="heavy" spc="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DELS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2541" y="857250"/>
            <a:ext cx="593153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dirty="0">
                <a:latin typeface="Arial MT"/>
                <a:cs typeface="Arial MT"/>
              </a:rPr>
              <a:t> 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AutoNum type="arabicPeriod"/>
              <a:tabLst>
                <a:tab pos="209550" algn="l"/>
              </a:tabLst>
            </a:pPr>
            <a:r>
              <a:rPr sz="1400" dirty="0">
                <a:latin typeface="Arial MT"/>
                <a:cs typeface="Arial MT"/>
              </a:rPr>
              <a:t>Logistic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AutoNum type="arabicPeriod"/>
              <a:tabLst>
                <a:tab pos="209550" algn="l"/>
              </a:tabLst>
            </a:pP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Forrest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AutoNum type="arabicPeriod"/>
              <a:tabLst>
                <a:tab pos="209550" algn="l"/>
              </a:tabLst>
            </a:pPr>
            <a:r>
              <a:rPr sz="1400" dirty="0">
                <a:latin typeface="Arial MT"/>
                <a:cs typeface="Arial MT"/>
              </a:rPr>
              <a:t>XGBoost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AutoNum type="arabicPeriod"/>
              <a:tabLst>
                <a:tab pos="209550" algn="l"/>
              </a:tabLst>
            </a:pP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Vector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Here,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GridsearchCV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search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41" y="2858465"/>
            <a:ext cx="8133080" cy="1025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LOGISTIC</a:t>
            </a:r>
            <a:r>
              <a:rPr sz="1400" u="heavy" spc="-30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 </a:t>
            </a: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REGRESSION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145"/>
              </a:spcBef>
            </a:pPr>
            <a:r>
              <a:rPr sz="1400" dirty="0">
                <a:latin typeface="Arial MT"/>
                <a:cs typeface="Arial MT"/>
              </a:rPr>
              <a:t>Logistic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aims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dependent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more </a:t>
            </a:r>
            <a:r>
              <a:rPr sz="1400" dirty="0">
                <a:latin typeface="Arial MT"/>
                <a:cs typeface="Arial MT"/>
              </a:rPr>
              <a:t>independent </a:t>
            </a:r>
            <a:r>
              <a:rPr sz="1400" spc="-5" dirty="0">
                <a:latin typeface="Arial MT"/>
                <a:cs typeface="Arial MT"/>
              </a:rPr>
              <a:t>variables </a:t>
            </a:r>
            <a:r>
              <a:rPr sz="1400" dirty="0">
                <a:latin typeface="Arial MT"/>
                <a:cs typeface="Arial MT"/>
              </a:rPr>
              <a:t>(usually continuous) by plotting the dependent </a:t>
            </a:r>
            <a:r>
              <a:rPr sz="1400" spc="-5" dirty="0">
                <a:latin typeface="Arial MT"/>
                <a:cs typeface="Arial MT"/>
              </a:rPr>
              <a:t>variables' </a:t>
            </a:r>
            <a:r>
              <a:rPr sz="1400" dirty="0">
                <a:latin typeface="Arial MT"/>
                <a:cs typeface="Arial MT"/>
              </a:rPr>
              <a:t>probability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509777"/>
            <a:ext cx="2741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Confusion</a:t>
            </a:r>
            <a:r>
              <a:rPr sz="1400" u="none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matrix</a:t>
            </a:r>
            <a:r>
              <a:rPr sz="1400" u="none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40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Logistic</a:t>
            </a:r>
            <a:r>
              <a:rPr sz="1400" u="none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888491"/>
            <a:ext cx="3980688" cy="33665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8075" y="522477"/>
            <a:ext cx="2225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Logistic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888491"/>
            <a:ext cx="4445508" cy="33665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5940" y="4594047"/>
            <a:ext cx="4709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logistic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regression,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accuracy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65.95%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836420"/>
            <a:ext cx="4090416" cy="25786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940" y="189934"/>
            <a:ext cx="7883525" cy="16059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u="heavy" spc="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R</a:t>
            </a:r>
            <a:r>
              <a:rPr sz="1400" u="heavy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A</a:t>
            </a: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N</a:t>
            </a:r>
            <a:r>
              <a:rPr sz="1400" u="heavy" spc="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D</a:t>
            </a: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O</a:t>
            </a:r>
            <a:r>
              <a:rPr sz="1400" u="heavy" spc="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M</a:t>
            </a:r>
            <a:r>
              <a:rPr sz="1400" spc="-105" dirty="0">
                <a:solidFill>
                  <a:srgbClr val="F80000"/>
                </a:solidFill>
                <a:latin typeface="Arial Black"/>
                <a:cs typeface="Arial Black"/>
              </a:rPr>
              <a:t> </a:t>
            </a:r>
            <a:r>
              <a:rPr sz="1400" u="heavy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F</a:t>
            </a: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O</a:t>
            </a:r>
            <a:r>
              <a:rPr sz="1400" u="heavy" spc="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R</a:t>
            </a:r>
            <a:r>
              <a:rPr sz="1400" u="heavy" spc="-10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ES</a:t>
            </a:r>
            <a:r>
              <a:rPr sz="1400" u="heavy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T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way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averaging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multiple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deep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decision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trees,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trained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 </a:t>
            </a:r>
            <a:r>
              <a:rPr sz="1400" dirty="0">
                <a:latin typeface="Arial MT"/>
                <a:cs typeface="Arial MT"/>
              </a:rPr>
              <a:t>training set,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the goal of reducing the </a:t>
            </a:r>
            <a:r>
              <a:rPr sz="1400" spc="-5" dirty="0">
                <a:latin typeface="Arial MT"/>
                <a:cs typeface="Arial MT"/>
              </a:rPr>
              <a:t>variance. This </a:t>
            </a:r>
            <a:r>
              <a:rPr sz="1400" dirty="0">
                <a:latin typeface="Arial MT"/>
                <a:cs typeface="Arial MT"/>
              </a:rPr>
              <a:t>comes at the </a:t>
            </a:r>
            <a:r>
              <a:rPr sz="1400" spc="-5" dirty="0">
                <a:latin typeface="Arial MT"/>
                <a:cs typeface="Arial MT"/>
              </a:rPr>
              <a:t>expense </a:t>
            </a:r>
            <a:r>
              <a:rPr sz="1400" dirty="0">
                <a:latin typeface="Arial MT"/>
                <a:cs typeface="Arial MT"/>
              </a:rPr>
              <a:t>of a </a:t>
            </a:r>
            <a:r>
              <a:rPr sz="1400" spc="-5" dirty="0">
                <a:latin typeface="Arial MT"/>
                <a:cs typeface="Arial MT"/>
              </a:rPr>
              <a:t>small </a:t>
            </a:r>
            <a:r>
              <a:rPr sz="1400" dirty="0">
                <a:latin typeface="Arial MT"/>
                <a:cs typeface="Arial MT"/>
              </a:rPr>
              <a:t> increase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interpretability,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generally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performance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519295" algn="l"/>
              </a:tabLst>
            </a:pPr>
            <a:r>
              <a:rPr sz="1400" dirty="0">
                <a:latin typeface="Arial MT"/>
                <a:cs typeface="Arial MT"/>
              </a:rPr>
              <a:t>Confusion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	</a:t>
            </a: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Logistic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836420"/>
            <a:ext cx="4433315" cy="25786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3092" y="4597400"/>
            <a:ext cx="4411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Forest,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dirty="0">
                <a:latin typeface="Arial MT"/>
                <a:cs typeface="Arial MT"/>
              </a:rPr>
              <a:t> get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accuracy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68.4%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468" y="1644395"/>
            <a:ext cx="4066032" cy="26456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6763" y="272262"/>
            <a:ext cx="7620634" cy="13309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XGBOOST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latin typeface="Arial MT"/>
                <a:cs typeface="Arial MT"/>
              </a:rPr>
              <a:t>XGBoost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stands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extreme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Gradient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Boosting.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name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xgboost,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though,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actually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refers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engineering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push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limit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computations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resources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boosted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tree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algorithms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356100" algn="l"/>
              </a:tabLst>
            </a:pPr>
            <a:r>
              <a:rPr sz="1400" dirty="0">
                <a:latin typeface="Arial MT"/>
                <a:cs typeface="Arial MT"/>
              </a:rPr>
              <a:t>Confusion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XG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Classifier	</a:t>
            </a: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XG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Classifier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644395"/>
            <a:ext cx="4346448" cy="26456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6763" y="4512360"/>
            <a:ext cx="38823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XG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accuracy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89.7%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78" y="391159"/>
            <a:ext cx="2830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SUPPORT</a:t>
            </a:r>
            <a:r>
              <a:rPr sz="1400" u="none" spc="-105" dirty="0">
                <a:solidFill>
                  <a:srgbClr val="F80000"/>
                </a:solidFill>
                <a:latin typeface="Arial Black"/>
                <a:cs typeface="Arial Black"/>
              </a:rPr>
              <a:t> </a:t>
            </a: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VECTOR</a:t>
            </a:r>
            <a:r>
              <a:rPr sz="1400" u="none" spc="-105" dirty="0">
                <a:solidFill>
                  <a:srgbClr val="F80000"/>
                </a:solidFill>
                <a:latin typeface="Arial Black"/>
                <a:cs typeface="Arial Black"/>
              </a:rPr>
              <a:t> </a:t>
            </a:r>
            <a:r>
              <a:rPr sz="1400" u="heavy" spc="-5" dirty="0">
                <a:solidFill>
                  <a:srgbClr val="F80000"/>
                </a:solidFill>
                <a:uFill>
                  <a:solidFill>
                    <a:srgbClr val="F80000"/>
                  </a:solidFill>
                </a:uFill>
                <a:latin typeface="Arial Black"/>
                <a:cs typeface="Arial Black"/>
              </a:rPr>
              <a:t>MACHINE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1866900"/>
            <a:ext cx="4172712" cy="25389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978" y="649605"/>
            <a:ext cx="8483600" cy="1177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715" indent="-17272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100" spc="-5" dirty="0">
                <a:latin typeface="Arial MT"/>
                <a:cs typeface="Arial MT"/>
              </a:rPr>
              <a:t>Support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vector</a:t>
            </a:r>
            <a:r>
              <a:rPr sz="1100" spc="-5" dirty="0">
                <a:latin typeface="Arial MT"/>
                <a:cs typeface="Arial MT"/>
              </a:rPr>
              <a:t> machines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(SVMs)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powerful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yet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flexible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supervised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machine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algorithms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used</a:t>
            </a:r>
            <a:r>
              <a:rPr sz="1100" dirty="0">
                <a:latin typeface="Arial MT"/>
                <a:cs typeface="Arial MT"/>
              </a:rPr>
              <a:t> both</a:t>
            </a:r>
            <a:r>
              <a:rPr sz="1100" spc="30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 </a:t>
            </a:r>
            <a:r>
              <a:rPr sz="1100" dirty="0">
                <a:latin typeface="Arial MT"/>
                <a:cs typeface="Arial MT"/>
              </a:rPr>
              <a:t> classification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regression.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5" dirty="0">
                <a:latin typeface="Arial MT"/>
                <a:cs typeface="Arial MT"/>
              </a:rPr>
              <a:t> generally,</a:t>
            </a:r>
            <a:r>
              <a:rPr sz="1100" dirty="0">
                <a:latin typeface="Arial MT"/>
                <a:cs typeface="Arial MT"/>
              </a:rPr>
              <a:t> they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</a:t>
            </a:r>
            <a:r>
              <a:rPr sz="1100" dirty="0">
                <a:latin typeface="Arial MT"/>
                <a:cs typeface="Arial MT"/>
              </a:rPr>
              <a:t> classification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problems.</a:t>
            </a:r>
            <a:endParaRPr sz="1100">
              <a:latin typeface="Arial MT"/>
              <a:cs typeface="Arial MT"/>
            </a:endParaRPr>
          </a:p>
          <a:p>
            <a:pPr marL="184785" marR="5080" indent="-172720" algn="just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1100" spc="-5" dirty="0">
                <a:latin typeface="Arial MT"/>
                <a:cs typeface="Arial MT"/>
              </a:rPr>
              <a:t>An SVM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5" dirty="0">
                <a:latin typeface="Arial MT"/>
                <a:cs typeface="Arial MT"/>
              </a:rPr>
              <a:t>is basically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representation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different </a:t>
            </a:r>
            <a:r>
              <a:rPr sz="1100" dirty="0">
                <a:latin typeface="Arial MT"/>
                <a:cs typeface="Arial MT"/>
              </a:rPr>
              <a:t>classes </a:t>
            </a:r>
            <a:r>
              <a:rPr sz="1100" spc="-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hyperplane in multidimensional space. </a:t>
            </a:r>
            <a:r>
              <a:rPr sz="1100" spc="5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hyperplane will be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generated in an </a:t>
            </a:r>
            <a:r>
              <a:rPr sz="1100" spc="-10" dirty="0">
                <a:latin typeface="Arial MT"/>
                <a:cs typeface="Arial MT"/>
              </a:rPr>
              <a:t>iterative </a:t>
            </a:r>
            <a:r>
              <a:rPr sz="1100" spc="-5" dirty="0">
                <a:latin typeface="Arial MT"/>
                <a:cs typeface="Arial MT"/>
              </a:rPr>
              <a:t>manner by SVM </a:t>
            </a:r>
            <a:r>
              <a:rPr sz="1100" dirty="0">
                <a:latin typeface="Arial MT"/>
                <a:cs typeface="Arial MT"/>
              </a:rPr>
              <a:t>so that </a:t>
            </a:r>
            <a:r>
              <a:rPr sz="1100" spc="-5" dirty="0">
                <a:latin typeface="Arial MT"/>
                <a:cs typeface="Arial MT"/>
              </a:rPr>
              <a:t>the error </a:t>
            </a:r>
            <a:r>
              <a:rPr sz="1100" dirty="0">
                <a:latin typeface="Arial MT"/>
                <a:cs typeface="Arial MT"/>
              </a:rPr>
              <a:t>can </a:t>
            </a:r>
            <a:r>
              <a:rPr sz="1100" spc="-5" dirty="0">
                <a:latin typeface="Arial MT"/>
                <a:cs typeface="Arial MT"/>
              </a:rPr>
              <a:t>be minimized. </a:t>
            </a:r>
            <a:r>
              <a:rPr sz="1100" dirty="0">
                <a:latin typeface="Arial MT"/>
                <a:cs typeface="Arial MT"/>
              </a:rPr>
              <a:t>The goal </a:t>
            </a:r>
            <a:r>
              <a:rPr sz="1100" spc="-10" dirty="0">
                <a:latin typeface="Arial MT"/>
                <a:cs typeface="Arial MT"/>
              </a:rPr>
              <a:t>of </a:t>
            </a:r>
            <a:r>
              <a:rPr sz="1100" spc="-5" dirty="0">
                <a:latin typeface="Arial MT"/>
                <a:cs typeface="Arial MT"/>
              </a:rPr>
              <a:t>SVM is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5" dirty="0">
                <a:latin typeface="Arial MT"/>
                <a:cs typeface="Arial MT"/>
              </a:rPr>
              <a:t>divide </a:t>
            </a:r>
            <a:r>
              <a:rPr sz="1100" dirty="0">
                <a:latin typeface="Arial MT"/>
                <a:cs typeface="Arial MT"/>
              </a:rPr>
              <a:t>the </a:t>
            </a:r>
            <a:r>
              <a:rPr sz="1100" spc="-5" dirty="0">
                <a:latin typeface="Arial MT"/>
                <a:cs typeface="Arial MT"/>
              </a:rPr>
              <a:t>datasets into classes </a:t>
            </a:r>
            <a:r>
              <a:rPr sz="1100" spc="-10" dirty="0">
                <a:latin typeface="Arial MT"/>
                <a:cs typeface="Arial MT"/>
              </a:rPr>
              <a:t>to 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maximum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marginal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hyperplane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(MMH).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4757420" algn="l"/>
              </a:tabLst>
            </a:pPr>
            <a:r>
              <a:rPr sz="1400" dirty="0">
                <a:latin typeface="Arial MT"/>
                <a:cs typeface="Arial MT"/>
              </a:rPr>
              <a:t>Confusion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SVM	</a:t>
            </a: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SVM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866900"/>
            <a:ext cx="4459224" cy="25389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5978" y="4495596"/>
            <a:ext cx="5241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Vector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accuracy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92.64%.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20065"/>
            <a:ext cx="681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70" dirty="0">
                <a:solidFill>
                  <a:srgbClr val="002831"/>
                </a:solidFill>
              </a:rPr>
              <a:t>LET’S</a:t>
            </a:r>
            <a:r>
              <a:rPr u="none" dirty="0">
                <a:solidFill>
                  <a:srgbClr val="002831"/>
                </a:solidFill>
              </a:rPr>
              <a:t> </a:t>
            </a:r>
            <a:r>
              <a:rPr u="none" spc="165" dirty="0">
                <a:solidFill>
                  <a:srgbClr val="002831"/>
                </a:solidFill>
              </a:rPr>
              <a:t>COLLECT</a:t>
            </a:r>
            <a:r>
              <a:rPr u="none" spc="-5" dirty="0">
                <a:solidFill>
                  <a:srgbClr val="002831"/>
                </a:solidFill>
              </a:rPr>
              <a:t> </a:t>
            </a:r>
            <a:r>
              <a:rPr u="none" spc="245" dirty="0">
                <a:solidFill>
                  <a:srgbClr val="002831"/>
                </a:solidFill>
              </a:rPr>
              <a:t>ALL</a:t>
            </a:r>
            <a:r>
              <a:rPr u="none" spc="15" dirty="0">
                <a:solidFill>
                  <a:srgbClr val="002831"/>
                </a:solidFill>
              </a:rPr>
              <a:t> </a:t>
            </a:r>
            <a:r>
              <a:rPr u="none" spc="280" dirty="0">
                <a:solidFill>
                  <a:srgbClr val="002831"/>
                </a:solidFill>
              </a:rPr>
              <a:t>OUR</a:t>
            </a:r>
            <a:r>
              <a:rPr u="none" spc="-5" dirty="0">
                <a:solidFill>
                  <a:srgbClr val="002831"/>
                </a:solidFill>
              </a:rPr>
              <a:t> </a:t>
            </a:r>
            <a:r>
              <a:rPr u="none" spc="-25" dirty="0">
                <a:solidFill>
                  <a:srgbClr val="002831"/>
                </a:solidFill>
              </a:rPr>
              <a:t>BEST</a:t>
            </a:r>
            <a:r>
              <a:rPr u="none" spc="-5" dirty="0">
                <a:solidFill>
                  <a:srgbClr val="002831"/>
                </a:solidFill>
              </a:rPr>
              <a:t> </a:t>
            </a:r>
            <a:r>
              <a:rPr u="none" spc="145" dirty="0">
                <a:solidFill>
                  <a:srgbClr val="00283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952245"/>
            <a:ext cx="57670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Creating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shows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metrics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7324" y="1283461"/>
          <a:ext cx="5995668" cy="174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200" b="1" spc="-4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Recall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F1</a:t>
                      </a:r>
                      <a:r>
                        <a:rPr sz="1200" b="1" spc="-3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1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AUC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381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2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Logistic</a:t>
                      </a:r>
                      <a:r>
                        <a:rPr sz="1200" b="1" spc="-4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regression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0.64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0.67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0.71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381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1200" b="1" spc="-5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Forest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0.68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0.74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0.70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0.76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12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XG</a:t>
                      </a:r>
                      <a:r>
                        <a:rPr sz="1200" b="1" spc="-4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Boost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0.88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E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sz="1200" b="1" spc="-1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vector</a:t>
                      </a:r>
                      <a:r>
                        <a:rPr sz="1200" b="1" spc="-10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machine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solidFill>
                            <a:srgbClr val="CC0000"/>
                          </a:solidFill>
                          <a:latin typeface="Arial MT"/>
                          <a:cs typeface="Arial MT"/>
                        </a:rPr>
                        <a:t>0.98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124F5C"/>
                      </a:solidFill>
                      <a:prstDash val="solid"/>
                    </a:lnL>
                    <a:lnR w="12700">
                      <a:solidFill>
                        <a:srgbClr val="124F5C"/>
                      </a:solidFill>
                      <a:prstDash val="solid"/>
                    </a:lnR>
                    <a:lnT w="12700">
                      <a:solidFill>
                        <a:srgbClr val="124F5C"/>
                      </a:solidFill>
                      <a:prstDash val="solid"/>
                    </a:lnT>
                    <a:lnB w="12700">
                      <a:solidFill>
                        <a:srgbClr val="124F5C"/>
                      </a:solidFill>
                      <a:prstDash val="solid"/>
                    </a:lnB>
                    <a:solidFill>
                      <a:srgbClr val="FF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2528" y="3294634"/>
            <a:ext cx="76295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Observation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above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table: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5" dirty="0">
                <a:latin typeface="Arial MT"/>
                <a:cs typeface="Arial MT"/>
              </a:rPr>
              <a:t>XG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vector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gives</a:t>
            </a:r>
            <a:r>
              <a:rPr sz="1400" dirty="0">
                <a:latin typeface="Arial MT"/>
                <a:cs typeface="Arial MT"/>
              </a:rPr>
              <a:t> highest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Accuracy,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Recall,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Precision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dirty="0">
                <a:latin typeface="Arial MT"/>
                <a:cs typeface="Arial MT"/>
              </a:rPr>
              <a:t> score.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recall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dirty="0">
                <a:latin typeface="Arial MT"/>
                <a:cs typeface="Arial MT"/>
              </a:rPr>
              <a:t> 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vector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Highest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vector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Overall,</a:t>
            </a:r>
            <a:r>
              <a:rPr sz="1400" spc="-10" dirty="0">
                <a:latin typeface="Arial MT"/>
                <a:cs typeface="Arial MT"/>
              </a:rPr>
              <a:t> 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vector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prediction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Cardiovascular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disease.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1043939"/>
            <a:ext cx="4171188" cy="30129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0504" y="360426"/>
            <a:ext cx="7369809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LET'S</a:t>
            </a:r>
            <a:r>
              <a:rPr sz="1400" spc="-70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PLOT</a:t>
            </a:r>
            <a:r>
              <a:rPr sz="1400" spc="-75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THE</a:t>
            </a:r>
            <a:r>
              <a:rPr sz="1400" spc="-75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002831"/>
                </a:solidFill>
                <a:latin typeface="Arial Black"/>
                <a:cs typeface="Arial Black"/>
              </a:rPr>
              <a:t>ACCURACY</a:t>
            </a:r>
            <a:r>
              <a:rPr sz="1400" spc="-114" dirty="0">
                <a:solidFill>
                  <a:srgbClr val="002831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AND</a:t>
            </a:r>
            <a:r>
              <a:rPr sz="1400" spc="-80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002831"/>
                </a:solidFill>
                <a:latin typeface="Arial Black"/>
                <a:cs typeface="Arial Black"/>
              </a:rPr>
              <a:t>AUC</a:t>
            </a:r>
            <a:r>
              <a:rPr sz="1400" spc="-95" dirty="0">
                <a:solidFill>
                  <a:srgbClr val="002831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SCORE</a:t>
            </a:r>
            <a:r>
              <a:rPr sz="1400" spc="-85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F5800"/>
                </a:solidFill>
                <a:latin typeface="Arial Black"/>
                <a:cs typeface="Arial Black"/>
              </a:rPr>
              <a:t>GRAPH</a:t>
            </a:r>
            <a:r>
              <a:rPr sz="1400" spc="-95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OF</a:t>
            </a:r>
            <a:r>
              <a:rPr sz="1400" spc="-80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F5800"/>
                </a:solidFill>
                <a:latin typeface="Arial Black"/>
                <a:cs typeface="Arial Black"/>
              </a:rPr>
              <a:t>EACH</a:t>
            </a:r>
            <a:r>
              <a:rPr sz="1400" spc="-85" dirty="0">
                <a:solidFill>
                  <a:srgbClr val="9F5800"/>
                </a:solidFill>
                <a:latin typeface="Arial Black"/>
                <a:cs typeface="Arial Black"/>
              </a:rPr>
              <a:t> </a:t>
            </a:r>
            <a:r>
              <a:rPr sz="1400" spc="-5" dirty="0">
                <a:solidFill>
                  <a:srgbClr val="9F5800"/>
                </a:solidFill>
                <a:latin typeface="Arial Black"/>
                <a:cs typeface="Arial Black"/>
              </a:rPr>
              <a:t>ALGORITHM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4531995" algn="l"/>
              </a:tabLst>
            </a:pPr>
            <a:r>
              <a:rPr sz="1400" dirty="0">
                <a:latin typeface="Arial MT"/>
                <a:cs typeface="Arial MT"/>
              </a:rPr>
              <a:t>Accuracy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	</a:t>
            </a:r>
            <a:r>
              <a:rPr sz="1400" spc="-5" dirty="0">
                <a:latin typeface="Arial MT"/>
                <a:cs typeface="Arial MT"/>
              </a:rPr>
              <a:t>AUC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8679" y="1043939"/>
            <a:ext cx="4213860" cy="30129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504" y="4386173"/>
            <a:ext cx="8350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Vector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44376"/>
            <a:ext cx="8058784" cy="28365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165" dirty="0">
                <a:solidFill>
                  <a:srgbClr val="00637C"/>
                </a:solidFill>
                <a:latin typeface="Roboto Bk"/>
                <a:cs typeface="Roboto Bk"/>
              </a:rPr>
              <a:t>ľhe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people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who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have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Caídiovasculaí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heaít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disease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is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almost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equal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between 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smokeís</a:t>
            </a:r>
            <a:endParaRPr sz="1600">
              <a:latin typeface="Roboto Bk"/>
              <a:cs typeface="Roboto Bk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and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non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smokeís.</a:t>
            </a:r>
            <a:endParaRPr sz="1600">
              <a:latin typeface="Roboto Bk"/>
              <a:cs typeface="Roboto Bk"/>
            </a:endParaRPr>
          </a:p>
          <a:p>
            <a:pPr marL="354965" marR="329565" indent="-342900">
              <a:lnSpc>
                <a:spcPct val="114999"/>
              </a:lnSpc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165" dirty="0">
                <a:solidFill>
                  <a:srgbClr val="00637C"/>
                </a:solidFill>
                <a:latin typeface="Roboto Bk"/>
                <a:cs typeface="Roboto Bk"/>
              </a:rPr>
              <a:t>ľhe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top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featuíes</a:t>
            </a:r>
            <a:r>
              <a:rPr sz="1600" b="1" spc="2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in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píedicting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ten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yeaí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íisk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of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developing</a:t>
            </a:r>
            <a:r>
              <a:rPr sz="1600" b="1" spc="4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Caídiovasculaí</a:t>
            </a:r>
            <a:r>
              <a:rPr sz="1600" b="1" spc="2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Heaít </a:t>
            </a:r>
            <a:r>
              <a:rPr sz="1600" b="1" spc="-38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Disease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35" dirty="0">
                <a:solidFill>
                  <a:srgbClr val="00637C"/>
                </a:solidFill>
                <a:latin typeface="Roboto Bk"/>
                <a:cs typeface="Roboto Bk"/>
              </a:rPr>
              <a:t>aíe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5" dirty="0">
                <a:solidFill>
                  <a:srgbClr val="00637C"/>
                </a:solidFill>
                <a:latin typeface="Roboto Bk"/>
                <a:cs typeface="Roboto Bk"/>
              </a:rPr>
              <a:t>'age',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'totChol',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0" dirty="0">
                <a:solidFill>
                  <a:srgbClr val="00637C"/>
                </a:solidFill>
                <a:latin typeface="Roboto Bk"/>
                <a:cs typeface="Roboto Bk"/>
              </a:rPr>
              <a:t>'sysBP',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0" dirty="0">
                <a:solidFill>
                  <a:srgbClr val="00637C"/>
                </a:solidFill>
                <a:latin typeface="Roboto Bk"/>
                <a:cs typeface="Roboto Bk"/>
              </a:rPr>
              <a:t>'diaBP',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60" dirty="0">
                <a:solidFill>
                  <a:srgbClr val="00637C"/>
                </a:solidFill>
                <a:latin typeface="Roboto Bk"/>
                <a:cs typeface="Roboto Bk"/>
              </a:rPr>
              <a:t>'BMI',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'heaítRate',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'glucose'.</a:t>
            </a:r>
            <a:endParaRPr sz="1600">
              <a:latin typeface="Roboto Bk"/>
              <a:cs typeface="Roboto Bk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165" dirty="0">
                <a:solidFill>
                  <a:srgbClr val="00637C"/>
                </a:solidFill>
                <a:latin typeface="Roboto Bk"/>
                <a:cs typeface="Roboto Bk"/>
              </a:rPr>
              <a:t>ľhe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Suppoít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vectoí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machine</a:t>
            </a:r>
            <a:r>
              <a:rPr sz="1600" b="1" spc="3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with</a:t>
            </a:r>
            <a:r>
              <a:rPr sz="1600" b="1" spc="2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íadial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keínel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is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best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peífoíming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model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in</a:t>
            </a:r>
            <a:endParaRPr sz="1600">
              <a:latin typeface="Roboto Bk"/>
              <a:cs typeface="Roboto Bk"/>
            </a:endParaRPr>
          </a:p>
          <a:p>
            <a:pPr marL="354965" marR="196215">
              <a:lnSpc>
                <a:spcPct val="114999"/>
              </a:lnSpc>
              <a:spcBef>
                <a:spcPts val="5"/>
              </a:spcBef>
            </a:pP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teíms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 of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accuíacy</a:t>
            </a:r>
            <a:r>
              <a:rPr sz="1600" b="1" spc="3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and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F1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scoíe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and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00637C"/>
                </a:solidFill>
                <a:latin typeface="Roboto Bk"/>
                <a:cs typeface="Roboto Bk"/>
              </a:rPr>
              <a:t>Its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30" dirty="0">
                <a:solidFill>
                  <a:srgbClr val="00637C"/>
                </a:solidFill>
                <a:latin typeface="Roboto Bk"/>
                <a:cs typeface="Roboto Bk"/>
              </a:rPr>
              <a:t>high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AUC-scoíe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shows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that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0" dirty="0">
                <a:solidFill>
                  <a:srgbClr val="00637C"/>
                </a:solidFill>
                <a:latin typeface="Roboto Bk"/>
                <a:cs typeface="Roboto Bk"/>
              </a:rPr>
              <a:t>it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has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a </a:t>
            </a:r>
            <a:r>
              <a:rPr sz="1600" b="1" spc="-30" dirty="0">
                <a:solidFill>
                  <a:srgbClr val="00637C"/>
                </a:solidFill>
                <a:latin typeface="Roboto Bk"/>
                <a:cs typeface="Roboto Bk"/>
              </a:rPr>
              <a:t>high </a:t>
            </a:r>
            <a:r>
              <a:rPr sz="1600" b="1" spc="-38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tíue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positive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íate.</a:t>
            </a:r>
            <a:endParaRPr sz="1600">
              <a:latin typeface="Roboto Bk"/>
              <a:cs typeface="Roboto Bk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Balancing</a:t>
            </a:r>
            <a:r>
              <a:rPr sz="1600" b="1" spc="6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dataset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by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using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90" dirty="0">
                <a:solidFill>
                  <a:srgbClr val="00637C"/>
                </a:solidFill>
                <a:latin typeface="Roboto Bk"/>
                <a:cs typeface="Roboto Bk"/>
              </a:rPr>
              <a:t>SMOľE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technique</a:t>
            </a:r>
            <a:r>
              <a:rPr sz="1600" b="1" spc="4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helped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in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impíoving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models'</a:t>
            </a:r>
            <a:endParaRPr sz="1600">
              <a:latin typeface="Roboto Bk"/>
              <a:cs typeface="Roboto Bk"/>
            </a:endParaRPr>
          </a:p>
          <a:p>
            <a:pPr marL="354965">
              <a:lnSpc>
                <a:spcPct val="100000"/>
              </a:lnSpc>
              <a:spcBef>
                <a:spcPts val="290"/>
              </a:spcBef>
            </a:pP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sensitivity.</a:t>
            </a:r>
            <a:endParaRPr sz="1600">
              <a:latin typeface="Roboto Bk"/>
              <a:cs typeface="Roboto Bk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1125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600" b="1" spc="-35" dirty="0">
                <a:solidFill>
                  <a:srgbClr val="00637C"/>
                </a:solidFill>
                <a:latin typeface="Roboto Bk"/>
                <a:cs typeface="Roboto Bk"/>
              </a:rPr>
              <a:t>With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30" dirty="0">
                <a:solidFill>
                  <a:srgbClr val="00637C"/>
                </a:solidFill>
                <a:latin typeface="Roboto Bk"/>
                <a:cs typeface="Roboto Bk"/>
              </a:rPr>
              <a:t>moíe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5" dirty="0">
                <a:solidFill>
                  <a:srgbClr val="00637C"/>
                </a:solidFill>
                <a:latin typeface="Roboto Bk"/>
                <a:cs typeface="Roboto Bk"/>
              </a:rPr>
              <a:t>data(especially</a:t>
            </a:r>
            <a:r>
              <a:rPr sz="1600" b="1" spc="3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5" dirty="0">
                <a:solidFill>
                  <a:srgbClr val="00637C"/>
                </a:solidFill>
                <a:latin typeface="Roboto Bk"/>
                <a:cs typeface="Roboto Bk"/>
              </a:rPr>
              <a:t>that</a:t>
            </a:r>
            <a:r>
              <a:rPr sz="1600" b="1" spc="2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of</a:t>
            </a:r>
            <a:r>
              <a:rPr sz="1600" b="1" spc="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the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20" dirty="0">
                <a:solidFill>
                  <a:srgbClr val="00637C"/>
                </a:solidFill>
                <a:latin typeface="Roboto Bk"/>
                <a:cs typeface="Roboto Bk"/>
              </a:rPr>
              <a:t>minoíity</a:t>
            </a:r>
            <a:r>
              <a:rPr sz="1600" b="1" spc="2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class)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betteí </a:t>
            </a:r>
            <a:r>
              <a:rPr sz="1600" b="1" spc="-5" dirty="0">
                <a:solidFill>
                  <a:srgbClr val="00637C"/>
                </a:solidFill>
                <a:latin typeface="Roboto Bk"/>
                <a:cs typeface="Roboto Bk"/>
              </a:rPr>
              <a:t>models</a:t>
            </a:r>
            <a:r>
              <a:rPr sz="1600" b="1" spc="-1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5" dirty="0">
                <a:solidFill>
                  <a:srgbClr val="00637C"/>
                </a:solidFill>
                <a:latin typeface="Roboto Bk"/>
                <a:cs typeface="Roboto Bk"/>
              </a:rPr>
              <a:t>can</a:t>
            </a:r>
            <a:r>
              <a:rPr sz="1600" b="1" spc="15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dirty="0">
                <a:solidFill>
                  <a:srgbClr val="00637C"/>
                </a:solidFill>
                <a:latin typeface="Roboto Bk"/>
                <a:cs typeface="Roboto Bk"/>
              </a:rPr>
              <a:t>be</a:t>
            </a:r>
            <a:r>
              <a:rPr sz="1600" b="1" spc="20" dirty="0">
                <a:solidFill>
                  <a:srgbClr val="00637C"/>
                </a:solidFill>
                <a:latin typeface="Roboto Bk"/>
                <a:cs typeface="Roboto Bk"/>
              </a:rPr>
              <a:t> </a:t>
            </a:r>
            <a:r>
              <a:rPr sz="1600" b="1" spc="-40" dirty="0">
                <a:solidFill>
                  <a:srgbClr val="00637C"/>
                </a:solidFill>
                <a:latin typeface="Roboto Bk"/>
                <a:cs typeface="Roboto Bk"/>
              </a:rPr>
              <a:t>built.</a:t>
            </a:r>
            <a:endParaRPr sz="16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2979" y="67056"/>
              <a:ext cx="348996" cy="3581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1359" y="3479291"/>
              <a:ext cx="2810256" cy="710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683" y="930402"/>
            <a:ext cx="262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3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800" b="1" u="heavy" spc="-27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18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INT</a:t>
            </a:r>
            <a:r>
              <a:rPr sz="1800" b="1" u="heavy" spc="-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00" b="1" u="heavy" spc="-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0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1800" b="1" u="heavy" spc="-27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16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heavy" spc="-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204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800" b="1" u="heavy" spc="-1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b="1" u="heavy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00" b="1" u="heavy" spc="-25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00" b="1" u="heavy" spc="-12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b="1" u="heavy" spc="-9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1800" b="1" u="heavy" spc="-1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SIO</a:t>
            </a:r>
            <a:r>
              <a:rPr sz="1800" b="1" u="heavy" spc="-2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b="1" u="heavy" spc="-3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2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2486" y="1635505"/>
            <a:ext cx="4032250" cy="2588895"/>
            <a:chOff x="332486" y="1635505"/>
            <a:chExt cx="4032250" cy="2588895"/>
          </a:xfrm>
        </p:grpSpPr>
        <p:sp>
          <p:nvSpPr>
            <p:cNvPr id="4" name="object 4"/>
            <p:cNvSpPr/>
            <p:nvPr/>
          </p:nvSpPr>
          <p:spPr>
            <a:xfrm>
              <a:off x="345186" y="1648205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6"/>
                  </a:lnTo>
                  <a:lnTo>
                    <a:pt x="0" y="214630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30"/>
                  </a:lnTo>
                  <a:lnTo>
                    <a:pt x="4006596" y="42926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D7E7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186" y="1648205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6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6"/>
                  </a:lnTo>
                  <a:lnTo>
                    <a:pt x="4006596" y="214630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30"/>
                  </a:lnTo>
                  <a:lnTo>
                    <a:pt x="0" y="42926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186" y="1936241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5"/>
                  </a:lnTo>
                  <a:lnTo>
                    <a:pt x="0" y="214630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30"/>
                  </a:lnTo>
                  <a:lnTo>
                    <a:pt x="4006596" y="42925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DCE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186" y="1936241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5"/>
                  </a:lnTo>
                  <a:lnTo>
                    <a:pt x="4006596" y="214630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30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5186" y="2225801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5"/>
                  </a:lnTo>
                  <a:lnTo>
                    <a:pt x="0" y="214630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30"/>
                  </a:lnTo>
                  <a:lnTo>
                    <a:pt x="4006596" y="42925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DFE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186" y="2225801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5"/>
                  </a:lnTo>
                  <a:lnTo>
                    <a:pt x="4006596" y="214630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30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186" y="2515361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5"/>
                  </a:lnTo>
                  <a:lnTo>
                    <a:pt x="0" y="214630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30"/>
                  </a:lnTo>
                  <a:lnTo>
                    <a:pt x="4006596" y="42925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E3F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186" y="2515361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5"/>
                  </a:lnTo>
                  <a:lnTo>
                    <a:pt x="4006596" y="214630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30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186" y="2803397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29"/>
                  </a:lnTo>
                  <a:lnTo>
                    <a:pt x="4006596" y="42925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E8F6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186" y="2803397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5"/>
                  </a:lnTo>
                  <a:lnTo>
                    <a:pt x="4006596" y="214629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186" y="3092958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5"/>
                  </a:lnTo>
                  <a:lnTo>
                    <a:pt x="0" y="214630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30"/>
                  </a:lnTo>
                  <a:lnTo>
                    <a:pt x="4006596" y="42925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EBF8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186" y="3092958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5"/>
                  </a:lnTo>
                  <a:lnTo>
                    <a:pt x="4006596" y="214630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30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5186" y="3382517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72" y="231356"/>
                  </a:lnTo>
                  <a:lnTo>
                    <a:pt x="12571" y="244998"/>
                  </a:lnTo>
                  <a:lnTo>
                    <a:pt x="26215" y="254188"/>
                  </a:lnTo>
                  <a:lnTo>
                    <a:pt x="42925" y="257555"/>
                  </a:lnTo>
                  <a:lnTo>
                    <a:pt x="3963669" y="257555"/>
                  </a:lnTo>
                  <a:lnTo>
                    <a:pt x="3980396" y="254188"/>
                  </a:lnTo>
                  <a:lnTo>
                    <a:pt x="3994038" y="244998"/>
                  </a:lnTo>
                  <a:lnTo>
                    <a:pt x="4003228" y="231356"/>
                  </a:lnTo>
                  <a:lnTo>
                    <a:pt x="4006596" y="214629"/>
                  </a:lnTo>
                  <a:lnTo>
                    <a:pt x="4006596" y="42925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EDF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186" y="3382517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5"/>
                  </a:lnTo>
                  <a:lnTo>
                    <a:pt x="4006596" y="214629"/>
                  </a:lnTo>
                  <a:lnTo>
                    <a:pt x="4003228" y="231356"/>
                  </a:lnTo>
                  <a:lnTo>
                    <a:pt x="3994038" y="244998"/>
                  </a:lnTo>
                  <a:lnTo>
                    <a:pt x="3980396" y="254188"/>
                  </a:lnTo>
                  <a:lnTo>
                    <a:pt x="3963669" y="257555"/>
                  </a:lnTo>
                  <a:lnTo>
                    <a:pt x="42925" y="257555"/>
                  </a:lnTo>
                  <a:lnTo>
                    <a:pt x="26215" y="254188"/>
                  </a:lnTo>
                  <a:lnTo>
                    <a:pt x="12571" y="244998"/>
                  </a:lnTo>
                  <a:lnTo>
                    <a:pt x="3372" y="231356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186" y="3670554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67"/>
                  </a:lnTo>
                  <a:lnTo>
                    <a:pt x="12571" y="12557"/>
                  </a:lnTo>
                  <a:lnTo>
                    <a:pt x="3372" y="26199"/>
                  </a:lnTo>
                  <a:lnTo>
                    <a:pt x="0" y="42926"/>
                  </a:lnTo>
                  <a:lnTo>
                    <a:pt x="0" y="214630"/>
                  </a:lnTo>
                  <a:lnTo>
                    <a:pt x="3372" y="231340"/>
                  </a:lnTo>
                  <a:lnTo>
                    <a:pt x="12571" y="244984"/>
                  </a:lnTo>
                  <a:lnTo>
                    <a:pt x="26215" y="254183"/>
                  </a:lnTo>
                  <a:lnTo>
                    <a:pt x="42925" y="257556"/>
                  </a:lnTo>
                  <a:lnTo>
                    <a:pt x="3963669" y="257556"/>
                  </a:lnTo>
                  <a:lnTo>
                    <a:pt x="3980396" y="254183"/>
                  </a:lnTo>
                  <a:lnTo>
                    <a:pt x="3994038" y="244984"/>
                  </a:lnTo>
                  <a:lnTo>
                    <a:pt x="4003228" y="231340"/>
                  </a:lnTo>
                  <a:lnTo>
                    <a:pt x="4006596" y="214630"/>
                  </a:lnTo>
                  <a:lnTo>
                    <a:pt x="4006596" y="42926"/>
                  </a:lnTo>
                  <a:lnTo>
                    <a:pt x="4003228" y="26199"/>
                  </a:lnTo>
                  <a:lnTo>
                    <a:pt x="3994038" y="12557"/>
                  </a:lnTo>
                  <a:lnTo>
                    <a:pt x="3980396" y="3367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F0F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5186" y="3670554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6"/>
                  </a:moveTo>
                  <a:lnTo>
                    <a:pt x="3372" y="26199"/>
                  </a:lnTo>
                  <a:lnTo>
                    <a:pt x="12571" y="12557"/>
                  </a:lnTo>
                  <a:lnTo>
                    <a:pt x="26215" y="3367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67"/>
                  </a:lnTo>
                  <a:lnTo>
                    <a:pt x="3994038" y="12557"/>
                  </a:lnTo>
                  <a:lnTo>
                    <a:pt x="4003228" y="26199"/>
                  </a:lnTo>
                  <a:lnTo>
                    <a:pt x="4006596" y="42926"/>
                  </a:lnTo>
                  <a:lnTo>
                    <a:pt x="4006596" y="214630"/>
                  </a:lnTo>
                  <a:lnTo>
                    <a:pt x="4003228" y="231340"/>
                  </a:lnTo>
                  <a:lnTo>
                    <a:pt x="3994038" y="244984"/>
                  </a:lnTo>
                  <a:lnTo>
                    <a:pt x="3980396" y="254183"/>
                  </a:lnTo>
                  <a:lnTo>
                    <a:pt x="3963669" y="257556"/>
                  </a:lnTo>
                  <a:lnTo>
                    <a:pt x="42925" y="257556"/>
                  </a:lnTo>
                  <a:lnTo>
                    <a:pt x="26215" y="254183"/>
                  </a:lnTo>
                  <a:lnTo>
                    <a:pt x="12571" y="244984"/>
                  </a:lnTo>
                  <a:lnTo>
                    <a:pt x="3372" y="231340"/>
                  </a:lnTo>
                  <a:lnTo>
                    <a:pt x="0" y="214630"/>
                  </a:lnTo>
                  <a:lnTo>
                    <a:pt x="0" y="42926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5186" y="3954017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3963669" y="0"/>
                  </a:moveTo>
                  <a:lnTo>
                    <a:pt x="42925" y="0"/>
                  </a:lnTo>
                  <a:lnTo>
                    <a:pt x="26215" y="3372"/>
                  </a:lnTo>
                  <a:lnTo>
                    <a:pt x="12571" y="12571"/>
                  </a:lnTo>
                  <a:lnTo>
                    <a:pt x="3372" y="26215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72" y="231340"/>
                  </a:lnTo>
                  <a:lnTo>
                    <a:pt x="12571" y="244984"/>
                  </a:lnTo>
                  <a:lnTo>
                    <a:pt x="26215" y="254183"/>
                  </a:lnTo>
                  <a:lnTo>
                    <a:pt x="42925" y="257555"/>
                  </a:lnTo>
                  <a:lnTo>
                    <a:pt x="3963669" y="257555"/>
                  </a:lnTo>
                  <a:lnTo>
                    <a:pt x="3980396" y="254183"/>
                  </a:lnTo>
                  <a:lnTo>
                    <a:pt x="3994038" y="244984"/>
                  </a:lnTo>
                  <a:lnTo>
                    <a:pt x="4003228" y="231340"/>
                  </a:lnTo>
                  <a:lnTo>
                    <a:pt x="4006596" y="214629"/>
                  </a:lnTo>
                  <a:lnTo>
                    <a:pt x="4006596" y="42925"/>
                  </a:lnTo>
                  <a:lnTo>
                    <a:pt x="4003228" y="26215"/>
                  </a:lnTo>
                  <a:lnTo>
                    <a:pt x="3994038" y="12571"/>
                  </a:lnTo>
                  <a:lnTo>
                    <a:pt x="3980396" y="3372"/>
                  </a:lnTo>
                  <a:lnTo>
                    <a:pt x="3963669" y="0"/>
                  </a:lnTo>
                  <a:close/>
                </a:path>
              </a:pathLst>
            </a:custGeom>
            <a:solidFill>
              <a:srgbClr val="F3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186" y="3954017"/>
              <a:ext cx="4006850" cy="257810"/>
            </a:xfrm>
            <a:custGeom>
              <a:avLst/>
              <a:gdLst/>
              <a:ahLst/>
              <a:cxnLst/>
              <a:rect l="l" t="t" r="r" b="b"/>
              <a:pathLst>
                <a:path w="4006850" h="257810">
                  <a:moveTo>
                    <a:pt x="0" y="42925"/>
                  </a:moveTo>
                  <a:lnTo>
                    <a:pt x="3372" y="26215"/>
                  </a:lnTo>
                  <a:lnTo>
                    <a:pt x="12571" y="12571"/>
                  </a:lnTo>
                  <a:lnTo>
                    <a:pt x="26215" y="3372"/>
                  </a:lnTo>
                  <a:lnTo>
                    <a:pt x="42925" y="0"/>
                  </a:lnTo>
                  <a:lnTo>
                    <a:pt x="3963669" y="0"/>
                  </a:lnTo>
                  <a:lnTo>
                    <a:pt x="3980396" y="3372"/>
                  </a:lnTo>
                  <a:lnTo>
                    <a:pt x="3994038" y="12571"/>
                  </a:lnTo>
                  <a:lnTo>
                    <a:pt x="4003228" y="26215"/>
                  </a:lnTo>
                  <a:lnTo>
                    <a:pt x="4006596" y="42925"/>
                  </a:lnTo>
                  <a:lnTo>
                    <a:pt x="4006596" y="214629"/>
                  </a:lnTo>
                  <a:lnTo>
                    <a:pt x="4003228" y="231340"/>
                  </a:lnTo>
                  <a:lnTo>
                    <a:pt x="3994038" y="244984"/>
                  </a:lnTo>
                  <a:lnTo>
                    <a:pt x="3980396" y="254183"/>
                  </a:lnTo>
                  <a:lnTo>
                    <a:pt x="3963669" y="257555"/>
                  </a:lnTo>
                  <a:lnTo>
                    <a:pt x="42925" y="257555"/>
                  </a:lnTo>
                  <a:lnTo>
                    <a:pt x="26215" y="254183"/>
                  </a:lnTo>
                  <a:lnTo>
                    <a:pt x="12571" y="244984"/>
                  </a:lnTo>
                  <a:lnTo>
                    <a:pt x="3372" y="231340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254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6588" y="1665224"/>
            <a:ext cx="3912235" cy="250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Problem</a:t>
            </a:r>
            <a:r>
              <a:rPr sz="11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Statement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1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DESCRIPTION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1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Cleaning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Extra</a:t>
            </a:r>
            <a:r>
              <a:rPr sz="11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Analysis(EDA)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FEATURE</a:t>
            </a: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ENGINEERING/SELECTION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Splitting</a:t>
            </a:r>
            <a:r>
              <a:rPr sz="11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72500"/>
              </a:lnSpc>
            </a:pP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MODELLING AND PREDICTING </a:t>
            </a:r>
            <a:r>
              <a:rPr sz="1100" spc="5" dirty="0">
                <a:solidFill>
                  <a:srgbClr val="124F5C"/>
                </a:solidFill>
                <a:latin typeface="Arial MT"/>
                <a:cs typeface="Arial MT"/>
              </a:rPr>
              <a:t>WITH </a:t>
            </a:r>
            <a:r>
              <a:rPr sz="1100" spc="-10" dirty="0">
                <a:solidFill>
                  <a:srgbClr val="124F5C"/>
                </a:solidFill>
                <a:latin typeface="Arial MT"/>
                <a:cs typeface="Arial MT"/>
              </a:rPr>
              <a:t>MACHINE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LEARNING </a:t>
            </a:r>
            <a:r>
              <a:rPr sz="1100" spc="-2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MODELS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100" spc="-5" dirty="0">
                <a:solidFill>
                  <a:srgbClr val="124F5C"/>
                </a:solidFill>
                <a:latin typeface="Arial MT"/>
                <a:cs typeface="Arial MT"/>
              </a:rPr>
              <a:t>Conclusion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783336"/>
            <a:ext cx="4120896" cy="3300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4548" y="513334"/>
            <a:ext cx="2914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4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Problem</a:t>
            </a:r>
            <a:r>
              <a:rPr u="heavy" spc="-3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u="heavy" spc="-8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75385"/>
            <a:ext cx="6690359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Perform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classification</a:t>
            </a:r>
            <a:r>
              <a:rPr sz="1800" spc="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3A45"/>
                </a:solidFill>
                <a:latin typeface="Arial MT"/>
                <a:cs typeface="Arial MT"/>
              </a:rPr>
              <a:t>analysis</a:t>
            </a:r>
            <a:r>
              <a:rPr sz="1800" spc="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using</a:t>
            </a:r>
            <a:r>
              <a:rPr sz="18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multiple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models</a:t>
            </a:r>
            <a:r>
              <a:rPr sz="18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predict </a:t>
            </a:r>
            <a:r>
              <a:rPr sz="1800" spc="-484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risk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 of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future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coronary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heart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disease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(CHD)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compare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evaluation</a:t>
            </a:r>
            <a:r>
              <a:rPr sz="18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metrics for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 them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 to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find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 the</a:t>
            </a:r>
            <a:r>
              <a:rPr sz="18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best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354965" marR="374015" indent="-342900">
              <a:lnSpc>
                <a:spcPct val="150000"/>
              </a:lnSpc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Predict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 overall</a:t>
            </a:r>
            <a:r>
              <a:rPr sz="18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risk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 heart</a:t>
            </a:r>
            <a:r>
              <a:rPr sz="18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disease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using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Classification </a:t>
            </a:r>
            <a:r>
              <a:rPr sz="1800" spc="-484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0D3A45"/>
                </a:solidFill>
                <a:latin typeface="Arial MT"/>
                <a:cs typeface="Arial MT"/>
              </a:rPr>
              <a:t> balancing</a:t>
            </a:r>
            <a:r>
              <a:rPr sz="1800" spc="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Train</a:t>
            </a:r>
            <a:r>
              <a:rPr sz="1800" spc="47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Getting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accuracy</a:t>
            </a:r>
            <a:r>
              <a:rPr sz="1800" spc="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score</a:t>
            </a:r>
            <a:r>
              <a:rPr sz="18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several</a:t>
            </a:r>
            <a:r>
              <a:rPr sz="18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machine</a:t>
            </a:r>
            <a:r>
              <a:rPr sz="18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learning</a:t>
            </a:r>
            <a:r>
              <a:rPr sz="1800" spc="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7667" y="1260347"/>
            <a:ext cx="2557272" cy="2240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782" y="305257"/>
            <a:ext cx="349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31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DATA</a:t>
            </a:r>
            <a:r>
              <a:rPr u="heavy" spc="-45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 </a:t>
            </a:r>
            <a:r>
              <a:rPr u="heavy" spc="60" dirty="0">
                <a:solidFill>
                  <a:srgbClr val="7B0000"/>
                </a:solidFill>
                <a:uFill>
                  <a:solidFill>
                    <a:srgbClr val="7B0000"/>
                  </a:solidFill>
                </a:uFill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06525"/>
            <a:ext cx="811403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lr>
                <a:srgbClr val="001F5F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dataset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provides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patients’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information.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includes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over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4,000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records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15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attributes.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lr>
                <a:srgbClr val="001F5F"/>
              </a:buClr>
              <a:buSzPct val="128571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7B0000"/>
                </a:solidFill>
                <a:latin typeface="Arial MT"/>
                <a:cs typeface="Arial MT"/>
              </a:rPr>
              <a:t>VARIABLES:</a:t>
            </a:r>
            <a:r>
              <a:rPr sz="1400" spc="5" dirty="0">
                <a:solidFill>
                  <a:srgbClr val="7B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B0000"/>
                </a:solidFill>
                <a:latin typeface="Arial MT"/>
                <a:cs typeface="Arial MT"/>
              </a:rPr>
              <a:t>-</a:t>
            </a:r>
            <a:r>
              <a:rPr sz="1400" spc="-15" dirty="0">
                <a:solidFill>
                  <a:srgbClr val="7B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EACH</a:t>
            </a:r>
            <a:r>
              <a:rPr sz="1200" spc="1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ATTRIBUTE</a:t>
            </a:r>
            <a:r>
              <a:rPr sz="1200" spc="2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73737"/>
                </a:solidFill>
                <a:latin typeface="Calibri"/>
                <a:cs typeface="Calibri"/>
              </a:rPr>
              <a:t>IS</a:t>
            </a:r>
            <a:r>
              <a:rPr sz="1200" spc="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73737"/>
                </a:solidFill>
                <a:latin typeface="Calibri"/>
                <a:cs typeface="Calibri"/>
              </a:rPr>
              <a:t>A</a:t>
            </a:r>
            <a:r>
              <a:rPr sz="1200" spc="1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POTENTIAL</a:t>
            </a:r>
            <a:r>
              <a:rPr sz="1200" spc="1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RISK</a:t>
            </a:r>
            <a:r>
              <a:rPr sz="120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FACTOR.</a:t>
            </a:r>
            <a:r>
              <a:rPr sz="1200" spc="1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THERE</a:t>
            </a:r>
            <a:r>
              <a:rPr sz="1200" spc="20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73737"/>
                </a:solidFill>
                <a:latin typeface="Calibri"/>
                <a:cs typeface="Calibri"/>
              </a:rPr>
              <a:t>ARE</a:t>
            </a:r>
            <a:r>
              <a:rPr sz="1200" spc="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BOTH</a:t>
            </a:r>
            <a:r>
              <a:rPr sz="1200" spc="1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DEMOGRAPHIC,</a:t>
            </a:r>
            <a:r>
              <a:rPr sz="1200" spc="2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BEHAVIORAL,</a:t>
            </a:r>
            <a:r>
              <a:rPr sz="1200" spc="1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73737"/>
                </a:solidFill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250"/>
              </a:spcBef>
            </a:pP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MEDICAL</a:t>
            </a:r>
            <a:r>
              <a:rPr sz="1200" spc="-2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RISK</a:t>
            </a:r>
            <a:r>
              <a:rPr sz="1200" spc="-15" dirty="0">
                <a:solidFill>
                  <a:srgbClr val="37373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73737"/>
                </a:solidFill>
                <a:latin typeface="Calibri"/>
                <a:cs typeface="Calibri"/>
              </a:rPr>
              <a:t>FACTORS</a:t>
            </a:r>
            <a:endParaRPr sz="1200">
              <a:latin typeface="Calibri"/>
              <a:cs typeface="Calibri"/>
            </a:endParaRPr>
          </a:p>
          <a:p>
            <a:pPr marL="210185">
              <a:lnSpc>
                <a:spcPts val="1680"/>
              </a:lnSpc>
              <a:spcBef>
                <a:spcPts val="600"/>
              </a:spcBef>
            </a:pPr>
            <a:r>
              <a:rPr sz="1400" spc="-5" dirty="0">
                <a:solidFill>
                  <a:srgbClr val="FF4646"/>
                </a:solidFill>
                <a:latin typeface="Arial MT"/>
                <a:cs typeface="Arial MT"/>
              </a:rPr>
              <a:t>DEMOGRAPHIC</a:t>
            </a:r>
            <a:endParaRPr sz="1400">
              <a:latin typeface="Arial MT"/>
              <a:cs typeface="Arial MT"/>
            </a:endParaRPr>
          </a:p>
          <a:p>
            <a:pPr marL="406400" lvl="1" indent="-196850">
              <a:lnSpc>
                <a:spcPct val="100000"/>
              </a:lnSpc>
              <a:buClr>
                <a:srgbClr val="000000"/>
              </a:buClr>
              <a:buSzPct val="77777"/>
              <a:buAutoNum type="arabicPeriod"/>
              <a:tabLst>
                <a:tab pos="407034" algn="l"/>
              </a:tabLst>
            </a:pPr>
            <a:r>
              <a:rPr sz="1800" spc="-10" dirty="0">
                <a:solidFill>
                  <a:srgbClr val="0D3A45"/>
                </a:solidFill>
                <a:latin typeface="Arial MT"/>
                <a:cs typeface="Arial MT"/>
              </a:rPr>
              <a:t>Sex</a:t>
            </a:r>
            <a:r>
              <a:rPr sz="1400" spc="-10" dirty="0">
                <a:latin typeface="Arial MT"/>
                <a:cs typeface="Arial MT"/>
              </a:rPr>
              <a:t>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female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("M"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"F")</a:t>
            </a:r>
            <a:endParaRPr sz="1400">
              <a:latin typeface="Arial MT"/>
              <a:cs typeface="Arial MT"/>
            </a:endParaRPr>
          </a:p>
          <a:p>
            <a:pPr marL="210185" marR="93345" lvl="1">
              <a:lnSpc>
                <a:spcPct val="100000"/>
              </a:lnSpc>
              <a:buClr>
                <a:srgbClr val="000000"/>
              </a:buClr>
              <a:buSzPct val="77777"/>
              <a:buAutoNum type="arabicPeriod"/>
              <a:tabLst>
                <a:tab pos="407034" algn="l"/>
              </a:tabLst>
            </a:pPr>
            <a:r>
              <a:rPr sz="1800" spc="-5" dirty="0">
                <a:solidFill>
                  <a:srgbClr val="0D3A45"/>
                </a:solidFill>
                <a:latin typeface="Arial MT"/>
                <a:cs typeface="Arial MT"/>
              </a:rPr>
              <a:t>Age</a:t>
            </a:r>
            <a:r>
              <a:rPr sz="1400" spc="-5" dirty="0">
                <a:latin typeface="Arial MT"/>
                <a:cs typeface="Arial MT"/>
              </a:rPr>
              <a:t>: </a:t>
            </a:r>
            <a:r>
              <a:rPr sz="1400" dirty="0">
                <a:latin typeface="Arial MT"/>
                <a:cs typeface="Arial MT"/>
              </a:rPr>
              <a:t>Age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patient;(Continuous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Although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recorded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truncated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whole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concept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age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continuous)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dirty="0">
                <a:solidFill>
                  <a:srgbClr val="FF4646"/>
                </a:solidFill>
                <a:latin typeface="Arial MT"/>
                <a:cs typeface="Arial MT"/>
              </a:rPr>
              <a:t>BEHAVIORAL</a:t>
            </a:r>
            <a:endParaRPr sz="1400">
              <a:latin typeface="Arial MT"/>
              <a:cs typeface="Arial MT"/>
            </a:endParaRPr>
          </a:p>
          <a:p>
            <a:pPr marL="406400" lvl="1" indent="-196850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407034" algn="l"/>
              </a:tabLst>
            </a:pPr>
            <a:r>
              <a:rPr sz="1400" dirty="0">
                <a:solidFill>
                  <a:srgbClr val="004A52"/>
                </a:solidFill>
                <a:latin typeface="Arial MT"/>
                <a:cs typeface="Arial MT"/>
              </a:rPr>
              <a:t>is_smoking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smoker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("YES"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"NO")</a:t>
            </a:r>
            <a:endParaRPr sz="1400">
              <a:latin typeface="Arial MT"/>
              <a:cs typeface="Arial MT"/>
            </a:endParaRPr>
          </a:p>
          <a:p>
            <a:pPr marL="210185" marR="215265" lvl="1">
              <a:lnSpc>
                <a:spcPct val="100000"/>
              </a:lnSpc>
              <a:buClr>
                <a:srgbClr val="000000"/>
              </a:buClr>
              <a:buAutoNum type="arabicPeriod" startAt="3"/>
              <a:tabLst>
                <a:tab pos="407034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Cigs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Day</a:t>
            </a:r>
            <a:r>
              <a:rPr sz="1400" spc="-10" dirty="0">
                <a:latin typeface="Arial MT"/>
                <a:cs typeface="Arial MT"/>
              </a:rPr>
              <a:t>: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cigarettes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smoked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average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considered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continuous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cigarettes,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half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cigarette.)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387" y="391413"/>
            <a:ext cx="796607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4646"/>
                </a:solidFill>
                <a:latin typeface="Arial MT"/>
                <a:cs typeface="Arial MT"/>
              </a:rPr>
              <a:t>MEDICAL(HISTORY)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20955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BP</a:t>
            </a:r>
            <a:r>
              <a:rPr sz="14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Meds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whether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pressure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medication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(Nominal)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20955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Prevalent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Stroke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previously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stroke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(Nominal)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20955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Prevalent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Hyp</a:t>
            </a:r>
            <a:r>
              <a:rPr sz="1400" spc="-10" dirty="0">
                <a:latin typeface="Arial MT"/>
                <a:cs typeface="Arial MT"/>
              </a:rPr>
              <a:t>: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hypertensive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(Nominal)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lr>
                <a:srgbClr val="000000"/>
              </a:buClr>
              <a:buAutoNum type="arabicPeriod" startAt="5"/>
              <a:tabLst>
                <a:tab pos="20955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Diabetes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diabetes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(Nominal)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5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4646"/>
                </a:solidFill>
                <a:latin typeface="Arial MT"/>
                <a:cs typeface="Arial MT"/>
              </a:rPr>
              <a:t>MEDICAL(CURRENT)</a:t>
            </a:r>
            <a:endParaRPr sz="1400">
              <a:latin typeface="Arial MT"/>
              <a:cs typeface="Arial MT"/>
            </a:endParaRPr>
          </a:p>
          <a:p>
            <a:pPr marL="208915" indent="-196850">
              <a:lnSpc>
                <a:spcPct val="100000"/>
              </a:lnSpc>
              <a:buClr>
                <a:srgbClr val="000000"/>
              </a:buClr>
              <a:buAutoNum type="arabicPeriod" startAt="9"/>
              <a:tabLst>
                <a:tab pos="20955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Tot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Chol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cholesterol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 </a:t>
            </a:r>
            <a:r>
              <a:rPr sz="1400" dirty="0">
                <a:latin typeface="Arial MT"/>
                <a:cs typeface="Arial MT"/>
              </a:rPr>
              <a:t>(Continuous)</a:t>
            </a:r>
            <a:endParaRPr sz="14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Clr>
                <a:srgbClr val="000000"/>
              </a:buClr>
              <a:buAutoNum type="arabicPeriod" startAt="9"/>
              <a:tabLst>
                <a:tab pos="309245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Sys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BP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systolic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pressure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(Continuous)</a:t>
            </a:r>
            <a:endParaRPr sz="14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Clr>
                <a:srgbClr val="000000"/>
              </a:buClr>
              <a:buAutoNum type="arabicPeriod" startAt="9"/>
              <a:tabLst>
                <a:tab pos="309245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Día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BP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diastolic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(Continuous)</a:t>
            </a:r>
            <a:endParaRPr sz="14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Clr>
                <a:srgbClr val="000000"/>
              </a:buClr>
              <a:buAutoNum type="arabicPeriod" startAt="9"/>
              <a:tabLst>
                <a:tab pos="309245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BMI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Body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Mass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Index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(Continuous)</a:t>
            </a:r>
            <a:endParaRPr sz="14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Clr>
                <a:srgbClr val="000000"/>
              </a:buClr>
              <a:buAutoNum type="arabicPeriod" startAt="9"/>
              <a:tabLst>
                <a:tab pos="309245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Heart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Rate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(Continuous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medical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variables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though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fact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discrete,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yet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considered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continuous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values.)</a:t>
            </a:r>
            <a:endParaRPr sz="14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Clr>
                <a:srgbClr val="000000"/>
              </a:buClr>
              <a:buAutoNum type="arabicPeriod" startAt="14"/>
              <a:tabLst>
                <a:tab pos="309245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Glucose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glucose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level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(Continuous)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14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4646"/>
                </a:solidFill>
                <a:latin typeface="Arial MT"/>
                <a:cs typeface="Arial MT"/>
              </a:rPr>
              <a:t>PREDICT</a:t>
            </a:r>
            <a:r>
              <a:rPr sz="1400" spc="-10" dirty="0">
                <a:solidFill>
                  <a:srgbClr val="FF46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4646"/>
                </a:solidFill>
                <a:latin typeface="Arial MT"/>
                <a:cs typeface="Arial MT"/>
              </a:rPr>
              <a:t>VARIABLE</a:t>
            </a:r>
            <a:r>
              <a:rPr sz="1400" spc="-10" dirty="0">
                <a:solidFill>
                  <a:srgbClr val="FF46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4646"/>
                </a:solidFill>
                <a:latin typeface="Arial MT"/>
                <a:cs typeface="Arial MT"/>
              </a:rPr>
              <a:t>(DESIRED</a:t>
            </a:r>
            <a:r>
              <a:rPr sz="1400" spc="-10" dirty="0">
                <a:solidFill>
                  <a:srgbClr val="FF464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4646"/>
                </a:solidFill>
                <a:latin typeface="Arial MT"/>
                <a:cs typeface="Arial MT"/>
              </a:rPr>
              <a:t>TARGET)</a:t>
            </a:r>
            <a:endParaRPr sz="14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buClr>
                <a:srgbClr val="000000"/>
              </a:buClr>
              <a:buAutoNum type="arabicPeriod" startAt="15"/>
              <a:tabLst>
                <a:tab pos="309245" algn="l"/>
              </a:tabLst>
            </a:pP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TenYearCHD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10-year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risk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coronary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disease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(binary: </a:t>
            </a:r>
            <a:r>
              <a:rPr sz="1400" dirty="0">
                <a:latin typeface="Arial MT"/>
                <a:cs typeface="Arial MT"/>
              </a:rPr>
              <a:t>1 </a:t>
            </a:r>
            <a:r>
              <a:rPr sz="1400" spc="-5" dirty="0">
                <a:latin typeface="Arial MT"/>
                <a:cs typeface="Arial MT"/>
              </a:rPr>
              <a:t>means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“Yes”, </a:t>
            </a:r>
            <a:r>
              <a:rPr sz="1400" dirty="0">
                <a:latin typeface="Arial MT"/>
                <a:cs typeface="Arial MT"/>
              </a:rPr>
              <a:t>0 </a:t>
            </a:r>
            <a:r>
              <a:rPr sz="1400" spc="-5" dirty="0">
                <a:latin typeface="Arial MT"/>
                <a:cs typeface="Arial MT"/>
              </a:rPr>
              <a:t>means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“No”)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-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DV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10" y="308610"/>
            <a:ext cx="3726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10" dirty="0"/>
              <a:t>DATA</a:t>
            </a:r>
            <a:r>
              <a:rPr spc="-55" dirty="0"/>
              <a:t> </a:t>
            </a:r>
            <a:r>
              <a:rPr spc="18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978865"/>
            <a:ext cx="8031480" cy="1456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342900">
              <a:lnSpc>
                <a:spcPct val="100000"/>
              </a:lnSpc>
              <a:spcBef>
                <a:spcPts val="105"/>
              </a:spcBef>
              <a:buSzPct val="128571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Dataset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has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3390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observations</a:t>
            </a:r>
            <a:r>
              <a:rPr sz="1400" spc="-4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it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 with</a:t>
            </a:r>
            <a:r>
              <a:rPr sz="14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17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columns(features)</a:t>
            </a:r>
            <a:endParaRPr sz="1400">
              <a:latin typeface="Arial MT"/>
              <a:cs typeface="Arial MT"/>
            </a:endParaRPr>
          </a:p>
          <a:p>
            <a:pPr marL="469900" indent="-342900">
              <a:lnSpc>
                <a:spcPct val="100000"/>
              </a:lnSpc>
              <a:spcBef>
                <a:spcPts val="254"/>
              </a:spcBef>
              <a:buSzPct val="128571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Before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any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analysis,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we</a:t>
            </a:r>
            <a:r>
              <a:rPr sz="14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just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wanted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take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look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at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data.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So,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we</a:t>
            </a:r>
            <a:r>
              <a:rPr sz="1400" spc="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used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info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()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method.</a:t>
            </a:r>
            <a:endParaRPr sz="1400">
              <a:latin typeface="Arial MT"/>
              <a:cs typeface="Arial MT"/>
            </a:endParaRPr>
          </a:p>
          <a:p>
            <a:pPr marL="469900" marR="5080" indent="-342900">
              <a:lnSpc>
                <a:spcPct val="114999"/>
              </a:lnSpc>
              <a:buSzPct val="128571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There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are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 total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of 16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features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1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target</a:t>
            </a:r>
            <a:r>
              <a:rPr sz="1400" spc="-3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variable.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Also,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there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are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some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missing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values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 so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we </a:t>
            </a:r>
            <a:r>
              <a:rPr sz="1400" spc="-37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need</a:t>
            </a:r>
            <a:r>
              <a:rPr sz="1400" spc="-2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take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care</a:t>
            </a:r>
            <a:r>
              <a:rPr sz="1400" spc="-3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null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values.</a:t>
            </a:r>
            <a:r>
              <a:rPr sz="1400" spc="-1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D3A45"/>
                </a:solidFill>
                <a:latin typeface="Arial MT"/>
                <a:cs typeface="Arial MT"/>
              </a:rPr>
              <a:t>Next, </a:t>
            </a:r>
            <a:r>
              <a:rPr sz="1400" spc="-10" dirty="0">
                <a:solidFill>
                  <a:srgbClr val="0D3A45"/>
                </a:solidFill>
                <a:latin typeface="Arial MT"/>
                <a:cs typeface="Arial MT"/>
              </a:rPr>
              <a:t>we</a:t>
            </a:r>
            <a:r>
              <a:rPr sz="1400" spc="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used</a:t>
            </a:r>
            <a:r>
              <a:rPr sz="1400" spc="-20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describe()</a:t>
            </a:r>
            <a:r>
              <a:rPr sz="1400" spc="-45" dirty="0">
                <a:solidFill>
                  <a:srgbClr val="0D3A4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D3A45"/>
                </a:solidFill>
                <a:latin typeface="Arial MT"/>
                <a:cs typeface="Arial MT"/>
              </a:rPr>
              <a:t>method.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MISSING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5" dirty="0">
                <a:latin typeface="Arial MT"/>
                <a:cs typeface="Arial MT"/>
              </a:rPr>
              <a:t> ANALYSIS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472" y="2167127"/>
            <a:ext cx="5957315" cy="24307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6127" y="4693107"/>
            <a:ext cx="6704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another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346709"/>
            <a:ext cx="5405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But</a:t>
            </a:r>
            <a:r>
              <a:rPr sz="1400" u="none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1400" u="none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get</a:t>
            </a:r>
            <a:r>
              <a:rPr sz="1400" u="none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140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better</a:t>
            </a:r>
            <a:r>
              <a:rPr sz="1400" u="none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idea</a:t>
            </a:r>
            <a:r>
              <a:rPr sz="1400" u="none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about</a:t>
            </a:r>
            <a:r>
              <a:rPr sz="1400" u="none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correlations</a:t>
            </a:r>
            <a:r>
              <a:rPr sz="1400" u="none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10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sz="1400" u="none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need</a:t>
            </a:r>
            <a:r>
              <a:rPr sz="1400" u="none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140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use</a:t>
            </a:r>
            <a:r>
              <a:rPr sz="1400" u="none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heatmaps.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766572"/>
            <a:ext cx="5815584" cy="30754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6706" y="4097528"/>
            <a:ext cx="375792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strong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Correlation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features</a:t>
            </a:r>
            <a:r>
              <a:rPr sz="1400" spc="-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563" y="447801"/>
            <a:ext cx="59099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LET'S</a:t>
            </a:r>
            <a:r>
              <a:rPr sz="1400" u="none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CHECK</a:t>
            </a:r>
            <a:r>
              <a:rPr sz="140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PERCENTAGE</a:t>
            </a:r>
            <a:r>
              <a:rPr sz="140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 MISSING</a:t>
            </a:r>
            <a:r>
              <a:rPr sz="1400" u="none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sz="1400" u="none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400" u="none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dirty="0">
                <a:solidFill>
                  <a:srgbClr val="000000"/>
                </a:solidFill>
                <a:latin typeface="Arial MT"/>
                <a:cs typeface="Arial MT"/>
              </a:rPr>
              <a:t>EACH</a:t>
            </a:r>
            <a:r>
              <a:rPr sz="1400" u="none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u="none" spc="-5" dirty="0">
                <a:solidFill>
                  <a:srgbClr val="000000"/>
                </a:solidFill>
                <a:latin typeface="Arial MT"/>
                <a:cs typeface="Arial MT"/>
              </a:rPr>
              <a:t>FEATURES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967739"/>
            <a:ext cx="4177284" cy="3087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505" y="1077849"/>
            <a:ext cx="37223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32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8.97%,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blood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glucose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highest percentage of missing data.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other </a:t>
            </a:r>
            <a:r>
              <a:rPr sz="1400" spc="-5" dirty="0">
                <a:latin typeface="Arial MT"/>
                <a:cs typeface="Arial MT"/>
              </a:rPr>
              <a:t>features have very </a:t>
            </a:r>
            <a:r>
              <a:rPr sz="1400" dirty="0">
                <a:latin typeface="Arial MT"/>
                <a:cs typeface="Arial MT"/>
              </a:rPr>
              <a:t>few missing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entries.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BPMeds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1.29%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missing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totChol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1.12%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299085" marR="36576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cigsPerDay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0.64%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BMI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0.41%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heartRate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0.02%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Since the missing entries account for only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11%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drop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entries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without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1972</Words>
  <Application>Microsoft Office PowerPoint</Application>
  <PresentationFormat>On-screen Show (16:9)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Arial MT</vt:lpstr>
      <vt:lpstr>Calibri</vt:lpstr>
      <vt:lpstr>Cambria</vt:lpstr>
      <vt:lpstr>Mongolian Baiti</vt:lpstr>
      <vt:lpstr>Roboto Bk</vt:lpstr>
      <vt:lpstr>Tahoma</vt:lpstr>
      <vt:lpstr>Times New Roman</vt:lpstr>
      <vt:lpstr>Wingdings</vt:lpstr>
      <vt:lpstr>Office Theme</vt:lpstr>
      <vt:lpstr>Capstone Project-3</vt:lpstr>
      <vt:lpstr>About Project:</vt:lpstr>
      <vt:lpstr>POINTS FOR DISCUSSION :</vt:lpstr>
      <vt:lpstr>Problem Statement</vt:lpstr>
      <vt:lpstr>DATA DESCRIPTION</vt:lpstr>
      <vt:lpstr>PowerPoint Presentation</vt:lpstr>
      <vt:lpstr>DATA EXPLORATION</vt:lpstr>
      <vt:lpstr>But to get a better idea about correlations we need to use heatmaps.</vt:lpstr>
      <vt:lpstr>LET'S CHECK PERCENTAGE OF MISSING DATA OF EACH FEATURES</vt:lpstr>
      <vt:lpstr>NOW, LET'S VISUALIZE DATA DISTRIBUTION</vt:lpstr>
      <vt:lpstr>TARGET VARIABLE ANALYSIS</vt:lpstr>
      <vt:lpstr>PowerPoint Presentation</vt:lpstr>
      <vt:lpstr>PowerPoint Presentation</vt:lpstr>
      <vt:lpstr>NOW, LET'S SEE THE CORRELATION BETWEEN THE ALL FEATURES</vt:lpstr>
      <vt:lpstr>PowerPoint Presentation</vt:lpstr>
      <vt:lpstr>PowerPoint Presentation</vt:lpstr>
      <vt:lpstr>MODELLING AND PREDICTING WITH MACHINE LEARNING</vt:lpstr>
      <vt:lpstr>PowerPoint Presentation</vt:lpstr>
      <vt:lpstr>Splitting Data</vt:lpstr>
      <vt:lpstr>MODELS</vt:lpstr>
      <vt:lpstr>Confusion matrix of Logistic Model</vt:lpstr>
      <vt:lpstr>PowerPoint Presentation</vt:lpstr>
      <vt:lpstr>PowerPoint Presentation</vt:lpstr>
      <vt:lpstr>SUPPORT VECTOR MACHINE</vt:lpstr>
      <vt:lpstr>LET’S COLLECT ALL OUR BEST MODELS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Project-II Yes Bank Stock Closing Price Prediction Pankaj Kumar Yadav, Harshada Gore</dc:title>
  <dc:creator>Pankaj Kumar Yadav</dc:creator>
  <cp:lastModifiedBy>Mayur Mhaske</cp:lastModifiedBy>
  <cp:revision>1</cp:revision>
  <dcterms:created xsi:type="dcterms:W3CDTF">2023-04-12T11:23:29Z</dcterms:created>
  <dcterms:modified xsi:type="dcterms:W3CDTF">2023-04-12T11:33:15Z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2022-10-21T00:00:00Z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2023-04-12T00:00:00Z</vt:filetime>
  </property>
</Properties>
</file>