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g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6" r:id="rId5"/>
    <p:sldId id="287" r:id="rId6"/>
    <p:sldId id="259" r:id="rId7"/>
    <p:sldId id="260" r:id="rId8"/>
    <p:sldId id="261" r:id="rId9"/>
    <p:sldId id="288" r:id="rId10"/>
    <p:sldId id="262" r:id="rId11"/>
    <p:sldId id="290" r:id="rId12"/>
    <p:sldId id="263" r:id="rId13"/>
    <p:sldId id="264" r:id="rId14"/>
    <p:sldId id="291" r:id="rId15"/>
    <p:sldId id="292" r:id="rId16"/>
    <p:sldId id="293" r:id="rId17"/>
    <p:sldId id="295" r:id="rId18"/>
    <p:sldId id="279" r:id="rId19"/>
    <p:sldId id="284" r:id="rId20"/>
    <p:sldId id="294" r:id="rId21"/>
    <p:sldId id="285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4" autoAdjust="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Capstone</a:t>
            </a:r>
            <a:r>
              <a:rPr dirty="0"/>
              <a:t> </a:t>
            </a:r>
            <a:r>
              <a:rPr spc="229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229" dirty="0">
                <a:solidFill>
                  <a:srgbClr val="124F5C"/>
                </a:solidFill>
              </a:rPr>
              <a:t>Hotel</a:t>
            </a:r>
            <a:r>
              <a:rPr sz="3600" spc="30" dirty="0">
                <a:solidFill>
                  <a:srgbClr val="124F5C"/>
                </a:solidFill>
              </a:rPr>
              <a:t> </a:t>
            </a:r>
            <a:r>
              <a:rPr sz="3600" spc="240" dirty="0">
                <a:solidFill>
                  <a:srgbClr val="124F5C"/>
                </a:solidFill>
              </a:rPr>
              <a:t>Booking</a:t>
            </a:r>
            <a:r>
              <a:rPr sz="3600" spc="30" dirty="0">
                <a:solidFill>
                  <a:srgbClr val="124F5C"/>
                </a:solidFill>
              </a:rPr>
              <a:t> </a:t>
            </a:r>
            <a:r>
              <a:rPr sz="3600" spc="155" dirty="0">
                <a:solidFill>
                  <a:srgbClr val="124F5C"/>
                </a:solidFill>
              </a:rPr>
              <a:t>Analysis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200400" y="2876550"/>
            <a:ext cx="20396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 algn="l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smtClean="0">
                <a:solidFill>
                  <a:srgbClr val="124F5C"/>
                </a:solidFill>
                <a:latin typeface="Century Gothic"/>
                <a:cs typeface="Century Gothic"/>
              </a:rPr>
              <a:t>Kumar Mhaske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9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Univariate</a:t>
            </a:r>
            <a:r>
              <a:rPr sz="2500" spc="-114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02512"/>
            <a:ext cx="7654925" cy="30245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univariate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answered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following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questions: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Which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agent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bookings?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lang="en-US" sz="1400" dirty="0" smtClean="0"/>
              <a:t>Which room type is in most demand and which room type generates highest </a:t>
            </a:r>
            <a:r>
              <a:rPr lang="en-US" sz="1400" dirty="0" err="1" smtClean="0"/>
              <a:t>adr</a:t>
            </a:r>
            <a:r>
              <a:rPr lang="en-US" sz="1400" dirty="0" smtClean="0"/>
              <a:t>?</a:t>
            </a: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dirty="0" smtClean="0">
                <a:latin typeface="Arial"/>
                <a:cs typeface="Arial"/>
              </a:rPr>
              <a:t>From</a:t>
            </a:r>
            <a:r>
              <a:rPr sz="1400" spc="-55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country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most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customers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coming</a:t>
            </a:r>
            <a:r>
              <a:rPr sz="1400" spc="-10" dirty="0" smtClean="0">
                <a:latin typeface="Arial"/>
                <a:cs typeface="Arial"/>
              </a:rPr>
              <a:t>?</a:t>
            </a:r>
            <a:endParaRPr lang="en-US" sz="1400" spc="-10" dirty="0" smtClean="0">
              <a:latin typeface="Arial"/>
              <a:cs typeface="Arial"/>
            </a:endParaRPr>
          </a:p>
          <a:p>
            <a:pPr marL="355600" indent="-342900">
              <a:spcBef>
                <a:spcPts val="840"/>
              </a:spcBef>
              <a:buClr>
                <a:srgbClr val="000000"/>
              </a:buClr>
              <a:buFontTx/>
              <a:buAutoNum type="arabicParenBoth"/>
              <a:tabLst>
                <a:tab pos="355600" algn="l"/>
              </a:tabLst>
            </a:pPr>
            <a:r>
              <a:rPr lang="en-US" sz="1400" dirty="0" smtClean="0">
                <a:latin typeface="Arial"/>
                <a:cs typeface="Arial"/>
              </a:rPr>
              <a:t>How many percentages of</a:t>
            </a:r>
            <a:r>
              <a:rPr lang="en-US" sz="1400" dirty="0" smtClean="0"/>
              <a:t> </a:t>
            </a:r>
            <a:r>
              <a:rPr lang="en-US" sz="1400" dirty="0"/>
              <a:t>city Hotels </a:t>
            </a:r>
            <a:r>
              <a:rPr lang="en-US" sz="1400" dirty="0" smtClean="0"/>
              <a:t>and Resort Hotels</a:t>
            </a:r>
            <a:r>
              <a:rPr lang="en-US" sz="1400" dirty="0"/>
              <a:t>?</a:t>
            </a:r>
            <a:endParaRPr lang="en-US" sz="1400" dirty="0" smtClean="0"/>
          </a:p>
          <a:p>
            <a:pPr marL="355600" indent="-342900">
              <a:spcBef>
                <a:spcPts val="840"/>
              </a:spcBef>
              <a:buClr>
                <a:srgbClr val="000000"/>
              </a:buClr>
              <a:buFontTx/>
              <a:buAutoNum type="arabicParenBoth"/>
              <a:tabLst>
                <a:tab pos="355600" algn="l"/>
              </a:tabLst>
            </a:pPr>
            <a:r>
              <a:rPr lang="en-US" sz="1400" dirty="0" smtClean="0"/>
              <a:t>Which </a:t>
            </a:r>
            <a:r>
              <a:rPr lang="en-US" sz="1400" dirty="0"/>
              <a:t>Customer Types has the most stay </a:t>
            </a:r>
            <a:r>
              <a:rPr lang="en-US" sz="1400" dirty="0" smtClean="0"/>
              <a:t>duration</a:t>
            </a:r>
            <a:r>
              <a:rPr lang="en-US" sz="1400" dirty="0"/>
              <a:t>?</a:t>
            </a:r>
            <a:endParaRPr lang="en-US" sz="1400" dirty="0" smtClean="0"/>
          </a:p>
          <a:p>
            <a:pPr marL="355600" indent="-342900">
              <a:spcBef>
                <a:spcPts val="840"/>
              </a:spcBef>
              <a:buClr>
                <a:srgbClr val="000000"/>
              </a:buClr>
              <a:buFontTx/>
              <a:buAutoNum type="arabicParenBoth"/>
              <a:tabLst>
                <a:tab pos="355600" algn="l"/>
              </a:tabLst>
            </a:pPr>
            <a:r>
              <a:rPr lang="en-US" sz="1400" dirty="0" smtClean="0"/>
              <a:t>Which </a:t>
            </a:r>
            <a:r>
              <a:rPr lang="en-US" sz="1400" dirty="0"/>
              <a:t>Hotel has the most </a:t>
            </a:r>
            <a:r>
              <a:rPr lang="en-US" sz="1400" dirty="0" smtClean="0"/>
              <a:t>visitors?</a:t>
            </a:r>
          </a:p>
          <a:p>
            <a:pPr marL="355600" indent="-342900">
              <a:spcBef>
                <a:spcPts val="840"/>
              </a:spcBef>
              <a:buClr>
                <a:srgbClr val="000000"/>
              </a:buClr>
              <a:buFontTx/>
              <a:buAutoNum type="arabicParenBoth"/>
              <a:tabLst>
                <a:tab pos="355600" algn="l"/>
              </a:tabLst>
            </a:pPr>
            <a:endParaRPr lang="en-US" sz="1400" dirty="0"/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52" y="666750"/>
            <a:ext cx="5376863" cy="3705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190750"/>
            <a:ext cx="3124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Agent with id no. 9 made most of the bookings.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61950"/>
            <a:ext cx="7971156" cy="2945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600" y="3638550"/>
            <a:ext cx="355981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Type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demanded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customers</a:t>
            </a:r>
            <a:r>
              <a:rPr sz="1200" spc="-10" dirty="0" smtClean="0"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Room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 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300" dirty="0" smtClean="0">
                <a:latin typeface="Arial"/>
                <a:cs typeface="Arial"/>
              </a:rPr>
              <a:t>highest</a:t>
            </a:r>
            <a:r>
              <a:rPr lang="en-US" sz="1200" spc="-409" dirty="0">
                <a:latin typeface="Arial"/>
                <a:cs typeface="Arial"/>
              </a:rPr>
              <a:t> </a:t>
            </a:r>
            <a:r>
              <a:rPr lang="en-US" sz="1200" spc="-409" dirty="0" smtClean="0">
                <a:latin typeface="Arial"/>
                <a:cs typeface="Arial"/>
              </a:rPr>
              <a:t> 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 err="1" smtClean="0">
                <a:latin typeface="Arial"/>
                <a:cs typeface="Arial"/>
              </a:rPr>
              <a:t>adr</a:t>
            </a:r>
            <a:r>
              <a:rPr sz="1200" dirty="0" smtClean="0">
                <a:latin typeface="Arial"/>
                <a:cs typeface="Arial"/>
              </a:rPr>
              <a:t>(average </a:t>
            </a:r>
            <a:r>
              <a:rPr sz="1200" dirty="0">
                <a:latin typeface="Arial"/>
                <a:cs typeface="Arial"/>
              </a:rPr>
              <a:t>daily rate) generating rooms.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sz="1200" spc="-1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7030" y="597690"/>
            <a:ext cx="8776970" cy="3649244"/>
            <a:chOff x="367614" y="370307"/>
            <a:chExt cx="8776970" cy="2451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614" y="370307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20" y="443483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05000" y="4248150"/>
            <a:ext cx="45383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Most of the customers from European countries like Portugal,</a:t>
            </a:r>
            <a:r>
              <a:rPr sz="1200" spc="-290" dirty="0">
                <a:latin typeface="Arial"/>
                <a:cs typeface="Arial"/>
              </a:rPr>
              <a:t>
</a:t>
            </a:r>
            <a:r>
              <a:rPr sz="1200" dirty="0">
                <a:latin typeface="Arial"/>
                <a:cs typeface="Arial"/>
              </a:rPr>
              <a:t>Great Britain, France and Spain</a:t>
            </a:r>
            <a:r>
              <a:rPr sz="120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3867150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there are 66.4% city Hotels and 33.6% Resort Hotels.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4350"/>
            <a:ext cx="6400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404813"/>
            <a:ext cx="6591300" cy="3462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4019550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Contract ' of Customer Types has the most stay </a:t>
            </a:r>
            <a:r>
              <a:rPr lang="en-US" sz="1200" dirty="0" smtClean="0">
                <a:latin typeface="Arial"/>
                <a:cs typeface="Arial"/>
              </a:rPr>
              <a:t> duration</a:t>
            </a:r>
            <a:r>
              <a:rPr lang="en-US" sz="1200" dirty="0">
                <a:latin typeface="Arial"/>
                <a:cs typeface="Arial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4350"/>
            <a:ext cx="6215062" cy="3591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400550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City Hotel has the most visitors.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8585"/>
            <a:ext cx="8305800" cy="3266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42201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both hotels most bookings were made from July to August . In all months, the most passengers are for Resort Hotel .</a:t>
            </a:r>
            <a:r>
              <a:rPr lang="en-US" sz="1200" dirty="0" smtClean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30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Some</a:t>
            </a:r>
            <a:r>
              <a:rPr sz="2500" spc="-85" dirty="0"/>
              <a:t> </a:t>
            </a:r>
            <a:r>
              <a:rPr sz="2500" dirty="0"/>
              <a:t>important</a:t>
            </a:r>
            <a:r>
              <a:rPr sz="2500" spc="-60" dirty="0"/>
              <a:t> </a:t>
            </a:r>
            <a:r>
              <a:rPr sz="2500" spc="-10" dirty="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6980" cy="166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Some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done,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follows: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What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reason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requests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Both"/>
            </a:pPr>
            <a:endParaRPr sz="14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What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optimal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length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better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How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affected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total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period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42950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Conclusion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04950"/>
            <a:ext cx="7672705" cy="331629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There </a:t>
            </a:r>
            <a:r>
              <a:rPr lang="en-US" sz="1400" dirty="0">
                <a:latin typeface="Arial"/>
                <a:cs typeface="Arial"/>
              </a:rPr>
              <a:t>are 66.4% city Hotels and 33.6% Resort Hotels.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In </a:t>
            </a:r>
            <a:r>
              <a:rPr lang="en-US" sz="1400" dirty="0">
                <a:latin typeface="Arial"/>
                <a:cs typeface="Arial"/>
              </a:rPr>
              <a:t>month of </a:t>
            </a:r>
            <a:r>
              <a:rPr lang="en-US" sz="1400" dirty="0" err="1">
                <a:latin typeface="Arial"/>
                <a:cs typeface="Arial"/>
              </a:rPr>
              <a:t>january</a:t>
            </a:r>
            <a:r>
              <a:rPr lang="en-US" sz="1400" dirty="0">
                <a:latin typeface="Arial"/>
                <a:cs typeface="Arial"/>
              </a:rPr>
              <a:t> and </a:t>
            </a:r>
            <a:r>
              <a:rPr lang="en-US" sz="1400" dirty="0" err="1">
                <a:latin typeface="Arial"/>
                <a:cs typeface="Arial"/>
              </a:rPr>
              <a:t>february</a:t>
            </a:r>
            <a:r>
              <a:rPr lang="en-US" sz="1400" dirty="0">
                <a:latin typeface="Arial"/>
                <a:cs typeface="Arial"/>
              </a:rPr>
              <a:t> lead time is low.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Contract ' of Customer Types has the most stay duration.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City Hotel has the most visitors.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The people from PRT country reserved a hotel with most number of babies and children.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PRT Country has most customers.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City Hotel has the maximum ADR (Average Daily Rate) which is 5400.0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Agent no. 9 has made most no. of bookings.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Most demanded room type is A, but better </a:t>
            </a:r>
            <a:r>
              <a:rPr lang="en-US" sz="1400" dirty="0" err="1">
                <a:latin typeface="Arial"/>
                <a:cs typeface="Arial"/>
              </a:rPr>
              <a:t>adr</a:t>
            </a:r>
            <a:r>
              <a:rPr lang="en-US" sz="1400" dirty="0">
                <a:latin typeface="Arial"/>
                <a:cs typeface="Arial"/>
              </a:rPr>
              <a:t> rooms are of type H, G and C also. Hotels should increase the no. of room types A and H to </a:t>
            </a:r>
            <a:r>
              <a:rPr lang="en-US" sz="1400" dirty="0" err="1">
                <a:latin typeface="Arial"/>
                <a:cs typeface="Arial"/>
              </a:rPr>
              <a:t>maximise</a:t>
            </a:r>
            <a:r>
              <a:rPr lang="en-US" sz="1400" dirty="0">
                <a:latin typeface="Arial"/>
                <a:cs typeface="Arial"/>
              </a:rPr>
              <a:t> revenue.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The Most of the customers are from PRT, GBR,FRA and ESP </a:t>
            </a:r>
            <a:r>
              <a:rPr lang="en-US" sz="1400" dirty="0" smtClean="0">
                <a:latin typeface="Arial"/>
                <a:cs typeface="Arial"/>
              </a:rPr>
              <a:t>Countries</a:t>
            </a: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 both hotels most bookings were made from July to August . In all months, the most passengers are for Resort Hotel .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16865" algn="l"/>
                <a:tab pos="317500" algn="l"/>
              </a:tabLst>
            </a:pPr>
            <a:endParaRPr sz="1200" dirty="0">
              <a:latin typeface="Noto Mono"/>
              <a:cs typeface="N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80" dirty="0">
                <a:latin typeface="Century Gothic"/>
                <a:cs typeface="Century Gothic"/>
              </a:rPr>
              <a:t>Points</a:t>
            </a:r>
            <a:r>
              <a:rPr sz="2000" spc="10" dirty="0">
                <a:latin typeface="Century Gothic"/>
                <a:cs typeface="Century Gothic"/>
              </a:rPr>
              <a:t> </a:t>
            </a:r>
            <a:r>
              <a:rPr sz="2000" spc="150" dirty="0">
                <a:latin typeface="Century Gothic"/>
                <a:cs typeface="Century Gothic"/>
              </a:rPr>
              <a:t>to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105" dirty="0">
                <a:latin typeface="Century Gothic"/>
                <a:cs typeface="Century Gothic"/>
              </a:rPr>
              <a:t>Discuss: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201" y="1047750"/>
            <a:ext cx="3004185" cy="33271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" dirty="0" smtClean="0">
                <a:latin typeface="Arial"/>
                <a:cs typeface="Arial"/>
              </a:rPr>
              <a:t>Agenda</a:t>
            </a:r>
            <a:endParaRPr lang="en-US" sz="1400" spc="-1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endParaRPr lang="en-US" sz="1400" spc="-10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400" spc="-10" dirty="0" smtClean="0">
                <a:latin typeface="Arial"/>
                <a:cs typeface="Arial"/>
              </a:rPr>
              <a:t>Problem Statement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endParaRPr lang="en-US" sz="1400" spc="-10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400" dirty="0" smtClean="0">
                <a:latin typeface="Arial"/>
                <a:cs typeface="Arial"/>
              </a:rPr>
              <a:t>Business Objective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summary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Univariate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Some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 smtClean="0">
                <a:latin typeface="Arial"/>
                <a:cs typeface="Arial"/>
              </a:rPr>
              <a:t>questions</a:t>
            </a:r>
            <a:endParaRPr lang="en-US"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" dirty="0" smtClean="0">
                <a:latin typeface="Arial"/>
                <a:cs typeface="Arial"/>
              </a:rPr>
              <a:t>Conclusion</a:t>
            </a:r>
            <a:endParaRPr lang="en-US" sz="1400" spc="-10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1400" spc="-1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400" spc="-10" dirty="0" smtClean="0">
                <a:latin typeface="Arial"/>
                <a:cs typeface="Arial"/>
              </a:rPr>
              <a:t>Challenges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352550"/>
            <a:ext cx="4800600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5"/>
              </a:spcBef>
            </a:pPr>
            <a:endParaRPr lang="en-US" sz="2800" b="1" spc="-10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  <a:p>
            <a:pPr marL="12700" indent="-1714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Arial"/>
                <a:cs typeface="Arial"/>
              </a:rPr>
              <a:t>There was a lot of duplicate data.</a:t>
            </a:r>
          </a:p>
          <a:p>
            <a:pPr marL="12700" lvl="0" indent="-171450" algn="l" rtl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Arial"/>
                <a:cs typeface="Arial"/>
              </a:rPr>
              <a:t>Choosing appropriate visualization techniques to use    was difficult. </a:t>
            </a:r>
          </a:p>
          <a:p>
            <a:pPr marL="12700" indent="-171450" algn="l" rtl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Arial"/>
                <a:cs typeface="Arial"/>
              </a:rPr>
              <a:t>A lot of null values were there in the dataset. </a:t>
            </a:r>
          </a:p>
          <a:p>
            <a:pPr marL="12700" lvl="0" indent="-171450" algn="l" rtl="0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altLang="en-US" sz="1400" dirty="0" smtClean="0">
              <a:latin typeface="Arial"/>
              <a:cs typeface="Arial"/>
            </a:endParaRPr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ui-monospace"/>
            </a:endParaRPr>
          </a:p>
          <a:p>
            <a:endParaRPr lang="en-US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09600" y="1047750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Challenges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286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Agenda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2912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discuss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set</a:t>
            </a:r>
            <a:r>
              <a:rPr sz="1400" spc="-10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We’ll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following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ways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Univariate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Hotel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Distribution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Channel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Booking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cancellation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Timewise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By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we’ll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factors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driving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trends.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971550"/>
            <a:ext cx="8458200" cy="324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b="1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Problem Statement</a:t>
            </a:r>
          </a:p>
          <a:p>
            <a:endParaRPr lang="en-US" dirty="0"/>
          </a:p>
          <a:p>
            <a:pPr marL="12700">
              <a:spcBef>
                <a:spcPts val="95"/>
              </a:spcBef>
            </a:pPr>
            <a:r>
              <a:rPr lang="en-US" sz="2000" b="1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BUSINESS PROBLEM OVERVIEW</a:t>
            </a:r>
          </a:p>
          <a:p>
            <a:endParaRPr lang="en-US" b="1" dirty="0" smtClean="0"/>
          </a:p>
          <a:p>
            <a:r>
              <a:rPr lang="en-US" sz="1400" dirty="0" smtClean="0">
                <a:latin typeface="Arial"/>
                <a:cs typeface="Arial"/>
              </a:rPr>
              <a:t>Have </a:t>
            </a:r>
            <a:r>
              <a:rPr lang="en-US" sz="1400" dirty="0">
                <a:latin typeface="Arial"/>
                <a:cs typeface="Arial"/>
              </a:rPr>
              <a:t>you ever pondered the ideal season of the year to reserve a hotel room? Or the ideal duration of stay to obtain the most affordable daily rate? What to do if you wanted to forecast whether a hotel will unreasonably receive a lot of unique requests? his lodging You can better investigate those questions by using a dataset! This data collection comprises booking information for a resort hotel and a city hotel, as well as information about the date the reservation was made. duration of stay. among other variables, the number of adults, kids, and/or babies, and the quantity of parking places. The </a:t>
            </a:r>
            <a:r>
              <a:rPr lang="en-US" sz="1400" dirty="0" smtClean="0">
                <a:latin typeface="Arial"/>
                <a:cs typeface="Arial"/>
              </a:rPr>
              <a:t>data </a:t>
            </a:r>
            <a:r>
              <a:rPr lang="en-US" sz="1400" dirty="0">
                <a:latin typeface="Arial"/>
                <a:cs typeface="Arial"/>
              </a:rPr>
              <a:t>no longer contains any information that might be used to individually identify you. Investigate and evaluate the data to find crucial elements.</a:t>
            </a:r>
          </a:p>
        </p:txBody>
      </p:sp>
    </p:spTree>
    <p:extLst>
      <p:ext uri="{BB962C8B-B14F-4D97-AF65-F5344CB8AC3E}">
        <p14:creationId xmlns:p14="http://schemas.microsoft.com/office/powerpoint/2010/main" val="8896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379865"/>
          </a:xfrm>
        </p:spPr>
        <p:txBody>
          <a:bodyPr/>
          <a:lstStyle/>
          <a:p>
            <a:pPr marL="12700">
              <a:spcBef>
                <a:spcPts val="95"/>
              </a:spcBef>
            </a:pPr>
            <a:r>
              <a:rPr lang="en-US" sz="2800" b="1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Business </a:t>
            </a:r>
            <a:r>
              <a:rPr lang="en-US" sz="2800" b="1" dirty="0" smtClean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Objective</a:t>
            </a:r>
          </a:p>
          <a:p>
            <a:pPr marL="12700">
              <a:spcBef>
                <a:spcPts val="95"/>
              </a:spcBef>
            </a:pPr>
            <a:endParaRPr lang="en-US" sz="2800" b="1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To find best time of year to book a hotel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Data</a:t>
            </a:r>
            <a:r>
              <a:rPr sz="2800" spc="-60" dirty="0"/>
              <a:t> </a:t>
            </a:r>
            <a:r>
              <a:rPr sz="2800" spc="-10" dirty="0"/>
              <a:t>Summary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0809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Given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set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has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different</a:t>
            </a:r>
            <a:r>
              <a:rPr sz="1400" spc="-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r>
              <a:rPr sz="14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variables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crucial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4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bookings.</a:t>
            </a:r>
            <a:r>
              <a:rPr sz="1400" spc="-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Some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them</a:t>
            </a:r>
            <a:r>
              <a:rPr sz="1400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are: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hotel: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category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hotels,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two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resort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hotel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city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hotel.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is_cancelled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value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show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cancellation</a:t>
            </a:r>
            <a:r>
              <a:rPr sz="1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type.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booking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was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cancelled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not.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Values[0,1],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indicates</a:t>
            </a:r>
            <a:r>
              <a:rPr sz="1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cancelled.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lead_time</a:t>
            </a:r>
            <a:r>
              <a:rPr sz="1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time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reservation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actual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arrival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tayed_in_weekend_nights: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weekend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stay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reservation</a:t>
            </a:r>
            <a:endParaRPr sz="1400" dirty="0">
              <a:latin typeface="Arial"/>
              <a:cs typeface="Arial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stayed_in_weekday_nights: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weekday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nights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stay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rgbClr val="585858"/>
                </a:solidFill>
                <a:latin typeface="Arial"/>
                <a:cs typeface="Arial"/>
              </a:rPr>
              <a:t>reservation</a:t>
            </a:r>
            <a:endParaRPr lang="en-US" sz="1400" dirty="0">
              <a:solidFill>
                <a:srgbClr val="585858"/>
              </a:solidFill>
              <a:latin typeface="Arial"/>
              <a:cs typeface="Arial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27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meal</a:t>
            </a:r>
            <a:r>
              <a:rPr sz="1400" spc="-27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reservation.[BB,FB,HB,SC,Undefined]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Country: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origin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country</a:t>
            </a:r>
            <a:r>
              <a:rPr sz="1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guest.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Data</a:t>
            </a:r>
            <a:r>
              <a:rPr sz="2800" spc="-45" dirty="0"/>
              <a:t> </a:t>
            </a:r>
            <a:r>
              <a:rPr sz="2800" spc="-10" dirty="0"/>
              <a:t>Summary</a:t>
            </a:r>
            <a:r>
              <a:rPr sz="2800" b="0" spc="-10" dirty="0"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9009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market_segment: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show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how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reservation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was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made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what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purpose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reservation.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Eg,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corporate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means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corporate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trip,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TA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travel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agency.</a:t>
            </a:r>
            <a:endParaRPr sz="1600" dirty="0">
              <a:latin typeface="Arial"/>
              <a:cs typeface="Arial"/>
            </a:endParaRPr>
          </a:p>
          <a:p>
            <a:pPr marL="12700" marR="2966085">
              <a:lnSpc>
                <a:spcPct val="114999"/>
              </a:lnSpc>
              <a:spcBef>
                <a:spcPts val="1205"/>
              </a:spcBef>
            </a:pPr>
            <a:r>
              <a:rPr sz="1600" spc="-10" dirty="0" err="1" smtClean="0">
                <a:solidFill>
                  <a:srgbClr val="FF0000"/>
                </a:solidFill>
                <a:latin typeface="Arial"/>
                <a:cs typeface="Arial"/>
              </a:rPr>
              <a:t>distribution_channel</a:t>
            </a:r>
            <a:r>
              <a:rPr sz="1600" spc="-1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spc="-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1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medium</a:t>
            </a:r>
            <a:r>
              <a:rPr sz="1600" spc="-2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through</a:t>
            </a:r>
            <a:r>
              <a:rPr sz="1600" spc="-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Arial"/>
                <a:cs typeface="Arial"/>
              </a:rPr>
              <a:t>booking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was</a:t>
            </a:r>
            <a:r>
              <a:rPr lang="en-US" sz="160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made</a:t>
            </a:r>
            <a:r>
              <a:rPr lang="en-US" sz="16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160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720" dirty="0" smtClean="0">
                <a:solidFill>
                  <a:srgbClr val="585858"/>
                </a:solidFill>
                <a:latin typeface="Arial"/>
                <a:cs typeface="Arial"/>
              </a:rPr>
              <a:t>[</a:t>
            </a:r>
            <a:r>
              <a:rPr lang="en-US" sz="1600" spc="-720" dirty="0" smtClean="0">
                <a:solidFill>
                  <a:srgbClr val="585858"/>
                </a:solidFill>
                <a:latin typeface="Arial"/>
                <a:cs typeface="Arial"/>
              </a:rPr>
              <a:t>[</a:t>
            </a:r>
            <a:r>
              <a:rPr lang="en-US" sz="1600" dirty="0" smtClean="0">
                <a:solidFill>
                  <a:srgbClr val="585858"/>
                </a:solidFill>
                <a:latin typeface="Arial"/>
                <a:cs typeface="Arial"/>
              </a:rPr>
              <a:t>I </a:t>
            </a:r>
            <a:r>
              <a:rPr lang="en-US" sz="1600" dirty="0" err="1" smtClean="0">
                <a:solidFill>
                  <a:srgbClr val="585858"/>
                </a:solidFill>
                <a:latin typeface="Arial"/>
                <a:cs typeface="Arial"/>
              </a:rPr>
              <a:t>Di</a:t>
            </a:r>
            <a:r>
              <a:rPr sz="1600" dirty="0" err="1" smtClean="0">
                <a:solidFill>
                  <a:srgbClr val="585858"/>
                </a:solidFill>
                <a:latin typeface="Arial"/>
                <a:cs typeface="Arial"/>
              </a:rPr>
              <a:t>rect,Corporate,TA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1600" dirty="0" err="1" smtClean="0">
                <a:solidFill>
                  <a:srgbClr val="585858"/>
                </a:solidFill>
                <a:latin typeface="Arial"/>
                <a:cs typeface="Arial"/>
              </a:rPr>
              <a:t>TO,undefined,GDS</a:t>
            </a:r>
            <a:r>
              <a:rPr sz="1600" spc="-720" dirty="0" smtClean="0">
                <a:solidFill>
                  <a:srgbClr val="585858"/>
                </a:solidFill>
                <a:latin typeface="Arial"/>
                <a:cs typeface="Arial"/>
              </a:rPr>
              <a:t>.]</a:t>
            </a:r>
            <a:endParaRPr sz="1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10" dirty="0" err="1" smtClean="0">
                <a:solidFill>
                  <a:srgbClr val="FF0000"/>
                </a:solidFill>
                <a:latin typeface="Arial"/>
                <a:cs typeface="Arial"/>
              </a:rPr>
              <a:t>Is_repeated_guest</a:t>
            </a:r>
            <a:r>
              <a:rPr sz="1600" spc="-1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Shows</a:t>
            </a:r>
            <a:r>
              <a:rPr sz="1600" spc="-1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sz="1600" spc="-2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1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guest</a:t>
            </a:r>
            <a:r>
              <a:rPr sz="1600" spc="-2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600" spc="-2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who</a:t>
            </a:r>
            <a:r>
              <a:rPr sz="1600" spc="-1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has</a:t>
            </a:r>
            <a:r>
              <a:rPr sz="1600" spc="-2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arrived</a:t>
            </a:r>
            <a:r>
              <a:rPr sz="1600" spc="-1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earlier</a:t>
            </a:r>
            <a:r>
              <a:rPr sz="1600" spc="-2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600" spc="1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 smtClean="0">
                <a:solidFill>
                  <a:srgbClr val="585858"/>
                </a:solidFill>
                <a:latin typeface="Arial"/>
                <a:cs typeface="Arial"/>
              </a:rPr>
              <a:t>not.</a:t>
            </a:r>
            <a:r>
              <a:rPr lang="en-US" sz="1600" spc="-2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 smtClean="0">
                <a:solidFill>
                  <a:srgbClr val="585858"/>
                </a:solidFill>
                <a:latin typeface="Arial"/>
                <a:cs typeface="Arial"/>
              </a:rPr>
              <a:t>Values[0,1]--</a:t>
            </a:r>
            <a:r>
              <a:rPr sz="1600" spc="-25" dirty="0" smtClean="0">
                <a:solidFill>
                  <a:srgbClr val="585858"/>
                </a:solidFill>
                <a:latin typeface="Arial"/>
                <a:cs typeface="Arial"/>
              </a:rPr>
              <a:t>&gt;0</a:t>
            </a:r>
            <a:endParaRPr sz="1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dirty="0" smtClean="0">
                <a:solidFill>
                  <a:srgbClr val="585858"/>
                </a:solidFill>
                <a:latin typeface="Arial"/>
                <a:cs typeface="Arial"/>
              </a:rPr>
              <a:t>indicates</a:t>
            </a:r>
            <a:r>
              <a:rPr sz="1600" spc="-7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indicated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yes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person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repeated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guest.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days_in_waiting_list: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days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actual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booking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transact.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customer_type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customers(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Transient,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group,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etc.)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361950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Data</a:t>
            </a:r>
            <a:r>
              <a:rPr sz="2800" spc="-45" dirty="0"/>
              <a:t> </a:t>
            </a:r>
            <a:r>
              <a:rPr sz="2800" spc="-10" dirty="0"/>
              <a:t>Summary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018032"/>
            <a:ext cx="6829044" cy="3820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42951"/>
            <a:ext cx="8001000" cy="861774"/>
          </a:xfrm>
        </p:spPr>
        <p:txBody>
          <a:bodyPr/>
          <a:lstStyle/>
          <a:p>
            <a:pPr marL="12700">
              <a:spcBef>
                <a:spcPts val="95"/>
              </a:spcBef>
            </a:pPr>
            <a:r>
              <a:rPr lang="en-US" sz="2800" dirty="0"/>
              <a:t>Visualizing the missing values , Checking Null Value by plotting </a:t>
            </a:r>
            <a:r>
              <a:rPr lang="en-US" sz="2800" dirty="0" err="1"/>
              <a:t>Heatmap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" y="1885950"/>
            <a:ext cx="6019800" cy="31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869</Words>
  <Application>Microsoft Office PowerPoint</Application>
  <PresentationFormat>On-screen Show (16:9)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Noto Mono</vt:lpstr>
      <vt:lpstr>ui-monospace</vt:lpstr>
      <vt:lpstr>Office Theme</vt:lpstr>
      <vt:lpstr>Capstone Project Hotel Booking Analysis</vt:lpstr>
      <vt:lpstr>Points to Discuss:</vt:lpstr>
      <vt:lpstr>Agenda</vt:lpstr>
      <vt:lpstr>PowerPoint Presentation</vt:lpstr>
      <vt:lpstr>PowerPoint Presentation</vt:lpstr>
      <vt:lpstr>Data Summary</vt:lpstr>
      <vt:lpstr>Data Summary(contd..)</vt:lpstr>
      <vt:lpstr>Data Summary</vt:lpstr>
      <vt:lpstr>Visualizing the missing values , Checking Null Value by plotting Heatmap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Mayur Mhaske</cp:lastModifiedBy>
  <cp:revision>14</cp:revision>
  <dcterms:created xsi:type="dcterms:W3CDTF">2023-02-01T08:53:15Z</dcterms:created>
  <dcterms:modified xsi:type="dcterms:W3CDTF">2023-02-01T11:59:03Z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2023-02-01T00:00:00Z</vt:filetime>
  </property>
</Properties>
</file>