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Chukka Kumar Naidu-Aditya Degree College-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B.Sc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(Statistics)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primary methodology is driven by the IBM </a:t>
            </a:r>
            <a:r>
              <a:rPr lang="en-US" dirty="0" err="1"/>
              <a:t>AutoAI</a:t>
            </a:r>
            <a:r>
              <a:rPr lang="en-US" dirty="0"/>
              <a:t> platform and the </a:t>
            </a:r>
            <a:r>
              <a:rPr lang="en-US" dirty="0" err="1"/>
              <a:t>ibm</a:t>
            </a:r>
            <a:r>
              <a:rPr lang="en-US" dirty="0"/>
              <a:t>-</a:t>
            </a:r>
            <a:r>
              <a:rPr lang="en-US" dirty="0" err="1"/>
              <a:t>watsonx</a:t>
            </a:r>
            <a:r>
              <a:rPr lang="en-US" dirty="0"/>
              <a:t>-ai Python library, as detailed throughout the experiment notebook.</a:t>
            </a:r>
          </a:p>
          <a:p>
            <a:r>
              <a:rPr lang="en-US" dirty="0"/>
              <a:t>The implementation relies on foundational open-source libraries installed in the notebook, including scikit-learn for evaluation, </a:t>
            </a:r>
            <a:r>
              <a:rPr lang="en-US" dirty="0" err="1"/>
              <a:t>xgboost</a:t>
            </a:r>
            <a:r>
              <a:rPr lang="en-US" dirty="0"/>
              <a:t> for its algorithm, and </a:t>
            </a:r>
            <a:r>
              <a:rPr lang="en-US" dirty="0" err="1"/>
              <a:t>lale</a:t>
            </a:r>
            <a:r>
              <a:rPr lang="en-US" dirty="0"/>
              <a:t> for pipeline composition.</a:t>
            </a:r>
          </a:p>
          <a:p>
            <a:r>
              <a:rPr lang="en-US" dirty="0"/>
              <a:t>The solution leverages algorithms whose principles are described in key academic papers, such as those for Random Forests and </a:t>
            </a:r>
            <a:r>
              <a:rPr lang="en-US" dirty="0" err="1"/>
              <a:t>XGBoost</a:t>
            </a:r>
            <a:r>
              <a:rPr lang="en-US" dirty="0"/>
              <a:t>, which are explicitly listed for consideration by the </a:t>
            </a:r>
            <a:r>
              <a:rPr lang="en-US" dirty="0" err="1"/>
              <a:t>AutoAI</a:t>
            </a:r>
            <a:r>
              <a:rPr lang="en-US" dirty="0"/>
              <a:t> experiment.</a:t>
            </a:r>
          </a:p>
          <a:p>
            <a:r>
              <a:rPr lang="en-US" dirty="0"/>
              <a:t>The project's context is rooted in the KDD Cup 1999 dataset, a foundational benchmark for network intrusion detection research.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6102C-6BD4-7543-6604-C599E5127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3CB9C-CADA-EB19-AC23-B1A5FA93D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906" y="130175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E943EC-9E72-7C3C-0D9B-7207AA3DE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6052" y="1435510"/>
            <a:ext cx="7081027" cy="496529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This project involves building a machine learning-based Network Intrusion Detection System (NIDS) on the IBM Cloud platform. The model is trained to analyze network traffic data, automatically distinguishing normal activity from malicious cyber-attacks like DoS, Probe, R2L, and U2R to enhance network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1" y="92556"/>
            <a:ext cx="11040537" cy="47771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24232"/>
            <a:ext cx="11613485" cy="57271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200" b="1" dirty="0"/>
              <a:t>This solution outlines a structured, multi-phase workflow to develop and evaluate a machine learning-based Network Intrusion Detection System (NIDS). The entire process will be implemented using Python within a </a:t>
            </a:r>
            <a:r>
              <a:rPr lang="en-US" sz="1200" b="1" dirty="0" err="1"/>
              <a:t>Jupyter</a:t>
            </a:r>
            <a:r>
              <a:rPr lang="en-US" sz="1200" b="1" dirty="0"/>
              <a:t> Notebook environment hosted on IBM Watson Studio.</a:t>
            </a:r>
          </a:p>
          <a:p>
            <a:r>
              <a:rPr lang="en-IN" sz="1200" b="1" dirty="0">
                <a:latin typeface="Calibri"/>
                <a:ea typeface="+mn-lt"/>
                <a:cs typeface="+mn-lt"/>
              </a:rPr>
              <a:t>Data Collection: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b="1" dirty="0"/>
              <a:t>Initialize the project environment using IBM Watson Studio on the IBM Cloud Lite platform</a:t>
            </a:r>
          </a:p>
          <a:p>
            <a:pPr marL="629920" lvl="1" indent="-305435"/>
            <a:r>
              <a:rPr lang="en-US" sz="1200" b="1" dirty="0"/>
              <a:t>Acquire and load the "Network Intrusion Detection" dataset from Kaggle into the project workspace.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Preprocessing: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b="1" dirty="0"/>
              <a:t>Perform Exploratory Data Analysis (EDA) to understand feature distributions and class imbalance</a:t>
            </a:r>
            <a:r>
              <a:rPr lang="en-IN" sz="1200" b="1" dirty="0">
                <a:latin typeface="Calibri"/>
                <a:ea typeface="+mn-lt"/>
                <a:cs typeface="+mn-lt"/>
              </a:rPr>
              <a:t>.</a:t>
            </a:r>
          </a:p>
          <a:p>
            <a:pPr marL="629920" lvl="1" indent="-305435"/>
            <a:r>
              <a:rPr lang="en-IN" sz="1200" b="1" dirty="0"/>
              <a:t>Convert categorical features (protocol, service, flag) </a:t>
            </a:r>
            <a:r>
              <a:rPr lang="en-US" sz="1200" b="1" dirty="0"/>
              <a:t>into a numerical format using One-Hot Encoding.</a:t>
            </a:r>
          </a:p>
          <a:p>
            <a:pPr marL="629920" lvl="1" indent="-305435"/>
            <a:r>
              <a:rPr lang="en-US" sz="1200" b="1" dirty="0"/>
              <a:t>Normalize all numerical features using a </a:t>
            </a:r>
            <a:r>
              <a:rPr lang="en-US" sz="1200" b="1" dirty="0" err="1"/>
              <a:t>StandardScaler</a:t>
            </a:r>
            <a:r>
              <a:rPr lang="en-US" sz="1200" b="1" dirty="0"/>
              <a:t> to ensure uniform data scaling</a:t>
            </a:r>
            <a:r>
              <a:rPr lang="en-US" sz="1200" dirty="0"/>
              <a:t>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b="1" dirty="0"/>
              <a:t>Apply feature selection techniques to identify the most relevant features for intrusion detection.</a:t>
            </a:r>
            <a:r>
              <a:rPr lang="en-IN" sz="1200" b="1" dirty="0">
                <a:latin typeface="Calibri"/>
                <a:ea typeface="+mn-lt"/>
                <a:cs typeface="+mn-lt"/>
              </a:rPr>
              <a:t> </a:t>
            </a:r>
          </a:p>
          <a:p>
            <a:pPr marL="629920" lvl="1" indent="-305435"/>
            <a:r>
              <a:rPr lang="en-US" sz="1200" b="1" dirty="0"/>
              <a:t>Implement and train a variety of classification models for comparison, including Logistic Regression, Random Forest, and SVM.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Deployment: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Develop a user-friendly interface or application that provides real-time predictions for </a:t>
            </a:r>
            <a:r>
              <a:rPr lang="en-US" sz="1200" b="1" dirty="0"/>
              <a:t>network traffic data and receive real-time intrusion predictions.</a:t>
            </a:r>
          </a:p>
          <a:p>
            <a:pPr marL="495935" lvl="1" indent="-171450"/>
            <a:r>
              <a:rPr lang="en-US" sz="1200" b="1" dirty="0"/>
              <a:t>    Deploy the final, trained model as a web service using the IBM Watson Machine Learning service.</a:t>
            </a:r>
          </a:p>
          <a:p>
            <a:pPr marL="171935" indent="-171450"/>
            <a:r>
              <a:rPr lang="en-IN" sz="1500" b="1" dirty="0">
                <a:latin typeface="Calibri"/>
                <a:ea typeface="+mn-lt"/>
                <a:cs typeface="+mn-lt"/>
              </a:rPr>
              <a:t>    Evaluation:</a:t>
            </a:r>
            <a:endParaRPr lang="en-IN" sz="15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200" b="1" dirty="0"/>
              <a:t>Assess model performance using k-fold cross-validation to ensure reliable and stable results.</a:t>
            </a:r>
          </a:p>
          <a:p>
            <a:pPr marL="629920" lvl="1" indent="-305435"/>
            <a:r>
              <a:rPr lang="en-US" sz="1200" b="1" dirty="0"/>
              <a:t>Evaluate models with appropriate metrics like Precision, Recall, and F1-Score, focusing on the detection of attack classes.</a:t>
            </a:r>
          </a:p>
          <a:p>
            <a:pPr marL="629920" lvl="1" indent="-305435"/>
            <a:r>
              <a:rPr lang="en-US" sz="1200" b="1" dirty="0"/>
              <a:t>Select the best-performing model based on a comprehensive evaluation of the results.</a:t>
            </a:r>
            <a:r>
              <a:rPr lang="en-IN" sz="1200" b="1" dirty="0">
                <a:ea typeface="+mn-lt"/>
                <a:cs typeface="+mn-lt"/>
              </a:rPr>
              <a:t>:</a:t>
            </a:r>
            <a:endParaRPr lang="en-IN" sz="1200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</a:t>
            </a:r>
            <a:r>
              <a:rPr lang="en-US" sz="1800" b="1" dirty="0"/>
              <a:t>Network Intrusion Detection System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        </a:t>
            </a:r>
            <a:r>
              <a:rPr lang="en-US" sz="1800" dirty="0"/>
              <a:t>Cloud: IBM Cloud (using Watson Studio &amp; Watson Machine Learning).</a:t>
            </a:r>
          </a:p>
          <a:p>
            <a:pPr marL="0" indent="0">
              <a:buNone/>
            </a:pPr>
            <a:r>
              <a:rPr lang="en-US" sz="1800" dirty="0"/>
              <a:t>        Language: Python 3.8+.</a:t>
            </a:r>
            <a:endParaRPr lang="en-IN" sz="18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</a:t>
            </a:r>
          </a:p>
          <a:p>
            <a:pPr marL="0" indent="0">
              <a:buNone/>
            </a:pPr>
            <a:r>
              <a:rPr lang="en-IN" sz="1800" dirty="0"/>
              <a:t>       Data Handling: pandas, </a:t>
            </a:r>
            <a:r>
              <a:rPr lang="en-IN" sz="1800" dirty="0" err="1"/>
              <a:t>numpy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Visualization: matplotlib, seaborn</a:t>
            </a:r>
          </a:p>
          <a:p>
            <a:pPr marL="0" indent="0">
              <a:buNone/>
            </a:pPr>
            <a:r>
              <a:rPr lang="en-IN" sz="1800" dirty="0"/>
              <a:t>       ML &amp; Evaluation: scikit-learn</a:t>
            </a:r>
          </a:p>
          <a:p>
            <a:pPr marL="0" indent="0">
              <a:buNone/>
            </a:pPr>
            <a:r>
              <a:rPr lang="en-IN" sz="1800" dirty="0"/>
              <a:t>       Data Balancing: imbalanced-learn (for SMOTE)</a:t>
            </a:r>
          </a:p>
          <a:p>
            <a:r>
              <a:rPr lang="en-US" sz="1800" b="1" dirty="0"/>
              <a:t>Evaluation Focus:</a:t>
            </a:r>
          </a:p>
          <a:p>
            <a:pPr marL="0" indent="0">
              <a:buNone/>
            </a:pPr>
            <a:r>
              <a:rPr lang="en-US" sz="1800" dirty="0"/>
              <a:t>        Key metrics: Precision, Recall, and F1-Score to ensure real-world model effectiveness.</a:t>
            </a:r>
          </a:p>
          <a:p>
            <a:pPr marL="0" indent="0">
              <a:buNone/>
            </a:pPr>
            <a:endParaRPr lang="en-IN" sz="1800" dirty="0"/>
          </a:p>
          <a:p>
            <a:pPr marL="305435" indent="-305435"/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dirty="0">
                <a:ea typeface="+mn-lt"/>
                <a:cs typeface="+mn-lt"/>
              </a:rPr>
              <a:t>In the Algorithm section, describe the machine learning algorithm chosen for predicting </a:t>
            </a:r>
            <a:r>
              <a:rPr lang="en-US" sz="1400" b="1" dirty="0"/>
              <a:t>Network Intrusion Detection System</a:t>
            </a:r>
            <a:r>
              <a:rPr lang="en-IN" sz="1400" dirty="0">
                <a:ea typeface="+mn-lt"/>
                <a:cs typeface="+mn-lt"/>
              </a:rPr>
              <a:t>. structure for this section:</a:t>
            </a:r>
            <a:endParaRPr lang="en-IN" sz="1400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Algorithm Selection:</a:t>
            </a:r>
            <a:endParaRPr lang="en-IN" sz="1400" dirty="0"/>
          </a:p>
          <a:p>
            <a:pPr marL="629920" lvl="1" indent="-305435"/>
            <a:r>
              <a:rPr lang="en-US" dirty="0"/>
              <a:t>The project's strategy leverages IBM's </a:t>
            </a:r>
            <a:r>
              <a:rPr lang="en-US" dirty="0" err="1"/>
              <a:t>AutoAI</a:t>
            </a:r>
            <a:r>
              <a:rPr lang="en-US" dirty="0"/>
              <a:t> to automate the entire algorithm selection workflow by building, training, and ranking various classifiers—like </a:t>
            </a:r>
            <a:r>
              <a:rPr lang="en-US" dirty="0" err="1"/>
              <a:t>RandomForest</a:t>
            </a:r>
            <a:r>
              <a:rPr lang="en-US" dirty="0"/>
              <a:t> and </a:t>
            </a:r>
            <a:r>
              <a:rPr lang="en-US" dirty="0" err="1"/>
              <a:t>XGBoost</a:t>
            </a:r>
            <a:r>
              <a:rPr lang="en-US" dirty="0"/>
              <a:t>—to rapidly identify the highest-performing model through automated feature engineering and hyperparameter tuning</a:t>
            </a:r>
            <a:r>
              <a:rPr lang="en-IN" dirty="0">
                <a:ea typeface="+mn-lt"/>
                <a:cs typeface="+mn-lt"/>
              </a:rPr>
              <a:t>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Data Input:</a:t>
            </a:r>
            <a:endParaRPr lang="en-IN" sz="1400" dirty="0"/>
          </a:p>
          <a:p>
            <a:pPr marL="629920" lvl="1" indent="-305435"/>
            <a:r>
              <a:rPr lang="en-US" dirty="0"/>
              <a:t>The model uses various network traffic features as input to predict the class column, distinguishing between 'normal' and 'attack' activities</a:t>
            </a:r>
            <a:r>
              <a:rPr lang="en-IN" dirty="0">
                <a:ea typeface="+mn-lt"/>
                <a:cs typeface="+mn-lt"/>
              </a:rPr>
              <a:t>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Process:</a:t>
            </a:r>
            <a:endParaRPr lang="en-IN" sz="1400" dirty="0"/>
          </a:p>
          <a:p>
            <a:pPr marL="629920" lvl="1" indent="-305435"/>
            <a:r>
              <a:rPr lang="en-US" dirty="0"/>
              <a:t>The model is trained by optimizing for an accuracy score, with </a:t>
            </a:r>
            <a:r>
              <a:rPr lang="en-US" dirty="0" err="1"/>
              <a:t>AutoAI</a:t>
            </a:r>
            <a:r>
              <a:rPr lang="en-US" dirty="0"/>
              <a:t> automatically tuning features and hyperparameters for the top algorithms, while a 10% holdout set is used for final validation</a:t>
            </a:r>
            <a:r>
              <a:rPr lang="en-IN" dirty="0">
                <a:ea typeface="+mn-lt"/>
                <a:cs typeface="+mn-lt"/>
              </a:rPr>
              <a:t>.</a:t>
            </a:r>
            <a:endParaRPr lang="en-IN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Prediction Process:</a:t>
            </a:r>
            <a:endParaRPr lang="en-IN" sz="1400" dirty="0"/>
          </a:p>
          <a:p>
            <a:pPr marL="629920" lvl="1" indent="-305435"/>
            <a:r>
              <a:rPr lang="en-US" dirty="0"/>
              <a:t>The final pipeline predicts whether new network traffic is malicious or normal, which is executed either by a direct .predict() call or an API request to the deployed web service</a:t>
            </a:r>
            <a:r>
              <a:rPr lang="en-IN" dirty="0">
                <a:ea typeface="+mn-lt"/>
                <a:cs typeface="+mn-lt"/>
              </a:rPr>
              <a:t>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Results &amp; Outcomes</a:t>
            </a:r>
          </a:p>
          <a:p>
            <a:r>
              <a:rPr lang="en-US" dirty="0"/>
              <a:t> Ranked Model Leaderboard: The experiment generates a summary table that ranks all trained pipelines by their   accuracy score, allowing for the clear identification of the top-performing model.</a:t>
            </a:r>
          </a:p>
          <a:p>
            <a:r>
              <a:rPr lang="en-US" dirty="0"/>
              <a:t>Optimized Pipeline Artifact: The best pipeline is delivered as a fully trained scikit-learn model object, encapsulating all preprocessing and ready for immediate prediction tasks.</a:t>
            </a:r>
          </a:p>
          <a:p>
            <a:r>
              <a:rPr lang="en-US" dirty="0"/>
              <a:t>Actionable Insights: Feature importance scores are provided for the best model, revealing which network traffic features are the most critical for detecting an intrusion.</a:t>
            </a:r>
          </a:p>
          <a:p>
            <a:r>
              <a:rPr lang="en-US" dirty="0"/>
              <a:t>Live API Deployment: The final result is a deployed REST API web service on IBM Watsonx.ai, making the model available for real-time scoring and integration with other security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Successful Implementation: This project successfully developed and deployed a high-performing machine learning model for Network Intrusion Detection, meeting all primary objectives.</a:t>
            </a:r>
          </a:p>
          <a:p>
            <a:r>
              <a:rPr lang="en-US" dirty="0"/>
              <a:t>Power of Automation: The use of IBM's </a:t>
            </a:r>
            <a:r>
              <a:rPr lang="en-US" dirty="0" err="1"/>
              <a:t>AutoAI</a:t>
            </a:r>
            <a:r>
              <a:rPr lang="en-US" dirty="0"/>
              <a:t> was highly effective, demonstrating its ability to automate the complex workflow of model selection, feature engineering, and hyperparameter tuning, which significantly accelerated the development process.</a:t>
            </a:r>
          </a:p>
          <a:p>
            <a:r>
              <a:rPr lang="en-US" dirty="0"/>
              <a:t>Production-Ready Outcome: The final result is not just a theoretical model, but a live REST API deployed on IBM Watsonx.ai, capable of delivering real-time predictions and ready for integration into a broader cybersecurity framework.</a:t>
            </a:r>
          </a:p>
          <a:p>
            <a:r>
              <a:rPr lang="en-US" dirty="0"/>
              <a:t>Future Potential: This work establishes a robust and scalable foundation for building advanced, automated security solutions, proving the value of modern ML platforms in addressing critical cybersecurity challenges.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project's strategy leverages IBM's </a:t>
            </a:r>
            <a:r>
              <a:rPr lang="en-US" dirty="0" err="1"/>
              <a:t>AutoAI</a:t>
            </a:r>
            <a:r>
              <a:rPr lang="en-US" dirty="0"/>
              <a:t> to automate algorithm selection by evaluating and ranking various classifiers to find the optimal pipeline.</a:t>
            </a:r>
          </a:p>
          <a:p>
            <a:r>
              <a:rPr lang="en-US" dirty="0"/>
              <a:t>The model uses network traffic features as input to predict the class column, distinguishing between 'normal' and 'attack' activities.</a:t>
            </a:r>
          </a:p>
          <a:p>
            <a:r>
              <a:rPr lang="en-US" dirty="0"/>
              <a:t>The training process optimizes for an accuracy score, with </a:t>
            </a:r>
            <a:r>
              <a:rPr lang="en-US" dirty="0" err="1"/>
              <a:t>AutoAI</a:t>
            </a:r>
            <a:r>
              <a:rPr lang="en-US" dirty="0"/>
              <a:t> handling all feature engineering and hyperparameter tuning, while using a 10% holdout set for validation.</a:t>
            </a:r>
          </a:p>
          <a:p>
            <a:r>
              <a:rPr lang="en-US" dirty="0"/>
              <a:t>The final, optimized pipeline predicts threats from new data either through a direct .predict() call or via an API request to its deployed web service.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F2B1D1FA814B4AAF203D2D59648C44" ma:contentTypeVersion="4" ma:contentTypeDescription="Create a new document." ma:contentTypeScope="" ma:versionID="0f26b93742ceb6e7fe69d4830eb27a7d">
  <xsd:schema xmlns:xsd="http://www.w3.org/2001/XMLSchema" xmlns:xs="http://www.w3.org/2001/XMLSchema" xmlns:p="http://schemas.microsoft.com/office/2006/metadata/properties" xmlns:ns3="28248a13-d85a-4a59-8ab6-296a7a0c671d" targetNamespace="http://schemas.microsoft.com/office/2006/metadata/properties" ma:root="true" ma:fieldsID="0f03a1c7bab06ed05fec59c1f774caed" ns3:_="">
    <xsd:import namespace="28248a13-d85a-4a59-8ab6-296a7a0c671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48a13-d85a-4a59-8ab6-296a7a0c671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28248a13-d85a-4a59-8ab6-296a7a0c671d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D372215-31B1-487C-A9CB-3FB7CB1D4D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248a13-d85a-4a59-8ab6-296a7a0c67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1317</TotalTime>
  <Words>1121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Joshna Priya  Chukka</cp:lastModifiedBy>
  <cp:revision>26</cp:revision>
  <dcterms:created xsi:type="dcterms:W3CDTF">2021-05-26T16:50:10Z</dcterms:created>
  <dcterms:modified xsi:type="dcterms:W3CDTF">2025-08-08T14:40:18Z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0x0101008EF2B1D1FA814B4AAF203D2D59648C44</vt:lpwstr>
  </property>
</Properties>
</file>