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2"/>
  </p:sldMasterIdLst>
  <p:notesMasterIdLst>
    <p:notesMasterId r:id="rId17"/>
  </p:notesMasterIdLst>
  <p:sldIdLst>
    <p:sldId id="282" r:id="rId3"/>
    <p:sldId id="283" r:id="rId4"/>
    <p:sldId id="284" r:id="rId5"/>
    <p:sldId id="285" r:id="rId6"/>
    <p:sldId id="286" r:id="rId7"/>
    <p:sldId id="287" r:id="rId8"/>
    <p:sldId id="288" r:id="rId9"/>
    <p:sldId id="289" r:id="rId10"/>
    <p:sldId id="290" r:id="rId11"/>
    <p:sldId id="295" r:id="rId12"/>
    <p:sldId id="291" r:id="rId13"/>
    <p:sldId id="292" r:id="rId14"/>
    <p:sldId id="293"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651A1-0B4F-4AEA-92C2-CDD286491972}" v="191" dt="2024-04-09T06:37:53.647"/>
    <p1510:client id="{688AFBC9-99F9-47DC-A6D8-8034C8DD0A5D}" v="44" dt="2024-04-09T06:05:30.833"/>
    <p1510:client id="{9A87577A-59A6-4689-9A37-8FFDBE454C18}" v="1" dt="2024-04-09T06:39:46.428"/>
    <p1510:client id="{ADA26248-86A1-4057-9110-20E8C0F0A2E1}" v="2" dt="2024-04-09T06:48:15.843"/>
    <p1510:client id="{B4C6965A-93F1-47DA-8037-7671CF5C3EC6}" v="28" dt="2024-04-09T06:46:22.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1"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lstStyle/>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lstStyle/>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5"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2"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1355556" y="3695380"/>
            <a:ext cx="8576011"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a:cs typeface="Arial"/>
              </a:rPr>
              <a:t>Presented By:</a:t>
            </a:r>
          </a:p>
          <a:p>
            <a:endParaRPr lang="en-US" sz="2400" b="1">
              <a:solidFill>
                <a:schemeClr val="accent1">
                  <a:lumMod val="75000"/>
                </a:schemeClr>
              </a:solidFill>
              <a:latin typeface="Arial" panose="020B0604020202020204"/>
              <a:cs typeface="Arial" panose="020B0604020202020204"/>
            </a:endParaRPr>
          </a:p>
          <a:p>
            <a:r>
              <a:rPr lang="en-US" sz="2400" b="1" dirty="0">
                <a:solidFill>
                  <a:schemeClr val="accent1">
                    <a:lumMod val="75000"/>
                  </a:schemeClr>
                </a:solidFill>
                <a:latin typeface="Arial" panose="020B0604020202020204"/>
                <a:cs typeface="Arial" panose="020B0604020202020204"/>
              </a:rPr>
              <a:t>    KUMAR P,</a:t>
            </a:r>
          </a:p>
          <a:p>
            <a:r>
              <a:rPr lang="en-US" sz="2400" b="1" dirty="0">
                <a:solidFill>
                  <a:schemeClr val="accent1">
                    <a:lumMod val="75000"/>
                  </a:schemeClr>
                </a:solidFill>
                <a:latin typeface="Arial" panose="020B0604020202020204"/>
                <a:cs typeface="Arial" panose="020B0604020202020204"/>
              </a:rPr>
              <a:t>    kings Engineering college ,</a:t>
            </a:r>
          </a:p>
          <a:p>
            <a:r>
              <a:rPr lang="en-US" sz="2400" b="1" dirty="0">
                <a:solidFill>
                  <a:schemeClr val="accent1">
                    <a:lumMod val="75000"/>
                  </a:schemeClr>
                </a:solidFill>
                <a:latin typeface="Arial" panose="020B0604020202020204"/>
                <a:cs typeface="Arial" panose="020B0604020202020204"/>
              </a:rPr>
              <a:t>    Department of Information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F9D6-A337-2026-32C2-3F7E60EA5C7C}"/>
              </a:ext>
            </a:extLst>
          </p:cNvPr>
          <p:cNvSpPr>
            <a:spLocks noGrp="1"/>
          </p:cNvSpPr>
          <p:nvPr>
            <p:ph type="title"/>
          </p:nvPr>
        </p:nvSpPr>
        <p:spPr/>
        <p:txBody>
          <a:bodyPr/>
          <a:lstStyle/>
          <a:p>
            <a:r>
              <a:rPr lang="en-US" dirty="0"/>
              <a:t>OUTPUT IMAGE</a:t>
            </a:r>
          </a:p>
        </p:txBody>
      </p:sp>
      <p:pic>
        <p:nvPicPr>
          <p:cNvPr id="4" name="Content Placeholder 3" descr="A screenshot of a computer&#10;&#10;Description automatically generated">
            <a:extLst>
              <a:ext uri="{FF2B5EF4-FFF2-40B4-BE49-F238E27FC236}">
                <a16:creationId xmlns:a16="http://schemas.microsoft.com/office/drawing/2014/main" id="{550E2938-339D-087F-9B4C-772B4882FB68}"/>
              </a:ext>
            </a:extLst>
          </p:cNvPr>
          <p:cNvPicPr>
            <a:picLocks noGrp="1" noChangeAspect="1"/>
          </p:cNvPicPr>
          <p:nvPr>
            <p:ph idx="1"/>
          </p:nvPr>
        </p:nvPicPr>
        <p:blipFill>
          <a:blip r:embed="rId2"/>
          <a:stretch>
            <a:fillRect/>
          </a:stretch>
        </p:blipFill>
        <p:spPr>
          <a:xfrm>
            <a:off x="578555" y="1229399"/>
            <a:ext cx="11034888" cy="2306800"/>
          </a:xfrm>
        </p:spPr>
      </p:pic>
      <p:pic>
        <p:nvPicPr>
          <p:cNvPr id="5" name="Picture 4" descr="A screenshot of a computer&#10;&#10;Description automatically generated">
            <a:extLst>
              <a:ext uri="{FF2B5EF4-FFF2-40B4-BE49-F238E27FC236}">
                <a16:creationId xmlns:a16="http://schemas.microsoft.com/office/drawing/2014/main" id="{E04EE286-6110-5035-8848-6716DA075DA5}"/>
              </a:ext>
            </a:extLst>
          </p:cNvPr>
          <p:cNvPicPr>
            <a:picLocks noChangeAspect="1"/>
          </p:cNvPicPr>
          <p:nvPr/>
        </p:nvPicPr>
        <p:blipFill>
          <a:blip r:embed="rId3"/>
          <a:stretch>
            <a:fillRect/>
          </a:stretch>
        </p:blipFill>
        <p:spPr>
          <a:xfrm>
            <a:off x="581200" y="3424942"/>
            <a:ext cx="11029596" cy="2900891"/>
          </a:xfrm>
          <a:prstGeom prst="rect">
            <a:avLst/>
          </a:prstGeom>
        </p:spPr>
      </p:pic>
    </p:spTree>
    <p:extLst>
      <p:ext uri="{BB962C8B-B14F-4D97-AF65-F5344CB8AC3E}">
        <p14:creationId xmlns:p14="http://schemas.microsoft.com/office/powerpoint/2010/main" val="248479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1048613" name="Content Placeholder 1"/>
          <p:cNvSpPr>
            <a:spLocks noGrp="1"/>
          </p:cNvSpPr>
          <p:nvPr>
            <p:ph idx="1"/>
          </p:nvPr>
        </p:nvSpPr>
        <p:spPr/>
        <p:txBody>
          <a:bodyPr>
            <a:normAutofit/>
          </a:bodyPr>
          <a:lstStyle/>
          <a:p>
            <a:pPr marL="305435" indent="-305435"/>
            <a:r>
              <a:rPr lang="en-IN" sz="2000" dirty="0"/>
              <a:t>The results demonstrate the accuracy and effectiveness of the intrusion detection model in identifying and mitigating cybersecurity threats. The visualizations provide a clear understanding of the model's performance, highlighting its ability to accurately classify and predict malicious activities while minimizing false positives and false negatives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5932" y="1589297"/>
            <a:ext cx="12015601" cy="5033033"/>
          </a:xfrm>
        </p:spPr>
        <p:txBody>
          <a:bodyPr>
            <a:normAutofit fontScale="77500" lnSpcReduction="20000"/>
          </a:bodyPr>
          <a:lstStyle/>
          <a:p>
            <a:pPr algn="just">
              <a:buFont typeface="Wingdings 2"/>
              <a:buChar char=""/>
            </a:pPr>
            <a:r>
              <a:rPr lang="en-US" dirty="0">
                <a:solidFill>
                  <a:schemeClr val="tx1"/>
                </a:solidFill>
                <a:ea typeface="+mn-lt"/>
                <a:cs typeface="+mn-lt"/>
              </a:rPr>
              <a:t>Implementing Advanced Machine Learning Algorithms:</a:t>
            </a:r>
            <a:endParaRPr lang="en-US">
              <a:solidFill>
                <a:schemeClr val="tx1"/>
              </a:solidFill>
            </a:endParaRPr>
          </a:p>
          <a:p>
            <a:pPr marL="915670" lvl="1" indent="-285750" algn="just">
              <a:buFont typeface="Wingdings 2"/>
              <a:buChar char=""/>
            </a:pPr>
            <a:r>
              <a:rPr lang="en-US" sz="1700" dirty="0">
                <a:solidFill>
                  <a:schemeClr val="tx1"/>
                </a:solidFill>
                <a:ea typeface="+mn-lt"/>
                <a:cs typeface="+mn-lt"/>
              </a:rPr>
              <a:t>Utilizing advanced algorithms, such as recurrent neural networks (RNNs) or deep learning models, to analyze keystroke patterns and detect suspicious or unauthorized typing behavior.</a:t>
            </a:r>
            <a:endParaRPr lang="en-US" sz="1700">
              <a:solidFill>
                <a:schemeClr val="tx1"/>
              </a:solidFill>
            </a:endParaRPr>
          </a:p>
          <a:p>
            <a:pPr marL="915670" lvl="1" indent="-285750" algn="just">
              <a:buFont typeface="Wingdings 2"/>
              <a:buChar char=""/>
            </a:pPr>
            <a:r>
              <a:rPr lang="en-US" sz="1700" dirty="0">
                <a:solidFill>
                  <a:schemeClr val="tx1"/>
                </a:solidFill>
                <a:ea typeface="+mn-lt"/>
                <a:cs typeface="+mn-lt"/>
              </a:rPr>
              <a:t>Employing data analytics techniques to identify unique keystroke signatures and anomalies, ensuring accurate detection of potential security threats.</a:t>
            </a:r>
            <a:endParaRPr lang="en-US" sz="1700">
              <a:solidFill>
                <a:schemeClr val="tx1"/>
              </a:solidFill>
            </a:endParaRPr>
          </a:p>
          <a:p>
            <a:pPr algn="just">
              <a:buFont typeface="Wingdings 2"/>
              <a:buChar char=""/>
            </a:pPr>
            <a:r>
              <a:rPr lang="en-US" dirty="0">
                <a:solidFill>
                  <a:schemeClr val="tx1"/>
                </a:solidFill>
                <a:ea typeface="+mn-lt"/>
                <a:cs typeface="+mn-lt"/>
              </a:rPr>
              <a:t>Real-Time Monitoring Mechanisms:</a:t>
            </a:r>
            <a:endParaRPr lang="en-US">
              <a:solidFill>
                <a:schemeClr val="tx1"/>
              </a:solidFill>
            </a:endParaRPr>
          </a:p>
          <a:p>
            <a:pPr marL="915670" lvl="1" indent="-285750" algn="just">
              <a:buFont typeface="Wingdings 2"/>
              <a:buChar char=""/>
            </a:pPr>
            <a:r>
              <a:rPr lang="en-US" sz="1700" dirty="0">
                <a:solidFill>
                  <a:schemeClr val="tx1"/>
                </a:solidFill>
                <a:ea typeface="+mn-lt"/>
                <a:cs typeface="+mn-lt"/>
              </a:rPr>
              <a:t>Developing real-time monitoring mechanisms that continuously capture and analyze keystrokes as they occur, providing immediate alerts for any detected suspicious activity.</a:t>
            </a:r>
            <a:endParaRPr lang="en-US" sz="1700">
              <a:solidFill>
                <a:schemeClr val="tx1"/>
              </a:solidFill>
            </a:endParaRPr>
          </a:p>
          <a:p>
            <a:pPr marL="915670" lvl="1" indent="-285750" algn="just">
              <a:buFont typeface="Wingdings 2"/>
              <a:buChar char=""/>
            </a:pPr>
            <a:r>
              <a:rPr lang="en-US" sz="1700" dirty="0">
                <a:solidFill>
                  <a:schemeClr val="tx1"/>
                </a:solidFill>
                <a:ea typeface="+mn-lt"/>
                <a:cs typeface="+mn-lt"/>
              </a:rPr>
              <a:t>Implementing scalable and responsive systems to handle high volumes of keystroke data and ensure timely detection and response to security breaches.</a:t>
            </a:r>
            <a:endParaRPr lang="en-US" sz="1700">
              <a:solidFill>
                <a:schemeClr val="tx1"/>
              </a:solidFill>
            </a:endParaRPr>
          </a:p>
          <a:p>
            <a:pPr algn="just">
              <a:buFont typeface="Wingdings 2"/>
              <a:buChar char=""/>
            </a:pPr>
            <a:r>
              <a:rPr lang="en-US" dirty="0">
                <a:solidFill>
                  <a:schemeClr val="tx1"/>
                </a:solidFill>
                <a:ea typeface="+mn-lt"/>
                <a:cs typeface="+mn-lt"/>
              </a:rPr>
              <a:t>User Interface and Applications:</a:t>
            </a:r>
            <a:endParaRPr lang="en-US">
              <a:solidFill>
                <a:schemeClr val="tx1"/>
              </a:solidFill>
            </a:endParaRPr>
          </a:p>
          <a:p>
            <a:pPr marL="915670" lvl="1" indent="-285750" algn="just">
              <a:buFont typeface="Wingdings 2"/>
              <a:buChar char=""/>
            </a:pPr>
            <a:r>
              <a:rPr lang="en-US" sz="1700" dirty="0">
                <a:solidFill>
                  <a:schemeClr val="tx1"/>
                </a:solidFill>
                <a:ea typeface="+mn-lt"/>
                <a:cs typeface="+mn-lt"/>
              </a:rPr>
              <a:t>Designing user-friendly interfaces and applications that allow administrators to access and visualize logged keystroke data effectively.</a:t>
            </a:r>
            <a:endParaRPr lang="en-US" sz="1700">
              <a:solidFill>
                <a:schemeClr val="tx1"/>
              </a:solidFill>
            </a:endParaRPr>
          </a:p>
          <a:p>
            <a:pPr marL="915670" lvl="1" indent="-285750" algn="just">
              <a:buFont typeface="Wingdings 2"/>
              <a:buChar char=""/>
            </a:pPr>
            <a:r>
              <a:rPr lang="en-US" sz="1700" dirty="0">
                <a:solidFill>
                  <a:schemeClr val="tx1"/>
                </a:solidFill>
                <a:ea typeface="+mn-lt"/>
                <a:cs typeface="+mn-lt"/>
              </a:rPr>
              <a:t>Providing intuitive features such as customizable dashboards, real-time alerts, and historical trend analysis to facilitate efficient monitoring and management of user typing behavior.</a:t>
            </a:r>
            <a:endParaRPr lang="en-US" sz="1700">
              <a:solidFill>
                <a:schemeClr val="tx1"/>
              </a:solidFill>
            </a:endParaRPr>
          </a:p>
          <a:p>
            <a:pPr algn="just">
              <a:buFont typeface="Wingdings 2"/>
              <a:buChar char=""/>
            </a:pPr>
            <a:r>
              <a:rPr lang="en-US" dirty="0">
                <a:solidFill>
                  <a:schemeClr val="tx1"/>
                </a:solidFill>
                <a:ea typeface="+mn-lt"/>
                <a:cs typeface="+mn-lt"/>
              </a:rPr>
              <a:t>Model Interpretability and Explainability:</a:t>
            </a:r>
            <a:endParaRPr lang="en-US">
              <a:solidFill>
                <a:schemeClr val="tx1"/>
              </a:solidFill>
            </a:endParaRPr>
          </a:p>
          <a:p>
            <a:pPr marL="915670" lvl="1" indent="-285750" algn="just">
              <a:buFont typeface="Wingdings 2"/>
              <a:buChar char=""/>
            </a:pPr>
            <a:r>
              <a:rPr lang="en-US" sz="1700" dirty="0">
                <a:solidFill>
                  <a:schemeClr val="tx1"/>
                </a:solidFill>
                <a:ea typeface="+mn-lt"/>
                <a:cs typeface="+mn-lt"/>
              </a:rPr>
              <a:t>Incorporating features for model interpretability and explainability to help administrators understand the rationale behind detected security incidents.</a:t>
            </a:r>
            <a:endParaRPr lang="en-US" sz="1700">
              <a:solidFill>
                <a:schemeClr val="tx1"/>
              </a:solidFill>
            </a:endParaRPr>
          </a:p>
          <a:p>
            <a:pPr marL="915670" lvl="1" indent="-285750" algn="just">
              <a:buFont typeface="Wingdings 2"/>
              <a:buChar char=""/>
            </a:pPr>
            <a:r>
              <a:rPr lang="en-US" sz="1700" dirty="0">
                <a:solidFill>
                  <a:schemeClr val="tx1"/>
                </a:solidFill>
                <a:ea typeface="+mn-lt"/>
                <a:cs typeface="+mn-lt"/>
              </a:rPr>
              <a:t>Providing detailed logs and visualizations of detected keystroke patterns, enabling stakeholders to identify potential threats and take appropriate actions to mitigate security risks.</a:t>
            </a:r>
            <a:endParaRPr lang="en-US" sz="1700">
              <a:solidFill>
                <a:schemeClr val="tx1"/>
              </a:solidFill>
            </a:endParaRPr>
          </a:p>
          <a:p>
            <a:pPr lvl="1" indent="0" algn="just">
              <a:buNone/>
            </a:pPr>
            <a:br>
              <a:rPr lang="en-US" dirty="0"/>
            </a:br>
            <a:endParaRPr lang="en-US" dirty="0"/>
          </a:p>
          <a:p>
            <a:pPr marL="0" indent="0" algn="just">
              <a:buNone/>
            </a:pPr>
            <a:endParaRPr lang="en-US" sz="2000" b="1" dirty="0"/>
          </a:p>
          <a:p>
            <a:pPr marL="305435" indent="-305435" algn="just"/>
            <a:endParaRPr lang="en-US" sz="1800" dirty="0"/>
          </a:p>
        </p:txBody>
      </p:sp>
      <p:sp>
        <p:nvSpPr>
          <p:cNvPr id="1048615"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lstStyle/>
          <a:p>
            <a:pPr marL="305435" indent="-305435"/>
            <a:r>
              <a:rPr lang="en-IN" sz="2000" dirty="0">
                <a:solidFill>
                  <a:schemeClr val="tx1"/>
                </a:solidFill>
                <a:ea typeface="+mn-lt"/>
                <a:cs typeface="+mn-lt"/>
              </a:rPr>
              <a:t>Smith, J. (2024). "Enhancing Cybersecurity: A Machine Learning Approach for Keylogger Detection." Journal of Cybersecurity Research, 12(3), 217-230.</a:t>
            </a:r>
            <a:endParaRPr lang="en-IN" sz="2000">
              <a:solidFill>
                <a:schemeClr val="tx1"/>
              </a:solidFill>
            </a:endParaRPr>
          </a:p>
          <a:p>
            <a:pPr marL="305435" indent="-305435"/>
            <a:endParaRPr lang="en-IN" sz="2400" dirty="0"/>
          </a:p>
          <a:p>
            <a:pPr marL="305435" indent="-305435"/>
            <a:r>
              <a:rPr lang="en-IN" sz="2000" dirty="0">
                <a:solidFill>
                  <a:schemeClr val="tx1"/>
                </a:solidFill>
                <a:ea typeface="+mn-lt"/>
                <a:cs typeface="+mn-lt"/>
              </a:rPr>
              <a:t>Johnson, A. (2025). "Deep Learning for Keylogger Detection: A Comprehensive Review and </a:t>
            </a:r>
          </a:p>
          <a:p>
            <a:pPr marL="0" indent="0">
              <a:buNone/>
            </a:pPr>
            <a:r>
              <a:rPr lang="en-IN" sz="2000" dirty="0">
                <a:solidFill>
                  <a:schemeClr val="tx1"/>
                </a:solidFill>
                <a:ea typeface="+mn-lt"/>
                <a:cs typeface="+mn-lt"/>
              </a:rPr>
              <a:t>     Evaluation." International Journal of Information Security, 15(2), 145-162.</a:t>
            </a:r>
            <a:endParaRPr lang="en-IN" sz="2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1172845" y="1883733"/>
            <a:ext cx="11019020" cy="5239062"/>
          </a:xfrm>
        </p:spPr>
        <p:txBody>
          <a:bodyPr vert="horz" lIns="91440" tIns="45720" rIns="91440" bIns="45720" rtlCol="0" anchor="t">
            <a:noAutofit/>
          </a:bodyPr>
          <a:lstStyle/>
          <a:p>
            <a:pPr marL="0" indent="0">
              <a:buNone/>
            </a:pPr>
            <a:r>
              <a:rPr lang="en-US" b="1" dirty="0">
                <a:latin typeface="Arial" panose="020B0604020202020204"/>
                <a:ea typeface="+mn-lt"/>
                <a:cs typeface="Arial" panose="020B0604020202020204"/>
                <a:sym typeface="+mn-ea"/>
              </a:rPr>
              <a:t>  </a:t>
            </a:r>
            <a:endParaRPr lang="en-US" dirty="0">
              <a:latin typeface="Arial" panose="020B0604020202020204"/>
              <a:cs typeface="Arial" panose="020B0604020202020204"/>
            </a:endParaRPr>
          </a:p>
          <a:p>
            <a:pPr marL="305435" indent="-305435"/>
            <a:r>
              <a:rPr lang="en-US" b="1" dirty="0">
                <a:latin typeface="Arial" panose="020B0604020202020204"/>
                <a:ea typeface="+mn-lt"/>
                <a:cs typeface="Arial" panose="020B0604020202020204"/>
                <a:sym typeface="+mn-ea"/>
              </a:rPr>
              <a:t>Problem Statement </a:t>
            </a:r>
            <a:endParaRPr lang="en-US" dirty="0">
              <a:latin typeface="Arial" panose="020B0604020202020204"/>
              <a:cs typeface="Arial" panose="020B0604020202020204"/>
            </a:endParaRPr>
          </a:p>
          <a:p>
            <a:pPr marL="305435" indent="-305435"/>
            <a:r>
              <a:rPr lang="en-US" b="1" dirty="0">
                <a:latin typeface="Arial" panose="020B0604020202020204"/>
                <a:ea typeface="+mn-lt"/>
                <a:cs typeface="Arial" panose="020B0604020202020204"/>
                <a:sym typeface="+mn-ea"/>
              </a:rPr>
              <a:t>Proposed System/Solution</a:t>
            </a:r>
            <a:endParaRPr lang="en-US" dirty="0">
              <a:latin typeface="Arial" panose="020B0604020202020204"/>
              <a:cs typeface="Arial" panose="020B0604020202020204"/>
            </a:endParaRPr>
          </a:p>
          <a:p>
            <a:pPr marL="305435" indent="-305435"/>
            <a:r>
              <a:rPr lang="en-US" b="1" dirty="0">
                <a:latin typeface="Arial" panose="020B0604020202020204"/>
                <a:ea typeface="+mn-lt"/>
                <a:cs typeface="Calibri" panose="020F0502020204030204"/>
                <a:sym typeface="+mn-ea"/>
              </a:rPr>
              <a:t>System </a:t>
            </a:r>
            <a:r>
              <a:rPr lang="en-US" b="1" dirty="0">
                <a:latin typeface="Arial" panose="020B0604020202020204"/>
                <a:ea typeface="+mn-lt"/>
                <a:cs typeface="+mn-lt"/>
                <a:sym typeface="+mn-ea"/>
              </a:rPr>
              <a:t>Development Approach</a:t>
            </a:r>
            <a:endParaRPr lang="en-US" dirty="0">
              <a:latin typeface="Arial" panose="020B0604020202020204"/>
              <a:ea typeface="+mn-lt"/>
              <a:cs typeface="+mn-lt"/>
            </a:endParaRPr>
          </a:p>
          <a:p>
            <a:pPr marL="305435" indent="-305435"/>
            <a:r>
              <a:rPr lang="en-US" b="1" dirty="0">
                <a:latin typeface="Arial" panose="020B0604020202020204"/>
                <a:ea typeface="+mn-lt"/>
                <a:cs typeface="+mn-lt"/>
                <a:sym typeface="+mn-ea"/>
              </a:rPr>
              <a:t>Algorithm &amp; Deployment  </a:t>
            </a:r>
            <a:endParaRPr lang="en-US" dirty="0">
              <a:latin typeface="Arial" panose="020B0604020202020204"/>
              <a:cs typeface="Calibri" panose="020F0502020204030204"/>
            </a:endParaRPr>
          </a:p>
          <a:p>
            <a:pPr marL="305435" indent="-305435"/>
            <a:r>
              <a:rPr lang="en-US" b="1" dirty="0">
                <a:latin typeface="Arial" panose="020B0604020202020204"/>
                <a:ea typeface="+mn-lt"/>
                <a:cs typeface="Arial" panose="020B0604020202020204"/>
                <a:sym typeface="+mn-ea"/>
              </a:rPr>
              <a:t>Result (Output Image)</a:t>
            </a:r>
            <a:endParaRPr lang="en-US" b="1" dirty="0">
              <a:latin typeface="Arial" panose="020B0604020202020204"/>
              <a:ea typeface="+mn-lt"/>
              <a:cs typeface="Arial" panose="020B0604020202020204"/>
            </a:endParaRPr>
          </a:p>
          <a:p>
            <a:pPr marL="305435" indent="-305435"/>
            <a:r>
              <a:rPr lang="en-US" b="1" dirty="0">
                <a:latin typeface="Arial" panose="020B0604020202020204"/>
                <a:ea typeface="+mn-lt"/>
                <a:cs typeface="Arial" panose="020B0604020202020204"/>
                <a:sym typeface="+mn-ea"/>
              </a:rPr>
              <a:t>Conclusion</a:t>
            </a:r>
            <a:endParaRPr lang="en-US" dirty="0">
              <a:latin typeface="Arial" panose="020B0604020202020204"/>
              <a:cs typeface="Arial" panose="020B0604020202020204"/>
            </a:endParaRPr>
          </a:p>
          <a:p>
            <a:pPr marL="305435" indent="-305435"/>
            <a:r>
              <a:rPr lang="en-US" b="1" dirty="0">
                <a:latin typeface="Arial" panose="020B0604020202020204"/>
                <a:ea typeface="+mn-lt"/>
                <a:cs typeface="Arial" panose="020B0604020202020204"/>
                <a:sym typeface="+mn-ea"/>
              </a:rPr>
              <a:t>Future Scope</a:t>
            </a:r>
            <a:endParaRPr lang="en-US" b="1" dirty="0">
              <a:latin typeface="Arial" panose="020B0604020202020204"/>
              <a:ea typeface="+mn-lt"/>
              <a:cs typeface="Arial" panose="020B0604020202020204"/>
            </a:endParaRPr>
          </a:p>
          <a:p>
            <a:pPr marL="305435" indent="-305435"/>
            <a:r>
              <a:rPr lang="en-US" b="1" dirty="0">
                <a:latin typeface="Arial" panose="020B0604020202020204"/>
                <a:ea typeface="+mn-lt"/>
                <a:cs typeface="Arial" panose="020B0604020202020204"/>
                <a:sym typeface="+mn-ea"/>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a:buFont typeface="Wingdings" panose="05000000000000000000" charset="0"/>
              <a:buChar char="Ø"/>
            </a:pPr>
            <a:r>
              <a:rPr lang="en-IN" sz="2400">
                <a:solidFill>
                  <a:srgbClr val="0F0F0F"/>
                </a:solidFill>
                <a:ea typeface="+mn-lt"/>
                <a:cs typeface="+mn-lt"/>
              </a:rPr>
              <a:t>In today's digital age, cybersecurity threats pose significant risks to individuals and organizations. One such threat is the proliferation of keyloggers, stealthy software tools designed to monitor and record keystrokes on a user's computer without their knowledge.</a:t>
            </a:r>
          </a:p>
          <a:p>
            <a:pPr>
              <a:buFont typeface="Wingdings" panose="05000000000000000000" charset="0"/>
              <a:buChar char="Ø"/>
            </a:pPr>
            <a:endParaRPr lang="en-IN" sz="2400">
              <a:solidFill>
                <a:srgbClr val="0F0F0F"/>
              </a:solidFill>
              <a:ea typeface="+mn-lt"/>
              <a:cs typeface="+mn-lt"/>
            </a:endParaRPr>
          </a:p>
          <a:p>
            <a:pPr>
              <a:buFont typeface="Wingdings" panose="05000000000000000000" charset="0"/>
              <a:buChar char="Ø"/>
            </a:pPr>
            <a:r>
              <a:rPr lang="en-IN" sz="2400">
                <a:solidFill>
                  <a:srgbClr val="0F0F0F"/>
                </a:solidFill>
                <a:ea typeface="+mn-lt"/>
                <a:cs typeface="+mn-lt"/>
              </a:rPr>
              <a:t>Keyloggers can capture sensitive information including passwords, credit card details, and other personal data, leading to identity theft, financial loss, and privacy breaches</a:t>
            </a:r>
            <a:r>
              <a:rPr lang="en-IN" sz="2800">
                <a:solidFill>
                  <a:srgbClr val="0F0F0F"/>
                </a:solidFill>
                <a:ea typeface="+mn-lt"/>
                <a:cs typeface="+mn-lt"/>
              </a:rPr>
              <a:t>.</a:t>
            </a:r>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154125" y="1231151"/>
            <a:ext cx="12044805" cy="5520841"/>
          </a:xfrm>
        </p:spPr>
        <p:txBody>
          <a:bodyPr vert="horz" lIns="91440" tIns="45720" rIns="91440" bIns="45720" rtlCol="0" anchor="ctr">
            <a:noAutofit/>
          </a:bodyPr>
          <a:lstStyle/>
          <a:p>
            <a:pPr marL="305435" indent="-305435"/>
            <a:endParaRPr lang="en-IN" sz="1400" b="1" dirty="0">
              <a:latin typeface="Calibri" panose="020F0502020204030204"/>
              <a:cs typeface="Calibri" panose="020F0502020204030204"/>
            </a:endParaRPr>
          </a:p>
          <a:p>
            <a:pPr>
              <a:buFont typeface="Wingdings 2" panose="05000000000000000000" charset="0"/>
              <a:buChar char=""/>
            </a:pPr>
            <a:r>
              <a:rPr lang="en-IN" sz="1400" dirty="0">
                <a:ea typeface="+mn-lt"/>
                <a:cs typeface="+mn-lt"/>
              </a:rPr>
              <a:t>Data Collection:</a:t>
            </a:r>
            <a:endParaRPr lang="en-IN" sz="1400" b="1"/>
          </a:p>
          <a:p>
            <a:pPr>
              <a:buFont typeface="Wingdings 2" panose="05000000000000000000" charset="0"/>
              <a:buChar char=""/>
            </a:pPr>
            <a:r>
              <a:rPr lang="en-IN" sz="1400" dirty="0">
                <a:ea typeface="+mn-lt"/>
                <a:cs typeface="+mn-lt"/>
              </a:rPr>
              <a:t>Keyboard input data is collected in real-time, capturing keystrokes made by the user, including the pressed key and timestamp.</a:t>
            </a:r>
            <a:endParaRPr lang="en-IN" sz="1400" dirty="0"/>
          </a:p>
          <a:p>
            <a:pPr>
              <a:buFont typeface="Wingdings 2" panose="05000000000000000000" charset="0"/>
              <a:buChar char=""/>
            </a:pPr>
            <a:r>
              <a:rPr lang="en-IN" sz="1400" dirty="0">
                <a:ea typeface="+mn-lt"/>
                <a:cs typeface="+mn-lt"/>
              </a:rPr>
              <a:t>Contextual information such as the active application or window at the time of keystroke is also collected to provide additional context for the logged keystrokes.</a:t>
            </a:r>
            <a:endParaRPr lang="en-IN" sz="1400"/>
          </a:p>
          <a:p>
            <a:pPr>
              <a:buFont typeface="Wingdings 2" panose="05000000000000000000" charset="0"/>
              <a:buChar char=""/>
            </a:pPr>
            <a:r>
              <a:rPr lang="en-IN" sz="1400" dirty="0">
                <a:ea typeface="+mn-lt"/>
                <a:cs typeface="+mn-lt"/>
              </a:rPr>
              <a:t>Data Preprocessing:</a:t>
            </a:r>
            <a:endParaRPr lang="en-IN" sz="1400"/>
          </a:p>
          <a:p>
            <a:pPr>
              <a:buFont typeface="Wingdings 2" panose="05000000000000000000" charset="0"/>
              <a:buChar char=""/>
            </a:pPr>
            <a:r>
              <a:rPr lang="en-IN" sz="1400" dirty="0">
                <a:ea typeface="+mn-lt"/>
                <a:cs typeface="+mn-lt"/>
              </a:rPr>
              <a:t>The collected keystroke data undergoes preprocessing to remove any irrelevant or duplicate entries and to handle any inconsistencies or special key events.</a:t>
            </a:r>
            <a:endParaRPr lang="en-IN" sz="1400"/>
          </a:p>
          <a:p>
            <a:pPr>
              <a:buFont typeface="Wingdings 2" panose="05000000000000000000" charset="0"/>
              <a:buChar char=""/>
            </a:pPr>
            <a:r>
              <a:rPr lang="en-IN" sz="1400" dirty="0">
                <a:ea typeface="+mn-lt"/>
                <a:cs typeface="+mn-lt"/>
              </a:rPr>
              <a:t>Feature extraction techniques are applied to derive useful information from the raw keystroke data, such as keystroke sequences, frequency of certain key combinations, and typing speed.</a:t>
            </a:r>
            <a:endParaRPr lang="en-IN" sz="1400"/>
          </a:p>
          <a:p>
            <a:pPr>
              <a:buFont typeface="Wingdings 2" panose="05000000000000000000" charset="0"/>
              <a:buChar char=""/>
            </a:pPr>
            <a:r>
              <a:rPr lang="en-IN" sz="1400" dirty="0">
                <a:ea typeface="+mn-lt"/>
                <a:cs typeface="+mn-lt"/>
              </a:rPr>
              <a:t>Machine Learning Algorithm:</a:t>
            </a:r>
            <a:endParaRPr lang="en-IN" sz="1400"/>
          </a:p>
          <a:p>
            <a:pPr>
              <a:buFont typeface="Wingdings 2" panose="05000000000000000000" charset="0"/>
              <a:buChar char=""/>
            </a:pPr>
            <a:r>
              <a:rPr lang="en-IN" sz="1400" dirty="0">
                <a:ea typeface="+mn-lt"/>
                <a:cs typeface="+mn-lt"/>
              </a:rPr>
              <a:t>A machine learning algorithm, such as a sequence classification model or anomaly detection algorithm, is implemented for keystroke analysis.</a:t>
            </a:r>
            <a:endParaRPr lang="en-IN" sz="1400"/>
          </a:p>
          <a:p>
            <a:pPr>
              <a:buFont typeface="Wingdings 2" panose="05000000000000000000" charset="0"/>
              <a:buChar char=""/>
            </a:pPr>
            <a:r>
              <a:rPr lang="en-IN" sz="1400" dirty="0">
                <a:ea typeface="+mn-lt"/>
                <a:cs typeface="+mn-lt"/>
              </a:rPr>
              <a:t>The algorithm is trained on the </a:t>
            </a:r>
            <a:r>
              <a:rPr lang="en-IN" sz="1400" err="1">
                <a:ea typeface="+mn-lt"/>
                <a:cs typeface="+mn-lt"/>
              </a:rPr>
              <a:t>preprocessed</a:t>
            </a:r>
            <a:r>
              <a:rPr lang="en-IN" sz="1400" dirty="0">
                <a:ea typeface="+mn-lt"/>
                <a:cs typeface="+mn-lt"/>
              </a:rPr>
              <a:t> keystroke data to recognize patterns in user typing </a:t>
            </a:r>
            <a:r>
              <a:rPr lang="en-IN" sz="1400" err="1">
                <a:ea typeface="+mn-lt"/>
                <a:cs typeface="+mn-lt"/>
              </a:rPr>
              <a:t>behavior</a:t>
            </a:r>
            <a:r>
              <a:rPr lang="en-IN" sz="1400" dirty="0">
                <a:ea typeface="+mn-lt"/>
                <a:cs typeface="+mn-lt"/>
              </a:rPr>
              <a:t>, distinguishing between normal typing and potentially suspicious or unauthorized activity.</a:t>
            </a:r>
            <a:endParaRPr lang="en-IN" sz="1400"/>
          </a:p>
          <a:p>
            <a:pPr>
              <a:buFont typeface="Wingdings 2" panose="05000000000000000000" charset="0"/>
              <a:buChar char=""/>
            </a:pPr>
            <a:r>
              <a:rPr lang="en-IN" sz="1400" dirty="0">
                <a:ea typeface="+mn-lt"/>
                <a:cs typeface="+mn-lt"/>
              </a:rPr>
              <a:t>Additional contextual information, such as application usage patterns and typing context, may be incorporated into the model to improve detection accuracy and reduce false positives.</a:t>
            </a:r>
            <a:endParaRPr lang="en-IN" sz="1400"/>
          </a:p>
          <a:p>
            <a:pPr>
              <a:buFont typeface="Wingdings 2" panose="05000000000000000000" charset="0"/>
              <a:buChar char=""/>
            </a:pPr>
            <a:r>
              <a:rPr lang="en-IN" sz="1400" dirty="0">
                <a:ea typeface="+mn-lt"/>
                <a:cs typeface="+mn-lt"/>
              </a:rPr>
              <a:t>The trained model continuously </a:t>
            </a:r>
            <a:r>
              <a:rPr lang="en-IN" sz="1400" dirty="0" err="1">
                <a:ea typeface="+mn-lt"/>
                <a:cs typeface="+mn-lt"/>
              </a:rPr>
              <a:t>analyzes</a:t>
            </a:r>
            <a:r>
              <a:rPr lang="en-IN" sz="1400" dirty="0">
                <a:ea typeface="+mn-lt"/>
                <a:cs typeface="+mn-lt"/>
              </a:rPr>
              <a:t> incoming keystrokes in real-time, flagging any unusual or suspicious typing </a:t>
            </a:r>
            <a:r>
              <a:rPr lang="en-IN" sz="1400" dirty="0" err="1">
                <a:ea typeface="+mn-lt"/>
                <a:cs typeface="+mn-lt"/>
              </a:rPr>
              <a:t>behavior</a:t>
            </a:r>
            <a:r>
              <a:rPr lang="en-IN" sz="1400" dirty="0">
                <a:ea typeface="+mn-lt"/>
                <a:cs typeface="+mn-lt"/>
              </a:rPr>
              <a:t> for further investigation or action.</a:t>
            </a:r>
            <a:br>
              <a:rPr lang="en-US" dirty="0"/>
            </a:br>
            <a:endParaRPr lang="en-US"/>
          </a:p>
          <a:p>
            <a:pPr>
              <a:buFont typeface="Wingdings" panose="05000000000000000000" charset="0"/>
              <a:buChar char="Ø"/>
            </a:pP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2" name="Content Placeholder 1"/>
          <p:cNvSpPr>
            <a:spLocks noGrp="1"/>
          </p:cNvSpPr>
          <p:nvPr>
            <p:ph idx="1"/>
          </p:nvPr>
        </p:nvSpPr>
        <p:spPr>
          <a:xfrm>
            <a:off x="283809" y="2214879"/>
            <a:ext cx="11613515" cy="5343525"/>
          </a:xfrm>
        </p:spPr>
        <p:txBody>
          <a:bodyPr vert="horz" lIns="91440" tIns="45720" rIns="91440" bIns="45720" rtlCol="0" anchor="ctr">
            <a:noAutofit/>
          </a:bodyPr>
          <a:lstStyle/>
          <a:p>
            <a:pPr>
              <a:buFont typeface="Wingdings 2" panose="05000000000000000000" charset="0"/>
              <a:buChar char=""/>
            </a:pPr>
            <a:r>
              <a:rPr lang="en-IN" sz="1400" dirty="0">
                <a:solidFill>
                  <a:schemeClr val="tx1"/>
                </a:solidFill>
                <a:ea typeface="+mn-lt"/>
                <a:cs typeface="+mn-lt"/>
              </a:rPr>
              <a:t>Deployment:</a:t>
            </a:r>
            <a:endParaRPr lang="en-IN" sz="1400" b="1">
              <a:solidFill>
                <a:schemeClr val="tx1"/>
              </a:solidFill>
            </a:endParaRPr>
          </a:p>
          <a:p>
            <a:pPr>
              <a:buFont typeface="Wingdings 2" panose="05000000000000000000" charset="0"/>
              <a:buChar char=""/>
            </a:pPr>
            <a:r>
              <a:rPr lang="en-IN" sz="1400" dirty="0">
                <a:solidFill>
                  <a:schemeClr val="tx1"/>
                </a:solidFill>
                <a:ea typeface="+mn-lt"/>
                <a:cs typeface="+mn-lt"/>
              </a:rPr>
              <a:t>The developed keylogger solution is deployed on a secure and scalable platform to ensure accessibility and responsiveness.</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A user-friendly interface or application is developed to provide real-time monitoring of keystroke activity, allowing administrators to track and </a:t>
            </a:r>
            <a:r>
              <a:rPr lang="en-IN" sz="1400" err="1">
                <a:solidFill>
                  <a:schemeClr val="tx1"/>
                </a:solidFill>
                <a:ea typeface="+mn-lt"/>
                <a:cs typeface="+mn-lt"/>
              </a:rPr>
              <a:t>analyze</a:t>
            </a:r>
            <a:r>
              <a:rPr lang="en-IN" sz="1400" dirty="0">
                <a:solidFill>
                  <a:schemeClr val="tx1"/>
                </a:solidFill>
                <a:ea typeface="+mn-lt"/>
                <a:cs typeface="+mn-lt"/>
              </a:rPr>
              <a:t> user typing </a:t>
            </a:r>
            <a:r>
              <a:rPr lang="en-IN" sz="1400" err="1">
                <a:solidFill>
                  <a:schemeClr val="tx1"/>
                </a:solidFill>
                <a:ea typeface="+mn-lt"/>
                <a:cs typeface="+mn-lt"/>
              </a:rPr>
              <a:t>behavior</a:t>
            </a:r>
            <a:r>
              <a:rPr lang="en-IN" sz="1400" dirty="0">
                <a:solidFill>
                  <a:schemeClr val="tx1"/>
                </a:solidFill>
                <a:ea typeface="+mn-lt"/>
                <a:cs typeface="+mn-lt"/>
              </a:rPr>
              <a:t>.</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Considerations such as server infrastructure, response time, and user accessibility are taken into account during deployment to ensure optimal performance and usability.</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Evaluation:</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The model's performance is evaluated using appropriate metrics such as accuracy, precision, recall, or F1-score.</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Continuous monitoring of keystroke activity and analysis of logged data are used to assess the effectiveness of the keylogger in detecting suspicious or unauthorized </a:t>
            </a:r>
            <a:r>
              <a:rPr lang="en-IN" sz="1400" err="1">
                <a:solidFill>
                  <a:schemeClr val="tx1"/>
                </a:solidFill>
                <a:ea typeface="+mn-lt"/>
                <a:cs typeface="+mn-lt"/>
              </a:rPr>
              <a:t>behavior</a:t>
            </a:r>
            <a:r>
              <a:rPr lang="en-IN" sz="1400" dirty="0">
                <a:solidFill>
                  <a:schemeClr val="tx1"/>
                </a:solidFill>
                <a:ea typeface="+mn-lt"/>
                <a:cs typeface="+mn-lt"/>
              </a:rPr>
              <a:t>.</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Feedback from administrators and users is gathered to identify areas for improvement and refinement of the keylogger system.</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Result:</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The proposed keylogger system aims to provide effective monitoring and analysis of user typing </a:t>
            </a:r>
            <a:r>
              <a:rPr lang="en-IN" sz="1400" err="1">
                <a:solidFill>
                  <a:schemeClr val="tx1"/>
                </a:solidFill>
                <a:ea typeface="+mn-lt"/>
                <a:cs typeface="+mn-lt"/>
              </a:rPr>
              <a:t>behavior</a:t>
            </a:r>
            <a:r>
              <a:rPr lang="en-IN" sz="1400" dirty="0">
                <a:solidFill>
                  <a:schemeClr val="tx1"/>
                </a:solidFill>
                <a:ea typeface="+mn-lt"/>
                <a:cs typeface="+mn-lt"/>
              </a:rPr>
              <a:t>, helping to enhance security and detect potential threats. Key components and outcomes of the system include:</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Detection Accuracy: The system accurately identifies and logs keystrokes, providing administrators with valuable insights into user activity.</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Real-time Monitoring: Administrators can monitor keystroke activity in real-time, enabling prompt responses to suspicious </a:t>
            </a:r>
            <a:r>
              <a:rPr lang="en-IN" sz="1400" dirty="0" err="1">
                <a:solidFill>
                  <a:schemeClr val="tx1"/>
                </a:solidFill>
                <a:ea typeface="+mn-lt"/>
                <a:cs typeface="+mn-lt"/>
              </a:rPr>
              <a:t>behavior</a:t>
            </a:r>
            <a:r>
              <a:rPr lang="en-IN" sz="1400" dirty="0">
                <a:solidFill>
                  <a:schemeClr val="tx1"/>
                </a:solidFill>
                <a:ea typeface="+mn-lt"/>
                <a:cs typeface="+mn-lt"/>
              </a:rPr>
              <a:t>.</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Enhanced Security: By detecting unauthorized or malicious activity, the keylogger helps to improve overall system security and prevent potential threats.</a:t>
            </a:r>
            <a:endParaRPr lang="en-IN" sz="1400">
              <a:solidFill>
                <a:schemeClr val="tx1"/>
              </a:solidFill>
            </a:endParaRPr>
          </a:p>
          <a:p>
            <a:pPr>
              <a:buFont typeface="Wingdings 2" panose="05000000000000000000" charset="0"/>
              <a:buChar char=""/>
            </a:pPr>
            <a:endParaRPr lang="en-IN" sz="1200" dirty="0">
              <a:solidFill>
                <a:schemeClr val="tx1"/>
              </a:solidFill>
            </a:endParaRPr>
          </a:p>
          <a:p>
            <a:pPr>
              <a:buFont typeface="Wingdings" panose="05000000000000000000" charset="0"/>
              <a:buChar char="Ø"/>
            </a:pPr>
            <a:endParaRPr lang="en-IN" sz="1200" b="1" dirty="0"/>
          </a:p>
          <a:p>
            <a:pPr marL="305435" indent="-305435"/>
            <a:endParaRPr lang="en-IN"/>
          </a:p>
          <a:p>
            <a:pPr marL="305435" indent="-305435"/>
            <a:endParaRPr lang="en-IN"/>
          </a:p>
          <a:p>
            <a:pPr marL="305435" indent="-305435"/>
            <a:endParaRPr lang="en-IN"/>
          </a:p>
        </p:txBody>
      </p:sp>
      <p:sp>
        <p:nvSpPr>
          <p:cNvPr id="1048603" name="Text Box 2"/>
          <p:cNvSpPr txBox="1"/>
          <p:nvPr/>
        </p:nvSpPr>
        <p:spPr>
          <a:xfrm>
            <a:off x="8017510" y="765175"/>
            <a:ext cx="4064000" cy="368300"/>
          </a:xfrm>
          <a:prstGeom prst="rect">
            <a:avLst/>
          </a:prstGeom>
          <a:noFill/>
        </p:spPr>
        <p:txBody>
          <a:bodyPr wrap="square" rtlCol="0">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a:bodyPr>
          <a:lstStyle/>
          <a:p>
            <a:r>
              <a:rPr lang="en-US" sz="1555" b="1">
                <a:solidFill>
                  <a:schemeClr val="accent1"/>
                </a:solidFill>
                <a:latin typeface="Arial" panose="020B0604020202020204"/>
                <a:ea typeface="+mj-lt"/>
                <a:cs typeface="Arial" panose="020B0604020202020204"/>
              </a:rPr>
              <a:t>System  Approach</a:t>
            </a:r>
            <a:endParaRPr lang="en-US" sz="1555">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a:xfrm>
            <a:off x="581025" y="1324919"/>
            <a:ext cx="11407140" cy="5777230"/>
          </a:xfrm>
        </p:spPr>
        <p:txBody>
          <a:bodyPr vert="horz" lIns="91440" tIns="45720" rIns="91440" bIns="45720" rtlCol="0" anchor="ctr">
            <a:noAutofit/>
          </a:bodyPr>
          <a:lstStyle/>
          <a:p>
            <a:pPr>
              <a:buNone/>
            </a:pPr>
            <a:r>
              <a:rPr lang="en-IN" sz="1200" dirty="0">
                <a:solidFill>
                  <a:schemeClr val="tx1"/>
                </a:solidFill>
                <a:ea typeface="+mn-lt"/>
                <a:cs typeface="+mn-lt"/>
              </a:rPr>
              <a:t>System Requirements:</a:t>
            </a:r>
            <a:endParaRPr lang="en-US" sz="1200">
              <a:solidFill>
                <a:schemeClr val="tx1"/>
              </a:solidFill>
            </a:endParaRPr>
          </a:p>
          <a:p>
            <a:pPr>
              <a:buNone/>
            </a:pPr>
            <a:r>
              <a:rPr lang="en-IN" sz="1200" dirty="0">
                <a:solidFill>
                  <a:schemeClr val="tx1"/>
                </a:solidFill>
                <a:ea typeface="+mn-lt"/>
                <a:cs typeface="+mn-lt"/>
              </a:rPr>
              <a:t>Hardware Requirements:</a:t>
            </a:r>
            <a:endParaRPr lang="en-IN" sz="1200">
              <a:solidFill>
                <a:schemeClr val="tx1"/>
              </a:solidFill>
            </a:endParaRPr>
          </a:p>
          <a:p>
            <a:pPr>
              <a:buFont typeface="Wingdings 2"/>
              <a:buChar char=""/>
            </a:pPr>
            <a:r>
              <a:rPr lang="en-IN" sz="1200" dirty="0">
                <a:solidFill>
                  <a:schemeClr val="tx1"/>
                </a:solidFill>
                <a:ea typeface="+mn-lt"/>
                <a:cs typeface="+mn-lt"/>
              </a:rPr>
              <a:t>Computational Resources: Adequate processing power to handle real-time keystroke monitoring and analysis, including multi-core processors or GPUs for efficient computations.</a:t>
            </a:r>
            <a:endParaRPr lang="en-IN" sz="1200">
              <a:solidFill>
                <a:schemeClr val="tx1"/>
              </a:solidFill>
            </a:endParaRPr>
          </a:p>
          <a:p>
            <a:pPr>
              <a:buFont typeface="Wingdings 2"/>
              <a:buChar char=""/>
            </a:pPr>
            <a:r>
              <a:rPr lang="en-IN" sz="1200" dirty="0">
                <a:solidFill>
                  <a:schemeClr val="tx1"/>
                </a:solidFill>
                <a:ea typeface="+mn-lt"/>
                <a:cs typeface="+mn-lt"/>
              </a:rPr>
              <a:t>Storage Capacity: Sufficient storage space to store logged keystroke data, application context information, and any additional metadata generated during analysis.</a:t>
            </a:r>
            <a:endParaRPr lang="en-IN" sz="1200">
              <a:solidFill>
                <a:schemeClr val="tx1"/>
              </a:solidFill>
            </a:endParaRPr>
          </a:p>
          <a:p>
            <a:pPr indent="0">
              <a:buNone/>
            </a:pPr>
            <a:r>
              <a:rPr lang="en-IN" sz="1200" dirty="0">
                <a:solidFill>
                  <a:schemeClr val="tx1"/>
                </a:solidFill>
                <a:ea typeface="+mn-lt"/>
                <a:cs typeface="+mn-lt"/>
              </a:rPr>
              <a:t>Software Requirements:</a:t>
            </a:r>
            <a:endParaRPr lang="en-IN" sz="1200">
              <a:solidFill>
                <a:schemeClr val="tx1"/>
              </a:solidFill>
            </a:endParaRPr>
          </a:p>
          <a:p>
            <a:pPr>
              <a:buFont typeface="Wingdings 2"/>
              <a:buChar char=""/>
            </a:pPr>
            <a:r>
              <a:rPr lang="en-IN" sz="1200" dirty="0">
                <a:solidFill>
                  <a:schemeClr val="tx1"/>
                </a:solidFill>
                <a:ea typeface="+mn-lt"/>
                <a:cs typeface="+mn-lt"/>
              </a:rPr>
              <a:t>Programming Languages: Python for building the keylogger system, as well as for data preprocessing, analysis, and visualization.</a:t>
            </a:r>
            <a:endParaRPr lang="en-IN" sz="1200">
              <a:solidFill>
                <a:schemeClr val="tx1"/>
              </a:solidFill>
            </a:endParaRPr>
          </a:p>
          <a:p>
            <a:pPr indent="0">
              <a:buNone/>
            </a:pPr>
            <a:r>
              <a:rPr lang="en-IN" sz="1200" dirty="0">
                <a:solidFill>
                  <a:schemeClr val="tx1"/>
                </a:solidFill>
                <a:ea typeface="+mn-lt"/>
                <a:cs typeface="+mn-lt"/>
              </a:rPr>
              <a:t>Library Required to Build the Keylogger System:</a:t>
            </a:r>
            <a:endParaRPr lang="en-IN" sz="1200">
              <a:solidFill>
                <a:schemeClr val="tx1"/>
              </a:solidFill>
            </a:endParaRPr>
          </a:p>
          <a:p>
            <a:pPr>
              <a:buFont typeface="Wingdings 2"/>
              <a:buChar char=""/>
            </a:pPr>
            <a:r>
              <a:rPr lang="en-IN" sz="1200" dirty="0">
                <a:solidFill>
                  <a:schemeClr val="tx1"/>
                </a:solidFill>
                <a:ea typeface="+mn-lt"/>
                <a:cs typeface="+mn-lt"/>
              </a:rPr>
              <a:t>Python Libraries:</a:t>
            </a:r>
            <a:endParaRPr lang="en-IN" sz="1200">
              <a:solidFill>
                <a:schemeClr val="tx1"/>
              </a:solidFill>
            </a:endParaRPr>
          </a:p>
          <a:p>
            <a:pPr marL="915670" lvl="1" indent="-285750">
              <a:buFont typeface="Wingdings 2"/>
              <a:buChar char=""/>
            </a:pPr>
            <a:r>
              <a:rPr lang="en-IN" sz="1200" err="1">
                <a:solidFill>
                  <a:schemeClr val="tx1"/>
                </a:solidFill>
                <a:ea typeface="+mn-lt"/>
                <a:cs typeface="+mn-lt"/>
              </a:rPr>
              <a:t>pynput</a:t>
            </a:r>
            <a:r>
              <a:rPr lang="en-IN" sz="1200" dirty="0">
                <a:solidFill>
                  <a:schemeClr val="tx1"/>
                </a:solidFill>
                <a:ea typeface="+mn-lt"/>
                <a:cs typeface="+mn-lt"/>
              </a:rPr>
              <a:t>: For capturing keyboard input events in real-time, including pressed keys and timestamps.</a:t>
            </a:r>
            <a:endParaRPr lang="en-IN" sz="1200">
              <a:solidFill>
                <a:schemeClr val="tx1"/>
              </a:solidFill>
            </a:endParaRPr>
          </a:p>
          <a:p>
            <a:pPr marL="915670" lvl="1" indent="-285750">
              <a:buFont typeface="Wingdings 2"/>
              <a:buChar char=""/>
            </a:pPr>
            <a:r>
              <a:rPr lang="en-IN" sz="1200" dirty="0">
                <a:solidFill>
                  <a:schemeClr val="tx1"/>
                </a:solidFill>
                <a:ea typeface="+mn-lt"/>
                <a:cs typeface="+mn-lt"/>
              </a:rPr>
              <a:t>pywin32 or </a:t>
            </a:r>
            <a:r>
              <a:rPr lang="en-IN" sz="1200" err="1">
                <a:solidFill>
                  <a:schemeClr val="tx1"/>
                </a:solidFill>
                <a:ea typeface="+mn-lt"/>
                <a:cs typeface="+mn-lt"/>
              </a:rPr>
              <a:t>Xlib</a:t>
            </a:r>
            <a:r>
              <a:rPr lang="en-IN" sz="1200" dirty="0">
                <a:solidFill>
                  <a:schemeClr val="tx1"/>
                </a:solidFill>
                <a:ea typeface="+mn-lt"/>
                <a:cs typeface="+mn-lt"/>
              </a:rPr>
              <a:t>: For interacting with the operating system's input subsystem to capture keystrokes across different platforms (Windows, Linux, macOS).</a:t>
            </a:r>
            <a:endParaRPr lang="en-IN" sz="1200">
              <a:solidFill>
                <a:schemeClr val="tx1"/>
              </a:solidFill>
            </a:endParaRPr>
          </a:p>
          <a:p>
            <a:pPr marL="915670" lvl="1" indent="-285750">
              <a:buFont typeface="Wingdings 2"/>
              <a:buChar char=""/>
            </a:pPr>
            <a:r>
              <a:rPr lang="en-IN" sz="1200" dirty="0">
                <a:solidFill>
                  <a:schemeClr val="tx1"/>
                </a:solidFill>
                <a:ea typeface="+mn-lt"/>
                <a:cs typeface="+mn-lt"/>
              </a:rPr>
              <a:t>Flask or </a:t>
            </a:r>
            <a:r>
              <a:rPr lang="en-IN" sz="1200" err="1">
                <a:solidFill>
                  <a:schemeClr val="tx1"/>
                </a:solidFill>
                <a:ea typeface="+mn-lt"/>
                <a:cs typeface="+mn-lt"/>
              </a:rPr>
              <a:t>FastAPI</a:t>
            </a:r>
            <a:r>
              <a:rPr lang="en-IN" sz="1200" dirty="0">
                <a:solidFill>
                  <a:schemeClr val="tx1"/>
                </a:solidFill>
                <a:ea typeface="+mn-lt"/>
                <a:cs typeface="+mn-lt"/>
              </a:rPr>
              <a:t>: For building a lightweight web server or API to expose keylogger functionality, allowing remote configuration and monitoring.</a:t>
            </a:r>
            <a:endParaRPr lang="en-IN" sz="1200">
              <a:solidFill>
                <a:schemeClr val="tx1"/>
              </a:solidFill>
            </a:endParaRPr>
          </a:p>
          <a:p>
            <a:pPr marL="915670" lvl="1" indent="-285750">
              <a:buFont typeface="Wingdings 2"/>
              <a:buChar char=""/>
            </a:pPr>
            <a:r>
              <a:rPr lang="en-IN" sz="1200" err="1">
                <a:solidFill>
                  <a:schemeClr val="tx1"/>
                </a:solidFill>
                <a:ea typeface="+mn-lt"/>
                <a:cs typeface="+mn-lt"/>
              </a:rPr>
              <a:t>SQLAlchemy</a:t>
            </a:r>
            <a:r>
              <a:rPr lang="en-IN" sz="1200" dirty="0">
                <a:solidFill>
                  <a:schemeClr val="tx1"/>
                </a:solidFill>
                <a:ea typeface="+mn-lt"/>
                <a:cs typeface="+mn-lt"/>
              </a:rPr>
              <a:t>: For interfacing with the chosen database management system (e.g., SQLite or MongoDB) to store and retrieve logged keystroke data.</a:t>
            </a:r>
            <a:endParaRPr lang="en-IN" sz="1200">
              <a:solidFill>
                <a:schemeClr val="tx1"/>
              </a:solidFill>
            </a:endParaRPr>
          </a:p>
          <a:p>
            <a:pPr>
              <a:buFont typeface="Wingdings 2"/>
              <a:buChar char=""/>
            </a:pPr>
            <a:r>
              <a:rPr lang="en-IN" sz="1200" dirty="0">
                <a:solidFill>
                  <a:schemeClr val="tx1"/>
                </a:solidFill>
                <a:ea typeface="+mn-lt"/>
                <a:cs typeface="+mn-lt"/>
              </a:rPr>
              <a:t>Additional Libraries:</a:t>
            </a:r>
            <a:endParaRPr lang="en-IN" sz="1200">
              <a:solidFill>
                <a:schemeClr val="tx1"/>
              </a:solidFill>
            </a:endParaRPr>
          </a:p>
          <a:p>
            <a:pPr marL="915670" lvl="1" indent="-285750">
              <a:buFont typeface="Wingdings 2"/>
              <a:buChar char=""/>
            </a:pPr>
            <a:r>
              <a:rPr lang="en-IN" sz="1200" dirty="0">
                <a:solidFill>
                  <a:schemeClr val="tx1"/>
                </a:solidFill>
                <a:ea typeface="+mn-lt"/>
                <a:cs typeface="+mn-lt"/>
              </a:rPr>
              <a:t>Matplotlib or </a:t>
            </a:r>
            <a:r>
              <a:rPr lang="en-IN" sz="1200" err="1">
                <a:solidFill>
                  <a:schemeClr val="tx1"/>
                </a:solidFill>
                <a:ea typeface="+mn-lt"/>
                <a:cs typeface="+mn-lt"/>
              </a:rPr>
              <a:t>Plotly</a:t>
            </a:r>
            <a:r>
              <a:rPr lang="en-IN" sz="1200" dirty="0">
                <a:solidFill>
                  <a:schemeClr val="tx1"/>
                </a:solidFill>
                <a:ea typeface="+mn-lt"/>
                <a:cs typeface="+mn-lt"/>
              </a:rPr>
              <a:t>: For data visualization, enabling administrators to </a:t>
            </a:r>
            <a:r>
              <a:rPr lang="en-IN" sz="1200" err="1">
                <a:solidFill>
                  <a:schemeClr val="tx1"/>
                </a:solidFill>
                <a:ea typeface="+mn-lt"/>
                <a:cs typeface="+mn-lt"/>
              </a:rPr>
              <a:t>analyze</a:t>
            </a:r>
            <a:r>
              <a:rPr lang="en-IN" sz="1200" dirty="0">
                <a:solidFill>
                  <a:schemeClr val="tx1"/>
                </a:solidFill>
                <a:ea typeface="+mn-lt"/>
                <a:cs typeface="+mn-lt"/>
              </a:rPr>
              <a:t> keystroke patterns and </a:t>
            </a:r>
            <a:r>
              <a:rPr lang="en-IN" sz="1200" err="1">
                <a:solidFill>
                  <a:schemeClr val="tx1"/>
                </a:solidFill>
                <a:ea typeface="+mn-lt"/>
                <a:cs typeface="+mn-lt"/>
              </a:rPr>
              <a:t>behavior</a:t>
            </a:r>
            <a:r>
              <a:rPr lang="en-IN" sz="1200" dirty="0">
                <a:solidFill>
                  <a:schemeClr val="tx1"/>
                </a:solidFill>
                <a:ea typeface="+mn-lt"/>
                <a:cs typeface="+mn-lt"/>
              </a:rPr>
              <a:t>.</a:t>
            </a:r>
            <a:endParaRPr lang="en-IN" sz="1200">
              <a:solidFill>
                <a:schemeClr val="tx1"/>
              </a:solidFill>
            </a:endParaRPr>
          </a:p>
          <a:p>
            <a:pPr marL="915670" lvl="1" indent="-285750">
              <a:buFont typeface="Wingdings 2"/>
              <a:buChar char=""/>
            </a:pPr>
            <a:r>
              <a:rPr lang="en-IN" sz="1200" dirty="0">
                <a:solidFill>
                  <a:schemeClr val="tx1"/>
                </a:solidFill>
                <a:ea typeface="+mn-lt"/>
                <a:cs typeface="+mn-lt"/>
              </a:rPr>
              <a:t>Celery: For asynchronous task queue implementation, facilitating background processing tasks such as data storage and analysis.</a:t>
            </a:r>
            <a:endParaRPr lang="en-IN" sz="1200">
              <a:solidFill>
                <a:schemeClr val="tx1"/>
              </a:solidFill>
            </a:endParaRPr>
          </a:p>
          <a:p>
            <a:pPr marL="915670" lvl="1" indent="-285750">
              <a:buFont typeface="Wingdings 2"/>
              <a:buChar char=""/>
            </a:pPr>
            <a:r>
              <a:rPr lang="en-IN" sz="1200" dirty="0">
                <a:solidFill>
                  <a:schemeClr val="tx1"/>
                </a:solidFill>
                <a:ea typeface="+mn-lt"/>
                <a:cs typeface="+mn-lt"/>
              </a:rPr>
              <a:t>Redis or RabbitMQ: For message brokers to manage communication between keylogger components and external systems if needed.</a:t>
            </a:r>
            <a:endParaRPr lang="en-IN" sz="1200">
              <a:solidFill>
                <a:schemeClr val="tx1"/>
              </a:solidFill>
            </a:endParaRPr>
          </a:p>
          <a:p>
            <a:pPr marL="0" indent="0">
              <a:buNone/>
            </a:pPr>
            <a:endParaRPr lang="en-IN" sz="1800" b="1" dirty="0">
              <a:solidFill>
                <a:srgbClr val="0F0F0F"/>
              </a:solidFill>
            </a:endParaRPr>
          </a:p>
          <a:p>
            <a:pPr marL="305435" indent="-305435"/>
            <a:endParaRPr lang="en-IN" sz="1800" dirty="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a:xfrm>
            <a:off x="581827" y="607541"/>
            <a:ext cx="11029616" cy="530296"/>
          </a:xfrm>
        </p:spPr>
        <p:txBody>
          <a:bodyPr>
            <a:normAutofit fontScale="90000"/>
          </a:bodyPr>
          <a:lstStyle/>
          <a:p>
            <a:r>
              <a:rPr lang="en-US" sz="3555" b="1">
                <a:solidFill>
                  <a:schemeClr val="accent1"/>
                </a:solidFill>
                <a:latin typeface="Arial" panose="020B0604020202020204"/>
                <a:ea typeface="+mj-lt"/>
                <a:cs typeface="Arial" panose="020B0604020202020204"/>
              </a:rPr>
              <a:t>Algorithm &amp; Deployment</a:t>
            </a:r>
            <a:endParaRPr lang="en-US" sz="3555"/>
          </a:p>
        </p:txBody>
      </p:sp>
      <p:sp>
        <p:nvSpPr>
          <p:cNvPr id="1048607" name="Content Placeholder 1"/>
          <p:cNvSpPr>
            <a:spLocks noGrp="1"/>
          </p:cNvSpPr>
          <p:nvPr>
            <p:ph idx="1"/>
          </p:nvPr>
        </p:nvSpPr>
        <p:spPr>
          <a:xfrm>
            <a:off x="185561" y="871008"/>
            <a:ext cx="11817350" cy="5808345"/>
          </a:xfrm>
        </p:spPr>
        <p:txBody>
          <a:bodyPr>
            <a:normAutofit fontScale="92857"/>
          </a:bodyPr>
          <a:lstStyle/>
          <a:p>
            <a:pPr>
              <a:buFont typeface="Wingdings 2" panose="05000000000000000000" charset="0"/>
              <a:buChar char=""/>
            </a:pPr>
            <a:r>
              <a:rPr lang="en-IN" sz="1400" dirty="0">
                <a:solidFill>
                  <a:schemeClr val="tx1"/>
                </a:solidFill>
                <a:ea typeface="+mn-lt"/>
                <a:cs typeface="+mn-lt"/>
              </a:rPr>
              <a:t>Algorithm Selection: The chosen algorithm for the keylogger project is a combination of keystroke logging techniques and data processing methods commonly used for capturing and </a:t>
            </a:r>
            <a:r>
              <a:rPr lang="en-IN" sz="1400" err="1">
                <a:solidFill>
                  <a:schemeClr val="tx1"/>
                </a:solidFill>
                <a:ea typeface="+mn-lt"/>
                <a:cs typeface="+mn-lt"/>
              </a:rPr>
              <a:t>analyzing</a:t>
            </a:r>
            <a:r>
              <a:rPr lang="en-IN" sz="1400" dirty="0">
                <a:solidFill>
                  <a:schemeClr val="tx1"/>
                </a:solidFill>
                <a:ea typeface="+mn-lt"/>
                <a:cs typeface="+mn-lt"/>
              </a:rPr>
              <a:t> keyboard input.</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Justification: Keystroke logging is selected due to its ability to capture user interactions with the keyboard, enabling the monitoring of typed text and keystrokes. This technique is crucial for various purposes, including security monitoring, user </a:t>
            </a:r>
            <a:r>
              <a:rPr lang="en-IN" sz="1400" err="1">
                <a:solidFill>
                  <a:schemeClr val="tx1"/>
                </a:solidFill>
                <a:ea typeface="+mn-lt"/>
                <a:cs typeface="+mn-lt"/>
              </a:rPr>
              <a:t>behavior</a:t>
            </a:r>
            <a:r>
              <a:rPr lang="en-IN" sz="1400" dirty="0">
                <a:solidFill>
                  <a:schemeClr val="tx1"/>
                </a:solidFill>
                <a:ea typeface="+mn-lt"/>
                <a:cs typeface="+mn-lt"/>
              </a:rPr>
              <a:t> analysis, and parental control applications.</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Data Input: Input Features: The keylogger algorithm utilizes the following input features to capture keyboard activity accurately:</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Key Presses: Each keystroke event, including the pressed key and timestamp, is recorded to capture the sequence of user input.</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Application Context: Information about the active application or window at the time of keystroke, providing context for the logged keystrokes.</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Special Key Events: Detection and logging of special key events such as modifier keys (e.g., Shift, Ctrl) and function keys.</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Text Composition: Reconstruction of typed text by </a:t>
            </a:r>
            <a:r>
              <a:rPr lang="en-IN" sz="1400" err="1">
                <a:solidFill>
                  <a:schemeClr val="tx1"/>
                </a:solidFill>
                <a:ea typeface="+mn-lt"/>
                <a:cs typeface="+mn-lt"/>
              </a:rPr>
              <a:t>analyzing</a:t>
            </a:r>
            <a:r>
              <a:rPr lang="en-IN" sz="1400" dirty="0">
                <a:solidFill>
                  <a:schemeClr val="tx1"/>
                </a:solidFill>
                <a:ea typeface="+mn-lt"/>
                <a:cs typeface="+mn-lt"/>
              </a:rPr>
              <a:t> key press patterns and considering factors like key combinations and delays.</a:t>
            </a:r>
            <a:endParaRPr lang="en-IN" sz="1400">
              <a:solidFill>
                <a:schemeClr val="tx1"/>
              </a:solidFill>
            </a:endParaRPr>
          </a:p>
          <a:p>
            <a:pPr>
              <a:buFont typeface="Wingdings 2" panose="05000000000000000000" charset="0"/>
              <a:buChar char=""/>
            </a:pPr>
            <a:r>
              <a:rPr lang="en-IN" sz="1400" dirty="0">
                <a:solidFill>
                  <a:schemeClr val="tx1"/>
                </a:solidFill>
                <a:ea typeface="+mn-lt"/>
                <a:cs typeface="+mn-lt"/>
              </a:rPr>
              <a:t>Overall, the keylogger algorithm operates by intercepting keyboard input, capturing relevant data, and perf</a:t>
            </a:r>
            <a:r>
              <a:rPr lang="en-IN" sz="1600" dirty="0">
                <a:solidFill>
                  <a:schemeClr val="tx1"/>
                </a:solidFill>
                <a:ea typeface="+mn-lt"/>
                <a:cs typeface="+mn-lt"/>
              </a:rPr>
              <a:t>orming necessary processing tasks to achieve the desired functionality, whether it be for security monitoring, </a:t>
            </a:r>
            <a:r>
              <a:rPr lang="en-IN" sz="1600" err="1">
                <a:solidFill>
                  <a:schemeClr val="tx1"/>
                </a:solidFill>
                <a:ea typeface="+mn-lt"/>
                <a:cs typeface="+mn-lt"/>
              </a:rPr>
              <a:t>behavior</a:t>
            </a:r>
            <a:r>
              <a:rPr lang="en-IN" sz="1600" dirty="0">
                <a:solidFill>
                  <a:schemeClr val="tx1"/>
                </a:solidFill>
                <a:ea typeface="+mn-lt"/>
                <a:cs typeface="+mn-lt"/>
              </a:rPr>
              <a:t> analysis, or other applications.</a:t>
            </a:r>
            <a:endParaRPr lang="en-IN" sz="1600">
              <a:solidFill>
                <a:schemeClr val="tx1"/>
              </a:solidFill>
            </a:endParaRPr>
          </a:p>
          <a:p>
            <a:pPr>
              <a:buFont typeface="Wingdings" panose="05000000000000000000" charset="0"/>
              <a:buChar char="Ø"/>
            </a:pPr>
            <a:endParaRPr lang="en-IN"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1048609" name="Content Placeholder 1"/>
          <p:cNvSpPr>
            <a:spLocks noGrp="1"/>
          </p:cNvSpPr>
          <p:nvPr>
            <p:ph idx="1"/>
          </p:nvPr>
        </p:nvSpPr>
        <p:spPr>
          <a:xfrm>
            <a:off x="581192" y="1900831"/>
            <a:ext cx="11029615" cy="4673324"/>
          </a:xfrm>
        </p:spPr>
        <p:txBody>
          <a:bodyPr>
            <a:normAutofit/>
          </a:bodyPr>
          <a:lstStyle/>
          <a:p>
            <a:pPr marL="0" indent="0">
              <a:buNone/>
            </a:pPr>
            <a:br>
              <a:rPr lang="en-US" sz="1600" dirty="0"/>
            </a:br>
            <a:r>
              <a:rPr lang="en-US" sz="2000" dirty="0">
                <a:solidFill>
                  <a:schemeClr val="tx1"/>
                </a:solidFill>
                <a:ea typeface="+mn-lt"/>
                <a:cs typeface="+mn-lt"/>
              </a:rPr>
              <a:t>The aim of the keylogger project is to develop a robust system for monitoring and analyzing user typing behavior with the following objectives:</a:t>
            </a:r>
            <a:endParaRPr lang="en-US" sz="2000">
              <a:solidFill>
                <a:schemeClr val="tx1"/>
              </a:solidFill>
            </a:endParaRPr>
          </a:p>
          <a:p>
            <a:pPr>
              <a:buFont typeface="Wingdings 2"/>
              <a:buChar char=""/>
            </a:pPr>
            <a:r>
              <a:rPr lang="en-IN" sz="2000" dirty="0">
                <a:solidFill>
                  <a:schemeClr val="tx1"/>
                </a:solidFill>
                <a:ea typeface="+mn-lt"/>
                <a:cs typeface="+mn-lt"/>
              </a:rPr>
              <a:t>Detection Accuracy</a:t>
            </a:r>
            <a:endParaRPr lang="en-IN" sz="2000" dirty="0">
              <a:solidFill>
                <a:schemeClr val="tx1"/>
              </a:solidFill>
            </a:endParaRPr>
          </a:p>
          <a:p>
            <a:pPr>
              <a:buFont typeface="Wingdings 2"/>
              <a:buChar char=""/>
            </a:pPr>
            <a:r>
              <a:rPr lang="en-IN" sz="2000" dirty="0">
                <a:solidFill>
                  <a:schemeClr val="tx1"/>
                </a:solidFill>
                <a:ea typeface="+mn-lt"/>
                <a:cs typeface="+mn-lt"/>
              </a:rPr>
              <a:t>Real-time Monitoring</a:t>
            </a:r>
            <a:endParaRPr lang="en-IN" sz="2000" dirty="0">
              <a:solidFill>
                <a:schemeClr val="tx1"/>
              </a:solidFill>
            </a:endParaRPr>
          </a:p>
          <a:p>
            <a:pPr>
              <a:buFont typeface="Wingdings 2"/>
              <a:buChar char=""/>
            </a:pPr>
            <a:r>
              <a:rPr lang="en-IN" sz="2000" dirty="0">
                <a:solidFill>
                  <a:schemeClr val="tx1"/>
                </a:solidFill>
                <a:ea typeface="+mn-lt"/>
                <a:cs typeface="+mn-lt"/>
              </a:rPr>
              <a:t>Enhanced Security</a:t>
            </a:r>
            <a:endParaRPr lang="en-IN" sz="2000" dirty="0">
              <a:solidFill>
                <a:schemeClr val="tx1"/>
              </a:solidFill>
            </a:endParaRPr>
          </a:p>
          <a:p>
            <a:pPr>
              <a:buFont typeface="Wingdings 2"/>
              <a:buChar char=""/>
            </a:pPr>
            <a:r>
              <a:rPr lang="en-IN" sz="2000" dirty="0">
                <a:solidFill>
                  <a:schemeClr val="tx1"/>
                </a:solidFill>
                <a:ea typeface="+mn-lt"/>
                <a:cs typeface="+mn-lt"/>
              </a:rPr>
              <a:t>Scalable Deployment</a:t>
            </a:r>
            <a:endParaRPr lang="en-IN" sz="2000" dirty="0">
              <a:solidFill>
                <a:schemeClr val="tx1"/>
              </a:solidFill>
            </a:endParaRPr>
          </a:p>
          <a:p>
            <a:pPr marL="0" indent="0">
              <a:buNone/>
            </a:pPr>
            <a:endParaRPr lang="en-IN" sz="1600" dirty="0">
              <a:solidFill>
                <a:schemeClr val="tx1"/>
              </a:solidFill>
            </a:endParaRPr>
          </a:p>
          <a:p>
            <a:pPr marL="0" indent="0">
              <a:buNone/>
            </a:pPr>
            <a:endParaRPr lang="en-US" altLang="en-IN" sz="2400" dirty="0">
              <a:solidFill>
                <a:srgbClr val="0F0F0F"/>
              </a:solidFill>
              <a:ea typeface="+mn-lt"/>
              <a:cs typeface="+mn-lt"/>
            </a:endParaRPr>
          </a:p>
          <a:p>
            <a:pPr marL="0" indent="0">
              <a:buNone/>
            </a:pPr>
            <a:endParaRPr lang="en-US" altLang="en-IN" sz="2400" dirty="0">
              <a:solidFill>
                <a:srgbClr val="0F0F0F"/>
              </a:solidFill>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690880" y="309245"/>
            <a:ext cx="3573145" cy="782955"/>
          </a:xfrm>
        </p:spPr>
        <p:txBody>
          <a:bodyPr/>
          <a:lstStyle/>
          <a:p>
            <a:r>
              <a:rPr lang="en-US">
                <a:solidFill>
                  <a:schemeClr val="accent1"/>
                </a:solidFill>
              </a:rPr>
              <a:t>result</a:t>
            </a:r>
          </a:p>
        </p:txBody>
      </p:sp>
      <p:sp>
        <p:nvSpPr>
          <p:cNvPr id="1048611" name="Content Placeholder 2"/>
          <p:cNvSpPr>
            <a:spLocks noGrp="1"/>
          </p:cNvSpPr>
          <p:nvPr>
            <p:ph idx="1"/>
          </p:nvPr>
        </p:nvSpPr>
        <p:spPr>
          <a:xfrm>
            <a:off x="581660" y="1092200"/>
            <a:ext cx="11029315" cy="5391150"/>
          </a:xfrm>
        </p:spPr>
        <p:txBody>
          <a:bodyPr>
            <a:noAutofit/>
          </a:bodyPr>
          <a:lstStyle/>
          <a:p>
            <a:pPr>
              <a:buFont typeface="Wingdings 2" panose="05000000000000000000" charset="0"/>
              <a:buChar char=""/>
            </a:pPr>
            <a:r>
              <a:rPr lang="en-US" sz="1600" dirty="0">
                <a:solidFill>
                  <a:schemeClr val="tx1"/>
                </a:solidFill>
                <a:ea typeface="+mn-lt"/>
                <a:cs typeface="+mn-lt"/>
              </a:rPr>
              <a:t>Model Accuracy Evaluation:</a:t>
            </a:r>
            <a:endParaRPr lang="en-US" sz="1600" b="1" dirty="0">
              <a:solidFill>
                <a:schemeClr val="tx1"/>
              </a:solidFill>
            </a:endParaRPr>
          </a:p>
          <a:p>
            <a:pPr>
              <a:buFont typeface="Wingdings 2" panose="05000000000000000000" charset="0"/>
              <a:buChar char=""/>
            </a:pPr>
            <a:r>
              <a:rPr lang="en-US" sz="1600" dirty="0">
                <a:solidFill>
                  <a:schemeClr val="tx1"/>
                </a:solidFill>
                <a:ea typeface="+mn-lt"/>
                <a:cs typeface="+mn-lt"/>
              </a:rPr>
              <a:t>Mean Absolute Error (MAE): 0.02</a:t>
            </a:r>
            <a:endParaRPr lang="en-US" sz="1600" dirty="0">
              <a:solidFill>
                <a:schemeClr val="tx1"/>
              </a:solidFill>
            </a:endParaRPr>
          </a:p>
          <a:p>
            <a:pPr>
              <a:buFont typeface="Wingdings 2" panose="05000000000000000000" charset="0"/>
              <a:buChar char=""/>
            </a:pPr>
            <a:r>
              <a:rPr lang="en-US" sz="1600" dirty="0">
                <a:solidFill>
                  <a:schemeClr val="tx1"/>
                </a:solidFill>
                <a:ea typeface="+mn-lt"/>
                <a:cs typeface="+mn-lt"/>
              </a:rPr>
              <a:t>Root Mean Squared Error (RMSE): 0.04</a:t>
            </a:r>
            <a:endParaRPr lang="en-US" sz="1600" dirty="0">
              <a:solidFill>
                <a:schemeClr val="tx1"/>
              </a:solidFill>
            </a:endParaRPr>
          </a:p>
          <a:p>
            <a:pPr>
              <a:buFont typeface="Wingdings 2" panose="05000000000000000000" charset="0"/>
              <a:buChar char=""/>
            </a:pPr>
            <a:r>
              <a:rPr lang="en-US" sz="1600" dirty="0">
                <a:solidFill>
                  <a:schemeClr val="tx1"/>
                </a:solidFill>
                <a:ea typeface="+mn-lt"/>
                <a:cs typeface="+mn-lt"/>
              </a:rPr>
              <a:t>Precision: 0.95</a:t>
            </a:r>
            <a:endParaRPr lang="en-US" sz="1600" dirty="0">
              <a:solidFill>
                <a:schemeClr val="tx1"/>
              </a:solidFill>
            </a:endParaRPr>
          </a:p>
          <a:p>
            <a:pPr>
              <a:buFont typeface="Wingdings 2" panose="05000000000000000000" charset="0"/>
              <a:buChar char=""/>
            </a:pPr>
            <a:r>
              <a:rPr lang="en-US" sz="1600" dirty="0">
                <a:solidFill>
                  <a:schemeClr val="tx1"/>
                </a:solidFill>
                <a:ea typeface="+mn-lt"/>
                <a:cs typeface="+mn-lt"/>
              </a:rPr>
              <a:t>Recall: 0.92</a:t>
            </a:r>
            <a:endParaRPr lang="en-US" sz="1600" dirty="0">
              <a:solidFill>
                <a:schemeClr val="tx1"/>
              </a:solidFill>
            </a:endParaRPr>
          </a:p>
          <a:p>
            <a:pPr>
              <a:buFont typeface="Wingdings 2" panose="05000000000000000000" charset="0"/>
              <a:buChar char=""/>
            </a:pPr>
            <a:r>
              <a:rPr lang="en-US" sz="1600" dirty="0">
                <a:solidFill>
                  <a:schemeClr val="tx1"/>
                </a:solidFill>
                <a:ea typeface="+mn-lt"/>
                <a:cs typeface="+mn-lt"/>
              </a:rPr>
              <a:t>F1 Score: 0.93</a:t>
            </a:r>
            <a:endParaRPr lang="en-US" sz="1600" dirty="0">
              <a:solidFill>
                <a:schemeClr val="tx1"/>
              </a:solidFill>
            </a:endParaRPr>
          </a:p>
          <a:p>
            <a:pPr>
              <a:buFont typeface="Wingdings 2" panose="05000000000000000000" charset="0"/>
              <a:buChar char=""/>
            </a:pPr>
            <a:r>
              <a:rPr lang="en-US" sz="1600" dirty="0">
                <a:solidFill>
                  <a:schemeClr val="tx1"/>
                </a:solidFill>
                <a:ea typeface="+mn-lt"/>
                <a:cs typeface="+mn-lt"/>
              </a:rPr>
              <a:t>Visualization:</a:t>
            </a:r>
            <a:endParaRPr lang="en-US" sz="1600" dirty="0">
              <a:solidFill>
                <a:schemeClr val="tx1"/>
              </a:solidFill>
            </a:endParaRPr>
          </a:p>
          <a:p>
            <a:pPr>
              <a:buFont typeface="Wingdings 2" panose="05000000000000000000" charset="0"/>
              <a:buChar char=""/>
            </a:pPr>
            <a:r>
              <a:rPr lang="en-US" sz="1600" dirty="0">
                <a:solidFill>
                  <a:schemeClr val="tx1"/>
                </a:solidFill>
                <a:ea typeface="+mn-lt"/>
                <a:cs typeface="+mn-lt"/>
              </a:rPr>
              <a:t>Confusion Matrix: The confusion matrix visually represents the performance of the keylogger model, depicting true positive, true negative, false positive, and false negative predictions.</a:t>
            </a:r>
            <a:endParaRPr lang="en-US" sz="1600" dirty="0">
              <a:solidFill>
                <a:schemeClr val="tx1"/>
              </a:solidFill>
            </a:endParaRPr>
          </a:p>
          <a:p>
            <a:pPr>
              <a:buFont typeface="Wingdings 2" panose="05000000000000000000" charset="0"/>
              <a:buChar char=""/>
            </a:pPr>
            <a:r>
              <a:rPr lang="en-US" sz="1600" dirty="0">
                <a:solidFill>
                  <a:schemeClr val="tx1"/>
                </a:solidFill>
                <a:ea typeface="+mn-lt"/>
                <a:cs typeface="+mn-lt"/>
              </a:rPr>
              <a:t>ROC Curve: The Receiver Operating Characteristic (ROC) curve illustrates the trade-off between true positive rate and false positive rate, providing insight into the model's performance across different threshold</a:t>
            </a:r>
            <a:r>
              <a:rPr lang="en-US" sz="1200" dirty="0">
                <a:solidFill>
                  <a:schemeClr val="tx1"/>
                </a:solidFill>
                <a:ea typeface="+mn-lt"/>
                <a:cs typeface="+mn-lt"/>
              </a:rPr>
              <a:t>s.</a:t>
            </a:r>
            <a:endParaRPr lang="en-US" dirty="0">
              <a:solidFill>
                <a:schemeClr val="tx1"/>
              </a:solidFill>
            </a:endParaRPr>
          </a:p>
          <a:p>
            <a:pPr>
              <a:buFont typeface="Wingdings" panose="05000000000000000000" charset="0"/>
              <a:buChar char="Ø"/>
            </a:pPr>
            <a:endParaRPr lang="en-US" sz="1600" b="1" dirty="0">
              <a:solidFill>
                <a:srgbClr val="404040"/>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9557B0-27DA-419A-BC96-345F7D0E04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 </vt:lpstr>
      <vt:lpstr>OUTLINE</vt:lpstr>
      <vt:lpstr>Problem Statement</vt:lpstr>
      <vt:lpstr>Proposed Solution</vt:lpstr>
      <vt:lpstr>Proposed Solution</vt:lpstr>
      <vt:lpstr>System  Approach</vt:lpstr>
      <vt:lpstr>Algorithm &amp; Deployment</vt:lpstr>
      <vt:lpstr>Result</vt:lpstr>
      <vt:lpstr>result</vt:lpstr>
      <vt:lpstr>OUTPUT IMAGE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167</cp:revision>
  <dcterms:created xsi:type="dcterms:W3CDTF">2021-05-25T18:50:00Z</dcterms:created>
  <dcterms:modified xsi:type="dcterms:W3CDTF">2024-04-09T06:48:45Z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A8CD22E71AF24208BED8A87BC6E216A4_12</vt:lpwstr>
  </property>
  <property fmtid="{D5CDD505-2E9C-101B-9397-08002B2CF9AE}" pid="4" name="KSOProductBuildVer">
    <vt:lpwstr>1033-12.2.0.16731</vt:lpwstr>
  </property>
</Properties>
</file>