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67" autoAdjust="0"/>
  </p:normalViewPr>
  <p:slideViewPr>
    <p:cSldViewPr snapToGrid="0">
      <p:cViewPr varScale="1">
        <p:scale>
          <a:sx n="54" d="100"/>
          <a:sy n="54" d="100"/>
        </p:scale>
        <p:origin x="1124" y="44"/>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umarPatil23/Ground_Water_Quality_Prediction/blob/main/AquaVision.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matplotlib.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hyperlink" Target="https://scikit-learn.org/" TargetMode="External"/><Relationship Id="rId4" Type="http://schemas.openxmlformats.org/officeDocument/2006/relationships/hyperlink" Target="https://pandas.pydata.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247437" y="2462479"/>
            <a:ext cx="6673514" cy="1323439"/>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Ground Water Quality Prediction – Aqua Vision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3584636" cy="666977"/>
          </a:xfrm>
          <a:prstGeom prst="rect">
            <a:avLst/>
          </a:prstGeom>
          <a:noFill/>
        </p:spPr>
        <p:txBody>
          <a:bodyPr wrap="none" rtlCol="0">
            <a:spAutoFit/>
          </a:bodyPr>
          <a:lstStyle/>
          <a:p>
            <a:r>
              <a:rPr lang="en-US" dirty="0" err="1">
                <a:solidFill>
                  <a:schemeClr val="bg1"/>
                </a:solidFill>
              </a:rPr>
              <a:t>Sinhgad</a:t>
            </a:r>
            <a:r>
              <a:rPr lang="en-US" dirty="0">
                <a:solidFill>
                  <a:schemeClr val="bg1"/>
                </a:solidFill>
              </a:rPr>
              <a:t> Institute Of Technology</a:t>
            </a:r>
          </a:p>
          <a:p>
            <a:r>
              <a:rPr lang="en-US" dirty="0">
                <a:solidFill>
                  <a:schemeClr val="bg1"/>
                </a:solidFill>
              </a:rPr>
              <a:t>Kumar  Patil</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2668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algn="just">
              <a:spcAft>
                <a:spcPts val="800"/>
              </a:spcAft>
            </a:pPr>
            <a:r>
              <a:rPr lang="en-US" sz="1800" dirty="0"/>
              <a:t>	This project aims to develop a machine learning-based classification model to predict groundwater quality based on key physicochemical parameters. Utilizing historical water quality data, the model classifies water samples as potable or non-potable, helping in early detection of contamination. The project explores various classification algorithms, evaluates model performance using accuracy metrics, and provides insights for efficient water resource management.</a:t>
            </a:r>
          </a:p>
          <a:p>
            <a:pPr algn="just">
              <a:spcAft>
                <a:spcPts val="800"/>
              </a:spcAft>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algn="just">
              <a:spcAft>
                <a:spcPts val="800"/>
              </a:spcAft>
            </a:pPr>
            <a:r>
              <a:rPr lang="en-US" sz="1800" dirty="0">
                <a:latin typeface="+mn-lt"/>
              </a:rPr>
              <a:t>       </a:t>
            </a:r>
            <a:r>
              <a:rPr lang="en-US" sz="1800" dirty="0"/>
              <a:t>The project focuses on predicting groundwater quality as potable or non-potable using machine learning. It involves analyzing key physicochemical parameters, developing and comparing classification models, and evaluating their accuracy. The goal is to provide reliable predictions and insights for better groundwater management and contamination prevention</a:t>
            </a: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2031325"/>
          </a:xfrm>
          <a:prstGeom prst="rect">
            <a:avLst/>
          </a:prstGeom>
          <a:noFill/>
        </p:spPr>
        <p:txBody>
          <a:bodyPr wrap="square" rtlCol="0">
            <a:spAutoFit/>
          </a:bodyPr>
          <a:lstStyle/>
          <a:p>
            <a:r>
              <a:rPr lang="en-US" sz="1800" b="1" dirty="0"/>
              <a:t>Source:</a:t>
            </a:r>
            <a:r>
              <a:rPr lang="en-US" sz="1800" dirty="0"/>
              <a:t> A CSV file containing 12 columns and 4,513 rows of groundwater quality data.</a:t>
            </a:r>
          </a:p>
          <a:p>
            <a:r>
              <a:rPr lang="en-US" sz="1800" b="1" dirty="0"/>
              <a:t>Key Features:</a:t>
            </a:r>
            <a:r>
              <a:rPr lang="en-US" sz="1800" dirty="0"/>
              <a:t> Physicochemical parameters including pH, hardness, solids, chloramines, sulfates, conductivity, organic carbon, trihalomethanes, and turbidity.</a:t>
            </a:r>
          </a:p>
          <a:p>
            <a:r>
              <a:rPr lang="en-US" sz="1800" b="1" dirty="0"/>
              <a:t>Target Variable:</a:t>
            </a:r>
            <a:r>
              <a:rPr lang="en-US" sz="1800" dirty="0"/>
              <a:t> Water potability (binary classification: potable or non-potable).</a:t>
            </a:r>
          </a:p>
          <a:p>
            <a:r>
              <a:rPr lang="en-US" sz="1800" b="1" dirty="0"/>
              <a:t>Additional Data:</a:t>
            </a:r>
            <a:r>
              <a:rPr lang="en-US" sz="1800" dirty="0"/>
              <a:t> Various water quality indicators affecting human consumption and health.</a:t>
            </a:r>
          </a:p>
          <a:p>
            <a:r>
              <a:rPr lang="en-US" sz="1800" b="1" dirty="0"/>
              <a:t>Use Case:</a:t>
            </a:r>
            <a:r>
              <a:rPr lang="en-US" sz="1800" dirty="0"/>
              <a:t> Providing insights for groundwater quality assessment, contamination detection, and safe water resource management.</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708981"/>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p>
          <a:p>
            <a:pPr marL="285750" indent="-285750">
              <a:buFont typeface="Arial" panose="020B0604020202020204" pitchFamily="34" charset="0"/>
              <a:buChar char="•"/>
            </a:pPr>
            <a:r>
              <a:rPr lang="en-US" sz="1600" dirty="0"/>
              <a:t>Data Preprocessing: Handling missing values, scaling numerical features, and ensuring data consistency for better model performance.</a:t>
            </a:r>
          </a:p>
          <a:p>
            <a:pPr marL="285750" indent="-285750">
              <a:buFont typeface="Arial" panose="020B0604020202020204" pitchFamily="34" charset="0"/>
              <a:buChar char="•"/>
            </a:pPr>
            <a:r>
              <a:rPr lang="en-US" sz="1600" dirty="0"/>
              <a:t>Dataset Splitting: Dividing the data into training and testing sets to evaluate model accuracy and generalization.</a:t>
            </a:r>
          </a:p>
          <a:p>
            <a:pPr marL="285750" indent="-285750">
              <a:buFont typeface="Arial" panose="020B0604020202020204" pitchFamily="34" charset="0"/>
              <a:buChar char="•"/>
            </a:pPr>
            <a:r>
              <a:rPr lang="en-US" sz="1600" dirty="0"/>
              <a:t>Model Selection: Applying classification algorithms like logistic regression, decision trees, and random forests to predict water potability.</a:t>
            </a:r>
          </a:p>
          <a:p>
            <a:pPr marL="285750" indent="-285750">
              <a:buFont typeface="Arial" panose="020B0604020202020204" pitchFamily="34" charset="0"/>
              <a:buChar char="•"/>
            </a:pPr>
            <a:r>
              <a:rPr lang="en-US" sz="1600" dirty="0"/>
              <a:t>Visualization &amp; Insights: Using bar charts, heatmaps, and histograms to analyze feature correlations and water quality trends.</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Algorithms Used:</a:t>
            </a:r>
          </a:p>
          <a:p>
            <a:pPr marL="285750" indent="-285750">
              <a:buFont typeface="Arial" panose="020B0604020202020204" pitchFamily="34" charset="0"/>
              <a:buChar char="•"/>
            </a:pPr>
            <a:r>
              <a:rPr lang="en-US" sz="1600" dirty="0"/>
              <a:t>Classification Algorithms: Logistic Regression are used to predict water potability based on key features.</a:t>
            </a:r>
          </a:p>
          <a:p>
            <a:pPr marL="285750" indent="-285750">
              <a:buFont typeface="Arial" panose="020B0604020202020204" pitchFamily="34" charset="0"/>
              <a:buChar char="•"/>
            </a:pPr>
            <a:r>
              <a:rPr lang="en-US" sz="1600" dirty="0"/>
              <a:t>Label Encoding: Converts categorical variables into numeric format for model compatibility.</a:t>
            </a:r>
          </a:p>
          <a:p>
            <a:pPr marL="285750" indent="-285750">
              <a:buFont typeface="Arial" panose="020B0604020202020204" pitchFamily="34" charset="0"/>
              <a:buChar char="•"/>
            </a:pPr>
            <a:r>
              <a:rPr lang="en-US" sz="1600" dirty="0"/>
              <a:t>Standard Scaling: Normalizes numerical features to improve model performance.</a:t>
            </a:r>
          </a:p>
          <a:p>
            <a:pPr marL="285750" indent="-285750">
              <a:buFont typeface="Arial" panose="020B0604020202020204" pitchFamily="34" charset="0"/>
              <a:buChar char="•"/>
            </a:pPr>
            <a:r>
              <a:rPr lang="en-US" sz="1600" dirty="0"/>
              <a:t>Performance Metrics: Evaluated using Accuracy, Precision, Recall, and F1-score for classification effectiveness.</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4762005" y="66610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3" y="1461898"/>
            <a:ext cx="7057385" cy="4708981"/>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b="1" dirty="0">
                <a:latin typeface="+mn-lt"/>
              </a:rPr>
              <a:t>Summary:</a:t>
            </a:r>
          </a:p>
          <a:p>
            <a:pPr marL="228600" indent="-228600">
              <a:spcAft>
                <a:spcPts val="800"/>
              </a:spcAft>
              <a:buFont typeface="Arial" panose="020B0604020202020204" pitchFamily="34" charset="0"/>
              <a:buChar char="•"/>
            </a:pPr>
            <a:r>
              <a:rPr lang="en-US" sz="1600" dirty="0"/>
              <a:t>The project successfully developed a logistic regression model to predict groundwater potability based on key physicochemical parameters. It analyzes correlations and trends in water quality data, enabling accurate classification. The model helps in making data-driven decisions for effective water resource management and contamination detection.</a:t>
            </a:r>
            <a:endParaRPr lang="en-US" sz="1800" dirty="0">
              <a:latin typeface="+mn-lt"/>
            </a:endParaRPr>
          </a:p>
          <a:p>
            <a:pPr marL="228600" indent="-228600">
              <a:spcAft>
                <a:spcPts val="800"/>
              </a:spcAft>
              <a:buFont typeface="Arial" panose="020B0604020202020204" pitchFamily="34" charset="0"/>
              <a:buChar char="•"/>
            </a:pPr>
            <a:r>
              <a:rPr lang="en-US" sz="1800" b="1" dirty="0">
                <a:latin typeface="+mn-lt"/>
              </a:rPr>
              <a:t>Future Work:</a:t>
            </a:r>
          </a:p>
          <a:p>
            <a:pPr marL="228600" indent="-228600">
              <a:spcAft>
                <a:spcPts val="800"/>
              </a:spcAft>
              <a:buFont typeface="Arial" panose="020B0604020202020204" pitchFamily="34" charset="0"/>
              <a:buChar char="•"/>
            </a:pPr>
            <a:r>
              <a:rPr lang="en-US" sz="1800" dirty="0">
                <a:latin typeface="+mn-lt"/>
              </a:rPr>
              <a:t>Sustainable Water Management: Optimize water usage and prevent over-extraction with predictive models</a:t>
            </a:r>
          </a:p>
          <a:p>
            <a:pPr marL="228600" indent="-228600">
              <a:spcAft>
                <a:spcPts val="800"/>
              </a:spcAft>
              <a:buFont typeface="Arial" panose="020B0604020202020204" pitchFamily="34" charset="0"/>
              <a:buChar char="•"/>
            </a:pPr>
            <a:r>
              <a:rPr lang="en-US" sz="1800" dirty="0">
                <a:latin typeface="+mn-lt"/>
              </a:rPr>
              <a:t>.Agriculture Optimization: Enhance irrigation by integrating groundwater quality predictions.</a:t>
            </a:r>
          </a:p>
          <a:p>
            <a:pPr marL="228600" indent="-228600">
              <a:spcAft>
                <a:spcPts val="800"/>
              </a:spcAft>
              <a:buFont typeface="Arial" panose="020B0604020202020204" pitchFamily="34" charset="0"/>
              <a:buChar char="•"/>
            </a:pPr>
            <a:r>
              <a:rPr lang="en-US" sz="1800" dirty="0">
                <a:latin typeface="+mn-lt"/>
              </a:rPr>
              <a:t>Policy Making: Provide data-driven insights for effective water resource policies.</a:t>
            </a:r>
          </a:p>
          <a:p>
            <a:pPr marL="228600" indent="-228600">
              <a:spcAft>
                <a:spcPts val="800"/>
              </a:spcAft>
              <a:buFont typeface="Arial" panose="020B0604020202020204" pitchFamily="34" charset="0"/>
              <a:buChar char="•"/>
            </a:pPr>
            <a:r>
              <a:rPr lang="en-US" sz="1800" dirty="0">
                <a:latin typeface="+mn-lt"/>
              </a:rPr>
              <a:t>IoT &amp; Real-Time Monitoring: Use smart sensors for continuous water quality assessment.</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1353787" y="663725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2" name="TextBox 1">
            <a:extLst>
              <a:ext uri="{FF2B5EF4-FFF2-40B4-BE49-F238E27FC236}">
                <a16:creationId xmlns:a16="http://schemas.microsoft.com/office/drawing/2014/main" id="{C1FF328F-C8CD-4461-885C-8AAF8881AA5A}"/>
              </a:ext>
            </a:extLst>
          </p:cNvPr>
          <p:cNvSpPr txBox="1"/>
          <p:nvPr/>
        </p:nvSpPr>
        <p:spPr>
          <a:xfrm>
            <a:off x="212231" y="1959428"/>
            <a:ext cx="10379034" cy="379656"/>
          </a:xfrm>
          <a:prstGeom prst="rect">
            <a:avLst/>
          </a:prstGeom>
          <a:noFill/>
        </p:spPr>
        <p:txBody>
          <a:bodyPr wrap="square" rtlCol="0">
            <a:spAutoFit/>
          </a:bodyPr>
          <a:lstStyle/>
          <a:p>
            <a:r>
              <a:rPr lang="en-IN" dirty="0">
                <a:hlinkClick r:id="rId3"/>
              </a:rPr>
              <a:t>https://github.com/KumarPatil23/Ground_Water_Quality_Prediction/blob/main/AquaVision.ipynb</a:t>
            </a:r>
            <a:endParaRPr lang="en-IN" dirty="0"/>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593558" y="1362487"/>
            <a:ext cx="9419570" cy="309828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Kaggle – for dataset</a:t>
            </a:r>
          </a:p>
          <a:p>
            <a:pPr>
              <a:spcAft>
                <a:spcPts val="800"/>
              </a:spcAft>
            </a:pPr>
            <a:r>
              <a:rPr lang="en-US" sz="1800" dirty="0">
                <a:latin typeface="+mn-lt"/>
                <a:hlinkClick r:id="rId3"/>
              </a:rPr>
              <a:t>   https://www.kaggle.com/</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Pandas Documentation: For data preprocessing and manipulation. </a:t>
            </a:r>
            <a:r>
              <a:rPr lang="en-US" sz="1800" dirty="0">
                <a:latin typeface="+mn-lt"/>
                <a:hlinkClick r:id="rId4"/>
              </a:rPr>
              <a:t>https://pandas.pydata.org/</a:t>
            </a:r>
            <a:endParaRPr lang="en-US" sz="1800" dirty="0">
              <a:latin typeface="+mn-lt"/>
            </a:endParaRPr>
          </a:p>
          <a:p>
            <a:pPr marL="228600" indent="-228600">
              <a:spcAft>
                <a:spcPts val="800"/>
              </a:spcAft>
              <a:buFont typeface="Arial" panose="020B0604020202020204" pitchFamily="34" charset="0"/>
              <a:buChar char="•"/>
            </a:pPr>
            <a:r>
              <a:rPr lang="en-US" sz="1800" dirty="0" err="1">
                <a:latin typeface="+mn-lt"/>
              </a:rPr>
              <a:t>Scikit</a:t>
            </a:r>
            <a:r>
              <a:rPr lang="en-US" sz="1800" dirty="0">
                <a:latin typeface="+mn-lt"/>
              </a:rPr>
              <a:t>-learn Documentation: For machine learning techniques like Linear Regression, Label Encoding, and Standard Scaling. </a:t>
            </a:r>
            <a:r>
              <a:rPr lang="en-US" sz="1800" dirty="0">
                <a:latin typeface="+mn-lt"/>
                <a:hlinkClick r:id="rId5"/>
              </a:rPr>
              <a:t>https://scikit-learn.org/</a:t>
            </a:r>
            <a:endParaRPr lang="en-US" sz="1800" dirty="0">
              <a:latin typeface="+mn-lt"/>
            </a:endParaRPr>
          </a:p>
          <a:p>
            <a:pPr marL="228600" indent="-228600">
              <a:spcAft>
                <a:spcPts val="800"/>
              </a:spcAft>
              <a:buFont typeface="Arial" panose="020B0604020202020204" pitchFamily="34" charset="0"/>
              <a:buChar char="•"/>
            </a:pPr>
            <a:r>
              <a:rPr lang="en-US" sz="1800" dirty="0" err="1">
                <a:latin typeface="+mn-lt"/>
              </a:rPr>
              <a:t>Seaborn</a:t>
            </a:r>
            <a:r>
              <a:rPr lang="en-US" sz="1800" dirty="0">
                <a:latin typeface="+mn-lt"/>
              </a:rPr>
              <a:t> Documentation: For creating visually appealing and informative visualizations. </a:t>
            </a:r>
            <a:r>
              <a:rPr lang="en-US" sz="1800" dirty="0">
                <a:latin typeface="+mn-lt"/>
                <a:hlinkClick r:id="rId6"/>
              </a:rPr>
              <a:t>https://seaborn.pydata.org/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Matplotlib Documentation: For custom visualization adjustments. </a:t>
            </a:r>
            <a:r>
              <a:rPr lang="en-US" sz="1800" dirty="0">
                <a:latin typeface="+mn-lt"/>
                <a:hlinkClick r:id="rId7"/>
              </a:rPr>
              <a:t>https://matplotlib.org/</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terms/"/>
    <ds:schemaRef ds:uri="c0fa2617-96bd-425d-8578-e93563fe37c5"/>
    <ds:schemaRef ds:uri="9162bd5b-4ed9-4da3-b376-05204580ba3f"/>
    <ds:schemaRef ds:uri="http://purl.org/dc/elements/1.1/"/>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3823</TotalTime>
  <Words>624</Words>
  <Application>Microsoft Office PowerPoint</Application>
  <PresentationFormat>Widescreen</PresentationFormat>
  <Paragraphs>54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kumarkpatil23@gmail.com</cp:lastModifiedBy>
  <cp:revision>76</cp:revision>
  <dcterms:modified xsi:type="dcterms:W3CDTF">2025-02-13T12:48:57Z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