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31" r:id="rId4"/>
    <p:sldId id="300" r:id="rId5"/>
    <p:sldId id="336" r:id="rId6"/>
    <p:sldId id="332" r:id="rId7"/>
    <p:sldId id="333" r:id="rId8"/>
    <p:sldId id="335" r:id="rId9"/>
    <p:sldId id="334" r:id="rId10"/>
    <p:sldId id="325" r:id="rId11"/>
    <p:sldId id="327" r:id="rId12"/>
  </p:sldIdLst>
  <p:sldSz cx="12192000" cy="6858000"/>
  <p:notesSz cx="6858000" cy="9144000"/>
  <p:embeddedFontLst>
    <p:embeddedFont>
      <p:font typeface="Bahnschrift Condensed" panose="020B0502040204020203" pitchFamily="34" charset="0"/>
      <p:regular r:id="rId14"/>
      <p:bold r:id="rId15"/>
    </p:embeddedFont>
    <p:embeddedFont>
      <p:font typeface="Segoe UI" panose="020B050204020402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3D2FE-D2AA-4262-862D-A97995BDE838}" v="43" dt="2024-05-02T00:19:12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FA4BBC4A-4895-9982-681E-0F532FA49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C85212D6-0EB0-DE61-3B44-709A0735C2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966B91DB-1BA6-FFD6-7DAB-69224E2DE7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8106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C0ABEBE4-4D59-3C8D-908E-9DA5893B3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81CF2640-A569-1D80-7F7C-5940EB1374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F16D5108-2F49-81A6-FC11-36E2D327A9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389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034634EB-0C5B-078D-93DB-C87B4711C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CB6A5CCA-8AE5-5A25-F901-F1B1986A7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41B3BFEC-0DE6-4142-F6A6-7CAC9D305D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4949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034634EB-0C5B-078D-93DB-C87B4711C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CB6A5CCA-8AE5-5A25-F901-F1B1986A7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41B3BFEC-0DE6-4142-F6A6-7CAC9D305D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78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270966F9-1843-18FD-ECD5-4760C963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42E4CD9E-E582-7DFD-0104-BCC5C5007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5875109-FC7C-3179-F341-7D8D97369C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447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270966F9-1843-18FD-ECD5-4760C963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42E4CD9E-E582-7DFD-0104-BCC5C5007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5875109-FC7C-3179-F341-7D8D97369C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040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270966F9-1843-18FD-ECD5-4760C963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42E4CD9E-E582-7DFD-0104-BCC5C5007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5875109-FC7C-3179-F341-7D8D97369C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111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270966F9-1843-18FD-ECD5-4760C963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42E4CD9E-E582-7DFD-0104-BCC5C5007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5875109-FC7C-3179-F341-7D8D97369C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454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270966F9-1843-18FD-ECD5-4760C963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42E4CD9E-E582-7DFD-0104-BCC5C5007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5875109-FC7C-3179-F341-7D8D97369C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71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0815" cy="6858000"/>
          </a:xfrm>
          <a:prstGeom prst="rect">
            <a:avLst/>
          </a:prstGeom>
          <a:gradFill>
            <a:gsLst>
              <a:gs pos="89866">
                <a:srgbClr val="B1C4E5"/>
              </a:gs>
              <a:gs pos="0">
                <a:schemeClr val="bg1">
                  <a:lumMod val="95000"/>
                </a:schemeClr>
              </a:gs>
              <a:gs pos="9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518475" y="3768365"/>
            <a:ext cx="10953946" cy="10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800" b="1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dirty="0" err="1">
                <a:solidFill>
                  <a:srgbClr val="0D0D0D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xploratory</a:t>
            </a:r>
            <a:r>
              <a:rPr lang="en-US" sz="2800" b="1" dirty="0">
                <a:solidFill>
                  <a:srgbClr val="0D0D0D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 Data Analysis (EDA) of AMCET Dataset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dirty="0">
                <a:solidFill>
                  <a:srgbClr val="0D0D0D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Uncovering Patterns and Insights in the AMCET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3168086F-1C4C-1D97-B0CA-4882C500C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F4056-30A6-C6A4-2AD8-8848B7A83D96}"/>
              </a:ext>
            </a:extLst>
          </p:cNvPr>
          <p:cNvSpPr txBox="1"/>
          <p:nvPr/>
        </p:nvSpPr>
        <p:spPr>
          <a:xfrm>
            <a:off x="3937262" y="3901378"/>
            <a:ext cx="431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BF2BE-4644-B7FF-F655-2D96FC8C7516}"/>
              </a:ext>
            </a:extLst>
          </p:cNvPr>
          <p:cNvSpPr txBox="1"/>
          <p:nvPr/>
        </p:nvSpPr>
        <p:spPr>
          <a:xfrm>
            <a:off x="1216058" y="367645"/>
            <a:ext cx="5062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F58EC-254A-A78D-375E-C006EA00C09B}"/>
              </a:ext>
            </a:extLst>
          </p:cNvPr>
          <p:cNvSpPr txBox="1"/>
          <p:nvPr/>
        </p:nvSpPr>
        <p:spPr>
          <a:xfrm>
            <a:off x="1216058" y="1251926"/>
            <a:ext cx="106551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is influenced by a combination of factors, including specialization, educational background, skills, job location, and experience.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analytical skills, high academic performance, and specialized expertise are consistently associated with higher earning potential.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location significantly impacts salary, with some cities offering substantially higher average salaries than others.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plays a crucial role in salary progression, with individuals accumulating more experience often earning more.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2498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7C01BB1E-6B05-4376-9F3F-683D35390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4EC91-8491-D401-7B19-5681B2C469BA}"/>
              </a:ext>
            </a:extLst>
          </p:cNvPr>
          <p:cNvSpPr txBox="1"/>
          <p:nvPr/>
        </p:nvSpPr>
        <p:spPr>
          <a:xfrm>
            <a:off x="3937262" y="3901378"/>
            <a:ext cx="431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116;p5">
            <a:extLst>
              <a:ext uri="{FF2B5EF4-FFF2-40B4-BE49-F238E27FC236}">
                <a16:creationId xmlns:a16="http://schemas.microsoft.com/office/drawing/2014/main" id="{DB9124A4-A237-6ADC-12B4-D545D580CB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1692" y="1093509"/>
            <a:ext cx="5382704" cy="39404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E5BEFE-411D-C0A7-B09C-A1713386D400}"/>
              </a:ext>
            </a:extLst>
          </p:cNvPr>
          <p:cNvSpPr txBox="1"/>
          <p:nvPr/>
        </p:nvSpPr>
        <p:spPr>
          <a:xfrm>
            <a:off x="1055802" y="2309567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solidFill>
                  <a:srgbClr val="00206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4015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D582E71-579B-7DF6-33F4-F4DE25EC794B}"/>
              </a:ext>
            </a:extLst>
          </p:cNvPr>
          <p:cNvSpPr/>
          <p:nvPr/>
        </p:nvSpPr>
        <p:spPr>
          <a:xfrm rot="5218363">
            <a:off x="8484603" y="1067885"/>
            <a:ext cx="272375" cy="800916"/>
          </a:xfrm>
          <a:prstGeom prst="triangl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D590A24B-5EA1-B40B-48AE-B53F3643E915}"/>
              </a:ext>
            </a:extLst>
          </p:cNvPr>
          <p:cNvSpPr/>
          <p:nvPr/>
        </p:nvSpPr>
        <p:spPr>
          <a:xfrm rot="20793935">
            <a:off x="2936661" y="1054323"/>
            <a:ext cx="1408146" cy="875286"/>
          </a:xfrm>
          <a:prstGeom prst="parallelogram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00B0F0"/>
              </a:gs>
              <a:gs pos="100000">
                <a:srgbClr val="C00000"/>
              </a:gs>
              <a:gs pos="96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6A71DA-FCD4-461D-E6D3-C57D770FDC5E}"/>
              </a:ext>
            </a:extLst>
          </p:cNvPr>
          <p:cNvSpPr/>
          <p:nvPr/>
        </p:nvSpPr>
        <p:spPr>
          <a:xfrm>
            <a:off x="1984573" y="827965"/>
            <a:ext cx="1400783" cy="138132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2B977792-9DC2-3E5C-6C8C-CC5E8C89613E}"/>
              </a:ext>
            </a:extLst>
          </p:cNvPr>
          <p:cNvSpPr/>
          <p:nvPr/>
        </p:nvSpPr>
        <p:spPr>
          <a:xfrm>
            <a:off x="1984574" y="827966"/>
            <a:ext cx="1400783" cy="1381327"/>
          </a:xfrm>
          <a:prstGeom prst="donut">
            <a:avLst>
              <a:gd name="adj" fmla="val 4443"/>
            </a:avLst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37751B-7DAA-EB3B-1371-0C5DAF75DC70}"/>
              </a:ext>
            </a:extLst>
          </p:cNvPr>
          <p:cNvSpPr/>
          <p:nvPr/>
        </p:nvSpPr>
        <p:spPr>
          <a:xfrm>
            <a:off x="4192755" y="902718"/>
            <a:ext cx="3286372" cy="89747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00B0F0"/>
              </a:gs>
              <a:gs pos="100000">
                <a:srgbClr val="C00000"/>
              </a:gs>
              <a:gs pos="96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D860069-D28C-D038-6799-862E76C55B35}"/>
              </a:ext>
            </a:extLst>
          </p:cNvPr>
          <p:cNvSpPr/>
          <p:nvPr/>
        </p:nvSpPr>
        <p:spPr>
          <a:xfrm rot="20793935">
            <a:off x="7246010" y="786305"/>
            <a:ext cx="1408146" cy="875286"/>
          </a:xfrm>
          <a:prstGeom prst="parallelogram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00B0F0"/>
              </a:gs>
              <a:gs pos="100000">
                <a:srgbClr val="C00000"/>
              </a:gs>
              <a:gs pos="96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E81981-640E-BF16-E2BA-5111CEACBB2C}"/>
              </a:ext>
            </a:extLst>
          </p:cNvPr>
          <p:cNvSpPr txBox="1"/>
          <p:nvPr/>
        </p:nvSpPr>
        <p:spPr>
          <a:xfrm>
            <a:off x="4448529" y="1032234"/>
            <a:ext cx="2704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 Raju N</a:t>
            </a:r>
          </a:p>
          <a:p>
            <a:pPr algn="ctr"/>
            <a:r>
              <a:rPr lang="en-IN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Com(Gen)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8415D43-3258-A6EF-E3E0-28ED6FBB22DE}"/>
              </a:ext>
            </a:extLst>
          </p:cNvPr>
          <p:cNvSpPr/>
          <p:nvPr/>
        </p:nvSpPr>
        <p:spPr>
          <a:xfrm>
            <a:off x="2048395" y="812260"/>
            <a:ext cx="408284" cy="3840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</a:t>
            </a:r>
          </a:p>
        </p:txBody>
      </p:sp>
      <p:sp>
        <p:nvSpPr>
          <p:cNvPr id="67" name="Circle: Hollow 66">
            <a:extLst>
              <a:ext uri="{FF2B5EF4-FFF2-40B4-BE49-F238E27FC236}">
                <a16:creationId xmlns:a16="http://schemas.microsoft.com/office/drawing/2014/main" id="{F69AC624-1A18-27AB-2C6A-D6B474F1258C}"/>
              </a:ext>
            </a:extLst>
          </p:cNvPr>
          <p:cNvSpPr/>
          <p:nvPr/>
        </p:nvSpPr>
        <p:spPr>
          <a:xfrm>
            <a:off x="2046850" y="812260"/>
            <a:ext cx="399054" cy="384051"/>
          </a:xfrm>
          <a:prstGeom prst="donut">
            <a:avLst>
              <a:gd name="adj" fmla="val 4443"/>
            </a:avLst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283D95-1CFE-990D-8FDC-4AB81936CFD1}"/>
              </a:ext>
            </a:extLst>
          </p:cNvPr>
          <p:cNvSpPr txBox="1"/>
          <p:nvPr/>
        </p:nvSpPr>
        <p:spPr>
          <a:xfrm>
            <a:off x="2065307" y="827964"/>
            <a:ext cx="4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7030A0"/>
                </a:solidFill>
                <a:latin typeface="Bahnschrift Condensed" panose="020B0502040204020203" pitchFamily="34" charset="0"/>
              </a:rPr>
              <a:t>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264C84-BD2A-B30E-8A89-AD1C412DBAF4}"/>
              </a:ext>
            </a:extLst>
          </p:cNvPr>
          <p:cNvSpPr txBox="1"/>
          <p:nvPr/>
        </p:nvSpPr>
        <p:spPr>
          <a:xfrm>
            <a:off x="155643" y="243191"/>
            <a:ext cx="1761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About 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680AB-65B8-D1F6-839B-DDBFEC90DBAF}"/>
              </a:ext>
            </a:extLst>
          </p:cNvPr>
          <p:cNvSpPr txBox="1"/>
          <p:nvPr/>
        </p:nvSpPr>
        <p:spPr>
          <a:xfrm>
            <a:off x="1984573" y="2977014"/>
            <a:ext cx="84181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Why you want to learn Data Science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 want to be a detective but instead of that I choose Data Science because,  Data science is like being a detective for information. You can gather clues (data) and solve mysteries (problems) by analyzing them closely.</a:t>
            </a:r>
            <a:endParaRPr lang="en-IN" sz="2000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1CCF6E86-C2A0-52C4-4D42-E3197333F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511A42-8164-820E-28A9-F9F456C5E92B}"/>
              </a:ext>
            </a:extLst>
          </p:cNvPr>
          <p:cNvSpPr txBox="1"/>
          <p:nvPr/>
        </p:nvSpPr>
        <p:spPr>
          <a:xfrm>
            <a:off x="700391" y="398834"/>
            <a:ext cx="1070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bg2">
                    <a:lumMod val="50000"/>
                  </a:schemeClr>
                </a:solidFill>
                <a:effectLst/>
                <a:latin typeface="Söhne Mono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D48C36-6B42-A880-228A-2C30B376DD2B}"/>
              </a:ext>
            </a:extLst>
          </p:cNvPr>
          <p:cNvSpPr txBox="1"/>
          <p:nvPr/>
        </p:nvSpPr>
        <p:spPr>
          <a:xfrm>
            <a:off x="700390" y="801278"/>
            <a:ext cx="107004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EDA is to explore the AMCET dataset, understand data characteristics, uncover patterns, and prepare the data for further analysis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records: 3998 rows in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features:  39 features including personal, academic, skill and job –related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56076440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1CCF6E86-C2A0-52C4-4D42-E3197333F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511A42-8164-820E-28A9-F9F456C5E92B}"/>
              </a:ext>
            </a:extLst>
          </p:cNvPr>
          <p:cNvSpPr txBox="1"/>
          <p:nvPr/>
        </p:nvSpPr>
        <p:spPr>
          <a:xfrm>
            <a:off x="627239" y="0"/>
            <a:ext cx="1070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bg2">
                    <a:lumMod val="50000"/>
                  </a:schemeClr>
                </a:solidFill>
                <a:effectLst/>
                <a:latin typeface="Söhne Mono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D48C36-6B42-A880-228A-2C30B376DD2B}"/>
              </a:ext>
            </a:extLst>
          </p:cNvPr>
          <p:cNvSpPr txBox="1"/>
          <p:nvPr/>
        </p:nvSpPr>
        <p:spPr>
          <a:xfrm>
            <a:off x="535152" y="428278"/>
            <a:ext cx="107004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&amp;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 and Initial Insights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Steps: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Replaces “present” in the “DOL” column with “3/10/24 0.00”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dates in “DOJ”, “DOL” and “DOB” to keep only the date part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“DOJ”, “DOL” and “DOB” to datetime format for easier analysis.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Columns: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“Unnamed: 0”, “ID”, “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CollegeCityID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as they were not useful for analysis.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Calculated the “Experience” in years as the difference between “DOL” and “DOJ”.</a:t>
            </a:r>
            <a:endParaRPr lang="en-US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65478-F46F-813A-ECD6-73CB2240745B}"/>
              </a:ext>
            </a:extLst>
          </p:cNvPr>
          <p:cNvSpPr txBox="1"/>
          <p:nvPr/>
        </p:nvSpPr>
        <p:spPr>
          <a:xfrm>
            <a:off x="535152" y="3429000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missing values (NA)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Duplicates: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Found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Summary: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basic stats on numerical features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Overview: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and count of different categories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1917530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08CFF4C7-A7F8-9E7B-FAE4-88770EB76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squares&#10;&#10;Description automatically generated">
            <a:extLst>
              <a:ext uri="{FF2B5EF4-FFF2-40B4-BE49-F238E27FC236}">
                <a16:creationId xmlns:a16="http://schemas.microsoft.com/office/drawing/2014/main" id="{349156F5-5222-3465-E831-D7543B84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8" y="1837944"/>
            <a:ext cx="5400339" cy="4021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C65182-E0CB-4A52-57D7-41E1826AAE93}"/>
              </a:ext>
            </a:extLst>
          </p:cNvPr>
          <p:cNvSpPr txBox="1"/>
          <p:nvPr/>
        </p:nvSpPr>
        <p:spPr>
          <a:xfrm>
            <a:off x="2727158" y="545432"/>
            <a:ext cx="6288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38D2E-3783-BD0E-02DC-9E1AEBB30001}"/>
              </a:ext>
            </a:extLst>
          </p:cNvPr>
          <p:cNvSpPr txBox="1"/>
          <p:nvPr/>
        </p:nvSpPr>
        <p:spPr>
          <a:xfrm>
            <a:off x="6577744" y="1837944"/>
            <a:ext cx="50402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the representation of each gender in the dataset.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 to understand the proportion of male and female employees within the company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gender category significantly outnumbers the other, it indicates a potential gender imbalance in the dataset.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could be due to various factors, such as historical hiring practices or Industry specific trends.</a:t>
            </a:r>
          </a:p>
        </p:txBody>
      </p:sp>
    </p:spTree>
    <p:extLst>
      <p:ext uri="{BB962C8B-B14F-4D97-AF65-F5344CB8AC3E}">
        <p14:creationId xmlns:p14="http://schemas.microsoft.com/office/powerpoint/2010/main" val="40635306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08CFF4C7-A7F8-9E7B-FAE4-88770EB76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salary&#10;&#10;Description automatically generated">
            <a:extLst>
              <a:ext uri="{FF2B5EF4-FFF2-40B4-BE49-F238E27FC236}">
                <a16:creationId xmlns:a16="http://schemas.microsoft.com/office/drawing/2014/main" id="{1F3778F0-4400-DDE0-6497-5CCD4F361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53" y="1773610"/>
            <a:ext cx="5324365" cy="3863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B1F130-9AAF-9405-00F5-9E0257850C51}"/>
              </a:ext>
            </a:extLst>
          </p:cNvPr>
          <p:cNvSpPr txBox="1"/>
          <p:nvPr/>
        </p:nvSpPr>
        <p:spPr>
          <a:xfrm>
            <a:off x="6096000" y="1640305"/>
            <a:ext cx="60153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salary distribution appears to be right-skewed (positively skewed).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there are a larger number of employees with lower salaries and a smaller number with very high salaries.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right-skewness suggests the possibility of outliers, which are employees with exceptionally high salaries, causing the tail of the distribution to extend further to the right.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likely that the company has a structure where a large number of employees receive similar, relatively lower salaries, with a smaller number receiving much higher salaries, possibly in leadership or specialized roles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FDB54-A17B-70E2-5F72-B83CFC993318}"/>
              </a:ext>
            </a:extLst>
          </p:cNvPr>
          <p:cNvSpPr txBox="1"/>
          <p:nvPr/>
        </p:nvSpPr>
        <p:spPr>
          <a:xfrm>
            <a:off x="3930316" y="565484"/>
            <a:ext cx="4331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Salaries</a:t>
            </a:r>
          </a:p>
        </p:txBody>
      </p:sp>
    </p:spTree>
    <p:extLst>
      <p:ext uri="{BB962C8B-B14F-4D97-AF65-F5344CB8AC3E}">
        <p14:creationId xmlns:p14="http://schemas.microsoft.com/office/powerpoint/2010/main" val="402502084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08CFF4C7-A7F8-9E7B-FAE4-88770EB76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46B6060B-700D-FCA5-C599-0BD5091F6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22" y="622492"/>
            <a:ext cx="4590742" cy="2298330"/>
          </a:xfrm>
          <a:prstGeom prst="rect">
            <a:avLst/>
          </a:prstGeom>
        </p:spPr>
      </p:pic>
      <p:pic>
        <p:nvPicPr>
          <p:cNvPr id="6" name="Picture 5" descr="A graph with blue squares&#10;&#10;Description automatically generated">
            <a:extLst>
              <a:ext uri="{FF2B5EF4-FFF2-40B4-BE49-F238E27FC236}">
                <a16:creationId xmlns:a16="http://schemas.microsoft.com/office/drawing/2014/main" id="{862F5470-C0A9-9381-51E3-E2CC9DB35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077" y="549340"/>
            <a:ext cx="4810151" cy="2298331"/>
          </a:xfrm>
          <a:prstGeom prst="rect">
            <a:avLst/>
          </a:prstGeom>
        </p:spPr>
      </p:pic>
      <p:pic>
        <p:nvPicPr>
          <p:cNvPr id="8" name="Picture 7" descr="A graph with a blue line&#10;&#10;Description automatically generated">
            <a:extLst>
              <a:ext uri="{FF2B5EF4-FFF2-40B4-BE49-F238E27FC236}">
                <a16:creationId xmlns:a16="http://schemas.microsoft.com/office/drawing/2014/main" id="{F4B3AD2F-2E67-BBCC-22CC-367DBF384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22" y="3557016"/>
            <a:ext cx="4590740" cy="2298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82F9AC-8C72-E2E5-AD65-0087BD56E960}"/>
              </a:ext>
            </a:extLst>
          </p:cNvPr>
          <p:cNvSpPr txBox="1"/>
          <p:nvPr/>
        </p:nvSpPr>
        <p:spPr>
          <a:xfrm>
            <a:off x="5761843" y="3035808"/>
            <a:ext cx="64301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10th percentage scores appears to be roughly normal, with a peak around the middle range and a relatively symmetric spread.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12th percentage scores also appears to be relatively normal, with a peak around the middle range and a fairly symmetrical spread.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the 10th scores, this indicates that most employees have similar performance levels in their 10th and 12th standard education.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college GPAs shows a slight right-skewness.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might be a few individuals with significantly higher GPAs compared to the majority.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2235A3-5339-416D-3BD1-AC20905D08D8}"/>
              </a:ext>
            </a:extLst>
          </p:cNvPr>
          <p:cNvSpPr txBox="1"/>
          <p:nvPr/>
        </p:nvSpPr>
        <p:spPr>
          <a:xfrm>
            <a:off x="3978442" y="224589"/>
            <a:ext cx="459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academic scores</a:t>
            </a:r>
          </a:p>
        </p:txBody>
      </p:sp>
    </p:spTree>
    <p:extLst>
      <p:ext uri="{BB962C8B-B14F-4D97-AF65-F5344CB8AC3E}">
        <p14:creationId xmlns:p14="http://schemas.microsoft.com/office/powerpoint/2010/main" val="48404417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08CFF4C7-A7F8-9E7B-FAE4-88770EB76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dots&#10;&#10;Description automatically generated with medium confidence">
            <a:extLst>
              <a:ext uri="{FF2B5EF4-FFF2-40B4-BE49-F238E27FC236}">
                <a16:creationId xmlns:a16="http://schemas.microsoft.com/office/drawing/2014/main" id="{5E839369-6B7D-9D21-71FF-A7E3DB608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197" y="841805"/>
            <a:ext cx="7246515" cy="3381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BE7C6-F4B6-D413-91A7-F92D7D94990E}"/>
              </a:ext>
            </a:extLst>
          </p:cNvPr>
          <p:cNvSpPr txBox="1"/>
          <p:nvPr/>
        </p:nvSpPr>
        <p:spPr>
          <a:xfrm>
            <a:off x="1026695" y="4538867"/>
            <a:ext cx="9978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scores increase along with salary, it indicates a positive relationship.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 points suggest a stronger correlation, while scattered points show a weaker one.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points far from the trend; they might represent exceptions.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of points could indicate other factors like experience or job role influencing salaries.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logical and quantitative skills might lead to better-paying jobs if a positive trend is observed.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2DF96-1AA8-DAB3-44E8-95C36AF5EE0E}"/>
              </a:ext>
            </a:extLst>
          </p:cNvPr>
          <p:cNvSpPr txBox="1"/>
          <p:nvPr/>
        </p:nvSpPr>
        <p:spPr>
          <a:xfrm>
            <a:off x="3128211" y="192505"/>
            <a:ext cx="599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and Quantitative scores affect salary</a:t>
            </a:r>
          </a:p>
        </p:txBody>
      </p:sp>
    </p:spTree>
    <p:extLst>
      <p:ext uri="{BB962C8B-B14F-4D97-AF65-F5344CB8AC3E}">
        <p14:creationId xmlns:p14="http://schemas.microsoft.com/office/powerpoint/2010/main" val="65077873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08CFF4C7-A7F8-9E7B-FAE4-88770EB76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AD3200D-32BB-C8DA-18C6-040CD08E4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16" y="1225296"/>
            <a:ext cx="6245780" cy="5061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9BD82A-E8F8-634C-BD03-3777D9AE1C53}"/>
              </a:ext>
            </a:extLst>
          </p:cNvPr>
          <p:cNvSpPr txBox="1"/>
          <p:nvPr/>
        </p:nvSpPr>
        <p:spPr>
          <a:xfrm>
            <a:off x="7052108" y="1257633"/>
            <a:ext cx="49387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close to +1 indicate that as one variable increases, the other also tends to increase (e.g., Salary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collegeGPA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close to -1 suggest that as one variable increases, the other tends to decrease.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near 0 imply little to no linear relationship between the variables.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correlations between Salary and other variables (like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collegeGPA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Logical, Quant).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positive correlation implies that higher skill levels often lead to higher salaries (e.g., higher GPAs = higher salaries).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correlations among skills (e.g., Logical and Quant). A strong correlation suggests individuals excel in both areas, indicating interconnected skills.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C4A86-3D67-8C05-F0AA-3206D3F7C540}"/>
              </a:ext>
            </a:extLst>
          </p:cNvPr>
          <p:cNvSpPr txBox="1"/>
          <p:nvPr/>
        </p:nvSpPr>
        <p:spPr>
          <a:xfrm>
            <a:off x="2951747" y="224589"/>
            <a:ext cx="4938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</a:p>
        </p:txBody>
      </p:sp>
    </p:spTree>
    <p:extLst>
      <p:ext uri="{BB962C8B-B14F-4D97-AF65-F5344CB8AC3E}">
        <p14:creationId xmlns:p14="http://schemas.microsoft.com/office/powerpoint/2010/main" val="6032539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850</Words>
  <Application>Microsoft Office PowerPoint</Application>
  <PresentationFormat>Widescreen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Times New Roman</vt:lpstr>
      <vt:lpstr>Söhne Mono</vt:lpstr>
      <vt:lpstr>Wingdings</vt:lpstr>
      <vt:lpstr>Arial</vt:lpstr>
      <vt:lpstr>Segoe UI</vt:lpstr>
      <vt:lpstr>Calibri</vt:lpstr>
      <vt:lpstr>Bahnschrift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sri kumar raju</cp:lastModifiedBy>
  <cp:revision>3</cp:revision>
  <dcterms:created xsi:type="dcterms:W3CDTF">2021-02-16T05:19:01Z</dcterms:created>
  <dcterms:modified xsi:type="dcterms:W3CDTF">2024-10-15T14:07:30Z</dcterms:modified>
</cp:coreProperties>
</file>