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b1005c2b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b1005c2b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b1005c2b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b1005c2b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1005c2b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1005c2b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b1005c2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b1005c2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1005c2b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1005c2b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oogle.com/search?sa=X&amp;rlz=1C1UEAD_enUS963US963&amp;hl=en&amp;tbs=lf:1,lf_ui:3&amp;tbm=lcl&amp;sxsrf=APq-WBsXIKEEKi8PVD41QinIsCgTySB58Q:1649798339362&amp;q=walmart+stores+in+georgia&amp;rflfq=1&amp;num=10&amp;ved=2ahUKEwidxd_fuY_3AhUAknIEHWkNAOoQjGp6BAgUEAE&amp;biw=1920&amp;bih=1007&amp;dpr=1#rlfi=hd:;si:10981428559968597510;mv:%5B%5B34.73439372358209,-82.2678624439428%5D,%5B32.78912558698065,-86.3877354908178%5D,null,%5B33.767279133107806,-84.3277989673803%5D,9" TargetMode="External"/><Relationship Id="rId4" Type="http://schemas.openxmlformats.org/officeDocument/2006/relationships/hyperlink" Target="https://github.com/KumarRevatureReston/220314---UTA-SH---Scala-Big-Data" TargetMode="External"/><Relationship Id="rId5" Type="http://schemas.openxmlformats.org/officeDocument/2006/relationships/hyperlink" Target="https://cloudxlab.com/assessment/displayslide/326/hive-movielens-assignment" TargetMode="External"/><Relationship Id="rId6" Type="http://schemas.openxmlformats.org/officeDocument/2006/relationships/hyperlink" Target="https://grouplens.org/datasets/moviele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x.doi.org/10.1145/2827872" TargetMode="External"/><Relationship Id="rId4" Type="http://schemas.openxmlformats.org/officeDocument/2006/relationships/hyperlink" Target="http://www.movielen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4650" y="1216775"/>
            <a:ext cx="8520600" cy="1190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Revature: Project 1 Presentation</a:t>
            </a:r>
            <a:endParaRPr sz="3600"/>
          </a:p>
        </p:txBody>
      </p:sp>
      <p:sp>
        <p:nvSpPr>
          <p:cNvPr id="55" name="Google Shape;55;p13"/>
          <p:cNvSpPr txBox="1"/>
          <p:nvPr>
            <p:ph idx="1" type="subTitle"/>
          </p:nvPr>
        </p:nvSpPr>
        <p:spPr>
          <a:xfrm>
            <a:off x="311700" y="2901400"/>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rgbClr val="24292F"/>
                </a:solidFill>
              </a:rPr>
              <a:t>Presented By: Melissa Auclaire and Brandon Hanzlick</a:t>
            </a:r>
            <a:endParaRPr>
              <a:solidFill>
                <a:srgbClr val="24292F"/>
              </a:solidFill>
            </a:endParaRPr>
          </a:p>
        </p:txBody>
      </p:sp>
      <p:sp>
        <p:nvSpPr>
          <p:cNvPr id="56" name="Google Shape;56;p13"/>
          <p:cNvSpPr txBox="1"/>
          <p:nvPr/>
        </p:nvSpPr>
        <p:spPr>
          <a:xfrm>
            <a:off x="4840950" y="4316500"/>
            <a:ext cx="38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 ID: </a:t>
            </a:r>
            <a:r>
              <a:rPr lang="en" sz="1200">
                <a:solidFill>
                  <a:srgbClr val="24292F"/>
                </a:solidFill>
                <a:highlight>
                  <a:srgbClr val="FFFFFF"/>
                </a:highlight>
              </a:rPr>
              <a:t>220314 - UTA-SH - Scala-Big Data</a:t>
            </a:r>
            <a:endParaRPr/>
          </a:p>
        </p:txBody>
      </p:sp>
      <p:pic>
        <p:nvPicPr>
          <p:cNvPr id="57" name="Google Shape;57;p13"/>
          <p:cNvPicPr preferRelativeResize="0"/>
          <p:nvPr/>
        </p:nvPicPr>
        <p:blipFill>
          <a:blip r:embed="rId3">
            <a:alphaModFix/>
          </a:blip>
          <a:stretch>
            <a:fillRect/>
          </a:stretch>
        </p:blipFill>
        <p:spPr>
          <a:xfrm>
            <a:off x="147925" y="0"/>
            <a:ext cx="2951625" cy="107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241825" y="338050"/>
            <a:ext cx="8520600" cy="56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Hypothetical Business Scenario </a:t>
            </a:r>
            <a:endParaRPr sz="2800"/>
          </a:p>
        </p:txBody>
      </p:sp>
      <p:sp>
        <p:nvSpPr>
          <p:cNvPr id="63" name="Google Shape;63;p14"/>
          <p:cNvSpPr txBox="1"/>
          <p:nvPr>
            <p:ph idx="1" type="subTitle"/>
          </p:nvPr>
        </p:nvSpPr>
        <p:spPr>
          <a:xfrm>
            <a:off x="241825" y="931350"/>
            <a:ext cx="5618400" cy="3748200"/>
          </a:xfrm>
          <a:prstGeom prst="rect">
            <a:avLst/>
          </a:prstGeom>
        </p:spPr>
        <p:txBody>
          <a:bodyPr anchorCtr="0" anchor="t" bIns="91425" lIns="91425" spcFirstLastPara="1" rIns="91425" wrap="square" tIns="91425">
            <a:normAutofit fontScale="70000" lnSpcReduction="20000"/>
          </a:bodyPr>
          <a:lstStyle/>
          <a:p>
            <a:pPr indent="-341947" lvl="0" marL="457200" rtl="0" algn="l">
              <a:spcBef>
                <a:spcPts val="0"/>
              </a:spcBef>
              <a:spcAft>
                <a:spcPts val="0"/>
              </a:spcAft>
              <a:buClr>
                <a:srgbClr val="24292F"/>
              </a:buClr>
              <a:buSzPct val="100000"/>
              <a:buChar char="●"/>
            </a:pPr>
            <a:r>
              <a:rPr lang="en" sz="2550">
                <a:solidFill>
                  <a:srgbClr val="24292F"/>
                </a:solidFill>
              </a:rPr>
              <a:t>For the two last prior business quarters, Q1 and Q2, Walmart Supercenter Store #3775 located in the South-Western District of Atlanta, Georgia, has been unable to meet sales projections for physical movie sales in-store.</a:t>
            </a:r>
            <a:endParaRPr sz="2550">
              <a:solidFill>
                <a:srgbClr val="24292F"/>
              </a:solidFill>
            </a:endParaRPr>
          </a:p>
          <a:p>
            <a:pPr indent="-341947" lvl="0" marL="457200" rtl="0" algn="l">
              <a:spcBef>
                <a:spcPts val="0"/>
              </a:spcBef>
              <a:spcAft>
                <a:spcPts val="0"/>
              </a:spcAft>
              <a:buClr>
                <a:srgbClr val="24292F"/>
              </a:buClr>
              <a:buSzPct val="100000"/>
              <a:buChar char="●"/>
            </a:pPr>
            <a:r>
              <a:rPr lang="en" sz="2550">
                <a:solidFill>
                  <a:srgbClr val="24292F"/>
                </a:solidFill>
              </a:rPr>
              <a:t>To further illustrate the lack of sales, there are (1): Walmart Supercenters in less urban areas, such as Store #2811 located in Athens, Georgia, and Store #4616 in Cleveland, Georgia, which have met sales projections for physical movie sales in-store. </a:t>
            </a:r>
            <a:endParaRPr sz="2550">
              <a:solidFill>
                <a:srgbClr val="24292F"/>
              </a:solidFill>
            </a:endParaRPr>
          </a:p>
          <a:p>
            <a:pPr indent="-317500" lvl="0" marL="457200" rtl="0" algn="l">
              <a:spcBef>
                <a:spcPts val="0"/>
              </a:spcBef>
              <a:spcAft>
                <a:spcPts val="0"/>
              </a:spcAft>
              <a:buClr>
                <a:srgbClr val="24292F"/>
              </a:buClr>
              <a:buSzPct val="78431"/>
              <a:buChar char="●"/>
            </a:pPr>
            <a:r>
              <a:rPr lang="en" sz="2550">
                <a:solidFill>
                  <a:srgbClr val="24292F"/>
                </a:solidFill>
              </a:rPr>
              <a:t>Even worse, (2): There are n</a:t>
            </a:r>
            <a:r>
              <a:rPr lang="en" sz="2550">
                <a:solidFill>
                  <a:srgbClr val="24292F"/>
                </a:solidFill>
              </a:rPr>
              <a:t>o other large multinational retail stores, or other business competitors near Store #3775, which includes, but is not limited to, Target, Costco, The Dollar Tree, etc.</a:t>
            </a:r>
            <a:r>
              <a:rPr lang="en" sz="2000">
                <a:solidFill>
                  <a:srgbClr val="24292F"/>
                </a:solidFill>
              </a:rPr>
              <a:t> </a:t>
            </a:r>
            <a:endParaRPr sz="2000">
              <a:solidFill>
                <a:srgbClr val="24292F"/>
              </a:solidFill>
            </a:endParaRPr>
          </a:p>
        </p:txBody>
      </p:sp>
      <p:pic>
        <p:nvPicPr>
          <p:cNvPr id="64" name="Google Shape;64;p14"/>
          <p:cNvPicPr preferRelativeResize="0"/>
          <p:nvPr/>
        </p:nvPicPr>
        <p:blipFill>
          <a:blip r:embed="rId3">
            <a:alphaModFix/>
          </a:blip>
          <a:stretch>
            <a:fillRect/>
          </a:stretch>
        </p:blipFill>
        <p:spPr>
          <a:xfrm>
            <a:off x="6205825" y="33625"/>
            <a:ext cx="2938174" cy="711575"/>
          </a:xfrm>
          <a:prstGeom prst="rect">
            <a:avLst/>
          </a:prstGeom>
          <a:noFill/>
          <a:ln>
            <a:noFill/>
          </a:ln>
        </p:spPr>
      </p:pic>
      <p:pic>
        <p:nvPicPr>
          <p:cNvPr id="65" name="Google Shape;65;p14"/>
          <p:cNvPicPr preferRelativeResize="0"/>
          <p:nvPr/>
        </p:nvPicPr>
        <p:blipFill>
          <a:blip r:embed="rId4">
            <a:alphaModFix/>
          </a:blip>
          <a:stretch>
            <a:fillRect/>
          </a:stretch>
        </p:blipFill>
        <p:spPr>
          <a:xfrm>
            <a:off x="5777200" y="1126350"/>
            <a:ext cx="2938175" cy="2492223"/>
          </a:xfrm>
          <a:prstGeom prst="rect">
            <a:avLst/>
          </a:prstGeom>
          <a:noFill/>
          <a:ln>
            <a:noFill/>
          </a:ln>
        </p:spPr>
      </p:pic>
      <p:sp>
        <p:nvSpPr>
          <p:cNvPr id="66" name="Google Shape;66;p14"/>
          <p:cNvSpPr txBox="1"/>
          <p:nvPr/>
        </p:nvSpPr>
        <p:spPr>
          <a:xfrm>
            <a:off x="6046675" y="3728400"/>
            <a:ext cx="248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Walmart Store #3775, located at </a:t>
            </a:r>
            <a:r>
              <a:rPr i="1" lang="en" sz="1200">
                <a:solidFill>
                  <a:srgbClr val="202124"/>
                </a:solidFill>
                <a:highlight>
                  <a:srgbClr val="FFFFFF"/>
                </a:highlight>
              </a:rPr>
              <a:t>1105 Research Center Drive Atlanta SW, Atlanta, GA 30331</a:t>
            </a:r>
            <a:endParaRPr i="1"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11700" y="260475"/>
            <a:ext cx="8247300" cy="9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rgbClr val="24292F"/>
              </a:solidFill>
            </a:endParaRPr>
          </a:p>
          <a:p>
            <a:pPr indent="0" lvl="0" marL="0" rtl="0" algn="ctr">
              <a:spcBef>
                <a:spcPts val="0"/>
              </a:spcBef>
              <a:spcAft>
                <a:spcPts val="0"/>
              </a:spcAft>
              <a:buNone/>
            </a:pPr>
            <a:r>
              <a:rPr lang="en" sz="2400"/>
              <a:t>What We Can Do To Improve the Sales of Store #3775: </a:t>
            </a:r>
            <a:r>
              <a:rPr lang="en" sz="2400">
                <a:solidFill>
                  <a:srgbClr val="24292F"/>
                </a:solidFill>
              </a:rPr>
              <a:t>We can use data to answer the following questions.  </a:t>
            </a:r>
            <a:endParaRPr sz="3200"/>
          </a:p>
        </p:txBody>
      </p:sp>
      <p:sp>
        <p:nvSpPr>
          <p:cNvPr id="72" name="Google Shape;72;p15"/>
          <p:cNvSpPr txBox="1"/>
          <p:nvPr>
            <p:ph idx="1" type="subTitle"/>
          </p:nvPr>
        </p:nvSpPr>
        <p:spPr>
          <a:xfrm>
            <a:off x="338600" y="1294425"/>
            <a:ext cx="8247300" cy="3075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2270">
              <a:solidFill>
                <a:srgbClr val="24292F"/>
              </a:solidFill>
            </a:endParaRPr>
          </a:p>
          <a:p>
            <a:pPr indent="-353695" lvl="0" marL="457200" rtl="0" algn="l">
              <a:lnSpc>
                <a:spcPct val="80000"/>
              </a:lnSpc>
              <a:spcBef>
                <a:spcPts val="0"/>
              </a:spcBef>
              <a:spcAft>
                <a:spcPts val="0"/>
              </a:spcAft>
              <a:buClr>
                <a:srgbClr val="24292F"/>
              </a:buClr>
              <a:buSzPts val="1970"/>
              <a:buChar char="●"/>
            </a:pPr>
            <a:r>
              <a:rPr lang="en" sz="1970">
                <a:solidFill>
                  <a:srgbClr val="24292F"/>
                </a:solidFill>
              </a:rPr>
              <a:t>What are the highest rated movies by our customers? These movies should be in the store. (Brandon)</a:t>
            </a:r>
            <a:endParaRPr sz="1970">
              <a:solidFill>
                <a:srgbClr val="24292F"/>
              </a:solidFill>
            </a:endParaRPr>
          </a:p>
          <a:p>
            <a:pPr indent="0" lvl="0" marL="457200" rtl="0" algn="l">
              <a:lnSpc>
                <a:spcPct val="80000"/>
              </a:lnSpc>
              <a:spcBef>
                <a:spcPts val="0"/>
              </a:spcBef>
              <a:spcAft>
                <a:spcPts val="0"/>
              </a:spcAft>
              <a:buNone/>
            </a:pPr>
            <a:r>
              <a:t/>
            </a:r>
            <a:endParaRPr sz="1970">
              <a:solidFill>
                <a:srgbClr val="24292F"/>
              </a:solidFill>
            </a:endParaRPr>
          </a:p>
          <a:p>
            <a:pPr indent="-353695" lvl="0" marL="457200" rtl="0" algn="l">
              <a:lnSpc>
                <a:spcPct val="80000"/>
              </a:lnSpc>
              <a:spcBef>
                <a:spcPts val="0"/>
              </a:spcBef>
              <a:spcAft>
                <a:spcPts val="0"/>
              </a:spcAft>
              <a:buClr>
                <a:srgbClr val="24292F"/>
              </a:buClr>
              <a:buSzPts val="1970"/>
              <a:buChar char="●"/>
            </a:pPr>
            <a:r>
              <a:rPr lang="en" sz="1970">
                <a:solidFill>
                  <a:srgbClr val="24292F"/>
                </a:solidFill>
              </a:rPr>
              <a:t>What are the lowest rated movies by our customers? These movies should not be in the store. (Brandon)</a:t>
            </a:r>
            <a:endParaRPr sz="1970">
              <a:solidFill>
                <a:srgbClr val="24292F"/>
              </a:solidFill>
            </a:endParaRPr>
          </a:p>
          <a:p>
            <a:pPr indent="0" lvl="0" marL="457200" rtl="0" algn="l">
              <a:lnSpc>
                <a:spcPct val="80000"/>
              </a:lnSpc>
              <a:spcBef>
                <a:spcPts val="0"/>
              </a:spcBef>
              <a:spcAft>
                <a:spcPts val="0"/>
              </a:spcAft>
              <a:buNone/>
            </a:pPr>
            <a:r>
              <a:t/>
            </a:r>
            <a:endParaRPr sz="1970">
              <a:solidFill>
                <a:srgbClr val="24292F"/>
              </a:solidFill>
            </a:endParaRPr>
          </a:p>
          <a:p>
            <a:pPr indent="-353695" lvl="0" marL="457200" rtl="0" algn="l">
              <a:lnSpc>
                <a:spcPct val="80000"/>
              </a:lnSpc>
              <a:spcBef>
                <a:spcPts val="0"/>
              </a:spcBef>
              <a:spcAft>
                <a:spcPts val="0"/>
              </a:spcAft>
              <a:buClr>
                <a:srgbClr val="24292F"/>
              </a:buClr>
              <a:buSzPts val="1970"/>
              <a:buChar char="●"/>
            </a:pPr>
            <a:r>
              <a:rPr lang="en" sz="1970">
                <a:solidFill>
                  <a:srgbClr val="24292F"/>
                </a:solidFill>
              </a:rPr>
              <a:t>Which specific movies were released within the most current year at Store #3775. We should provide our customers with the right product. (Melissa)</a:t>
            </a:r>
            <a:endParaRPr sz="1970">
              <a:solidFill>
                <a:srgbClr val="24292F"/>
              </a:solidFill>
            </a:endParaRPr>
          </a:p>
          <a:p>
            <a:pPr indent="0" lvl="0" marL="457200" rtl="0" algn="l">
              <a:lnSpc>
                <a:spcPct val="80000"/>
              </a:lnSpc>
              <a:spcBef>
                <a:spcPts val="0"/>
              </a:spcBef>
              <a:spcAft>
                <a:spcPts val="0"/>
              </a:spcAft>
              <a:buNone/>
            </a:pPr>
            <a:r>
              <a:t/>
            </a:r>
            <a:endParaRPr sz="1970">
              <a:solidFill>
                <a:srgbClr val="24292F"/>
              </a:solidFill>
            </a:endParaRPr>
          </a:p>
          <a:p>
            <a:pPr indent="-353695" lvl="0" marL="457200" rtl="0" algn="l">
              <a:lnSpc>
                <a:spcPct val="80000"/>
              </a:lnSpc>
              <a:spcBef>
                <a:spcPts val="0"/>
              </a:spcBef>
              <a:spcAft>
                <a:spcPts val="0"/>
              </a:spcAft>
              <a:buClr>
                <a:srgbClr val="24292F"/>
              </a:buClr>
              <a:buSzPts val="1970"/>
              <a:buChar char="●"/>
            </a:pPr>
            <a:r>
              <a:rPr lang="en" sz="1970">
                <a:solidFill>
                  <a:srgbClr val="24292F"/>
                </a:solidFill>
              </a:rPr>
              <a:t>What movie genres are our customers who frequent Store #3775 most interested in, and are most likely to purchase? We should fulfill our customer’s interests. (Melissa)  </a:t>
            </a:r>
            <a:endParaRPr sz="1970">
              <a:solidFill>
                <a:srgbClr val="24292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100005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Conclusion, and Thank You!</a:t>
            </a:r>
            <a:endParaRPr/>
          </a:p>
        </p:txBody>
      </p:sp>
      <p:sp>
        <p:nvSpPr>
          <p:cNvPr id="78" name="Google Shape;78;p16"/>
          <p:cNvSpPr txBox="1"/>
          <p:nvPr>
            <p:ph idx="1" type="subTitle"/>
          </p:nvPr>
        </p:nvSpPr>
        <p:spPr>
          <a:xfrm>
            <a:off x="311700" y="1980950"/>
            <a:ext cx="8520600" cy="300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Using data, we can specifically identify a customer need and provide a solution.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Using data, we can specifically </a:t>
            </a:r>
            <a:r>
              <a:rPr lang="en" sz="1800">
                <a:solidFill>
                  <a:schemeClr val="dk1"/>
                </a:solidFill>
              </a:rPr>
              <a:t>identify our organization’s needs and provide a solution.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Using data, we can better understand the relationships between our organization and the customers, and the customers can better understand their relationship to us.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Who wins? Everybody. </a:t>
            </a:r>
            <a:endParaRPr sz="1800">
              <a:solidFill>
                <a:schemeClr val="dk1"/>
              </a:solidFill>
            </a:endParaRPr>
          </a:p>
        </p:txBody>
      </p:sp>
      <p:pic>
        <p:nvPicPr>
          <p:cNvPr id="79" name="Google Shape;79;p16"/>
          <p:cNvPicPr preferRelativeResize="0"/>
          <p:nvPr/>
        </p:nvPicPr>
        <p:blipFill>
          <a:blip r:embed="rId3">
            <a:alphaModFix/>
          </a:blip>
          <a:stretch>
            <a:fillRect/>
          </a:stretch>
        </p:blipFill>
        <p:spPr>
          <a:xfrm>
            <a:off x="255475" y="0"/>
            <a:ext cx="2938175" cy="71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 (Works Cited) </a:t>
            </a:r>
            <a:endParaRPr/>
          </a:p>
        </p:txBody>
      </p:sp>
      <p:sp>
        <p:nvSpPr>
          <p:cNvPr id="85" name="Google Shape;85;p17"/>
          <p:cNvSpPr txBox="1"/>
          <p:nvPr>
            <p:ph idx="1" type="body"/>
          </p:nvPr>
        </p:nvSpPr>
        <p:spPr>
          <a:xfrm>
            <a:off x="311700" y="1152475"/>
            <a:ext cx="8520600" cy="3681900"/>
          </a:xfrm>
          <a:prstGeom prst="rect">
            <a:avLst/>
          </a:prstGeom>
        </p:spPr>
        <p:txBody>
          <a:bodyPr anchorCtr="0" anchor="t" bIns="91425" lIns="91425" spcFirstLastPara="1" rIns="91425" wrap="square" tIns="91425">
            <a:normAutofit fontScale="25000" lnSpcReduction="20000"/>
          </a:bodyPr>
          <a:lstStyle/>
          <a:p>
            <a:pPr indent="-314101" lvl="0" marL="457200" rtl="0" algn="l">
              <a:spcBef>
                <a:spcPts val="0"/>
              </a:spcBef>
              <a:spcAft>
                <a:spcPts val="0"/>
              </a:spcAft>
              <a:buClr>
                <a:schemeClr val="dk1"/>
              </a:buClr>
              <a:buSzPct val="100000"/>
              <a:buChar char="●"/>
            </a:pPr>
            <a:r>
              <a:rPr lang="en" sz="5385">
                <a:solidFill>
                  <a:schemeClr val="dk1"/>
                </a:solidFill>
              </a:rPr>
              <a:t>Image 1, Revature Logo from: revature.com Technology Talent Development | Technology Solutions | Revature</a:t>
            </a:r>
            <a:endParaRPr sz="5385">
              <a:solidFill>
                <a:schemeClr val="dk1"/>
              </a:solidFill>
            </a:endParaRPr>
          </a:p>
          <a:p>
            <a:pPr indent="-314101" lvl="0" marL="457200" rtl="0" algn="l">
              <a:spcBef>
                <a:spcPts val="0"/>
              </a:spcBef>
              <a:spcAft>
                <a:spcPts val="0"/>
              </a:spcAft>
              <a:buClr>
                <a:schemeClr val="dk1"/>
              </a:buClr>
              <a:buSzPct val="100000"/>
              <a:buChar char="●"/>
            </a:pPr>
            <a:r>
              <a:rPr lang="en" sz="5385">
                <a:solidFill>
                  <a:schemeClr val="dk1"/>
                </a:solidFill>
              </a:rPr>
              <a:t>Map of Walmart Stores, in Atlanta, Athens, and Cleveland GA: </a:t>
            </a:r>
            <a:r>
              <a:rPr lang="en" sz="5385" u="sng">
                <a:solidFill>
                  <a:schemeClr val="dk1"/>
                </a:solidFill>
                <a:hlinkClick r:id="rId3">
                  <a:extLst>
                    <a:ext uri="{A12FA001-AC4F-418D-AE19-62706E023703}">
                      <ahyp:hlinkClr val="tx"/>
                    </a:ext>
                  </a:extLst>
                </a:hlinkClick>
              </a:rPr>
              <a:t>https://www.google.com/search?sa=X&amp;rlz=1C1UEAD_enUS963US963&amp;hl=en&amp;tbs=lf:1,lf_ui:3&amp;tbm=lcl&amp;sxsrf=APq-WBsXIKEEKi8PVD41QinIsCgTySB58Q:1649798339362&amp;q=walmart+stores+in+georgia&amp;rflfq=1&amp;num=10&amp;ved=2ahUKEwidxd_fuY_3AhUAknIEHWkNAOoQjGp6BAgUEAE&amp;biw=1920&amp;bih=1007&amp;dpr=1#rlfi=hd:;si:10981428559968597510;mv:[[34.73439372358209,-82.2678624439428],[32.78912558698065,-86.3877354908178],null,[33.767279133107806,-84.3277989673803],9</a:t>
            </a:r>
            <a:r>
              <a:rPr lang="en" sz="5385">
                <a:solidFill>
                  <a:schemeClr val="dk1"/>
                </a:solidFill>
              </a:rPr>
              <a:t>]</a:t>
            </a:r>
            <a:endParaRPr sz="5385">
              <a:solidFill>
                <a:schemeClr val="dk1"/>
              </a:solidFill>
            </a:endParaRPr>
          </a:p>
          <a:p>
            <a:pPr indent="-314101" lvl="0" marL="457200" rtl="0" algn="l">
              <a:spcBef>
                <a:spcPts val="0"/>
              </a:spcBef>
              <a:spcAft>
                <a:spcPts val="0"/>
              </a:spcAft>
              <a:buClr>
                <a:schemeClr val="dk1"/>
              </a:buClr>
              <a:buSzPct val="100000"/>
              <a:buChar char="●"/>
            </a:pPr>
            <a:r>
              <a:rPr lang="en" sz="5385">
                <a:solidFill>
                  <a:schemeClr val="dk1"/>
                </a:solidFill>
              </a:rPr>
              <a:t>Image 2, </a:t>
            </a:r>
            <a:r>
              <a:rPr lang="en" sz="5385">
                <a:solidFill>
                  <a:schemeClr val="dk1"/>
                </a:solidFill>
              </a:rPr>
              <a:t>Revature Logo from: revature.com Technology Talent Development | Technology Solutions | Revature</a:t>
            </a:r>
            <a:endParaRPr sz="5385">
              <a:solidFill>
                <a:schemeClr val="dk1"/>
              </a:solidFill>
            </a:endParaRPr>
          </a:p>
          <a:p>
            <a:pPr indent="-314101" lvl="0" marL="457200" rtl="0" algn="l">
              <a:spcBef>
                <a:spcPts val="0"/>
              </a:spcBef>
              <a:spcAft>
                <a:spcPts val="0"/>
              </a:spcAft>
              <a:buClr>
                <a:schemeClr val="dk1"/>
              </a:buClr>
              <a:buSzPct val="100000"/>
              <a:buChar char="●"/>
            </a:pPr>
            <a:r>
              <a:rPr lang="en" sz="5385">
                <a:solidFill>
                  <a:schemeClr val="dk1"/>
                </a:solidFill>
              </a:rPr>
              <a:t>Image 3, Walmart Store #3775 from: corporate.walmart.com</a:t>
            </a:r>
            <a:endParaRPr sz="5385">
              <a:solidFill>
                <a:schemeClr val="dk1"/>
              </a:solidFill>
            </a:endParaRPr>
          </a:p>
          <a:p>
            <a:pPr indent="-314101" lvl="0" marL="457200" rtl="0" algn="l">
              <a:spcBef>
                <a:spcPts val="0"/>
              </a:spcBef>
              <a:spcAft>
                <a:spcPts val="0"/>
              </a:spcAft>
              <a:buClr>
                <a:schemeClr val="dk1"/>
              </a:buClr>
              <a:buSzPct val="100000"/>
              <a:buChar char="●"/>
            </a:pPr>
            <a:r>
              <a:rPr lang="en" sz="5385">
                <a:solidFill>
                  <a:schemeClr val="dk1"/>
                </a:solidFill>
              </a:rPr>
              <a:t>Image 4, </a:t>
            </a:r>
            <a:r>
              <a:rPr lang="en" sz="5385">
                <a:solidFill>
                  <a:schemeClr val="dk1"/>
                </a:solidFill>
              </a:rPr>
              <a:t>Revature Logo from: revature.com Technology Talent Development | Technology Solutions | Revature</a:t>
            </a:r>
            <a:endParaRPr sz="5385">
              <a:solidFill>
                <a:schemeClr val="dk1"/>
              </a:solidFill>
            </a:endParaRPr>
          </a:p>
          <a:p>
            <a:pPr indent="-314101" lvl="0" marL="457200" rtl="0" algn="l">
              <a:spcBef>
                <a:spcPts val="0"/>
              </a:spcBef>
              <a:spcAft>
                <a:spcPts val="0"/>
              </a:spcAft>
              <a:buClr>
                <a:schemeClr val="dk1"/>
              </a:buClr>
              <a:buSzPct val="100000"/>
              <a:buChar char="●"/>
            </a:pPr>
            <a:r>
              <a:rPr lang="en" sz="5385">
                <a:solidFill>
                  <a:schemeClr val="dk1"/>
                </a:solidFill>
              </a:rPr>
              <a:t>Instructions, Project Requirements, Details, and All Files Provided by: Revature, Khumar Bharath, Github: </a:t>
            </a:r>
            <a:r>
              <a:rPr lang="en" sz="5385">
                <a:solidFill>
                  <a:schemeClr val="dk1"/>
                </a:solidFill>
                <a:highlight>
                  <a:srgbClr val="FFFFFF"/>
                </a:highlight>
                <a:uFill>
                  <a:noFill/>
                </a:uFill>
                <a:hlinkClick r:id="rId4">
                  <a:extLst>
                    <a:ext uri="{A12FA001-AC4F-418D-AE19-62706E023703}">
                      <ahyp:hlinkClr val="tx"/>
                    </a:ext>
                  </a:extLst>
                </a:hlinkClick>
              </a:rPr>
              <a:t>220314---UTA-SH---Scala-Big-Data</a:t>
            </a:r>
            <a:r>
              <a:rPr lang="en" sz="5385">
                <a:solidFill>
                  <a:schemeClr val="dk1"/>
                </a:solidFill>
                <a:highlight>
                  <a:srgbClr val="FFFFFF"/>
                </a:highlight>
              </a:rPr>
              <a:t>/01 Tech Stach and Installation/</a:t>
            </a:r>
            <a:r>
              <a:rPr b="1" lang="en" sz="5385">
                <a:solidFill>
                  <a:schemeClr val="dk1"/>
                </a:solidFill>
              </a:rPr>
              <a:t>, </a:t>
            </a:r>
            <a:r>
              <a:rPr lang="en" sz="5385" u="sng">
                <a:solidFill>
                  <a:schemeClr val="dk1"/>
                </a:solidFill>
                <a:hlinkClick r:id="rId5">
                  <a:extLst>
                    <a:ext uri="{A12FA001-AC4F-418D-AE19-62706E023703}">
                      <ahyp:hlinkClr val="tx"/>
                    </a:ext>
                  </a:extLst>
                </a:hlinkClick>
              </a:rPr>
              <a:t>https://cloudxlab.com/assessment/displayslide/326/hive-movielens-assignment</a:t>
            </a:r>
            <a:r>
              <a:rPr lang="en" sz="5385">
                <a:solidFill>
                  <a:schemeClr val="dk1"/>
                </a:solidFill>
              </a:rPr>
              <a:t>, </a:t>
            </a:r>
            <a:r>
              <a:rPr lang="en" sz="5385" u="sng">
                <a:solidFill>
                  <a:schemeClr val="dk1"/>
                </a:solidFill>
                <a:hlinkClick r:id="rId6">
                  <a:extLst>
                    <a:ext uri="{A12FA001-AC4F-418D-AE19-62706E023703}">
                      <ahyp:hlinkClr val="tx"/>
                    </a:ext>
                  </a:extLst>
                </a:hlinkClick>
              </a:rPr>
              <a:t>https://grouplens.org/datasets/movielens/</a:t>
            </a:r>
            <a:endParaRPr sz="5385">
              <a:solidFill>
                <a:schemeClr val="dk1"/>
              </a:solidFill>
            </a:endParaRPr>
          </a:p>
          <a:p>
            <a:pPr indent="0" lvl="0" marL="457200" rtl="0" algn="l">
              <a:spcBef>
                <a:spcPts val="1200"/>
              </a:spcBef>
              <a:spcAft>
                <a:spcPts val="0"/>
              </a:spcAft>
              <a:buNone/>
            </a:pP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0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 Dataset Provided By: </a:t>
            </a:r>
            <a:endParaRPr/>
          </a:p>
        </p:txBody>
      </p:sp>
      <p:sp>
        <p:nvSpPr>
          <p:cNvPr id="91" name="Google Shape;91;p18"/>
          <p:cNvSpPr txBox="1"/>
          <p:nvPr>
            <p:ph idx="1" type="body"/>
          </p:nvPr>
        </p:nvSpPr>
        <p:spPr>
          <a:xfrm>
            <a:off x="311700" y="782400"/>
            <a:ext cx="8520600" cy="3416400"/>
          </a:xfrm>
          <a:prstGeom prst="rect">
            <a:avLst/>
          </a:prstGeom>
        </p:spPr>
        <p:txBody>
          <a:bodyPr anchorCtr="0" anchor="t" bIns="91425" lIns="91425" spcFirstLastPara="1" rIns="91425" wrap="square" tIns="91425">
            <a:noAutofit/>
          </a:bodyPr>
          <a:lstStyle/>
          <a:p>
            <a:pPr indent="-263525" lvl="0" marL="457200" rtl="0" algn="l">
              <a:lnSpc>
                <a:spcPct val="125000"/>
              </a:lnSpc>
              <a:spcBef>
                <a:spcPts val="2400"/>
              </a:spcBef>
              <a:spcAft>
                <a:spcPts val="0"/>
              </a:spcAft>
              <a:buClr>
                <a:schemeClr val="dk1"/>
              </a:buClr>
              <a:buSzPts val="550"/>
              <a:buChar char="●"/>
            </a:pPr>
            <a:r>
              <a:rPr b="1" lang="en" sz="550">
                <a:solidFill>
                  <a:schemeClr val="dk1"/>
                </a:solidFill>
                <a:highlight>
                  <a:srgbClr val="FFFFFF"/>
                </a:highlight>
              </a:rPr>
              <a:t>SUMMARY &amp; USAGE LICENSE</a:t>
            </a:r>
            <a:endParaRPr b="1"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MovieLens data sets were collected by the GroupLens Research Project at the University of Minnesota.</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This data set consists of: * 100,000 ratings (1-5) from 943 users on 1682 movies. * Each user has rated at least 20 movies. * Simple demographic info for the users (age, gender, occupation, zip)</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The data was collected through the MovieLens web site (movielens.umn.edu) during the seven-month period from September 19th, 1997 through April 22nd, 1998. This data has been cleaned up - users who had less than 20 ratings or did not have complete demographic information were removed from this data set. Detailed descriptions of the data file can be found at the end of this file.</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Neither the University of Minnesota nor any of the researchers involved can guarantee the correctness of the data, its suitability for any particular purpose, or the validity of results based on the use of the data set. The data set may be used for any research purposes under the following conditions:</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The user may not state or imply any endorsement from the</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University of Minnesota or the GroupLens Research Group.</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 The user must acknowledge the use of the data set in</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publications resulting from the use of the data set</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(see below for citation information).</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 The user may not redistribute the data without separate</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permission.</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 The user may not use this information for any commercial or</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revenue-bearing purposes without first obtaining permission</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from a faculty member of the GroupLens Research Project at the</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University of Minnesota.</a:t>
            </a:r>
            <a:endParaRPr sz="550">
              <a:solidFill>
                <a:schemeClr val="dk1"/>
              </a:solidFill>
              <a:highlight>
                <a:srgbClr val="FFFFFF"/>
              </a:highlight>
            </a:endParaRPr>
          </a:p>
          <a:p>
            <a:pPr indent="-263525" lvl="0" marL="457200" marR="152400" rtl="0" algn="l">
              <a:lnSpc>
                <a:spcPct val="145000"/>
              </a:lnSpc>
              <a:spcBef>
                <a:spcPts val="0"/>
              </a:spcBef>
              <a:spcAft>
                <a:spcPts val="0"/>
              </a:spcAft>
              <a:buClr>
                <a:schemeClr val="dk1"/>
              </a:buClr>
              <a:buSzPts val="550"/>
              <a:buChar char="●"/>
            </a:pPr>
            <a:r>
              <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If you have any further questions or comments, please contact GroupLens grouplens-info@cs.umn.edu.</a:t>
            </a:r>
            <a:endParaRPr sz="550">
              <a:solidFill>
                <a:schemeClr val="dk1"/>
              </a:solidFill>
              <a:highlight>
                <a:srgbClr val="FFFFFF"/>
              </a:highlight>
            </a:endParaRPr>
          </a:p>
          <a:p>
            <a:pPr indent="-263525" lvl="0" marL="457200" marR="38100" rtl="0" algn="l">
              <a:lnSpc>
                <a:spcPct val="100000"/>
              </a:lnSpc>
              <a:spcBef>
                <a:spcPts val="0"/>
              </a:spcBef>
              <a:spcAft>
                <a:spcPts val="0"/>
              </a:spcAft>
              <a:buClr>
                <a:schemeClr val="dk1"/>
              </a:buClr>
              <a:buSzPts val="550"/>
              <a:buChar char="●"/>
            </a:pPr>
            <a:r>
              <a:rPr b="1" lang="en" sz="550">
                <a:solidFill>
                  <a:schemeClr val="dk1"/>
                </a:solidFill>
                <a:highlight>
                  <a:srgbClr val="FFFFFF"/>
                </a:highlight>
              </a:rPr>
              <a:t>CITATION</a:t>
            </a:r>
            <a:endParaRPr b="1"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To acknowledge use of the dataset in publications, please cite the following paper:</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F. Maxwell Harper and Joseph A. Konstan. 2015. The MovieLens Datasets: History and Context. ACM Transactions on Interactive Intelligent Systems (TiiS) 5, 4, Article 19 (December 2015), 19 pages. DOI=</a:t>
            </a:r>
            <a:r>
              <a:rPr lang="en" sz="550">
                <a:solidFill>
                  <a:schemeClr val="dk1"/>
                </a:solidFill>
                <a:highlight>
                  <a:srgbClr val="FFFFFF"/>
                </a:highlight>
                <a:uFill>
                  <a:noFill/>
                </a:uFill>
                <a:hlinkClick r:id="rId3">
                  <a:extLst>
                    <a:ext uri="{A12FA001-AC4F-418D-AE19-62706E023703}">
                      <ahyp:hlinkClr val="tx"/>
                    </a:ext>
                  </a:extLst>
                </a:hlinkClick>
              </a:rPr>
              <a:t>http://dx.doi.org/10.1145/2827872</a:t>
            </a:r>
            <a:endParaRPr sz="550">
              <a:solidFill>
                <a:schemeClr val="dk1"/>
              </a:solidFill>
              <a:highlight>
                <a:srgbClr val="FFFFFF"/>
              </a:highlight>
            </a:endParaRPr>
          </a:p>
          <a:p>
            <a:pPr indent="-263525" lvl="0" marL="457200" marR="38100" rtl="0" algn="l">
              <a:lnSpc>
                <a:spcPct val="100000"/>
              </a:lnSpc>
              <a:spcBef>
                <a:spcPts val="0"/>
              </a:spcBef>
              <a:spcAft>
                <a:spcPts val="0"/>
              </a:spcAft>
              <a:buClr>
                <a:schemeClr val="dk1"/>
              </a:buClr>
              <a:buSzPts val="550"/>
              <a:buChar char="●"/>
            </a:pPr>
            <a:r>
              <a:rPr b="1" lang="en" sz="550">
                <a:solidFill>
                  <a:schemeClr val="dk1"/>
                </a:solidFill>
                <a:highlight>
                  <a:srgbClr val="FFFFFF"/>
                </a:highlight>
              </a:rPr>
              <a:t>ACKNOWLEDGEMENTS</a:t>
            </a:r>
            <a:endParaRPr b="1"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Thanks to Al Borchers for cleaning up this data and writing the accompanying scripts.</a:t>
            </a:r>
            <a:endParaRPr sz="550">
              <a:solidFill>
                <a:schemeClr val="dk1"/>
              </a:solidFill>
              <a:highlight>
                <a:srgbClr val="FFFFFF"/>
              </a:highlight>
            </a:endParaRPr>
          </a:p>
          <a:p>
            <a:pPr indent="-263525" lvl="0" marL="457200" marR="38100" rtl="0" algn="l">
              <a:lnSpc>
                <a:spcPct val="100000"/>
              </a:lnSpc>
              <a:spcBef>
                <a:spcPts val="0"/>
              </a:spcBef>
              <a:spcAft>
                <a:spcPts val="0"/>
              </a:spcAft>
              <a:buClr>
                <a:schemeClr val="dk1"/>
              </a:buClr>
              <a:buSzPts val="550"/>
              <a:buChar char="●"/>
            </a:pPr>
            <a:r>
              <a:rPr b="1" lang="en" sz="550">
                <a:solidFill>
                  <a:schemeClr val="dk1"/>
                </a:solidFill>
                <a:highlight>
                  <a:srgbClr val="FFFFFF"/>
                </a:highlight>
              </a:rPr>
              <a:t>PUBLISHED WORK THAT HAS USED THIS DATASET</a:t>
            </a:r>
            <a:endParaRPr b="1"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Herlocker, J., Konstan, J., Borchers, A., Riedl, J.. An Algorithmic Framework for Performing Collaborative Filtering. Proceedings of the 1999 Conference on Research and Development in Information Retrieval. Aug. 1999.</a:t>
            </a:r>
            <a:endParaRPr sz="550">
              <a:solidFill>
                <a:schemeClr val="dk1"/>
              </a:solidFill>
              <a:highlight>
                <a:srgbClr val="FFFFFF"/>
              </a:highlight>
            </a:endParaRPr>
          </a:p>
          <a:p>
            <a:pPr indent="-263525" lvl="0" marL="457200" marR="38100" rtl="0" algn="l">
              <a:lnSpc>
                <a:spcPct val="100000"/>
              </a:lnSpc>
              <a:spcBef>
                <a:spcPts val="0"/>
              </a:spcBef>
              <a:spcAft>
                <a:spcPts val="0"/>
              </a:spcAft>
              <a:buClr>
                <a:schemeClr val="dk1"/>
              </a:buClr>
              <a:buSzPts val="550"/>
              <a:buChar char="●"/>
            </a:pPr>
            <a:r>
              <a:rPr b="1" lang="en" sz="550">
                <a:solidFill>
                  <a:schemeClr val="dk1"/>
                </a:solidFill>
                <a:highlight>
                  <a:srgbClr val="FFFFFF"/>
                </a:highlight>
              </a:rPr>
              <a:t>FURTHER INFORMATION ABOUT THE GROUPLENS RESEARCH PROJECT</a:t>
            </a:r>
            <a:endParaRPr b="1"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The GroupLens Research Project is a research group in the Department of Computer Science and Engineering at the University of Minnesota. Members of the GroupLens Research Project are involved in many research projects related to the fields of information filtering, collaborative filtering, and recommender systems. The project is lead by professors John Riedl and Joseph Konstan. The project began to explore automated collaborative filtering in 1992, but is most well known for its world wide trial of an automated collaborative filtering system for Usenet news in 1996. The technology developed in the Usenet trial formed the base for the formation of Net Perceptions, Inc., which was founded by members of GroupLens Research. Since then the project has expanded its scope to research overall information filtering solutions, integrating in content-based methods as well as improving current collaborative filtering technology.</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Further information on the GroupLens Research project, including research publications, can be found at the following web site:</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http://www.grouplens.org/</a:t>
            </a:r>
            <a:endParaRPr sz="550">
              <a:solidFill>
                <a:schemeClr val="dk1"/>
              </a:solidFill>
              <a:highlight>
                <a:srgbClr val="FFFFFF"/>
              </a:highlight>
            </a:endParaRPr>
          </a:p>
          <a:p>
            <a:pPr indent="-263525" lvl="0" marL="457200" marR="152400" rtl="0" algn="l">
              <a:lnSpc>
                <a:spcPct val="145000"/>
              </a:lnSpc>
              <a:spcBef>
                <a:spcPts val="0"/>
              </a:spcBef>
              <a:spcAft>
                <a:spcPts val="0"/>
              </a:spcAft>
              <a:buClr>
                <a:schemeClr val="dk1"/>
              </a:buClr>
              <a:buSzPts val="550"/>
              <a:buChar char="●"/>
            </a:pPr>
            <a:r>
              <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GroupLens Research currently operates a movie recommender based on collaborative filtering:</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rPr lang="en" sz="550">
                <a:solidFill>
                  <a:schemeClr val="dk1"/>
                </a:solidFill>
                <a:highlight>
                  <a:srgbClr val="FFFFFF"/>
                </a:highlight>
              </a:rPr>
              <a:t>   </a:t>
            </a:r>
            <a:r>
              <a:rPr lang="en" sz="550" u="sng">
                <a:solidFill>
                  <a:schemeClr val="hlink"/>
                </a:solidFill>
                <a:highlight>
                  <a:srgbClr val="FFFFFF"/>
                </a:highlight>
                <a:hlinkClick r:id="rId4"/>
              </a:rPr>
              <a:t>http://www.movielens.org/</a:t>
            </a:r>
            <a:endParaRPr sz="550">
              <a:solidFill>
                <a:schemeClr val="dk1"/>
              </a:solidFill>
              <a:highlight>
                <a:srgbClr val="FFFFFF"/>
              </a:highlight>
            </a:endParaRPr>
          </a:p>
          <a:p>
            <a:pPr indent="-263525" lvl="0" marL="457200" rtl="0" algn="l">
              <a:spcBef>
                <a:spcPts val="0"/>
              </a:spcBef>
              <a:spcAft>
                <a:spcPts val="0"/>
              </a:spcAft>
              <a:buClr>
                <a:schemeClr val="dk1"/>
              </a:buClr>
              <a:buSzPts val="550"/>
              <a:buChar char="●"/>
            </a:pPr>
            <a:r>
              <a:t/>
            </a:r>
            <a:endParaRPr sz="550">
              <a:solidFill>
                <a:schemeClr val="dk1"/>
              </a:solidFill>
              <a:highlight>
                <a:srgbClr val="FFFFFF"/>
              </a:highlight>
            </a:endParaRPr>
          </a:p>
          <a:p>
            <a:pPr indent="0" lvl="0" marL="457200" marR="152400" rtl="0" algn="l">
              <a:lnSpc>
                <a:spcPct val="145000"/>
              </a:lnSpc>
              <a:spcBef>
                <a:spcPts val="1200"/>
              </a:spcBef>
              <a:spcAft>
                <a:spcPts val="1200"/>
              </a:spcAft>
              <a:buNone/>
            </a:pPr>
            <a:r>
              <a:t/>
            </a:r>
            <a:endParaRPr sz="5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