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83" r:id="rId3"/>
    <p:sldId id="281" r:id="rId4"/>
    <p:sldId id="282" r:id="rId5"/>
    <p:sldId id="257" r:id="rId6"/>
    <p:sldId id="258" r:id="rId7"/>
    <p:sldId id="259" r:id="rId8"/>
    <p:sldId id="260" r:id="rId9"/>
    <p:sldId id="261" r:id="rId10"/>
    <p:sldId id="262" r:id="rId11"/>
    <p:sldId id="263" r:id="rId12"/>
    <p:sldId id="279" r:id="rId13"/>
    <p:sldId id="264" r:id="rId14"/>
    <p:sldId id="265" r:id="rId15"/>
    <p:sldId id="266" r:id="rId16"/>
    <p:sldId id="267" r:id="rId17"/>
    <p:sldId id="268" r:id="rId18"/>
    <p:sldId id="269" r:id="rId19"/>
    <p:sldId id="270" r:id="rId20"/>
    <p:sldId id="271" r:id="rId21"/>
    <p:sldId id="280" r:id="rId22"/>
    <p:sldId id="272" r:id="rId23"/>
    <p:sldId id="273" r:id="rId24"/>
    <p:sldId id="274" r:id="rId25"/>
    <p:sldId id="275" r:id="rId26"/>
    <p:sldId id="276" r:id="rId27"/>
    <p:sldId id="277" r:id="rId28"/>
    <p:sldId id="278" r:id="rId29"/>
  </p:sldIdLst>
  <p:sldSz cx="9144000" cy="5143500" type="screen16x9"/>
  <p:notesSz cx="6858000" cy="9144000"/>
  <p:embeddedFontLst>
    <p:embeddedFont>
      <p:font typeface="Bookman Old Style" panose="02050604050505020204" pitchFamily="18"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PT Sans Narrow" panose="020B0506020203020204" pitchFamily="34" charset="0"/>
      <p:regular r:id="rId39"/>
      <p:bold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225b5b0b7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225b5b0b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25b5b0b7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25b5b0b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25b5b0b7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225b5b0b7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225b5b0b7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225b5b0b7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225b5b0b7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225b5b0b7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225b5b0b7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225b5b0b7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225b5b0b7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225b5b0b7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225b5b0b7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225b5b0b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7962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225b5b0b7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225b5b0b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225b5b0b7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225b5b0b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225b5b0b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225b5b0b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225b5b0b7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225b5b0b7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225b5b0b7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225b5b0b7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225b5b0b7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225b5b0b7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225b5b0b7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225b5b0b7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225b5b0b7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225b5b0b7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225b5b0b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225b5b0b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225b5b0b7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225b5b0b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225b5b0b7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225b5b0b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225b5b0b7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225b5b0b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225b5b0b7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225b5b0b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225b5b0b7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225b5b0b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225b5b0b7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225b5b0b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spark.apache.org/docs/latest/rdd-programming-guide.html#accumulator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scala-lang.org/api/2.12.10/index.html#scala.Tuple2"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spark.apache.org/docs/latest/api/scala/org/apache/spark/rdd/PairRDDFunctions.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5143500" y="1751775"/>
            <a:ext cx="29973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SPARK</a:t>
            </a:r>
            <a:endParaRPr/>
          </a:p>
        </p:txBody>
      </p:sp>
      <p:pic>
        <p:nvPicPr>
          <p:cNvPr id="67" name="Google Shape;67;p13"/>
          <p:cNvPicPr preferRelativeResize="0"/>
          <p:nvPr/>
        </p:nvPicPr>
        <p:blipFill>
          <a:blip r:embed="rId3">
            <a:alphaModFix/>
          </a:blip>
          <a:stretch>
            <a:fillRect/>
          </a:stretch>
        </p:blipFill>
        <p:spPr>
          <a:xfrm>
            <a:off x="1044775" y="1267875"/>
            <a:ext cx="2742100" cy="212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body" idx="1"/>
          </p:nvPr>
        </p:nvSpPr>
        <p:spPr>
          <a:xfrm>
            <a:off x="311700" y="594900"/>
            <a:ext cx="8520600" cy="397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457200" marR="0" lvl="0" indent="-323850" algn="just" rtl="0">
              <a:lnSpc>
                <a:spcPct val="150000"/>
              </a:lnSpc>
              <a:spcBef>
                <a:spcPts val="1200"/>
              </a:spcBef>
              <a:spcAft>
                <a:spcPts val="0"/>
              </a:spcAft>
              <a:buClr>
                <a:srgbClr val="000000"/>
              </a:buClr>
              <a:buSzPts val="1500"/>
              <a:buFont typeface="Bookman Old Style"/>
              <a:buChar char="●"/>
            </a:pP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Now, we can operate data on by dataset operations such as we can add up the sizes of all the lines using the map and reduceoperations as follows: data.map(s =&gt; s.length).reduce((a, b) =&gt; a + b).</a:t>
            </a:r>
            <a:endParaRPr/>
          </a:p>
        </p:txBody>
      </p:sp>
      <p:pic>
        <p:nvPicPr>
          <p:cNvPr id="106" name="Google Shape;106;p19"/>
          <p:cNvPicPr preferRelativeResize="0"/>
          <p:nvPr/>
        </p:nvPicPr>
        <p:blipFill>
          <a:blip r:embed="rId3">
            <a:alphaModFix/>
          </a:blip>
          <a:stretch>
            <a:fillRect/>
          </a:stretch>
        </p:blipFill>
        <p:spPr>
          <a:xfrm>
            <a:off x="348425" y="1107650"/>
            <a:ext cx="8447150" cy="776225"/>
          </a:xfrm>
          <a:prstGeom prst="rect">
            <a:avLst/>
          </a:prstGeom>
          <a:noFill/>
          <a:ln>
            <a:noFill/>
          </a:ln>
        </p:spPr>
      </p:pic>
      <p:pic>
        <p:nvPicPr>
          <p:cNvPr id="107" name="Google Shape;107;p19"/>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RDD Operations</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The RDD provides the two types of operations: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Transformation</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Action</a:t>
            </a:r>
            <a:endParaRPr sz="1200">
              <a:solidFill>
                <a:srgbClr val="000000"/>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114" name="Google Shape;114;p20"/>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B1255-A0E9-4111-A714-F674AA86980D}"/>
              </a:ext>
            </a:extLst>
          </p:cNvPr>
          <p:cNvPicPr>
            <a:picLocks noChangeAspect="1"/>
          </p:cNvPicPr>
          <p:nvPr/>
        </p:nvPicPr>
        <p:blipFill>
          <a:blip r:embed="rId2"/>
          <a:stretch>
            <a:fillRect/>
          </a:stretch>
        </p:blipFill>
        <p:spPr>
          <a:xfrm>
            <a:off x="0" y="120256"/>
            <a:ext cx="9144000" cy="4902988"/>
          </a:xfrm>
          <a:prstGeom prst="rect">
            <a:avLst/>
          </a:prstGeom>
        </p:spPr>
      </p:pic>
    </p:spTree>
    <p:extLst>
      <p:ext uri="{BB962C8B-B14F-4D97-AF65-F5344CB8AC3E}">
        <p14:creationId xmlns:p14="http://schemas.microsoft.com/office/powerpoint/2010/main" val="312346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body" idx="1"/>
          </p:nvPr>
        </p:nvSpPr>
        <p:spPr>
          <a:xfrm>
            <a:off x="311700" y="545325"/>
            <a:ext cx="8520600" cy="40236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Transformation</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Spark, the role of transformation is to create a new dataset from an existing one.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transformations are considered lazy as they only computed when an action requires a result to be returned to the driver program.</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Let's see some of the frequently used RDD Transformations.</a:t>
            </a:r>
            <a:endParaRPr/>
          </a:p>
        </p:txBody>
      </p:sp>
      <p:pic>
        <p:nvPicPr>
          <p:cNvPr id="120" name="Google Shape;120;p21"/>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42988" y="457200"/>
            <a:ext cx="7058025" cy="4229100"/>
          </a:xfrm>
          <a:prstGeom prst="rect">
            <a:avLst/>
          </a:prstGeom>
          <a:noFill/>
          <a:ln>
            <a:noFill/>
          </a:ln>
        </p:spPr>
      </p:pic>
      <p:pic>
        <p:nvPicPr>
          <p:cNvPr id="126" name="Google Shape;126;p22"/>
          <p:cNvPicPr preferRelativeResize="0"/>
          <p:nvPr/>
        </p:nvPicPr>
        <p:blipFill>
          <a:blip r:embed="rId4">
            <a:alphaModFix/>
          </a:blip>
          <a:stretch>
            <a:fillRect/>
          </a:stretch>
        </p:blipFill>
        <p:spPr>
          <a:xfrm>
            <a:off x="8156275" y="164800"/>
            <a:ext cx="911518" cy="70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079475" y="152400"/>
            <a:ext cx="6985049" cy="4838700"/>
          </a:xfrm>
          <a:prstGeom prst="rect">
            <a:avLst/>
          </a:prstGeom>
          <a:noFill/>
          <a:ln>
            <a:noFill/>
          </a:ln>
        </p:spPr>
      </p:pic>
      <p:pic>
        <p:nvPicPr>
          <p:cNvPr id="132" name="Google Shape;132;p23"/>
          <p:cNvPicPr preferRelativeResize="0"/>
          <p:nvPr/>
        </p:nvPicPr>
        <p:blipFill>
          <a:blip r:embed="rId4">
            <a:alphaModFix/>
          </a:blip>
          <a:stretch>
            <a:fillRect/>
          </a:stretch>
        </p:blipFill>
        <p:spPr>
          <a:xfrm>
            <a:off x="8064525" y="202000"/>
            <a:ext cx="911518" cy="7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445063" y="152400"/>
            <a:ext cx="6253871" cy="4838700"/>
          </a:xfrm>
          <a:prstGeom prst="rect">
            <a:avLst/>
          </a:prstGeom>
          <a:noFill/>
          <a:ln>
            <a:noFill/>
          </a:ln>
        </p:spPr>
      </p:pic>
      <p:pic>
        <p:nvPicPr>
          <p:cNvPr id="138" name="Google Shape;138;p24"/>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1042988" y="152400"/>
            <a:ext cx="7058025" cy="4838700"/>
          </a:xfrm>
          <a:prstGeom prst="rect">
            <a:avLst/>
          </a:prstGeom>
          <a:noFill/>
          <a:ln>
            <a:noFill/>
          </a:ln>
        </p:spPr>
      </p:pic>
      <p:pic>
        <p:nvPicPr>
          <p:cNvPr id="144" name="Google Shape;144;p25"/>
          <p:cNvPicPr preferRelativeResize="0"/>
          <p:nvPr/>
        </p:nvPicPr>
        <p:blipFill>
          <a:blip r:embed="rId4">
            <a:alphaModFix/>
          </a:blip>
          <a:stretch>
            <a:fillRect/>
          </a:stretch>
        </p:blipFill>
        <p:spPr>
          <a:xfrm>
            <a:off x="8101025" y="152400"/>
            <a:ext cx="911518" cy="70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body" idx="1"/>
          </p:nvPr>
        </p:nvSpPr>
        <p:spPr>
          <a:xfrm>
            <a:off x="311700" y="508150"/>
            <a:ext cx="8520600" cy="40608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Action</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Spark, the role of action is to return a value to the driver program after running a computation on the dataset.</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Let's see some of the frequently used RDD Actions.</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p:txBody>
      </p:sp>
      <p:pic>
        <p:nvPicPr>
          <p:cNvPr id="150" name="Google Shape;150;p26"/>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1052513" y="157163"/>
            <a:ext cx="7038975" cy="4829175"/>
          </a:xfrm>
          <a:prstGeom prst="rect">
            <a:avLst/>
          </a:prstGeom>
          <a:noFill/>
          <a:ln>
            <a:noFill/>
          </a:ln>
        </p:spPr>
      </p:pic>
      <p:pic>
        <p:nvPicPr>
          <p:cNvPr id="156" name="Google Shape;156;p27"/>
          <p:cNvPicPr preferRelativeResize="0"/>
          <p:nvPr/>
        </p:nvPicPr>
        <p:blipFill>
          <a:blip r:embed="rId4">
            <a:alphaModFix/>
          </a:blip>
          <a:stretch>
            <a:fillRect/>
          </a:stretch>
        </p:blipFill>
        <p:spPr>
          <a:xfrm>
            <a:off x="8143875" y="157175"/>
            <a:ext cx="911518" cy="7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86D1E-11D1-43A1-A338-EE5A4DE76A6E}"/>
              </a:ext>
            </a:extLst>
          </p:cNvPr>
          <p:cNvPicPr>
            <a:picLocks noChangeAspect="1"/>
          </p:cNvPicPr>
          <p:nvPr/>
        </p:nvPicPr>
        <p:blipFill>
          <a:blip r:embed="rId2"/>
          <a:stretch>
            <a:fillRect/>
          </a:stretch>
        </p:blipFill>
        <p:spPr>
          <a:xfrm>
            <a:off x="467834" y="0"/>
            <a:ext cx="7442790" cy="4968888"/>
          </a:xfrm>
          <a:prstGeom prst="rect">
            <a:avLst/>
          </a:prstGeom>
        </p:spPr>
      </p:pic>
    </p:spTree>
    <p:extLst>
      <p:ext uri="{BB962C8B-B14F-4D97-AF65-F5344CB8AC3E}">
        <p14:creationId xmlns:p14="http://schemas.microsoft.com/office/powerpoint/2010/main" val="4291460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403300" y="152400"/>
            <a:ext cx="6337412" cy="4838700"/>
          </a:xfrm>
          <a:prstGeom prst="rect">
            <a:avLst/>
          </a:prstGeom>
          <a:noFill/>
          <a:ln>
            <a:noFill/>
          </a:ln>
        </p:spPr>
      </p:pic>
      <p:pic>
        <p:nvPicPr>
          <p:cNvPr id="162" name="Google Shape;162;p28"/>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E5999-5118-43C2-9312-9591A05345C0}"/>
              </a:ext>
            </a:extLst>
          </p:cNvPr>
          <p:cNvPicPr>
            <a:picLocks noChangeAspect="1"/>
          </p:cNvPicPr>
          <p:nvPr/>
        </p:nvPicPr>
        <p:blipFill>
          <a:blip r:embed="rId3"/>
          <a:stretch>
            <a:fillRect/>
          </a:stretch>
        </p:blipFill>
        <p:spPr>
          <a:xfrm>
            <a:off x="757237" y="190500"/>
            <a:ext cx="7629525" cy="4762500"/>
          </a:xfrm>
          <a:prstGeom prst="rect">
            <a:avLst/>
          </a:prstGeom>
        </p:spPr>
      </p:pic>
    </p:spTree>
    <p:extLst>
      <p:ext uri="{BB962C8B-B14F-4D97-AF65-F5344CB8AC3E}">
        <p14:creationId xmlns:p14="http://schemas.microsoft.com/office/powerpoint/2010/main" val="4155003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 mode Vs Cluster mode</a:t>
            </a:r>
            <a:endParaRPr/>
          </a:p>
        </p:txBody>
      </p:sp>
      <p:sp>
        <p:nvSpPr>
          <p:cNvPr id="168" name="Google Shape;168;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behavior of the above code is undefined, and may not work as intended.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execute jobs, Spark breaks up the processing of RDD operations into tasks, each of which is executed by an executor.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Prior to execution, Spark computes the task’s closure.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closure is those variables and methods which must be visible for the executor to perform its computations on the RDD (in this case foreach()). This closure is serialized and sent to each executor.</a:t>
            </a:r>
            <a:endParaRPr/>
          </a:p>
        </p:txBody>
      </p:sp>
      <p:pic>
        <p:nvPicPr>
          <p:cNvPr id="169" name="Google Shape;169;p29"/>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body" idx="1"/>
          </p:nvPr>
        </p:nvSpPr>
        <p:spPr>
          <a:xfrm>
            <a:off x="311700" y="867575"/>
            <a:ext cx="8520600" cy="37017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variables within the closure sent to each executor are now copies and thus, when counter is referenced within the foreach function, it’s no longer the counter on the driver node.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is still a counter in the memory of the driver node but this is no longer visible to the executors.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executors only see the copy from the serialized closure.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Thus, the final value of counter will still be zero since all operations on counter were referencing the value within the serialized closure.</a:t>
            </a:r>
            <a:endParaRPr/>
          </a:p>
        </p:txBody>
      </p:sp>
      <p:pic>
        <p:nvPicPr>
          <p:cNvPr id="175" name="Google Shape;175;p30"/>
          <p:cNvPicPr preferRelativeResize="0"/>
          <p:nvPr/>
        </p:nvPicPr>
        <p:blipFill>
          <a:blip r:embed="rId3">
            <a:alphaModFix/>
          </a:blip>
          <a:stretch>
            <a:fillRect/>
          </a:stretch>
        </p:blipFill>
        <p:spPr>
          <a:xfrm>
            <a:off x="7920775" y="160175"/>
            <a:ext cx="911518" cy="70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body" idx="1"/>
          </p:nvPr>
        </p:nvSpPr>
        <p:spPr>
          <a:xfrm>
            <a:off x="311700" y="743650"/>
            <a:ext cx="8520600" cy="38253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local mode, in some circumstances, the foreach function will actually execute within the same JVM as the driver and will reference the same original counter, and may actually update it.</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ensure well-defined behavior in these sorts of scenarios one should use an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Accumulator</a:t>
            </a:r>
            <a:r>
              <a:rPr lang="en-GB" sz="1500">
                <a:solidFill>
                  <a:srgbClr val="000000"/>
                </a:solidFill>
                <a:highlight>
                  <a:srgbClr val="FFFFFF"/>
                </a:highlight>
                <a:latin typeface="Bookman Old Style"/>
                <a:ea typeface="Bookman Old Style"/>
                <a:cs typeface="Bookman Old Style"/>
                <a:sym typeface="Bookman Old Style"/>
              </a:rPr>
              <a:t>.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Accumulators in Spark are used specifically to provide a mechanism for safely updating a variable when execution is split up across worker nodes in a cluster. </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050">
              <a:solidFill>
                <a:srgbClr val="1D1F22"/>
              </a:solidFill>
              <a:latin typeface="Roboto"/>
              <a:ea typeface="Roboto"/>
              <a:cs typeface="Roboto"/>
              <a:sym typeface="Roboto"/>
            </a:endParaRPr>
          </a:p>
          <a:p>
            <a:pPr marL="0" lvl="0" indent="0" algn="l" rtl="0">
              <a:spcBef>
                <a:spcPts val="0"/>
              </a:spcBef>
              <a:spcAft>
                <a:spcPts val="1200"/>
              </a:spcAft>
              <a:buNone/>
            </a:pPr>
            <a:endParaRPr/>
          </a:p>
        </p:txBody>
      </p:sp>
      <p:pic>
        <p:nvPicPr>
          <p:cNvPr id="181" name="Google Shape;181;p31"/>
          <p:cNvPicPr preferRelativeResize="0"/>
          <p:nvPr/>
        </p:nvPicPr>
        <p:blipFill>
          <a:blip r:embed="rId4">
            <a:alphaModFix/>
          </a:blip>
          <a:stretch>
            <a:fillRect/>
          </a:stretch>
        </p:blipFill>
        <p:spPr>
          <a:xfrm>
            <a:off x="8019925" y="90425"/>
            <a:ext cx="911518" cy="707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body" idx="1"/>
          </p:nvPr>
        </p:nvSpPr>
        <p:spPr>
          <a:xfrm>
            <a:off x="311700" y="780825"/>
            <a:ext cx="8520600" cy="37881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general, closures - constructs like loops or locally defined methods, should not be used to mutate some global state.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does not define or guarantee the behavior of mutations to objects referenced from outside of closures.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Some code that does this may work in local mode, but that’s just by accident and such code will not behave as expected in distributed mode.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Use an Accumulator instead if some global aggregation is needed.</a:t>
            </a:r>
            <a:endParaRPr/>
          </a:p>
        </p:txBody>
      </p:sp>
      <p:pic>
        <p:nvPicPr>
          <p:cNvPr id="187" name="Google Shape;187;p32"/>
          <p:cNvPicPr preferRelativeResize="0"/>
          <p:nvPr/>
        </p:nvPicPr>
        <p:blipFill>
          <a:blip r:embed="rId3">
            <a:alphaModFix/>
          </a:blip>
          <a:stretch>
            <a:fillRect/>
          </a:stretch>
        </p:blipFill>
        <p:spPr>
          <a:xfrm>
            <a:off x="8044725" y="152400"/>
            <a:ext cx="911518" cy="707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Working with Key/Value Pairs</a:t>
            </a:r>
            <a:endParaRPr/>
          </a:p>
        </p:txBody>
      </p:sp>
      <p:sp>
        <p:nvSpPr>
          <p:cNvPr id="193" name="Google Shape;193;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While most Spark operations work on RDDs containing any type of objects, a few special operations are only available on RDDs of key-value pairs.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most common ones are distributed “shuffle” operations, such as grouping or aggregating the elements by a key.</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Scala, these operations are automatically available on RDDs containing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Tuple2</a:t>
            </a:r>
            <a:r>
              <a:rPr lang="en-GB" sz="1500">
                <a:solidFill>
                  <a:srgbClr val="000000"/>
                </a:solidFill>
                <a:highlight>
                  <a:srgbClr val="FFFFFF"/>
                </a:highlight>
                <a:latin typeface="Bookman Old Style"/>
                <a:ea typeface="Bookman Old Style"/>
                <a:cs typeface="Bookman Old Style"/>
                <a:sym typeface="Bookman Old Style"/>
              </a:rPr>
              <a:t> objects (the built-in tuples in the language, created by simply writing (a, b)).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key-value pair operations are available in the </a:t>
            </a:r>
            <a:r>
              <a:rPr lang="en-GB" sz="1500">
                <a:solidFill>
                  <a:srgbClr val="000000"/>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PairRDDFunctions</a:t>
            </a:r>
            <a:r>
              <a:rPr lang="en-GB" sz="1500">
                <a:solidFill>
                  <a:srgbClr val="000000"/>
                </a:solidFill>
                <a:highlight>
                  <a:srgbClr val="FFFFFF"/>
                </a:highlight>
                <a:latin typeface="Bookman Old Style"/>
                <a:ea typeface="Bookman Old Style"/>
                <a:cs typeface="Bookman Old Style"/>
                <a:sym typeface="Bookman Old Style"/>
              </a:rPr>
              <a:t> class, which automatically wraps around an RDD of tuples.</a:t>
            </a:r>
            <a:endParaRPr sz="1050">
              <a:solidFill>
                <a:srgbClr val="1D1F22"/>
              </a:solidFill>
              <a:highlight>
                <a:srgbClr val="FFFFFF"/>
              </a:highlight>
              <a:latin typeface="Roboto"/>
              <a:ea typeface="Roboto"/>
              <a:cs typeface="Roboto"/>
              <a:sym typeface="Roboto"/>
            </a:endParaRPr>
          </a:p>
          <a:p>
            <a:pPr marL="0" lvl="0" indent="0" algn="l" rtl="0">
              <a:lnSpc>
                <a:spcPct val="150000"/>
              </a:lnSpc>
              <a:spcBef>
                <a:spcPts val="1000"/>
              </a:spcBef>
              <a:spcAft>
                <a:spcPts val="1200"/>
              </a:spcAft>
              <a:buNone/>
            </a:pPr>
            <a:endParaRPr sz="1500">
              <a:solidFill>
                <a:srgbClr val="333333"/>
              </a:solidFill>
              <a:highlight>
                <a:srgbClr val="FFFFFF"/>
              </a:highlight>
              <a:latin typeface="Bookman Old Style"/>
              <a:ea typeface="Bookman Old Style"/>
              <a:cs typeface="Bookman Old Style"/>
              <a:sym typeface="Bookman Old Style"/>
            </a:endParaRPr>
          </a:p>
        </p:txBody>
      </p:sp>
      <p:pic>
        <p:nvPicPr>
          <p:cNvPr id="194" name="Google Shape;194;p33"/>
          <p:cNvPicPr preferRelativeResize="0"/>
          <p:nvPr/>
        </p:nvPicPr>
        <p:blipFill>
          <a:blip r:embed="rId5">
            <a:alphaModFix/>
          </a:blip>
          <a:stretch>
            <a:fillRect/>
          </a:stretch>
        </p:blipFill>
        <p:spPr>
          <a:xfrm>
            <a:off x="7920775" y="276350"/>
            <a:ext cx="911518" cy="70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body" idx="1"/>
          </p:nvPr>
        </p:nvSpPr>
        <p:spPr>
          <a:xfrm>
            <a:off x="311700" y="855175"/>
            <a:ext cx="8520600" cy="3713700"/>
          </a:xfrm>
          <a:prstGeom prst="rect">
            <a:avLst/>
          </a:prstGeom>
        </p:spPr>
        <p:txBody>
          <a:bodyPr spcFirstLastPara="1" wrap="square" lIns="91425" tIns="91425" rIns="91425" bIns="91425" anchor="t" anchorCtr="0">
            <a:normAutofit fontScale="92500"/>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For example, the following code uses the reduceByKey operation on key-value pairs to count how many times each line of text occurs in a file:</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using custom objects as the key in key-value pair operations, you must be sure that a custom equals() method is accompanied with a matching hashCode() method.</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00" name="Google Shape;200;p34"/>
          <p:cNvPicPr preferRelativeResize="0"/>
          <p:nvPr/>
        </p:nvPicPr>
        <p:blipFill>
          <a:blip r:embed="rId3">
            <a:alphaModFix/>
          </a:blip>
          <a:stretch>
            <a:fillRect/>
          </a:stretch>
        </p:blipFill>
        <p:spPr>
          <a:xfrm>
            <a:off x="2279313" y="1873279"/>
            <a:ext cx="4585375" cy="989725"/>
          </a:xfrm>
          <a:prstGeom prst="rect">
            <a:avLst/>
          </a:prstGeom>
          <a:noFill/>
          <a:ln>
            <a:noFill/>
          </a:ln>
        </p:spPr>
      </p:pic>
      <p:pic>
        <p:nvPicPr>
          <p:cNvPr id="201" name="Google Shape;201;p34"/>
          <p:cNvPicPr preferRelativeResize="0"/>
          <p:nvPr/>
        </p:nvPicPr>
        <p:blipFill>
          <a:blip r:embed="rId4">
            <a:alphaModFix/>
          </a:blip>
          <a:stretch>
            <a:fillRect/>
          </a:stretch>
        </p:blipFill>
        <p:spPr>
          <a:xfrm>
            <a:off x="8057125" y="147775"/>
            <a:ext cx="911518" cy="70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527425" y="1412850"/>
            <a:ext cx="7974900" cy="231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END OF SESSION </a:t>
            </a:r>
            <a:endParaRPr/>
          </a:p>
          <a:p>
            <a:pPr marL="0" lvl="0" indent="0" algn="ctr" rtl="0">
              <a:spcBef>
                <a:spcPts val="0"/>
              </a:spcBef>
              <a:spcAft>
                <a:spcPts val="0"/>
              </a:spcAft>
              <a:buNone/>
            </a:pPr>
            <a:r>
              <a:rPr lang="en-GB"/>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8A93FC-FB02-4C2F-AFC2-FF16EDCC09B4}"/>
              </a:ext>
            </a:extLst>
          </p:cNvPr>
          <p:cNvPicPr>
            <a:picLocks noChangeAspect="1"/>
          </p:cNvPicPr>
          <p:nvPr/>
        </p:nvPicPr>
        <p:blipFill>
          <a:blip r:embed="rId2"/>
          <a:stretch>
            <a:fillRect/>
          </a:stretch>
        </p:blipFill>
        <p:spPr>
          <a:xfrm>
            <a:off x="338137" y="581025"/>
            <a:ext cx="8467725" cy="3981450"/>
          </a:xfrm>
          <a:prstGeom prst="rect">
            <a:avLst/>
          </a:prstGeom>
        </p:spPr>
      </p:pic>
    </p:spTree>
    <p:extLst>
      <p:ext uri="{BB962C8B-B14F-4D97-AF65-F5344CB8AC3E}">
        <p14:creationId xmlns:p14="http://schemas.microsoft.com/office/powerpoint/2010/main" val="26023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 architecture - Cluster Manager">
            <a:extLst>
              <a:ext uri="{FF2B5EF4-FFF2-40B4-BE49-F238E27FC236}">
                <a16:creationId xmlns:a16="http://schemas.microsoft.com/office/drawing/2014/main" id="{5A73C7E4-71BC-4B5B-9A0B-8AC41B2C9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572" y="805638"/>
            <a:ext cx="6534115" cy="313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1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73" name="Google Shape;73;p14"/>
          <p:cNvSpPr txBox="1">
            <a:spLocks noGrp="1"/>
          </p:cNvSpPr>
          <p:nvPr>
            <p:ph type="body" idx="1"/>
          </p:nvPr>
        </p:nvSpPr>
        <p:spPr>
          <a:xfrm>
            <a:off x="311693" y="983750"/>
            <a:ext cx="8520600" cy="3302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Introduction to RDDs</a:t>
            </a:r>
            <a:endParaRPr sz="1500" dirty="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Basic RDD operations</a:t>
            </a:r>
            <a:endParaRPr sz="1500" dirty="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Local Vs Cluster mode</a:t>
            </a:r>
            <a:endParaRPr sz="1500" dirty="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dirty="0">
                <a:solidFill>
                  <a:srgbClr val="000000"/>
                </a:solidFill>
                <a:latin typeface="Bookman Old Style"/>
                <a:ea typeface="Bookman Old Style"/>
                <a:cs typeface="Bookman Old Style"/>
                <a:sym typeface="Bookman Old Style"/>
              </a:rPr>
              <a:t>Working with Key/Value pairs</a:t>
            </a:r>
            <a:endParaRPr sz="1500" dirty="0">
              <a:solidFill>
                <a:srgbClr val="000000"/>
              </a:solidFill>
              <a:latin typeface="Bookman Old Style"/>
              <a:ea typeface="Bookman Old Style"/>
              <a:cs typeface="Bookman Old Style"/>
              <a:sym typeface="Bookman Old Style"/>
            </a:endParaRPr>
          </a:p>
        </p:txBody>
      </p:sp>
      <p:pic>
        <p:nvPicPr>
          <p:cNvPr id="74" name="Google Shape;74;p14"/>
          <p:cNvPicPr preferRelativeResize="0"/>
          <p:nvPr/>
        </p:nvPicPr>
        <p:blipFill>
          <a:blip r:embed="rId3">
            <a:alphaModFix/>
          </a:blip>
          <a:stretch>
            <a:fillRect/>
          </a:stretch>
        </p:blipFill>
        <p:spPr>
          <a:xfrm>
            <a:off x="7920775" y="276350"/>
            <a:ext cx="911518" cy="707400"/>
          </a:xfrm>
          <a:prstGeom prst="rect">
            <a:avLst/>
          </a:prstGeom>
          <a:noFill/>
          <a:ln>
            <a:noFill/>
          </a:ln>
        </p:spPr>
      </p:pic>
      <p:pic>
        <p:nvPicPr>
          <p:cNvPr id="3" name="Picture 2">
            <a:extLst>
              <a:ext uri="{FF2B5EF4-FFF2-40B4-BE49-F238E27FC236}">
                <a16:creationId xmlns:a16="http://schemas.microsoft.com/office/drawing/2014/main" id="{16364ED1-A752-49F4-92C8-81F61BC4F5C1}"/>
              </a:ext>
            </a:extLst>
          </p:cNvPr>
          <p:cNvPicPr>
            <a:picLocks noChangeAspect="1"/>
          </p:cNvPicPr>
          <p:nvPr/>
        </p:nvPicPr>
        <p:blipFill>
          <a:blip r:embed="rId4"/>
          <a:stretch>
            <a:fillRect/>
          </a:stretch>
        </p:blipFill>
        <p:spPr>
          <a:xfrm>
            <a:off x="3707219" y="2437880"/>
            <a:ext cx="5295195" cy="2375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RDD?</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RDD (Resilient Distributed Dataset) is the Spark's core abstraction.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is a collection of elements, partitioned across the nodes of the cluster so that we can execute various parallel operations on it.</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200"/>
              </a:spcBef>
              <a:spcAft>
                <a:spcPts val="1200"/>
              </a:spcAft>
              <a:buNone/>
            </a:pPr>
            <a:endParaRPr sz="1500">
              <a:solidFill>
                <a:srgbClr val="000000"/>
              </a:solidFill>
              <a:highlight>
                <a:srgbClr val="FFFFFF"/>
              </a:highlight>
              <a:latin typeface="Bookman Old Style"/>
              <a:ea typeface="Bookman Old Style"/>
              <a:cs typeface="Bookman Old Style"/>
              <a:sym typeface="Bookman Old Style"/>
            </a:endParaRPr>
          </a:p>
        </p:txBody>
      </p:sp>
      <p:pic>
        <p:nvPicPr>
          <p:cNvPr id="81" name="Google Shape;81;p15"/>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body" idx="1"/>
          </p:nvPr>
        </p:nvSpPr>
        <p:spPr>
          <a:xfrm>
            <a:off x="311700" y="669275"/>
            <a:ext cx="8520600" cy="38997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There are two ways to create RDDs:</a:t>
            </a:r>
            <a:endParaRPr sz="1500">
              <a:solidFill>
                <a:srgbClr val="000000"/>
              </a:solidFill>
              <a:highlight>
                <a:srgbClr val="FFFFFF"/>
              </a:highlight>
              <a:latin typeface="Bookman Old Style"/>
              <a:ea typeface="Bookman Old Style"/>
              <a:cs typeface="Bookman Old Style"/>
              <a:sym typeface="Bookman Old Style"/>
            </a:endParaRPr>
          </a:p>
          <a:p>
            <a:pPr marL="457200" marR="254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Parallelizing an existing data in the driver program</a:t>
            </a:r>
            <a:endParaRPr sz="1500">
              <a:solidFill>
                <a:srgbClr val="000000"/>
              </a:solidFill>
              <a:highlight>
                <a:srgbClr val="FFFFFF"/>
              </a:highlight>
              <a:latin typeface="Bookman Old Style"/>
              <a:ea typeface="Bookman Old Style"/>
              <a:cs typeface="Bookman Old Style"/>
              <a:sym typeface="Bookman Old Style"/>
            </a:endParaRPr>
          </a:p>
          <a:p>
            <a:pPr marL="457200" marR="25400" lvl="0"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Referencing a dataset in an external storage system, such as a shared filesystem, HDFS, HBase, or any data source offering a Hadoop InputFormat.</a:t>
            </a:r>
            <a:endParaRPr/>
          </a:p>
        </p:txBody>
      </p:sp>
      <p:pic>
        <p:nvPicPr>
          <p:cNvPr id="87" name="Google Shape;87;p16"/>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311700" y="582525"/>
            <a:ext cx="8520600" cy="4176900"/>
          </a:xfrm>
          <a:prstGeom prst="rect">
            <a:avLst/>
          </a:prstGeom>
        </p:spPr>
        <p:txBody>
          <a:bodyPr spcFirstLastPara="1" wrap="square" lIns="91425" tIns="91425" rIns="91425" bIns="91425" anchor="t" anchorCtr="0">
            <a:noAutofit/>
          </a:bodyPr>
          <a:lstStyle/>
          <a:p>
            <a:pPr marL="0" marR="0" lvl="0" indent="0" algn="just"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Parallelized Collections</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create parallelized collection, call SparkContext's parallelize method on an existing collection in the driver program.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Each element of collection is copied to form a distributed dataset that can be operated on in parallel.</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Now, we can operate the distributed dataset (distinfo) parallel such like distinfo.reduce((a, b) =&gt; a + b).</a:t>
            </a:r>
            <a:endParaRPr sz="1500"/>
          </a:p>
        </p:txBody>
      </p:sp>
      <p:pic>
        <p:nvPicPr>
          <p:cNvPr id="93" name="Google Shape;93;p17"/>
          <p:cNvPicPr preferRelativeResize="0"/>
          <p:nvPr/>
        </p:nvPicPr>
        <p:blipFill>
          <a:blip r:embed="rId3">
            <a:alphaModFix/>
          </a:blip>
          <a:stretch>
            <a:fillRect/>
          </a:stretch>
        </p:blipFill>
        <p:spPr>
          <a:xfrm>
            <a:off x="3249830" y="2655975"/>
            <a:ext cx="3236500" cy="987850"/>
          </a:xfrm>
          <a:prstGeom prst="rect">
            <a:avLst/>
          </a:prstGeom>
          <a:noFill/>
          <a:ln>
            <a:noFill/>
          </a:ln>
        </p:spPr>
      </p:pic>
      <p:pic>
        <p:nvPicPr>
          <p:cNvPr id="94" name="Google Shape;94;p17"/>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520550"/>
            <a:ext cx="8520600" cy="40485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External Datasets</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Spark, the distributed datasets can be created from any type of storage sources supported by Hadoop such as HDFS, Cassandra, HBase and even our local file system.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provides the support for text files, SequenceFiles, and other types of Hadoop InputFormat.</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SparkContext's textFile method can be used to create RDD's text file.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method takes a URI for the file (either a local path on the machine or a hdfs://) and reads the data of the file.</a:t>
            </a:r>
            <a:endParaRPr sz="1200">
              <a:solidFill>
                <a:srgbClr val="333333"/>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922</Words>
  <Application>Microsoft Office PowerPoint</Application>
  <PresentationFormat>On-screen Show (16:9)</PresentationFormat>
  <Paragraphs>68</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Open Sans</vt:lpstr>
      <vt:lpstr>PT Sans Narrow</vt:lpstr>
      <vt:lpstr>Bookman Old Style</vt:lpstr>
      <vt:lpstr>Roboto</vt:lpstr>
      <vt:lpstr>Arial</vt:lpstr>
      <vt:lpstr>Tropic</vt:lpstr>
      <vt:lpstr>SPARK</vt:lpstr>
      <vt:lpstr>PowerPoint Presentation</vt:lpstr>
      <vt:lpstr>PowerPoint Presentation</vt:lpstr>
      <vt:lpstr>PowerPoint Presentation</vt:lpstr>
      <vt:lpstr>CONTENTS</vt:lpstr>
      <vt:lpstr>What is RDD?</vt:lpstr>
      <vt:lpstr>PowerPoint Presentation</vt:lpstr>
      <vt:lpstr>PowerPoint Presentation</vt:lpstr>
      <vt:lpstr>PowerPoint Presentation</vt:lpstr>
      <vt:lpstr>PowerPoint Presentation</vt:lpstr>
      <vt:lpstr>Basic RDD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 mode Vs Cluster mode</vt:lpstr>
      <vt:lpstr>PowerPoint Presentation</vt:lpstr>
      <vt:lpstr>PowerPoint Presentation</vt:lpstr>
      <vt:lpstr>PowerPoint Presentation</vt:lpstr>
      <vt:lpstr>Working with Key/Value Pairs</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cp:lastModifiedBy>BHARATH KUMAR</cp:lastModifiedBy>
  <cp:revision>4</cp:revision>
  <dcterms:modified xsi:type="dcterms:W3CDTF">2022-04-08T15:14:43Z</dcterms:modified>
</cp:coreProperties>
</file>