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Bookman Old Style" panose="02050604050505020204" pitchFamily="18"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PT Sans Narrow" panose="020B0506020203020204" pitchFamily="34" charset="0"/>
      <p:regular r:id="rId52"/>
      <p:bold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22dcdbf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22dcdbf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22dcdbfbf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22dcdbfb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22dcdbfbf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22dcdbfbf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2dcdbfbf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2dcdbfb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22dcdbfbf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2dcdbfb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22dcdbfb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22dcdbfb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22dcdbfb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22dcdbfb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22dcdbfb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22dcdbfb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22dcdbfb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22dcdbfb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22dcdbfb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22dcdbfb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22dcdc24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22dcdc24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13915d6d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13915d6d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22dcdbfbf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22dcdbfb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22dcdbfbf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22dcdbfb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22dcdbfbf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22dcdbfb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22dcdbfbf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22dcdbfb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22dcdbfbf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e22dcdbfb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22dcdbfbf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22dcdbfb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22dcdbfbf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22dcdbfb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22dcdbfb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22dcdbf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22dcdbfbf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22dcdbfb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22dcdbfbf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22dcdbfb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3915d6d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3915d6d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22dcdbfbf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22dcdbfb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22dcdbfbf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22dcdbfb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22dcdbfb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22dcdbfb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22dcdbfbf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22dcdbfb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22dcdbfb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22dcdbfb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22dcdbfbf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22dcdbfb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22dcdbfbf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22dcdbfb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22dcdbfbf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22dcdbfbf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22dcdc24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22dcdc24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22dcdc24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22dcdc24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22dcdbfb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22dcdbf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22dcdc24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22dcdc24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22dcdc242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22dcdc24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22dcdbfb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22dcdbfb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22dcdbfbf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22dcdbfb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22dcdbfbf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22dcdbfbf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2dcdbfbf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22dcdbfb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22dcdbfbf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22dcdbfb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parkbyexamples.com/apache-spark-rdd/spark-rdd-transformations/#rdd-ma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sparkbyexamples.com/apache-spark-rdd/spark-rdd-transformations/#rdd-filt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sparkbyexamples.com/apache-spark-rdd/spark-rdd-transformations/#rdd-groupbyke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sparkbyexamples.com/apache-spark-rdd/spark-rdd-transformations/#rdd-reducebyke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5143500" y="1751775"/>
            <a:ext cx="29973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SPARK</a:t>
            </a:r>
            <a:endParaRPr/>
          </a:p>
        </p:txBody>
      </p:sp>
      <p:pic>
        <p:nvPicPr>
          <p:cNvPr id="67" name="Google Shape;67;p13"/>
          <p:cNvPicPr preferRelativeResize="0"/>
          <p:nvPr/>
        </p:nvPicPr>
        <p:blipFill>
          <a:blip r:embed="rId3">
            <a:alphaModFix/>
          </a:blip>
          <a:stretch>
            <a:fillRect/>
          </a:stretch>
        </p:blipFill>
        <p:spPr>
          <a:xfrm>
            <a:off x="1044775" y="1267875"/>
            <a:ext cx="2742100" cy="212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Transformation functions</a:t>
            </a:r>
            <a:endParaRPr/>
          </a:p>
          <a:p>
            <a:pPr marL="0" lvl="0" indent="0" algn="l" rtl="0">
              <a:spcBef>
                <a:spcPts val="0"/>
              </a:spcBef>
              <a:spcAft>
                <a:spcPts val="0"/>
              </a:spcAft>
              <a:buNone/>
            </a:pPr>
            <a:endParaRPr/>
          </a:p>
        </p:txBody>
      </p:sp>
      <p:pic>
        <p:nvPicPr>
          <p:cNvPr id="123" name="Google Shape;123;p22"/>
          <p:cNvPicPr preferRelativeResize="0"/>
          <p:nvPr/>
        </p:nvPicPr>
        <p:blipFill>
          <a:blip r:embed="rId3">
            <a:alphaModFix/>
          </a:blip>
          <a:stretch>
            <a:fillRect/>
          </a:stretch>
        </p:blipFill>
        <p:spPr>
          <a:xfrm>
            <a:off x="1428750" y="1521388"/>
            <a:ext cx="6286500" cy="2695575"/>
          </a:xfrm>
          <a:prstGeom prst="rect">
            <a:avLst/>
          </a:prstGeom>
          <a:noFill/>
          <a:ln>
            <a:noFill/>
          </a:ln>
        </p:spPr>
      </p:pic>
      <p:pic>
        <p:nvPicPr>
          <p:cNvPr id="124" name="Google Shape;124;p22"/>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1438275" y="681038"/>
            <a:ext cx="6267450" cy="3781425"/>
          </a:xfrm>
          <a:prstGeom prst="rect">
            <a:avLst/>
          </a:prstGeom>
          <a:noFill/>
          <a:ln>
            <a:noFill/>
          </a:ln>
        </p:spPr>
      </p:pic>
      <p:pic>
        <p:nvPicPr>
          <p:cNvPr id="130" name="Google Shape;130;p23"/>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1433513" y="586200"/>
            <a:ext cx="6276975" cy="3781425"/>
          </a:xfrm>
          <a:prstGeom prst="rect">
            <a:avLst/>
          </a:prstGeom>
          <a:noFill/>
          <a:ln>
            <a:noFill/>
          </a:ln>
        </p:spPr>
      </p:pic>
      <p:pic>
        <p:nvPicPr>
          <p:cNvPr id="136" name="Google Shape;136;p24"/>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Transformations with Examples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2" name="Google Shape;142;p25"/>
          <p:cNvPicPr preferRelativeResize="0"/>
          <p:nvPr/>
        </p:nvPicPr>
        <p:blipFill>
          <a:blip r:embed="rId3">
            <a:alphaModFix/>
          </a:blip>
          <a:stretch>
            <a:fillRect/>
          </a:stretch>
        </p:blipFill>
        <p:spPr>
          <a:xfrm>
            <a:off x="1577438" y="1152425"/>
            <a:ext cx="5989122" cy="3686275"/>
          </a:xfrm>
          <a:prstGeom prst="rect">
            <a:avLst/>
          </a:prstGeom>
          <a:noFill/>
          <a:ln>
            <a:noFill/>
          </a:ln>
        </p:spPr>
      </p:pic>
      <p:pic>
        <p:nvPicPr>
          <p:cNvPr id="143" name="Google Shape;143;p25"/>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body" idx="1"/>
          </p:nvPr>
        </p:nvSpPr>
        <p:spPr>
          <a:xfrm>
            <a:off x="311700" y="532950"/>
            <a:ext cx="8520600" cy="40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000000"/>
                </a:solidFill>
                <a:highlight>
                  <a:schemeClr val="lt1"/>
                </a:highlight>
                <a:latin typeface="Bookman Old Style"/>
                <a:ea typeface="Bookman Old Style"/>
                <a:cs typeface="Bookman Old Style"/>
                <a:sym typeface="Bookman Old Style"/>
              </a:rPr>
              <a:t>Let’s create an RDD by reading a text file.</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just" rtl="0">
              <a:lnSpc>
                <a:spcPct val="150000"/>
              </a:lnSpc>
              <a:spcBef>
                <a:spcPts val="12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flatMap() Transformation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flatMap() transformation flattens the RDD after applying the function and returns a new RDD. </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On the below example, first, it splits each record by space in an RDD and finally flattens it. Resulting RDD consists of a single word on each record.</a:t>
            </a:r>
            <a:endParaRPr sz="1150">
              <a:solidFill>
                <a:srgbClr val="000000"/>
              </a:solidFill>
              <a:highlight>
                <a:srgbClr val="F9F9F9"/>
              </a:highlight>
            </a:endParaRPr>
          </a:p>
          <a:p>
            <a:pPr marL="0" lvl="0" indent="0" algn="l" rtl="0">
              <a:spcBef>
                <a:spcPts val="1200"/>
              </a:spcBef>
              <a:spcAft>
                <a:spcPts val="1200"/>
              </a:spcAft>
              <a:buNone/>
            </a:pPr>
            <a:endParaRPr sz="1500">
              <a:solidFill>
                <a:srgbClr val="000000"/>
              </a:solidFill>
              <a:highlight>
                <a:schemeClr val="lt1"/>
              </a:highlight>
              <a:latin typeface="Bookman Old Style"/>
              <a:ea typeface="Bookman Old Style"/>
              <a:cs typeface="Bookman Old Style"/>
              <a:sym typeface="Bookman Old Style"/>
            </a:endParaRPr>
          </a:p>
        </p:txBody>
      </p:sp>
      <p:pic>
        <p:nvPicPr>
          <p:cNvPr id="149" name="Google Shape;149;p26"/>
          <p:cNvPicPr preferRelativeResize="0"/>
          <p:nvPr/>
        </p:nvPicPr>
        <p:blipFill>
          <a:blip r:embed="rId3">
            <a:alphaModFix/>
          </a:blip>
          <a:stretch>
            <a:fillRect/>
          </a:stretch>
        </p:blipFill>
        <p:spPr>
          <a:xfrm>
            <a:off x="2591512" y="3494525"/>
            <a:ext cx="3960975" cy="496325"/>
          </a:xfrm>
          <a:prstGeom prst="rect">
            <a:avLst/>
          </a:prstGeom>
          <a:noFill/>
          <a:ln>
            <a:noFill/>
          </a:ln>
        </p:spPr>
      </p:pic>
      <p:pic>
        <p:nvPicPr>
          <p:cNvPr id="150" name="Google Shape;150;p26"/>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body" idx="1"/>
          </p:nvPr>
        </p:nvSpPr>
        <p:spPr>
          <a:xfrm>
            <a:off x="311700" y="656875"/>
            <a:ext cx="8520600" cy="3912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map() Transformation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map() transformation is used the apply any complex operations like adding a column, updating a column e.t.c, the output of map transformations would always have the same number of records as input.</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In our word count example, we are adding a new column with value 1 for each word, the result of the RDD is PairRDDFunctions which contains key-value pairs, word of type String as Key and 1 of type Int as value. For your understanding, I’ve defined rdd3 variable with type.</a:t>
            </a:r>
            <a:endParaRPr sz="1150">
              <a:solidFill>
                <a:srgbClr val="000000"/>
              </a:solidFill>
              <a:highlight>
                <a:srgbClr val="F9F9F9"/>
              </a:highlight>
            </a:endParaRPr>
          </a:p>
          <a:p>
            <a:pPr marL="0" lvl="0" indent="0" algn="l" rtl="0">
              <a:lnSpc>
                <a:spcPct val="150000"/>
              </a:lnSpc>
              <a:spcBef>
                <a:spcPts val="1200"/>
              </a:spcBef>
              <a:spcAft>
                <a:spcPts val="1200"/>
              </a:spcAft>
              <a:buNone/>
            </a:pPr>
            <a:endParaRPr/>
          </a:p>
        </p:txBody>
      </p:sp>
      <p:pic>
        <p:nvPicPr>
          <p:cNvPr id="156" name="Google Shape;156;p27"/>
          <p:cNvPicPr preferRelativeResize="0"/>
          <p:nvPr/>
        </p:nvPicPr>
        <p:blipFill>
          <a:blip r:embed="rId3">
            <a:alphaModFix/>
          </a:blip>
          <a:stretch>
            <a:fillRect/>
          </a:stretch>
        </p:blipFill>
        <p:spPr>
          <a:xfrm>
            <a:off x="2265350" y="4035825"/>
            <a:ext cx="4613300" cy="438400"/>
          </a:xfrm>
          <a:prstGeom prst="rect">
            <a:avLst/>
          </a:prstGeom>
          <a:noFill/>
          <a:ln>
            <a:noFill/>
          </a:ln>
        </p:spPr>
      </p:pic>
      <p:pic>
        <p:nvPicPr>
          <p:cNvPr id="157" name="Google Shape;157;p27"/>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body" idx="1"/>
          </p:nvPr>
        </p:nvSpPr>
        <p:spPr>
          <a:xfrm>
            <a:off x="311700" y="409000"/>
            <a:ext cx="8520600" cy="4399800"/>
          </a:xfrm>
          <a:prstGeom prst="rect">
            <a:avLst/>
          </a:prstGeom>
        </p:spPr>
        <p:txBody>
          <a:bodyPr spcFirstLastPara="1" wrap="square" lIns="91425" tIns="91425" rIns="91425" bIns="91425" anchor="t" anchorCtr="0">
            <a:noAutofit/>
          </a:bodyPr>
          <a:lstStyle/>
          <a:p>
            <a:pPr marL="0" marR="0" lvl="0" indent="0" algn="l"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filter() Transformation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filter() transformation is used to filter the records in an RDD. In our example we are filtering all words starts with “a”.</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150000"/>
              </a:lnSpc>
              <a:spcBef>
                <a:spcPts val="1200"/>
              </a:spcBef>
              <a:spcAft>
                <a:spcPts val="0"/>
              </a:spcAft>
              <a:buNone/>
            </a:pP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150000"/>
              </a:lnSpc>
              <a:spcBef>
                <a:spcPts val="12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reduceByKey() Transformation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reduceByKey() merges the values for each key with the function specified. </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In our example, it reduces the word string by applying the sum function on value. The result of our RDD contains unique words and their count. </a:t>
            </a:r>
            <a:endParaRPr sz="1500">
              <a:solidFill>
                <a:srgbClr val="000000"/>
              </a:solidFill>
              <a:highlight>
                <a:srgbClr val="F9F9F9"/>
              </a:highlight>
            </a:endParaRPr>
          </a:p>
          <a:p>
            <a:pPr marL="0" marR="0" lvl="0" indent="0" algn="l" rtl="0">
              <a:lnSpc>
                <a:spcPct val="150000"/>
              </a:lnSpc>
              <a:spcBef>
                <a:spcPts val="1200"/>
              </a:spcBef>
              <a:spcAft>
                <a:spcPts val="0"/>
              </a:spcAft>
              <a:buNone/>
            </a:pP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150000"/>
              </a:lnSpc>
              <a:spcBef>
                <a:spcPts val="1200"/>
              </a:spcBef>
              <a:spcAft>
                <a:spcPts val="12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163" name="Google Shape;163;p28"/>
          <p:cNvPicPr preferRelativeResize="0"/>
          <p:nvPr/>
        </p:nvPicPr>
        <p:blipFill>
          <a:blip r:embed="rId3">
            <a:alphaModFix/>
          </a:blip>
          <a:stretch>
            <a:fillRect/>
          </a:stretch>
        </p:blipFill>
        <p:spPr>
          <a:xfrm>
            <a:off x="2528088" y="1714000"/>
            <a:ext cx="4682724" cy="399150"/>
          </a:xfrm>
          <a:prstGeom prst="rect">
            <a:avLst/>
          </a:prstGeom>
          <a:noFill/>
          <a:ln>
            <a:noFill/>
          </a:ln>
        </p:spPr>
      </p:pic>
      <p:pic>
        <p:nvPicPr>
          <p:cNvPr id="164" name="Google Shape;164;p28"/>
          <p:cNvPicPr preferRelativeResize="0"/>
          <p:nvPr/>
        </p:nvPicPr>
        <p:blipFill>
          <a:blip r:embed="rId4">
            <a:alphaModFix/>
          </a:blip>
          <a:stretch>
            <a:fillRect/>
          </a:stretch>
        </p:blipFill>
        <p:spPr>
          <a:xfrm>
            <a:off x="2987138" y="4236550"/>
            <a:ext cx="3764625" cy="473150"/>
          </a:xfrm>
          <a:prstGeom prst="rect">
            <a:avLst/>
          </a:prstGeom>
          <a:noFill/>
          <a:ln>
            <a:noFill/>
          </a:ln>
        </p:spPr>
      </p:pic>
      <p:pic>
        <p:nvPicPr>
          <p:cNvPr id="165" name="Google Shape;165;p28"/>
          <p:cNvPicPr preferRelativeResize="0"/>
          <p:nvPr/>
        </p:nvPicPr>
        <p:blipFill>
          <a:blip r:embed="rId5">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body" idx="1"/>
          </p:nvPr>
        </p:nvSpPr>
        <p:spPr>
          <a:xfrm>
            <a:off x="311700" y="532950"/>
            <a:ext cx="8520600" cy="40362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sortByKey() Transformation</a:t>
            </a:r>
            <a:endParaRPr sz="1500" b="1">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sortByKey() transformation is used to sort RDD elements on key. </a:t>
            </a:r>
            <a:endParaRPr sz="1500">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In our example, first, we convert RDD[(String,Int]) to RDD[(Int,String]) using map transformation and apply sortByKey which ideally does sort on an integer value. </a:t>
            </a:r>
            <a:endParaRPr sz="1500">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And finally, foreach with println statement prints all words in RDD and their count as key-value pair to console.</a:t>
            </a:r>
            <a:endParaRPr sz="1150">
              <a:solidFill>
                <a:srgbClr val="000000"/>
              </a:solidFill>
              <a:highlight>
                <a:srgbClr val="F9F9F9"/>
              </a:highlight>
            </a:endParaRPr>
          </a:p>
          <a:p>
            <a:pPr marL="0" lvl="0" indent="0" algn="l" rtl="0">
              <a:lnSpc>
                <a:spcPct val="150000"/>
              </a:lnSpc>
              <a:spcBef>
                <a:spcPts val="1500"/>
              </a:spcBef>
              <a:spcAft>
                <a:spcPts val="1200"/>
              </a:spcAft>
              <a:buNone/>
            </a:pPr>
            <a:endParaRPr/>
          </a:p>
        </p:txBody>
      </p:sp>
      <p:pic>
        <p:nvPicPr>
          <p:cNvPr id="171" name="Google Shape;171;p29"/>
          <p:cNvPicPr preferRelativeResize="0"/>
          <p:nvPr/>
        </p:nvPicPr>
        <p:blipFill>
          <a:blip r:embed="rId3">
            <a:alphaModFix/>
          </a:blip>
          <a:stretch>
            <a:fillRect/>
          </a:stretch>
        </p:blipFill>
        <p:spPr>
          <a:xfrm>
            <a:off x="2019377" y="3370202"/>
            <a:ext cx="5105250" cy="1116425"/>
          </a:xfrm>
          <a:prstGeom prst="rect">
            <a:avLst/>
          </a:prstGeom>
          <a:noFill/>
          <a:ln>
            <a:noFill/>
          </a:ln>
        </p:spPr>
      </p:pic>
      <p:pic>
        <p:nvPicPr>
          <p:cNvPr id="172" name="Google Shape;172;p29"/>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Actions</a:t>
            </a:r>
            <a:endParaRPr/>
          </a:p>
        </p:txBody>
      </p:sp>
      <p:sp>
        <p:nvSpPr>
          <p:cNvPr id="178" name="Google Shape;178;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RDD actions are operations that return the raw values.</a:t>
            </a:r>
            <a:endParaRPr sz="1500">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In other words, any RDD function that returns other than RDD[T] is considered as an action in spark programming.</a:t>
            </a:r>
            <a:endParaRPr/>
          </a:p>
        </p:txBody>
      </p:sp>
      <p:pic>
        <p:nvPicPr>
          <p:cNvPr id="179" name="Google Shape;179;p30"/>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308700"/>
            <a:ext cx="8520600" cy="707400"/>
          </a:xfrm>
          <a:prstGeom prst="rect">
            <a:avLst/>
          </a:prstGeom>
        </p:spPr>
        <p:txBody>
          <a:bodyPr spcFirstLastPara="1" wrap="square" lIns="91425" tIns="91425" rIns="91425" bIns="91425" anchor="t" anchorCtr="0">
            <a:normAutofit fontScale="90000"/>
          </a:bodyPr>
          <a:lstStyle/>
          <a:p>
            <a:pPr marL="0" lvl="0" indent="0" algn="l" rtl="0">
              <a:lnSpc>
                <a:spcPct val="200000"/>
              </a:lnSpc>
              <a:spcBef>
                <a:spcPts val="0"/>
              </a:spcBef>
              <a:spcAft>
                <a:spcPts val="1500"/>
              </a:spcAft>
              <a:buNone/>
            </a:pPr>
            <a:r>
              <a:rPr lang="en-GB"/>
              <a:t>Actions Example</a:t>
            </a:r>
            <a:endParaRPr/>
          </a:p>
        </p:txBody>
      </p:sp>
      <p:sp>
        <p:nvSpPr>
          <p:cNvPr id="185" name="Google Shape;185;p31"/>
          <p:cNvSpPr txBox="1">
            <a:spLocks noGrp="1"/>
          </p:cNvSpPr>
          <p:nvPr>
            <p:ph type="body" idx="1"/>
          </p:nvPr>
        </p:nvSpPr>
        <p:spPr>
          <a:xfrm>
            <a:off x="311700" y="1078275"/>
            <a:ext cx="8520600" cy="3842100"/>
          </a:xfrm>
          <a:prstGeom prst="rect">
            <a:avLst/>
          </a:prstGeom>
        </p:spPr>
        <p:txBody>
          <a:bodyPr spcFirstLastPara="1" wrap="square" lIns="91425" tIns="91425" rIns="91425" bIns="91425" anchor="t" anchorCtr="0">
            <a:normAutofit lnSpcReduction="10000"/>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Before we start explaining RDD actions with examples, first, let’s create an RDD.</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endParaRPr sz="1500">
              <a:solidFill>
                <a:srgbClr val="000000"/>
              </a:solidFill>
              <a:highlight>
                <a:schemeClr val="lt1"/>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endParaRPr sz="1500">
              <a:solidFill>
                <a:srgbClr val="000000"/>
              </a:solidFill>
              <a:highlight>
                <a:schemeClr val="lt1"/>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endParaRPr sz="1500">
              <a:solidFill>
                <a:srgbClr val="000000"/>
              </a:solidFill>
              <a:highlight>
                <a:schemeClr val="lt1"/>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endParaRPr sz="1500">
              <a:solidFill>
                <a:srgbClr val="000000"/>
              </a:solidFill>
              <a:highlight>
                <a:schemeClr val="lt1"/>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Note that we have created two RDD’s in the above code snippet and we use these two as and when necessary to demonstrate the RDD actions.</a:t>
            </a:r>
            <a:endParaRPr sz="1500">
              <a:solidFill>
                <a:srgbClr val="000000"/>
              </a:solidFill>
              <a:highlight>
                <a:schemeClr val="lt1"/>
              </a:highlight>
              <a:latin typeface="Bookman Old Style"/>
              <a:ea typeface="Bookman Old Style"/>
              <a:cs typeface="Bookman Old Style"/>
              <a:sym typeface="Bookman Old Style"/>
            </a:endParaRPr>
          </a:p>
          <a:p>
            <a:pPr marL="0" lvl="0" indent="0" algn="l" rtl="0">
              <a:spcBef>
                <a:spcPts val="0"/>
              </a:spcBef>
              <a:spcAft>
                <a:spcPts val="1200"/>
              </a:spcAft>
              <a:buNone/>
            </a:pPr>
            <a:endParaRPr/>
          </a:p>
        </p:txBody>
      </p:sp>
      <p:pic>
        <p:nvPicPr>
          <p:cNvPr id="186" name="Google Shape;186;p31"/>
          <p:cNvPicPr preferRelativeResize="0"/>
          <p:nvPr/>
        </p:nvPicPr>
        <p:blipFill>
          <a:blip r:embed="rId3">
            <a:alphaModFix/>
          </a:blip>
          <a:stretch>
            <a:fillRect/>
          </a:stretch>
        </p:blipFill>
        <p:spPr>
          <a:xfrm>
            <a:off x="1733113" y="1732799"/>
            <a:ext cx="5677775" cy="1915475"/>
          </a:xfrm>
          <a:prstGeom prst="rect">
            <a:avLst/>
          </a:prstGeom>
          <a:noFill/>
          <a:ln>
            <a:noFill/>
          </a:ln>
        </p:spPr>
      </p:pic>
      <p:pic>
        <p:nvPicPr>
          <p:cNvPr id="187" name="Google Shape;187;p31"/>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dirty="0">
                <a:solidFill>
                  <a:srgbClr val="000000"/>
                </a:solidFill>
                <a:latin typeface="Bookman Old Style"/>
                <a:ea typeface="Bookman Old Style"/>
                <a:cs typeface="Bookman Old Style"/>
                <a:sym typeface="Bookman Old Style"/>
              </a:rPr>
              <a:t>Transformations</a:t>
            </a:r>
            <a:endParaRPr sz="1500" dirty="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dirty="0">
                <a:solidFill>
                  <a:srgbClr val="000000"/>
                </a:solidFill>
                <a:latin typeface="Bookman Old Style"/>
                <a:ea typeface="Bookman Old Style"/>
                <a:cs typeface="Bookman Old Style"/>
                <a:sym typeface="Bookman Old Style"/>
              </a:rPr>
              <a:t>Actions</a:t>
            </a:r>
            <a:endParaRPr sz="1500" dirty="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dirty="0">
                <a:solidFill>
                  <a:srgbClr val="000000"/>
                </a:solidFill>
                <a:latin typeface="Bookman Old Style"/>
                <a:ea typeface="Bookman Old Style"/>
                <a:cs typeface="Bookman Old Style"/>
                <a:sym typeface="Bookman Old Style"/>
              </a:rPr>
              <a:t>Shared Variables</a:t>
            </a:r>
            <a:endParaRPr sz="1500" dirty="0">
              <a:solidFill>
                <a:srgbClr val="000000"/>
              </a:solidFill>
              <a:latin typeface="Bookman Old Style"/>
              <a:ea typeface="Bookman Old Style"/>
              <a:cs typeface="Bookman Old Style"/>
              <a:sym typeface="Bookman Old Style"/>
            </a:endParaRPr>
          </a:p>
        </p:txBody>
      </p:sp>
      <p:pic>
        <p:nvPicPr>
          <p:cNvPr id="74" name="Google Shape;74;p14"/>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body" idx="1"/>
          </p:nvPr>
        </p:nvSpPr>
        <p:spPr>
          <a:xfrm>
            <a:off x="311700" y="483375"/>
            <a:ext cx="8520600" cy="42387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aggregate </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aggregate() the elements of each partition, and then the results for all the partitions</a:t>
            </a:r>
            <a:r>
              <a:rPr lang="en-GB" sz="1500" b="1">
                <a:solidFill>
                  <a:srgbClr val="000000"/>
                </a:solidFill>
                <a:highlight>
                  <a:schemeClr val="lt1"/>
                </a:highlight>
                <a:latin typeface="Bookman Old Style"/>
                <a:ea typeface="Bookman Old Style"/>
                <a:cs typeface="Bookman Old Style"/>
                <a:sym typeface="Bookman Old Style"/>
              </a:rPr>
              <a:t>.</a:t>
            </a:r>
            <a:endParaRPr sz="1500" b="1">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0"/>
              </a:spcAft>
              <a:buNone/>
            </a:pPr>
            <a:endParaRPr sz="1500" b="1">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193" name="Google Shape;193;p32"/>
          <p:cNvPicPr preferRelativeResize="0"/>
          <p:nvPr/>
        </p:nvPicPr>
        <p:blipFill>
          <a:blip r:embed="rId3">
            <a:alphaModFix/>
          </a:blip>
          <a:stretch>
            <a:fillRect/>
          </a:stretch>
        </p:blipFill>
        <p:spPr>
          <a:xfrm>
            <a:off x="1733550" y="2050438"/>
            <a:ext cx="5676900" cy="2505075"/>
          </a:xfrm>
          <a:prstGeom prst="rect">
            <a:avLst/>
          </a:prstGeom>
          <a:noFill/>
          <a:ln>
            <a:noFill/>
          </a:ln>
        </p:spPr>
      </p:pic>
      <p:pic>
        <p:nvPicPr>
          <p:cNvPr id="194" name="Google Shape;194;p32"/>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body" idx="1"/>
          </p:nvPr>
        </p:nvSpPr>
        <p:spPr>
          <a:xfrm>
            <a:off x="311700" y="545325"/>
            <a:ext cx="8520600" cy="40236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treeAggregate </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treeAggregate() – Aggregates the elements of this RDD in a multi-level tree pattern. The output of this function will be similar to the aggregate function.</a:t>
            </a:r>
            <a:endParaRPr sz="1150">
              <a:solidFill>
                <a:srgbClr val="000000"/>
              </a:solidFill>
              <a:highlight>
                <a:srgbClr val="F9F9F9"/>
              </a:highlight>
            </a:endParaRPr>
          </a:p>
          <a:p>
            <a:pPr marL="0" lvl="0" indent="0" algn="l" rtl="0">
              <a:spcBef>
                <a:spcPts val="1500"/>
              </a:spcBef>
              <a:spcAft>
                <a:spcPts val="1200"/>
              </a:spcAft>
              <a:buNone/>
            </a:pPr>
            <a:endParaRPr/>
          </a:p>
        </p:txBody>
      </p:sp>
      <p:pic>
        <p:nvPicPr>
          <p:cNvPr id="200" name="Google Shape;200;p33"/>
          <p:cNvPicPr preferRelativeResize="0"/>
          <p:nvPr/>
        </p:nvPicPr>
        <p:blipFill>
          <a:blip r:embed="rId3">
            <a:alphaModFix/>
          </a:blip>
          <a:stretch>
            <a:fillRect/>
          </a:stretch>
        </p:blipFill>
        <p:spPr>
          <a:xfrm>
            <a:off x="1048527" y="2571752"/>
            <a:ext cx="7046950" cy="1282250"/>
          </a:xfrm>
          <a:prstGeom prst="rect">
            <a:avLst/>
          </a:prstGeom>
          <a:noFill/>
          <a:ln>
            <a:noFill/>
          </a:ln>
        </p:spPr>
      </p:pic>
      <p:pic>
        <p:nvPicPr>
          <p:cNvPr id="201" name="Google Shape;201;p33"/>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body" idx="1"/>
          </p:nvPr>
        </p:nvSpPr>
        <p:spPr>
          <a:xfrm>
            <a:off x="311700" y="371825"/>
            <a:ext cx="8520600" cy="43131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fold </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fold() – Aggregate the elements of each partition, and then the results for all the partitions.</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207" name="Google Shape;207;p34"/>
          <p:cNvPicPr preferRelativeResize="0"/>
          <p:nvPr/>
        </p:nvPicPr>
        <p:blipFill>
          <a:blip r:embed="rId3">
            <a:alphaModFix/>
          </a:blip>
          <a:stretch>
            <a:fillRect/>
          </a:stretch>
        </p:blipFill>
        <p:spPr>
          <a:xfrm>
            <a:off x="1446113" y="1918575"/>
            <a:ext cx="6251776" cy="2828425"/>
          </a:xfrm>
          <a:prstGeom prst="rect">
            <a:avLst/>
          </a:prstGeom>
          <a:noFill/>
          <a:ln>
            <a:noFill/>
          </a:ln>
        </p:spPr>
      </p:pic>
      <p:pic>
        <p:nvPicPr>
          <p:cNvPr id="208" name="Google Shape;208;p34"/>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body" idx="1"/>
          </p:nvPr>
        </p:nvSpPr>
        <p:spPr>
          <a:xfrm>
            <a:off x="311700" y="495750"/>
            <a:ext cx="8520600" cy="42141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reduce</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reduce() – Reduces the elements of the dataset using the specified binary operator.</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214" name="Google Shape;214;p35"/>
          <p:cNvPicPr preferRelativeResize="0"/>
          <p:nvPr/>
        </p:nvPicPr>
        <p:blipFill>
          <a:blip r:embed="rId3">
            <a:alphaModFix/>
          </a:blip>
          <a:stretch>
            <a:fillRect/>
          </a:stretch>
        </p:blipFill>
        <p:spPr>
          <a:xfrm>
            <a:off x="1388701" y="2247401"/>
            <a:ext cx="6366600" cy="1669100"/>
          </a:xfrm>
          <a:prstGeom prst="rect">
            <a:avLst/>
          </a:prstGeom>
          <a:noFill/>
          <a:ln>
            <a:noFill/>
          </a:ln>
        </p:spPr>
      </p:pic>
      <p:pic>
        <p:nvPicPr>
          <p:cNvPr id="215" name="Google Shape;215;p35"/>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body" idx="1"/>
          </p:nvPr>
        </p:nvSpPr>
        <p:spPr>
          <a:xfrm>
            <a:off x="311700" y="409000"/>
            <a:ext cx="8520600" cy="42636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treeReduce</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treeReduce() – Reduces the elements of this RDD in a multi-level tree pattern.</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221" name="Google Shape;221;p36"/>
          <p:cNvPicPr preferRelativeResize="0"/>
          <p:nvPr/>
        </p:nvPicPr>
        <p:blipFill>
          <a:blip r:embed="rId3">
            <a:alphaModFix/>
          </a:blip>
          <a:stretch>
            <a:fillRect/>
          </a:stretch>
        </p:blipFill>
        <p:spPr>
          <a:xfrm>
            <a:off x="1680938" y="2230800"/>
            <a:ext cx="5782125" cy="929675"/>
          </a:xfrm>
          <a:prstGeom prst="rect">
            <a:avLst/>
          </a:prstGeom>
          <a:noFill/>
          <a:ln>
            <a:noFill/>
          </a:ln>
        </p:spPr>
      </p:pic>
      <p:pic>
        <p:nvPicPr>
          <p:cNvPr id="222" name="Google Shape;222;p36"/>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body" idx="1"/>
          </p:nvPr>
        </p:nvSpPr>
        <p:spPr>
          <a:xfrm>
            <a:off x="311700" y="532950"/>
            <a:ext cx="8520600" cy="40362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collect</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collect() -Return the complete dataset as an Array.</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228" name="Google Shape;228;p37"/>
          <p:cNvPicPr preferRelativeResize="0"/>
          <p:nvPr/>
        </p:nvPicPr>
        <p:blipFill>
          <a:blip r:embed="rId3">
            <a:alphaModFix/>
          </a:blip>
          <a:stretch>
            <a:fillRect/>
          </a:stretch>
        </p:blipFill>
        <p:spPr>
          <a:xfrm>
            <a:off x="2439188" y="2174575"/>
            <a:ext cx="4265625" cy="899125"/>
          </a:xfrm>
          <a:prstGeom prst="rect">
            <a:avLst/>
          </a:prstGeom>
          <a:noFill/>
          <a:ln>
            <a:noFill/>
          </a:ln>
        </p:spPr>
      </p:pic>
      <p:pic>
        <p:nvPicPr>
          <p:cNvPr id="229" name="Google Shape;229;p37"/>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body" idx="1"/>
          </p:nvPr>
        </p:nvSpPr>
        <p:spPr>
          <a:xfrm>
            <a:off x="311700" y="210700"/>
            <a:ext cx="8520600" cy="43581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count, countApprox, countApproxDistinct</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count() – Return the count of elements in the dataset.</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countApprox() – Return approximate count of elements in the dataset, this method returns incomplete when execution time meets timeout.</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countApproxDistinct() – Return an approximate number of distinct elements in the dataset.</a:t>
            </a:r>
            <a:endParaRPr sz="1150">
              <a:solidFill>
                <a:srgbClr val="000000"/>
              </a:solidFill>
              <a:highlight>
                <a:srgbClr val="F9F9F9"/>
              </a:highlight>
            </a:endParaRPr>
          </a:p>
          <a:p>
            <a:pPr marL="0" lvl="0" indent="0" algn="l" rtl="0">
              <a:spcBef>
                <a:spcPts val="15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235" name="Google Shape;235;p38"/>
          <p:cNvPicPr preferRelativeResize="0"/>
          <p:nvPr/>
        </p:nvPicPr>
        <p:blipFill>
          <a:blip r:embed="rId3">
            <a:alphaModFix/>
          </a:blip>
          <a:stretch>
            <a:fillRect/>
          </a:stretch>
        </p:blipFill>
        <p:spPr>
          <a:xfrm>
            <a:off x="1751800" y="2732875"/>
            <a:ext cx="5962650" cy="2057400"/>
          </a:xfrm>
          <a:prstGeom prst="rect">
            <a:avLst/>
          </a:prstGeom>
          <a:noFill/>
          <a:ln>
            <a:noFill/>
          </a:ln>
        </p:spPr>
      </p:pic>
      <p:pic>
        <p:nvPicPr>
          <p:cNvPr id="236" name="Google Shape;236;p38"/>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a:off x="311700" y="582525"/>
            <a:ext cx="8520600" cy="39864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countByValue, countByValueApprox</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countByValue() – Return Map[T,Long] key representing each unique value in dataset and value represents count each value present.</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countByValueApprox() – Same as countByValue() but returns approximate result.</a:t>
            </a:r>
            <a:endParaRPr sz="1150">
              <a:solidFill>
                <a:srgbClr val="000000"/>
              </a:solidFill>
              <a:highlight>
                <a:srgbClr val="F9F9F9"/>
              </a:highlight>
            </a:endParaRPr>
          </a:p>
          <a:p>
            <a:pPr marL="0" lvl="0" indent="0" algn="l" rtl="0">
              <a:spcBef>
                <a:spcPts val="1500"/>
              </a:spcBef>
              <a:spcAft>
                <a:spcPts val="1200"/>
              </a:spcAft>
              <a:buNone/>
            </a:pPr>
            <a:endParaRPr/>
          </a:p>
        </p:txBody>
      </p:sp>
      <p:pic>
        <p:nvPicPr>
          <p:cNvPr id="242" name="Google Shape;242;p39"/>
          <p:cNvPicPr preferRelativeResize="0"/>
          <p:nvPr/>
        </p:nvPicPr>
        <p:blipFill>
          <a:blip r:embed="rId3">
            <a:alphaModFix/>
          </a:blip>
          <a:stretch>
            <a:fillRect/>
          </a:stretch>
        </p:blipFill>
        <p:spPr>
          <a:xfrm>
            <a:off x="1181625" y="2857275"/>
            <a:ext cx="6780751" cy="1108800"/>
          </a:xfrm>
          <a:prstGeom prst="rect">
            <a:avLst/>
          </a:prstGeom>
          <a:noFill/>
          <a:ln>
            <a:noFill/>
          </a:ln>
        </p:spPr>
      </p:pic>
      <p:pic>
        <p:nvPicPr>
          <p:cNvPr id="243" name="Google Shape;243;p39"/>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first</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first() – Return the first element in the dataset.</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249" name="Google Shape;249;p40"/>
          <p:cNvPicPr preferRelativeResize="0"/>
          <p:nvPr/>
        </p:nvPicPr>
        <p:blipFill>
          <a:blip r:embed="rId3">
            <a:alphaModFix/>
          </a:blip>
          <a:stretch>
            <a:fillRect/>
          </a:stretch>
        </p:blipFill>
        <p:spPr>
          <a:xfrm>
            <a:off x="2296463" y="2159475"/>
            <a:ext cx="4551075" cy="1496725"/>
          </a:xfrm>
          <a:prstGeom prst="rect">
            <a:avLst/>
          </a:prstGeom>
          <a:noFill/>
          <a:ln>
            <a:noFill/>
          </a:ln>
        </p:spPr>
      </p:pic>
      <p:pic>
        <p:nvPicPr>
          <p:cNvPr id="250" name="Google Shape;250;p40"/>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body" idx="1"/>
          </p:nvPr>
        </p:nvSpPr>
        <p:spPr>
          <a:xfrm>
            <a:off x="311700" y="656875"/>
            <a:ext cx="8520600" cy="39123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top</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top() – Return top n elements from the dataset.</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Use this method only when the resulting array is small, as all the data is loaded into the driver’s memory.</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256" name="Google Shape;256;p41"/>
          <p:cNvPicPr preferRelativeResize="0"/>
          <p:nvPr/>
        </p:nvPicPr>
        <p:blipFill>
          <a:blip r:embed="rId3">
            <a:alphaModFix/>
          </a:blip>
          <a:stretch>
            <a:fillRect/>
          </a:stretch>
        </p:blipFill>
        <p:spPr>
          <a:xfrm>
            <a:off x="1985575" y="2915527"/>
            <a:ext cx="5172850" cy="1348000"/>
          </a:xfrm>
          <a:prstGeom prst="rect">
            <a:avLst/>
          </a:prstGeom>
          <a:noFill/>
          <a:ln>
            <a:noFill/>
          </a:ln>
        </p:spPr>
      </p:pic>
      <p:pic>
        <p:nvPicPr>
          <p:cNvPr id="257" name="Google Shape;257;p41"/>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Transformations</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RDD Transformations are Spark operations when executed on RDD, it results in a single or multiple new RDD’s. </a:t>
            </a:r>
            <a:endParaRPr sz="1500">
              <a:solidFill>
                <a:srgbClr val="000000"/>
              </a:solidFill>
              <a:highlight>
                <a:schemeClr val="lt1"/>
              </a:highlight>
              <a:latin typeface="Bookman Old Style"/>
              <a:ea typeface="Bookman Old Style"/>
              <a:cs typeface="Bookman Old Style"/>
              <a:sym typeface="Bookman Old Style"/>
            </a:endParaRPr>
          </a:p>
          <a:p>
            <a:pPr marL="45720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Since RDD are immutable in nature, transformations always create new RDD without updating an existing one hence, this creates an RDD lineage.</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12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RDD Lineage is also known as the RDD operator graph or RDD dependency graph.</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81" name="Google Shape;81;p15"/>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a:off x="311700" y="483375"/>
            <a:ext cx="8520600" cy="40857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min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min() – Return the minimum value from the dataset.</a:t>
            </a:r>
            <a:endParaRPr sz="1150">
              <a:solidFill>
                <a:srgbClr val="000000"/>
              </a:solidFill>
              <a:highlight>
                <a:srgbClr val="F9F9F9"/>
              </a:highlight>
            </a:endParaRPr>
          </a:p>
          <a:p>
            <a:pPr marL="0" lvl="0" indent="0" algn="l" rtl="0">
              <a:spcBef>
                <a:spcPts val="1500"/>
              </a:spcBef>
              <a:spcAft>
                <a:spcPts val="1200"/>
              </a:spcAft>
              <a:buNone/>
            </a:pPr>
            <a:endParaRPr/>
          </a:p>
        </p:txBody>
      </p:sp>
      <p:pic>
        <p:nvPicPr>
          <p:cNvPr id="263" name="Google Shape;263;p42"/>
          <p:cNvPicPr preferRelativeResize="0"/>
          <p:nvPr/>
        </p:nvPicPr>
        <p:blipFill>
          <a:blip r:embed="rId3">
            <a:alphaModFix/>
          </a:blip>
          <a:stretch>
            <a:fillRect/>
          </a:stretch>
        </p:blipFill>
        <p:spPr>
          <a:xfrm>
            <a:off x="2571975" y="2272000"/>
            <a:ext cx="4000050" cy="1532950"/>
          </a:xfrm>
          <a:prstGeom prst="rect">
            <a:avLst/>
          </a:prstGeom>
          <a:noFill/>
          <a:ln>
            <a:noFill/>
          </a:ln>
        </p:spPr>
      </p:pic>
      <p:pic>
        <p:nvPicPr>
          <p:cNvPr id="264" name="Google Shape;264;p42"/>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body" idx="1"/>
          </p:nvPr>
        </p:nvSpPr>
        <p:spPr>
          <a:xfrm>
            <a:off x="311700" y="495750"/>
            <a:ext cx="8520600" cy="40734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max</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20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max() – Return the maximum value from the dataset.</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l" rtl="0">
              <a:lnSpc>
                <a:spcPct val="200000"/>
              </a:lnSpc>
              <a:spcBef>
                <a:spcPts val="1500"/>
              </a:spcBef>
              <a:spcAft>
                <a:spcPts val="1500"/>
              </a:spcAft>
              <a:buNone/>
            </a:pPr>
            <a:endParaRPr sz="1500" b="1">
              <a:solidFill>
                <a:srgbClr val="000000"/>
              </a:solidFill>
              <a:highlight>
                <a:schemeClr val="lt1"/>
              </a:highlight>
              <a:latin typeface="Bookman Old Style"/>
              <a:ea typeface="Bookman Old Style"/>
              <a:cs typeface="Bookman Old Style"/>
              <a:sym typeface="Bookman Old Style"/>
            </a:endParaRPr>
          </a:p>
        </p:txBody>
      </p:sp>
      <p:pic>
        <p:nvPicPr>
          <p:cNvPr id="270" name="Google Shape;270;p43"/>
          <p:cNvPicPr preferRelativeResize="0"/>
          <p:nvPr/>
        </p:nvPicPr>
        <p:blipFill>
          <a:blip r:embed="rId3">
            <a:alphaModFix/>
          </a:blip>
          <a:stretch>
            <a:fillRect/>
          </a:stretch>
        </p:blipFill>
        <p:spPr>
          <a:xfrm>
            <a:off x="2694663" y="2241475"/>
            <a:ext cx="3754675" cy="1402350"/>
          </a:xfrm>
          <a:prstGeom prst="rect">
            <a:avLst/>
          </a:prstGeom>
          <a:noFill/>
          <a:ln>
            <a:noFill/>
          </a:ln>
        </p:spPr>
      </p:pic>
      <p:pic>
        <p:nvPicPr>
          <p:cNvPr id="271" name="Google Shape;271;p43"/>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body" idx="1"/>
          </p:nvPr>
        </p:nvSpPr>
        <p:spPr>
          <a:xfrm>
            <a:off x="311700" y="347025"/>
            <a:ext cx="8520600" cy="45114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take, takeOrdered, takeSample</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take() – Return the first num elements of the dataset.</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takeOrdered() – Return the first num (smallest) elements from the dataset and this is the opposite of the take() action.</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Note: Use this method only when the resulting array is small, as all the data is loaded into the driver’s memory.</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takeSample() – Return the subset of the dataset in an Array.</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15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Note: Use this method only when the resulting array is small, as all the data is loaded into the driver’s memory.</a:t>
            </a:r>
            <a:endParaRPr sz="1500"/>
          </a:p>
        </p:txBody>
      </p:sp>
      <p:pic>
        <p:nvPicPr>
          <p:cNvPr id="277" name="Google Shape;277;p44"/>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body" idx="1"/>
          </p:nvPr>
        </p:nvSpPr>
        <p:spPr>
          <a:xfrm>
            <a:off x="311700" y="260275"/>
            <a:ext cx="8520600" cy="44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RDD actions are operations that return non-RDD values, since RDD’s are lazy they do not execute the transformation functions until we call actions. </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500"/>
              </a:spcBef>
              <a:spcAft>
                <a:spcPts val="15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Hence, all these functions trigger the transformations to execute and finally returns the value of the action functions to the driver program.</a:t>
            </a:r>
            <a:endParaRPr/>
          </a:p>
        </p:txBody>
      </p:sp>
      <p:pic>
        <p:nvPicPr>
          <p:cNvPr id="283" name="Google Shape;283;p45"/>
          <p:cNvPicPr preferRelativeResize="0"/>
          <p:nvPr/>
        </p:nvPicPr>
        <p:blipFill>
          <a:blip r:embed="rId3">
            <a:alphaModFix/>
          </a:blip>
          <a:stretch>
            <a:fillRect/>
          </a:stretch>
        </p:blipFill>
        <p:spPr>
          <a:xfrm>
            <a:off x="1400088" y="648150"/>
            <a:ext cx="6343825" cy="1527025"/>
          </a:xfrm>
          <a:prstGeom prst="rect">
            <a:avLst/>
          </a:prstGeom>
          <a:noFill/>
          <a:ln>
            <a:noFill/>
          </a:ln>
        </p:spPr>
      </p:pic>
      <p:pic>
        <p:nvPicPr>
          <p:cNvPr id="284" name="Google Shape;284;p45"/>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Shared Variables</a:t>
            </a:r>
            <a:endParaRPr/>
          </a:p>
        </p:txBody>
      </p:sp>
      <p:sp>
        <p:nvSpPr>
          <p:cNvPr id="290" name="Google Shape;290;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 Spark, when any function passed to a transformation operation, then it is executed on a remote cluster node.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It works on different copies of all the variables used in the function.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These variables are copied to each machine, and no updates to the variables on the remote machine are revert to the driver program.</a:t>
            </a: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spcBef>
                <a:spcPts val="1200"/>
              </a:spcBef>
              <a:spcAft>
                <a:spcPts val="1200"/>
              </a:spcAft>
              <a:buNone/>
            </a:pPr>
            <a:endParaRPr/>
          </a:p>
        </p:txBody>
      </p:sp>
      <p:pic>
        <p:nvPicPr>
          <p:cNvPr id="291" name="Google Shape;291;p46"/>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body" idx="1"/>
          </p:nvPr>
        </p:nvSpPr>
        <p:spPr>
          <a:xfrm>
            <a:off x="311700" y="446175"/>
            <a:ext cx="8520600" cy="4424700"/>
          </a:xfrm>
          <a:prstGeom prst="rect">
            <a:avLst/>
          </a:prstGeom>
        </p:spPr>
        <p:txBody>
          <a:bodyPr spcFirstLastPara="1" wrap="square" lIns="91425" tIns="91425" rIns="91425" bIns="91425" anchor="t" anchorCtr="0">
            <a:normAutofit lnSpcReduction="10000"/>
          </a:bodyPr>
          <a:lstStyle/>
          <a:p>
            <a:pPr marL="0" marR="0" lvl="0" indent="0" algn="l" rtl="0">
              <a:lnSpc>
                <a:spcPct val="150000"/>
              </a:lnSpc>
              <a:spcBef>
                <a:spcPts val="1000"/>
              </a:spcBef>
              <a:spcAft>
                <a:spcPts val="0"/>
              </a:spcAft>
              <a:buNone/>
            </a:pPr>
            <a:r>
              <a:rPr lang="en-GB" sz="1500" b="1">
                <a:solidFill>
                  <a:srgbClr val="000000"/>
                </a:solidFill>
                <a:latin typeface="Bookman Old Style"/>
                <a:ea typeface="Bookman Old Style"/>
                <a:cs typeface="Bookman Old Style"/>
                <a:sym typeface="Bookman Old Style"/>
              </a:rPr>
              <a:t>Broadcast variable</a:t>
            </a:r>
            <a:endParaRPr sz="1500" b="1">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broadcast variables support a read-only variable cached on each machine rather than providing a copy of it with tasks.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Spark uses broadcast algorithms to distribute broadcast variables for reducing communication cost.</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execution of spark actions passes through several stages, separated by distributed "shuffle" operations.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Spark automatically broadcasts the common data required by tasks within each stage. The data broadcasted this way is cached in serialized form and deserialized before running each task.</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pic>
        <p:nvPicPr>
          <p:cNvPr id="297" name="Google Shape;297;p47"/>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body" idx="1"/>
          </p:nvPr>
        </p:nvSpPr>
        <p:spPr>
          <a:xfrm>
            <a:off x="311700" y="297450"/>
            <a:ext cx="8520600" cy="4697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To create a broadcast variable (let say, v), call SparkContext.broadcast(v).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Let's understand with an example.</a:t>
            </a:r>
            <a:endParaRPr sz="1500">
              <a:solidFill>
                <a:srgbClr val="000000"/>
              </a:solidFill>
              <a:latin typeface="Bookman Old Style"/>
              <a:ea typeface="Bookman Old Style"/>
              <a:cs typeface="Bookman Old Style"/>
              <a:sym typeface="Bookman Old Style"/>
            </a:endParaRPr>
          </a:p>
        </p:txBody>
      </p:sp>
      <p:pic>
        <p:nvPicPr>
          <p:cNvPr id="303" name="Google Shape;303;p48"/>
          <p:cNvPicPr preferRelativeResize="0"/>
          <p:nvPr/>
        </p:nvPicPr>
        <p:blipFill>
          <a:blip r:embed="rId3">
            <a:alphaModFix/>
          </a:blip>
          <a:stretch>
            <a:fillRect/>
          </a:stretch>
        </p:blipFill>
        <p:spPr>
          <a:xfrm>
            <a:off x="1409075" y="1125450"/>
            <a:ext cx="6514752" cy="3765650"/>
          </a:xfrm>
          <a:prstGeom prst="rect">
            <a:avLst/>
          </a:prstGeom>
          <a:noFill/>
          <a:ln>
            <a:noFill/>
          </a:ln>
        </p:spPr>
      </p:pic>
      <p:pic>
        <p:nvPicPr>
          <p:cNvPr id="304" name="Google Shape;304;p48"/>
          <p:cNvPicPr preferRelativeResize="0"/>
          <p:nvPr/>
        </p:nvPicPr>
        <p:blipFill>
          <a:blip r:embed="rId4">
            <a:alphaModFix/>
          </a:blip>
          <a:stretch>
            <a:fillRect/>
          </a:stretch>
        </p:blipFill>
        <p:spPr>
          <a:xfrm>
            <a:off x="8106675" y="127625"/>
            <a:ext cx="911518" cy="707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a:spLocks noGrp="1"/>
          </p:cNvSpPr>
          <p:nvPr>
            <p:ph type="body" idx="1"/>
          </p:nvPr>
        </p:nvSpPr>
        <p:spPr>
          <a:xfrm>
            <a:off x="311700" y="545325"/>
            <a:ext cx="8520600" cy="402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latin typeface="Bookman Old Style"/>
                <a:ea typeface="Bookman Old Style"/>
                <a:cs typeface="Bookman Old Style"/>
                <a:sym typeface="Bookman Old Style"/>
              </a:rPr>
              <a:t>Accumulator</a:t>
            </a:r>
            <a:endParaRPr sz="1500" b="1">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Accumulator are variables that are used to perform associative and commutative operations such as counters or sums.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Spark provides support for accumulators of numeric types. However, we can add support for new types.</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To create a numeric accumulator, call SparkContext.longAccumulator() or SparkContext.doubleAccumulator() to accumulate the values of Long or Double type.</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pic>
        <p:nvPicPr>
          <p:cNvPr id="310" name="Google Shape;310;p49"/>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0"/>
          <p:cNvPicPr preferRelativeResize="0"/>
          <p:nvPr/>
        </p:nvPicPr>
        <p:blipFill>
          <a:blip r:embed="rId3">
            <a:alphaModFix/>
          </a:blip>
          <a:stretch>
            <a:fillRect/>
          </a:stretch>
        </p:blipFill>
        <p:spPr>
          <a:xfrm>
            <a:off x="589913" y="664913"/>
            <a:ext cx="7964175" cy="3813675"/>
          </a:xfrm>
          <a:prstGeom prst="rect">
            <a:avLst/>
          </a:prstGeom>
          <a:noFill/>
          <a:ln>
            <a:noFill/>
          </a:ln>
        </p:spPr>
      </p:pic>
      <p:pic>
        <p:nvPicPr>
          <p:cNvPr id="316" name="Google Shape;316;p50"/>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PySpark</a:t>
            </a:r>
            <a:endParaRPr/>
          </a:p>
        </p:txBody>
      </p:sp>
      <p:sp>
        <p:nvSpPr>
          <p:cNvPr id="322" name="Google Shape;322;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Apache Spark is a lightning fast real-time processing framework.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It does in-memory computations to analyze data in real-time. It came into picture as Apache Hadoop MapReduce was performing batch processing only and lacked a real-time processing feature.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Hence, Apache Spark was introduced as it can perform stream processing in real-time and can also take care of batch processing.</a:t>
            </a:r>
            <a:endParaRPr sz="1500">
              <a:solidFill>
                <a:srgbClr val="000000"/>
              </a:solidFill>
              <a:latin typeface="Bookman Old Style"/>
              <a:ea typeface="Bookman Old Style"/>
              <a:cs typeface="Bookman Old Style"/>
              <a:sym typeface="Bookman Old Style"/>
            </a:endParaRPr>
          </a:p>
        </p:txBody>
      </p:sp>
      <p:pic>
        <p:nvPicPr>
          <p:cNvPr id="323" name="Google Shape;323;p51"/>
          <p:cNvPicPr preferRelativeResize="0"/>
          <p:nvPr/>
        </p:nvPicPr>
        <p:blipFill>
          <a:blip r:embed="rId3">
            <a:alphaModFix/>
          </a:blip>
          <a:stretch>
            <a:fillRect/>
          </a:stretch>
        </p:blipFill>
        <p:spPr>
          <a:xfrm>
            <a:off x="7800825" y="411925"/>
            <a:ext cx="1031475" cy="773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2133600" y="452425"/>
            <a:ext cx="4876800" cy="4238625"/>
          </a:xfrm>
          <a:prstGeom prst="rect">
            <a:avLst/>
          </a:prstGeom>
          <a:noFill/>
          <a:ln>
            <a:noFill/>
          </a:ln>
        </p:spPr>
      </p:pic>
      <p:pic>
        <p:nvPicPr>
          <p:cNvPr id="87" name="Google Shape;87;p16"/>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body" idx="1"/>
          </p:nvPr>
        </p:nvSpPr>
        <p:spPr>
          <a:xfrm>
            <a:off x="311700" y="966725"/>
            <a:ext cx="8520600" cy="36024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Apart from real-time and batch processing, Apache Spark supports interactive queries and iterative algorithms also.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Apache Spark has its own cluster manager, where it can host its application.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It leverages Apache Hadoop for both storage and processing. It uses HDFS (Hadoop Distributed File system) for storage and it can run Spark applications on YARN as well.</a:t>
            </a:r>
            <a:endParaRPr sz="12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329" name="Google Shape;329;p52"/>
          <p:cNvPicPr preferRelativeResize="0"/>
          <p:nvPr/>
        </p:nvPicPr>
        <p:blipFill>
          <a:blip r:embed="rId3">
            <a:alphaModFix/>
          </a:blip>
          <a:stretch>
            <a:fillRect/>
          </a:stretch>
        </p:blipFill>
        <p:spPr>
          <a:xfrm>
            <a:off x="7887600" y="275575"/>
            <a:ext cx="1031475" cy="7735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3"/>
          <p:cNvSpPr txBox="1">
            <a:spLocks noGrp="1"/>
          </p:cNvSpPr>
          <p:nvPr>
            <p:ph type="title"/>
          </p:nvPr>
        </p:nvSpPr>
        <p:spPr>
          <a:xfrm>
            <a:off x="527425" y="1412850"/>
            <a:ext cx="7974900" cy="2317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END OF SESSION </a:t>
            </a:r>
            <a:endParaRPr/>
          </a:p>
          <a:p>
            <a:pPr marL="0" lvl="0" indent="0" algn="ctr" rtl="0">
              <a:spcBef>
                <a:spcPts val="0"/>
              </a:spcBef>
              <a:spcAft>
                <a:spcPts val="0"/>
              </a:spcAft>
              <a:buNone/>
            </a:pPr>
            <a:r>
              <a:rPr lang="en-GB"/>
              <a:t>Q&amp;A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311700" y="557725"/>
            <a:ext cx="8520600" cy="40113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RDD Transformations are Lazy</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RDD Transformations are lazy operations meaning none of the transformations get executed until you call an action on Spark RDD. </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Since RDD’s are immutable, any transformations on it result in a new RDD leaving the current one unchanged.</a:t>
            </a:r>
            <a:endParaRPr sz="1500">
              <a:solidFill>
                <a:srgbClr val="000000"/>
              </a:solidFill>
              <a:highlight>
                <a:schemeClr val="lt1"/>
              </a:highlight>
              <a:latin typeface="Bookman Old Style"/>
              <a:ea typeface="Bookman Old Style"/>
              <a:cs typeface="Bookman Old Style"/>
              <a:sym typeface="Bookman Old Style"/>
            </a:endParaRPr>
          </a:p>
          <a:p>
            <a:pPr marL="0" lvl="0" indent="0" algn="l" rtl="0">
              <a:spcBef>
                <a:spcPts val="1200"/>
              </a:spcBef>
              <a:spcAft>
                <a:spcPts val="1200"/>
              </a:spcAft>
              <a:buNone/>
            </a:pPr>
            <a:endParaRPr/>
          </a:p>
        </p:txBody>
      </p:sp>
      <p:pic>
        <p:nvPicPr>
          <p:cNvPr id="93" name="Google Shape;93;p17"/>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RDD Transformation Types</a:t>
            </a:r>
            <a:endParaRPr sz="1500" b="1">
              <a:solidFill>
                <a:srgbClr val="000000"/>
              </a:solidFill>
              <a:highlight>
                <a:schemeClr val="lt1"/>
              </a:highlight>
              <a:latin typeface="Bookman Old Style"/>
              <a:ea typeface="Bookman Old Style"/>
              <a:cs typeface="Bookman Old Style"/>
              <a:sym typeface="Bookman Old Style"/>
            </a:endParaRPr>
          </a:p>
          <a:p>
            <a:pPr marL="0" marR="0" lvl="0" indent="0" algn="just" rtl="0">
              <a:lnSpc>
                <a:spcPct val="150000"/>
              </a:lnSpc>
              <a:spcBef>
                <a:spcPts val="1200"/>
              </a:spcBef>
              <a:spcAft>
                <a:spcPts val="0"/>
              </a:spcAft>
              <a:buNone/>
            </a:pPr>
            <a:r>
              <a:rPr lang="en-GB" sz="1500">
                <a:solidFill>
                  <a:srgbClr val="000000"/>
                </a:solidFill>
                <a:highlight>
                  <a:schemeClr val="lt1"/>
                </a:highlight>
                <a:latin typeface="Bookman Old Style"/>
                <a:ea typeface="Bookman Old Style"/>
                <a:cs typeface="Bookman Old Style"/>
                <a:sym typeface="Bookman Old Style"/>
              </a:rPr>
              <a:t>There are two types are transformations.</a:t>
            </a:r>
            <a:endParaRPr sz="1500">
              <a:solidFill>
                <a:srgbClr val="000000"/>
              </a:solidFill>
              <a:highlight>
                <a:schemeClr val="lt1"/>
              </a:highlight>
              <a:latin typeface="Bookman Old Style"/>
              <a:ea typeface="Bookman Old Style"/>
              <a:cs typeface="Bookman Old Style"/>
              <a:sym typeface="Bookman Old Style"/>
            </a:endParaRPr>
          </a:p>
          <a:p>
            <a:pPr marL="0" marR="0" lvl="0" indent="0" algn="just" rtl="0">
              <a:lnSpc>
                <a:spcPct val="150000"/>
              </a:lnSpc>
              <a:spcBef>
                <a:spcPts val="12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1. Narrow Transformation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Narrow transformations are the result of </a:t>
            </a:r>
            <a:r>
              <a:rPr lang="en-GB" sz="1500">
                <a:solidFill>
                  <a:srgbClr val="000000"/>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map()</a:t>
            </a:r>
            <a:r>
              <a:rPr lang="en-GB" sz="1500">
                <a:solidFill>
                  <a:srgbClr val="000000"/>
                </a:solidFill>
                <a:highlight>
                  <a:schemeClr val="lt1"/>
                </a:highlight>
                <a:latin typeface="Bookman Old Style"/>
                <a:ea typeface="Bookman Old Style"/>
                <a:cs typeface="Bookman Old Style"/>
                <a:sym typeface="Bookman Old Style"/>
              </a:rPr>
              <a:t> and </a:t>
            </a:r>
            <a:r>
              <a:rPr lang="en-GB" sz="1500">
                <a:solidFill>
                  <a:srgbClr val="000000"/>
                </a:solidFill>
                <a:highlight>
                  <a:schemeClr val="lt1"/>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filter()</a:t>
            </a:r>
            <a:r>
              <a:rPr lang="en-GB" sz="1500">
                <a:solidFill>
                  <a:srgbClr val="000000"/>
                </a:solidFill>
                <a:highlight>
                  <a:schemeClr val="lt1"/>
                </a:highlight>
                <a:latin typeface="Bookman Old Style"/>
                <a:ea typeface="Bookman Old Style"/>
                <a:cs typeface="Bookman Old Style"/>
                <a:sym typeface="Bookman Old Style"/>
              </a:rPr>
              <a:t> functions and these compute data that live on a single partition meaning there will not be any data movement between partitions to execute narrow transformations.</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12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Functions such as map(), mapPartition(), flatMap(), filter(), union() are some examples of narrow transformation</a:t>
            </a:r>
            <a:endParaRPr/>
          </a:p>
        </p:txBody>
      </p:sp>
      <p:pic>
        <p:nvPicPr>
          <p:cNvPr id="99" name="Google Shape;99;p18"/>
          <p:cNvPicPr preferRelativeResize="0"/>
          <p:nvPr/>
        </p:nvPicPr>
        <p:blipFill>
          <a:blip r:embed="rId5">
            <a:alphaModFix/>
          </a:blip>
          <a:stretch>
            <a:fillRect/>
          </a:stretch>
        </p:blipFill>
        <p:spPr>
          <a:xfrm>
            <a:off x="7920775" y="276350"/>
            <a:ext cx="911518" cy="70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2290775" y="152400"/>
            <a:ext cx="4562443" cy="4838701"/>
          </a:xfrm>
          <a:prstGeom prst="rect">
            <a:avLst/>
          </a:prstGeom>
          <a:noFill/>
          <a:ln>
            <a:noFill/>
          </a:ln>
        </p:spPr>
      </p:pic>
      <p:pic>
        <p:nvPicPr>
          <p:cNvPr id="105" name="Google Shape;105;p19"/>
          <p:cNvPicPr preferRelativeResize="0"/>
          <p:nvPr/>
        </p:nvPicPr>
        <p:blipFill>
          <a:blip r:embed="rId4">
            <a:alphaModFix/>
          </a:blip>
          <a:stretch>
            <a:fillRect/>
          </a:stretch>
        </p:blipFill>
        <p:spPr>
          <a:xfrm>
            <a:off x="8066275" y="239150"/>
            <a:ext cx="911518" cy="7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311700" y="384225"/>
            <a:ext cx="8520600" cy="43875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2. Wider Transformation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Wider transformations are the result of </a:t>
            </a:r>
            <a:r>
              <a:rPr lang="en-GB" sz="1500">
                <a:solidFill>
                  <a:srgbClr val="000000"/>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groupByKey()</a:t>
            </a:r>
            <a:r>
              <a:rPr lang="en-GB" sz="1500">
                <a:solidFill>
                  <a:srgbClr val="000000"/>
                </a:solidFill>
                <a:highlight>
                  <a:schemeClr val="lt1"/>
                </a:highlight>
                <a:latin typeface="Bookman Old Style"/>
                <a:ea typeface="Bookman Old Style"/>
                <a:cs typeface="Bookman Old Style"/>
                <a:sym typeface="Bookman Old Style"/>
              </a:rPr>
              <a:t> and </a:t>
            </a:r>
            <a:r>
              <a:rPr lang="en-GB" sz="1500">
                <a:solidFill>
                  <a:srgbClr val="000000"/>
                </a:solidFill>
                <a:highlight>
                  <a:schemeClr val="lt1"/>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reduceByKey()</a:t>
            </a:r>
            <a:r>
              <a:rPr lang="en-GB" sz="1500">
                <a:solidFill>
                  <a:srgbClr val="000000"/>
                </a:solidFill>
                <a:highlight>
                  <a:schemeClr val="lt1"/>
                </a:highlight>
                <a:latin typeface="Bookman Old Style"/>
                <a:ea typeface="Bookman Old Style"/>
                <a:cs typeface="Bookman Old Style"/>
                <a:sym typeface="Bookman Old Style"/>
              </a:rPr>
              <a:t> functions and these compute data that live on many partitions meaning there will be data movements between partitions to execute wider transformations. Since these shuffles the data, they also called shuffle transformations.</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12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Functions such as groupByKey(), aggregateByKey(), aggregate(), join(), repartition() are some examples of a wider transformations.</a:t>
            </a:r>
            <a:endParaRPr/>
          </a:p>
        </p:txBody>
      </p:sp>
      <p:pic>
        <p:nvPicPr>
          <p:cNvPr id="111" name="Google Shape;111;p20"/>
          <p:cNvPicPr preferRelativeResize="0"/>
          <p:nvPr/>
        </p:nvPicPr>
        <p:blipFill>
          <a:blip r:embed="rId5">
            <a:alphaModFix/>
          </a:blip>
          <a:stretch>
            <a:fillRect/>
          </a:stretch>
        </p:blipFill>
        <p:spPr>
          <a:xfrm>
            <a:off x="7920775" y="276350"/>
            <a:ext cx="911518" cy="70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2319788" y="214375"/>
            <a:ext cx="4504420" cy="4838700"/>
          </a:xfrm>
          <a:prstGeom prst="rect">
            <a:avLst/>
          </a:prstGeom>
          <a:noFill/>
          <a:ln>
            <a:noFill/>
          </a:ln>
        </p:spPr>
      </p:pic>
      <p:pic>
        <p:nvPicPr>
          <p:cNvPr id="117" name="Google Shape;117;p21"/>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1441</Words>
  <Application>Microsoft Office PowerPoint</Application>
  <PresentationFormat>On-screen Show (16:9)</PresentationFormat>
  <Paragraphs>115</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Bookman Old Style</vt:lpstr>
      <vt:lpstr>Arial</vt:lpstr>
      <vt:lpstr>PT Sans Narrow</vt:lpstr>
      <vt:lpstr>Roboto</vt:lpstr>
      <vt:lpstr>Open Sans</vt:lpstr>
      <vt:lpstr>Tropic</vt:lpstr>
      <vt:lpstr>SPARK</vt:lpstr>
      <vt:lpstr>CONTENTS</vt:lpstr>
      <vt:lpstr>Transformations</vt:lpstr>
      <vt:lpstr>PowerPoint Presentation</vt:lpstr>
      <vt:lpstr>PowerPoint Presentation</vt:lpstr>
      <vt:lpstr>PowerPoint Presentation</vt:lpstr>
      <vt:lpstr>PowerPoint Presentation</vt:lpstr>
      <vt:lpstr>PowerPoint Presentation</vt:lpstr>
      <vt:lpstr>PowerPoint Presentation</vt:lpstr>
      <vt:lpstr>Transformation functions </vt:lpstr>
      <vt:lpstr>PowerPoint Presentation</vt:lpstr>
      <vt:lpstr>PowerPoint Presentation</vt:lpstr>
      <vt:lpstr>Transformations with Examples  </vt:lpstr>
      <vt:lpstr>PowerPoint Presentation</vt:lpstr>
      <vt:lpstr>PowerPoint Presentation</vt:lpstr>
      <vt:lpstr>PowerPoint Presentation</vt:lpstr>
      <vt:lpstr>PowerPoint Presentation</vt:lpstr>
      <vt:lpstr>Actions</vt:lpstr>
      <vt:lpstr>Actions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Shared Variables</vt:lpstr>
      <vt:lpstr>PowerPoint Presentation</vt:lpstr>
      <vt:lpstr>PowerPoint Presentation</vt:lpstr>
      <vt:lpstr>PowerPoint Presentation</vt:lpstr>
      <vt:lpstr>PowerPoint Presentation</vt:lpstr>
      <vt:lpstr>PySpark</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cp:lastModifiedBy>BHARATH KUMAR</cp:lastModifiedBy>
  <cp:revision>1</cp:revision>
  <dcterms:modified xsi:type="dcterms:W3CDTF">2022-04-14T07:20:41Z</dcterms:modified>
</cp:coreProperties>
</file>