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98" r:id="rId5"/>
    <p:sldId id="304" r:id="rId6"/>
    <p:sldId id="316" r:id="rId7"/>
    <p:sldId id="301" r:id="rId8"/>
    <p:sldId id="303" r:id="rId9"/>
    <p:sldId id="302" r:id="rId10"/>
    <p:sldId id="307" r:id="rId11"/>
    <p:sldId id="311" r:id="rId12"/>
    <p:sldId id="308" r:id="rId13"/>
    <p:sldId id="312" r:id="rId14"/>
    <p:sldId id="309" r:id="rId15"/>
    <p:sldId id="313" r:id="rId16"/>
    <p:sldId id="310" r:id="rId17"/>
    <p:sldId id="314"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19" autoAdjust="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5A41-4533-451F-B8EA-3BAD9BBFC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FF562-9212-4605-A95C-427E811ED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A90F1-C26E-4C34-955A-B1C24BF2EC69}"/>
              </a:ext>
            </a:extLst>
          </p:cNvPr>
          <p:cNvSpPr>
            <a:spLocks noGrp="1"/>
          </p:cNvSpPr>
          <p:nvPr>
            <p:ph type="dt" sz="half" idx="10"/>
          </p:nvPr>
        </p:nvSpPr>
        <p:spPr/>
        <p:txBody>
          <a:bodyPr/>
          <a:lstStyle/>
          <a:p>
            <a:fld id="{9184DA70-C731-4C70-880D-CCD4705E623C}" type="datetime1">
              <a:rPr lang="en-US" smtClean="0"/>
              <a:t>4/12/2022</a:t>
            </a:fld>
            <a:endParaRPr lang="en-US" dirty="0"/>
          </a:p>
        </p:txBody>
      </p:sp>
      <p:sp>
        <p:nvSpPr>
          <p:cNvPr id="5" name="Footer Placeholder 4">
            <a:extLst>
              <a:ext uri="{FF2B5EF4-FFF2-40B4-BE49-F238E27FC236}">
                <a16:creationId xmlns:a16="http://schemas.microsoft.com/office/drawing/2014/main" id="{7F307062-64B8-4467-A0FD-430F1FC1A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69A350-5020-4E36-AC3B-BF1583F2F7D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756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F7F5-775F-463D-9510-2BEC6EA1D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60854E-22AE-4C9C-845D-C8463315E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6E093-AA0B-4D75-B836-334180CDA1EE}"/>
              </a:ext>
            </a:extLst>
          </p:cNvPr>
          <p:cNvSpPr>
            <a:spLocks noGrp="1"/>
          </p:cNvSpPr>
          <p:nvPr>
            <p:ph type="dt" sz="half" idx="10"/>
          </p:nvPr>
        </p:nvSpPr>
        <p:spPr/>
        <p:txBody>
          <a:body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AC50069A-DB00-45A2-85A0-555BB19808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4B54D1-FAE8-43FB-B019-0A5DF25FC3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4512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C4D9-52B4-4692-A5DB-7C7B2CBF7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F10DE-FF37-4527-BDAE-299A6AF10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4ABC0-8CFE-45D7-B7FD-3FA365574A78}"/>
              </a:ext>
            </a:extLst>
          </p:cNvPr>
          <p:cNvSpPr>
            <a:spLocks noGrp="1"/>
          </p:cNvSpPr>
          <p:nvPr>
            <p:ph type="dt" sz="half" idx="10"/>
          </p:nvPr>
        </p:nvSpPr>
        <p:spPr/>
        <p:txBody>
          <a:body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8859537F-FF7D-45E9-9BAD-09143EDD40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4CD788-54BB-4928-96C5-C5167280A64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47213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6395-2C0E-4D14-A7AE-E4465A90C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E08D2-7170-48A7-BDB4-BF10175AC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5FA95-48DE-4087-B39C-E24351680CCB}"/>
              </a:ext>
            </a:extLst>
          </p:cNvPr>
          <p:cNvSpPr>
            <a:spLocks noGrp="1"/>
          </p:cNvSpPr>
          <p:nvPr>
            <p:ph type="dt" sz="half" idx="10"/>
          </p:nvPr>
        </p:nvSpPr>
        <p:spPr/>
        <p:txBody>
          <a:bodyPr/>
          <a:lstStyle/>
          <a:p>
            <a:fld id="{4BE1D723-8F53-4F53-90B0-1982A396982E}" type="datetime1">
              <a:rPr lang="en-US" smtClean="0"/>
              <a:t>4/12/2022</a:t>
            </a:fld>
            <a:endParaRPr lang="en-US" dirty="0"/>
          </a:p>
        </p:txBody>
      </p:sp>
      <p:sp>
        <p:nvSpPr>
          <p:cNvPr id="5" name="Footer Placeholder 4">
            <a:extLst>
              <a:ext uri="{FF2B5EF4-FFF2-40B4-BE49-F238E27FC236}">
                <a16:creationId xmlns:a16="http://schemas.microsoft.com/office/drawing/2014/main" id="{0FE05A52-B559-4BB0-BDDC-87C9B1C4EC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B6FAF1-67FC-4CC3-B8D2-C1C147B6210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829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BE0B-7E77-466D-80F5-E04AFD899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34E20F-7A08-43BA-9991-641F6AD05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FDD95-70AB-4A37-A5E3-77BA0DCB3932}"/>
              </a:ext>
            </a:extLst>
          </p:cNvPr>
          <p:cNvSpPr>
            <a:spLocks noGrp="1"/>
          </p:cNvSpPr>
          <p:nvPr>
            <p:ph type="dt" sz="half" idx="10"/>
          </p:nvPr>
        </p:nvSpPr>
        <p:spPr/>
        <p:txBody>
          <a:bodyPr/>
          <a:lstStyle/>
          <a:p>
            <a:fld id="{97669AF7-7BEB-44E4-9852-375E34362B5B}" type="datetime1">
              <a:rPr lang="en-US" smtClean="0"/>
              <a:t>4/12/2022</a:t>
            </a:fld>
            <a:endParaRPr lang="en-US" dirty="0"/>
          </a:p>
        </p:txBody>
      </p:sp>
      <p:sp>
        <p:nvSpPr>
          <p:cNvPr id="5" name="Footer Placeholder 4">
            <a:extLst>
              <a:ext uri="{FF2B5EF4-FFF2-40B4-BE49-F238E27FC236}">
                <a16:creationId xmlns:a16="http://schemas.microsoft.com/office/drawing/2014/main" id="{F8D3A896-B5E5-47CE-A4FA-65491EB2F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6F0D3B-092C-45B6-8D7D-F9729767282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23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AF1-5535-4559-B875-89D30F4C6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7C49E-3C53-4085-BE9B-C78AF2003A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CBC28-225F-40BA-9DE8-49B35B8F9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6D599C-D969-4582-9B54-249DD81189F9}"/>
              </a:ext>
            </a:extLst>
          </p:cNvPr>
          <p:cNvSpPr>
            <a:spLocks noGrp="1"/>
          </p:cNvSpPr>
          <p:nvPr>
            <p:ph type="dt" sz="half" idx="10"/>
          </p:nvPr>
        </p:nvSpPr>
        <p:spPr/>
        <p:txBody>
          <a:bodyPr/>
          <a:lstStyle/>
          <a:p>
            <a:fld id="{BAAAC38D-0552-4C82-B593-E6124DFADBE2}" type="datetime1">
              <a:rPr lang="en-US" smtClean="0"/>
              <a:t>4/12/2022</a:t>
            </a:fld>
            <a:endParaRPr lang="en-US" dirty="0"/>
          </a:p>
        </p:txBody>
      </p:sp>
      <p:sp>
        <p:nvSpPr>
          <p:cNvPr id="6" name="Footer Placeholder 5">
            <a:extLst>
              <a:ext uri="{FF2B5EF4-FFF2-40B4-BE49-F238E27FC236}">
                <a16:creationId xmlns:a16="http://schemas.microsoft.com/office/drawing/2014/main" id="{AA8ED0E0-3B98-400B-B5AE-391C08AC7C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941AD1-87DA-4DD1-A212-B1823256C3F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16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1D6E-8EDE-4BB7-9D7B-D152B21CBD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7AD21C-EBEA-47E5-92D9-CF5FE0211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25970-C9B0-4819-83FA-521CBCDAD3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19A2A-6983-4C52-993F-315C56497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6DD0-3C17-4881-80A2-E26106023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BFDA1-5A74-4E4B-A5A7-137E79AF6FA6}"/>
              </a:ext>
            </a:extLst>
          </p:cNvPr>
          <p:cNvSpPr>
            <a:spLocks noGrp="1"/>
          </p:cNvSpPr>
          <p:nvPr>
            <p:ph type="dt" sz="half" idx="10"/>
          </p:nvPr>
        </p:nvSpPr>
        <p:spPr/>
        <p:txBody>
          <a:bodyPr/>
          <a:lstStyle/>
          <a:p>
            <a:fld id="{D9DF0F1C-5577-4ACB-BB62-DF8F3C494C7E}" type="datetime1">
              <a:rPr lang="en-US" smtClean="0"/>
              <a:t>4/12/2022</a:t>
            </a:fld>
            <a:endParaRPr lang="en-US" dirty="0"/>
          </a:p>
        </p:txBody>
      </p:sp>
      <p:sp>
        <p:nvSpPr>
          <p:cNvPr id="8" name="Footer Placeholder 7">
            <a:extLst>
              <a:ext uri="{FF2B5EF4-FFF2-40B4-BE49-F238E27FC236}">
                <a16:creationId xmlns:a16="http://schemas.microsoft.com/office/drawing/2014/main" id="{DB0C0AF7-FB2B-4A56-87CF-445332132D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7B9D18-2607-4A55-B22F-92DF51682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512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2C1E-1D5A-4BEE-8D12-0D120FBDFC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84E6F5-16BA-4B64-8751-AA31C38A7D71}"/>
              </a:ext>
            </a:extLst>
          </p:cNvPr>
          <p:cNvSpPr>
            <a:spLocks noGrp="1"/>
          </p:cNvSpPr>
          <p:nvPr>
            <p:ph type="dt" sz="half" idx="10"/>
          </p:nvPr>
        </p:nvSpPr>
        <p:spPr/>
        <p:txBody>
          <a:bodyPr/>
          <a:lstStyle/>
          <a:p>
            <a:fld id="{1775B394-D9F9-4F0C-B15D-605F45CB9E9F}" type="datetime1">
              <a:rPr lang="en-US" smtClean="0"/>
              <a:t>4/12/2022</a:t>
            </a:fld>
            <a:endParaRPr lang="en-US" dirty="0"/>
          </a:p>
        </p:txBody>
      </p:sp>
      <p:sp>
        <p:nvSpPr>
          <p:cNvPr id="4" name="Footer Placeholder 3">
            <a:extLst>
              <a:ext uri="{FF2B5EF4-FFF2-40B4-BE49-F238E27FC236}">
                <a16:creationId xmlns:a16="http://schemas.microsoft.com/office/drawing/2014/main" id="{701E24A3-CB35-4FE5-9453-205ACE575CC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1887561-D5E9-4607-9DC8-47849A423D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17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D6E5-D788-4337-9F10-60D1B4B8BF50}"/>
              </a:ext>
            </a:extLst>
          </p:cNvPr>
          <p:cNvSpPr>
            <a:spLocks noGrp="1"/>
          </p:cNvSpPr>
          <p:nvPr>
            <p:ph type="dt" sz="half" idx="10"/>
          </p:nvPr>
        </p:nvSpPr>
        <p:spPr/>
        <p:txBody>
          <a:bodyPr/>
          <a:lstStyle/>
          <a:p>
            <a:fld id="{39667345-2558-425A-8533-9BFDBCE15005}" type="datetime1">
              <a:rPr lang="en-US" smtClean="0"/>
              <a:t>4/12/2022</a:t>
            </a:fld>
            <a:endParaRPr lang="en-US" dirty="0"/>
          </a:p>
        </p:txBody>
      </p:sp>
      <p:sp>
        <p:nvSpPr>
          <p:cNvPr id="3" name="Footer Placeholder 2">
            <a:extLst>
              <a:ext uri="{FF2B5EF4-FFF2-40B4-BE49-F238E27FC236}">
                <a16:creationId xmlns:a16="http://schemas.microsoft.com/office/drawing/2014/main" id="{EAF68CB8-2848-4CEC-95D6-5090F16676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510AF2-0C9E-4B8B-97EF-4230855C3C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947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DA9-0F5F-4B82-A8D9-F95CAF95A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57373-4CCD-4AE7-91BC-6060EF263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7C39A-855F-4714-AE01-BBF78320B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0496-CBE8-4BEB-97FC-A34504338C24}"/>
              </a:ext>
            </a:extLst>
          </p:cNvPr>
          <p:cNvSpPr>
            <a:spLocks noGrp="1"/>
          </p:cNvSpPr>
          <p:nvPr>
            <p:ph type="dt" sz="half" idx="10"/>
          </p:nvPr>
        </p:nvSpPr>
        <p:spPr/>
        <p:txBody>
          <a:bodyPr/>
          <a:lstStyle/>
          <a:p>
            <a:fld id="{92BEA474-078D-4E9B-9B14-09A87B19DC46}" type="datetime1">
              <a:rPr lang="en-US" smtClean="0"/>
              <a:t>4/12/2022</a:t>
            </a:fld>
            <a:endParaRPr lang="en-US" dirty="0"/>
          </a:p>
        </p:txBody>
      </p:sp>
      <p:sp>
        <p:nvSpPr>
          <p:cNvPr id="6" name="Footer Placeholder 5">
            <a:extLst>
              <a:ext uri="{FF2B5EF4-FFF2-40B4-BE49-F238E27FC236}">
                <a16:creationId xmlns:a16="http://schemas.microsoft.com/office/drawing/2014/main" id="{ADC38CBD-1CE3-49C8-B15C-4564EE4A98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77B68B-4CF4-42DB-8111-85B49B5B5AD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260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4AA6-1F38-49AA-8B0D-2F11DAAF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E1F74-9CD1-4C1E-BD11-6FDF7EB4E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DB4A5D-FC62-4FF9-956C-FC865D5FE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C82E2-4D2C-445B-8D7D-3A620B828740}"/>
              </a:ext>
            </a:extLst>
          </p:cNvPr>
          <p:cNvSpPr>
            <a:spLocks noGrp="1"/>
          </p:cNvSpPr>
          <p:nvPr>
            <p:ph type="dt" sz="half" idx="10"/>
          </p:nvPr>
        </p:nvSpPr>
        <p:spPr/>
        <p:txBody>
          <a:bodyPr/>
          <a:lstStyle/>
          <a:p>
            <a:fld id="{4907D986-8816-4272-A432-0437A28A9828}" type="datetime1">
              <a:rPr lang="en-US" smtClean="0"/>
              <a:t>4/12/2022</a:t>
            </a:fld>
            <a:endParaRPr lang="en-US" dirty="0"/>
          </a:p>
        </p:txBody>
      </p:sp>
      <p:sp>
        <p:nvSpPr>
          <p:cNvPr id="6" name="Footer Placeholder 5">
            <a:extLst>
              <a:ext uri="{FF2B5EF4-FFF2-40B4-BE49-F238E27FC236}">
                <a16:creationId xmlns:a16="http://schemas.microsoft.com/office/drawing/2014/main" id="{D98E44CA-42E3-4685-8E61-260346E70DB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F229BD8-C791-4B38-AA6A-D5DABB226BE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30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DE2CB-7E9B-4F2A-94C4-94D86C5D7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A2A1E-FBAE-432E-A166-A6A41A08A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2C1CA-5E7B-480C-A696-7FB550C08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4D7F913A-D1C8-44DF-B248-9F7E289FB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7FE4863-D74F-4D7D-882C-64AD3AA8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646333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b="1" dirty="0">
                <a:solidFill>
                  <a:schemeClr val="bg1"/>
                </a:solidFill>
              </a:rPr>
              <a:t>Revature movies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solidFill>
                  <a:schemeClr val="accent4">
                    <a:lumMod val="50000"/>
                  </a:schemeClr>
                </a:solidFill>
              </a:rPr>
              <a:t>Always the best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9583-E214-41DB-85BA-4E927ABBB335}"/>
              </a:ext>
            </a:extLst>
          </p:cNvPr>
          <p:cNvSpPr>
            <a:spLocks noGrp="1"/>
          </p:cNvSpPr>
          <p:nvPr>
            <p:ph type="ctrTitle"/>
          </p:nvPr>
        </p:nvSpPr>
        <p:spPr>
          <a:xfrm>
            <a:off x="1524000" y="1122363"/>
            <a:ext cx="9144000" cy="942107"/>
          </a:xfrm>
        </p:spPr>
        <p:txBody>
          <a:bodyPr/>
          <a:lstStyle/>
          <a:p>
            <a:r>
              <a:rPr lang="en-US" dirty="0"/>
              <a:t>The purpose</a:t>
            </a:r>
          </a:p>
        </p:txBody>
      </p:sp>
      <p:sp>
        <p:nvSpPr>
          <p:cNvPr id="3" name="Subtitle 2">
            <a:extLst>
              <a:ext uri="{FF2B5EF4-FFF2-40B4-BE49-F238E27FC236}">
                <a16:creationId xmlns:a16="http://schemas.microsoft.com/office/drawing/2014/main" id="{C9521F8F-6BF8-49DE-B2BC-ADC5954750E3}"/>
              </a:ext>
            </a:extLst>
          </p:cNvPr>
          <p:cNvSpPr>
            <a:spLocks noGrp="1"/>
          </p:cNvSpPr>
          <p:nvPr>
            <p:ph type="subTitle" idx="1"/>
          </p:nvPr>
        </p:nvSpPr>
        <p:spPr/>
        <p:txBody>
          <a:bodyPr/>
          <a:lstStyle/>
          <a:p>
            <a:r>
              <a:rPr lang="en-US" sz="2400" cap="none" spc="0" dirty="0">
                <a:solidFill>
                  <a:schemeClr val="tx1"/>
                </a:solidFill>
              </a:rPr>
              <a:t>The company working on a bonus program for loyal customers. Based on the results of this question the company would reward customers with highest rating and work more on advertising for customers who show less interest</a:t>
            </a:r>
          </a:p>
          <a:p>
            <a:endParaRPr lang="en-US" dirty="0"/>
          </a:p>
        </p:txBody>
      </p:sp>
    </p:spTree>
    <p:extLst>
      <p:ext uri="{BB962C8B-B14F-4D97-AF65-F5344CB8AC3E}">
        <p14:creationId xmlns:p14="http://schemas.microsoft.com/office/powerpoint/2010/main" val="150148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090E-DD0E-4B8C-8EA4-D931B6D49021}"/>
              </a:ext>
            </a:extLst>
          </p:cNvPr>
          <p:cNvSpPr>
            <a:spLocks noGrp="1"/>
          </p:cNvSpPr>
          <p:nvPr>
            <p:ph type="title"/>
          </p:nvPr>
        </p:nvSpPr>
        <p:spPr/>
        <p:txBody>
          <a:bodyPr/>
          <a:lstStyle/>
          <a:p>
            <a:r>
              <a:rPr lang="en-US" sz="2800" dirty="0"/>
              <a:t>3-</a:t>
            </a:r>
            <a:r>
              <a:rPr lang="en-US" sz="2800" b="0" i="0" kern="1200" dirty="0">
                <a:solidFill>
                  <a:schemeClr val="tx1"/>
                </a:solidFill>
                <a:effectLst/>
                <a:latin typeface="+mn-lt"/>
                <a:ea typeface="+mn-ea"/>
                <a:cs typeface="+mn-cs"/>
              </a:rPr>
              <a:t>Get top 10 ranking movies for the year ?</a:t>
            </a:r>
            <a:br>
              <a:rPr lang="en-US" sz="3600" cap="none" spc="0" dirty="0">
                <a:solidFill>
                  <a:schemeClr val="tx1"/>
                </a:solidFill>
              </a:rPr>
            </a:br>
            <a:endParaRPr lang="en-US" dirty="0"/>
          </a:p>
        </p:txBody>
      </p:sp>
      <p:sp>
        <p:nvSpPr>
          <p:cNvPr id="3" name="Content Placeholder 2">
            <a:extLst>
              <a:ext uri="{FF2B5EF4-FFF2-40B4-BE49-F238E27FC236}">
                <a16:creationId xmlns:a16="http://schemas.microsoft.com/office/drawing/2014/main" id="{3C3EAF06-7FA8-46E9-8C23-93EBDBE7CB25}"/>
              </a:ext>
            </a:extLst>
          </p:cNvPr>
          <p:cNvSpPr>
            <a:spLocks noGrp="1"/>
          </p:cNvSpPr>
          <p:nvPr>
            <p:ph sz="half" idx="1"/>
          </p:nvPr>
        </p:nvSpPr>
        <p:spPr>
          <a:xfrm>
            <a:off x="838200" y="1225486"/>
            <a:ext cx="5181600" cy="5392130"/>
          </a:xfrm>
        </p:spPr>
        <p:txBody>
          <a:bodyPr>
            <a:normAutofit fontScale="70000" lnSpcReduction="20000"/>
          </a:bodyPr>
          <a:lstStyle/>
          <a:p>
            <a:r>
              <a:rPr lang="en-US" sz="3400" b="1" dirty="0">
                <a:solidFill>
                  <a:schemeClr val="bg2">
                    <a:lumMod val="50000"/>
                  </a:schemeClr>
                </a:solidFill>
                <a:latin typeface="Courier New" panose="02070309020205020404" pitchFamily="49" charset="0"/>
              </a:rPr>
              <a:t>Our approach</a:t>
            </a:r>
          </a:p>
          <a:p>
            <a:pPr marL="0" indent="0">
              <a:buNone/>
            </a:pPr>
            <a:endParaRPr lang="en-US" sz="2000" b="1" dirty="0">
              <a:latin typeface="Courier New" panose="02070309020205020404" pitchFamily="49" charset="0"/>
            </a:endParaRPr>
          </a:p>
          <a:p>
            <a:r>
              <a:rPr lang="en-US" sz="2000" b="1" dirty="0">
                <a:latin typeface="Courier New" panose="02070309020205020404" pitchFamily="49" charset="0"/>
              </a:rPr>
              <a:t>--OBTAIN THE AVERAGE RATING FOR EVERY MOVIE </a:t>
            </a:r>
          </a:p>
          <a:p>
            <a:r>
              <a:rPr lang="en-US" sz="2000" dirty="0">
                <a:latin typeface="Courier New" panose="02070309020205020404" pitchFamily="49" charset="0"/>
              </a:rPr>
              <a:t>(1) SELECT movieid,AVG(rating) as avg_rat FROM ratings GROUP BY movieid</a:t>
            </a:r>
          </a:p>
          <a:p>
            <a:endParaRPr lang="en-US" sz="2000" dirty="0">
              <a:latin typeface="Courier New" panose="02070309020205020404" pitchFamily="49" charset="0"/>
            </a:endParaRPr>
          </a:p>
          <a:p>
            <a:r>
              <a:rPr lang="en-US" sz="2000" b="1" dirty="0">
                <a:latin typeface="Courier New" panose="02070309020205020404" pitchFamily="49" charset="0"/>
              </a:rPr>
              <a:t>--JOIN THE AVERAGE RATING WITH MOVIES TO OBTAIN THE TITLE AND FILTER BY SPECIFIC YEAR IN DESCENDING ORDER</a:t>
            </a:r>
          </a:p>
          <a:p>
            <a:r>
              <a:rPr lang="en-US" sz="2000" b="1" dirty="0">
                <a:latin typeface="Courier New" panose="02070309020205020404" pitchFamily="49" charset="0"/>
              </a:rPr>
              <a:t>--LIMIT TO 10</a:t>
            </a:r>
          </a:p>
          <a:p>
            <a:r>
              <a:rPr lang="en-US" sz="2000" dirty="0">
                <a:latin typeface="Courier New" panose="02070309020205020404" pitchFamily="49" charset="0"/>
              </a:rPr>
              <a:t>(2) SELECT title,avg_rat FROM (1) AS avg_mov INNER JOIN movies ON avg_mov.movieid=movies.movieid WHERE title LIKE('%(2000)%') ORDER BY avg_rat DESC LIMIT 10; </a:t>
            </a:r>
          </a:p>
          <a:p>
            <a:endParaRPr lang="en-US" sz="2000" dirty="0">
              <a:latin typeface="Courier New" panose="02070309020205020404" pitchFamily="49" charset="0"/>
            </a:endParaRPr>
          </a:p>
          <a:p>
            <a:r>
              <a:rPr lang="en-US" sz="2000" b="1" dirty="0">
                <a:latin typeface="Courier New" panose="02070309020205020404" pitchFamily="49" charset="0"/>
              </a:rPr>
              <a:t>--FINAL</a:t>
            </a:r>
          </a:p>
          <a:p>
            <a:r>
              <a:rPr lang="en-US" sz="2000" dirty="0">
                <a:latin typeface="Courier New" panose="02070309020205020404" pitchFamily="49" charset="0"/>
              </a:rPr>
              <a:t>SELECT title,avg_rat FROM(SELECT movieid,AVG(rating) as avg_rat FROM ratings GROUP BY movieid) AS avg_mov INNER JOIN movies ON avg_mov.movieid=movies.movieid WHERE title LIKE('%(2000)%') ORDER BY avg_rat DESC LIMIT 10;</a:t>
            </a:r>
          </a:p>
          <a:p>
            <a:endParaRPr lang="en-US" sz="2000" dirty="0">
              <a:latin typeface="Courier New" panose="02070309020205020404" pitchFamily="49" charset="0"/>
            </a:endParaRPr>
          </a:p>
          <a:p>
            <a:endParaRPr lang="en-US" dirty="0"/>
          </a:p>
        </p:txBody>
      </p:sp>
      <p:pic>
        <p:nvPicPr>
          <p:cNvPr id="6" name="Content Placeholder 5" descr="Table&#10;&#10;Description automatically generated">
            <a:extLst>
              <a:ext uri="{FF2B5EF4-FFF2-40B4-BE49-F238E27FC236}">
                <a16:creationId xmlns:a16="http://schemas.microsoft.com/office/drawing/2014/main" id="{1BF180A3-D5F1-4D0E-89D6-0A6998817D78}"/>
              </a:ext>
            </a:extLst>
          </p:cNvPr>
          <p:cNvPicPr>
            <a:picLocks noGrp="1" noChangeAspect="1"/>
          </p:cNvPicPr>
          <p:nvPr>
            <p:ph sz="half" idx="2"/>
          </p:nvPr>
        </p:nvPicPr>
        <p:blipFill>
          <a:blip r:embed="rId2"/>
          <a:stretch>
            <a:fillRect/>
          </a:stretch>
        </p:blipFill>
        <p:spPr>
          <a:xfrm>
            <a:off x="6589643" y="3091071"/>
            <a:ext cx="4870174" cy="1948068"/>
          </a:xfrm>
        </p:spPr>
      </p:pic>
    </p:spTree>
    <p:extLst>
      <p:ext uri="{BB962C8B-B14F-4D97-AF65-F5344CB8AC3E}">
        <p14:creationId xmlns:p14="http://schemas.microsoft.com/office/powerpoint/2010/main" val="25091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3509-D54F-448C-93B9-F6F4C789B547}"/>
              </a:ext>
            </a:extLst>
          </p:cNvPr>
          <p:cNvSpPr>
            <a:spLocks noGrp="1"/>
          </p:cNvSpPr>
          <p:nvPr>
            <p:ph type="ctrTitle"/>
          </p:nvPr>
        </p:nvSpPr>
        <p:spPr>
          <a:xfrm>
            <a:off x="1524000" y="1122363"/>
            <a:ext cx="9144000" cy="1102363"/>
          </a:xfrm>
        </p:spPr>
        <p:txBody>
          <a:bodyPr/>
          <a:lstStyle/>
          <a:p>
            <a:r>
              <a:rPr lang="en-US" dirty="0"/>
              <a:t>The purpose</a:t>
            </a:r>
          </a:p>
        </p:txBody>
      </p:sp>
      <p:sp>
        <p:nvSpPr>
          <p:cNvPr id="3" name="Subtitle 2">
            <a:extLst>
              <a:ext uri="{FF2B5EF4-FFF2-40B4-BE49-F238E27FC236}">
                <a16:creationId xmlns:a16="http://schemas.microsoft.com/office/drawing/2014/main" id="{FFDB5CEA-4FF2-4891-895B-AA2FE574D63C}"/>
              </a:ext>
            </a:extLst>
          </p:cNvPr>
          <p:cNvSpPr>
            <a:spLocks noGrp="1"/>
          </p:cNvSpPr>
          <p:nvPr>
            <p:ph type="subTitle" idx="1"/>
          </p:nvPr>
        </p:nvSpPr>
        <p:spPr/>
        <p:txBody>
          <a:bodyPr/>
          <a:lstStyle/>
          <a:p>
            <a:r>
              <a:rPr lang="en-US" sz="2400" cap="none" spc="0" dirty="0">
                <a:solidFill>
                  <a:schemeClr val="tx1"/>
                </a:solidFill>
              </a:rPr>
              <a:t>Its very important for the company to specify the top 10 movies so they would suggest it for new customers , keep it on the top of the list and show them in advertisements</a:t>
            </a:r>
          </a:p>
          <a:p>
            <a:endParaRPr lang="en-US" dirty="0"/>
          </a:p>
        </p:txBody>
      </p:sp>
    </p:spTree>
    <p:extLst>
      <p:ext uri="{BB962C8B-B14F-4D97-AF65-F5344CB8AC3E}">
        <p14:creationId xmlns:p14="http://schemas.microsoft.com/office/powerpoint/2010/main" val="92622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6A73-64BF-4F2C-ADB8-10CC7F156F1A}"/>
              </a:ext>
            </a:extLst>
          </p:cNvPr>
          <p:cNvSpPr>
            <a:spLocks noGrp="1"/>
          </p:cNvSpPr>
          <p:nvPr>
            <p:ph type="title"/>
          </p:nvPr>
        </p:nvSpPr>
        <p:spPr/>
        <p:txBody>
          <a:bodyPr/>
          <a:lstStyle/>
          <a:p>
            <a:r>
              <a:rPr lang="en-US" sz="2800" b="0" i="0" kern="1200" dirty="0">
                <a:solidFill>
                  <a:schemeClr val="tx1"/>
                </a:solidFill>
                <a:effectLst/>
                <a:latin typeface="+mn-lt"/>
                <a:ea typeface="+mn-ea"/>
                <a:cs typeface="+mn-cs"/>
              </a:rPr>
              <a:t>4-Top 25 rated movies having at least 50 views.</a:t>
            </a:r>
            <a:br>
              <a:rPr lang="en-US" sz="3600" cap="none" spc="0" dirty="0">
                <a:solidFill>
                  <a:schemeClr val="tx1"/>
                </a:solidFill>
              </a:rPr>
            </a:br>
            <a:endParaRPr lang="en-US" dirty="0"/>
          </a:p>
        </p:txBody>
      </p:sp>
      <p:sp>
        <p:nvSpPr>
          <p:cNvPr id="3" name="Content Placeholder 2">
            <a:extLst>
              <a:ext uri="{FF2B5EF4-FFF2-40B4-BE49-F238E27FC236}">
                <a16:creationId xmlns:a16="http://schemas.microsoft.com/office/drawing/2014/main" id="{FE3F2DAD-CC58-424E-9989-9C14B6CB387A}"/>
              </a:ext>
            </a:extLst>
          </p:cNvPr>
          <p:cNvSpPr>
            <a:spLocks noGrp="1"/>
          </p:cNvSpPr>
          <p:nvPr>
            <p:ph sz="half" idx="1"/>
          </p:nvPr>
        </p:nvSpPr>
        <p:spPr>
          <a:xfrm>
            <a:off x="461913" y="1385741"/>
            <a:ext cx="6376209" cy="5344998"/>
          </a:xfrm>
        </p:spPr>
        <p:txBody>
          <a:bodyPr>
            <a:normAutofit fontScale="62500" lnSpcReduction="20000"/>
          </a:bodyPr>
          <a:lstStyle/>
          <a:p>
            <a:pPr marL="0" indent="0">
              <a:buNone/>
            </a:pPr>
            <a:r>
              <a:rPr lang="en-US" sz="3200" b="1" dirty="0">
                <a:solidFill>
                  <a:schemeClr val="bg2">
                    <a:lumMod val="50000"/>
                  </a:schemeClr>
                </a:solidFill>
                <a:latin typeface="Courier New" panose="02070309020205020404" pitchFamily="49" charset="0"/>
              </a:rPr>
              <a:t> Our approach</a:t>
            </a:r>
          </a:p>
          <a:p>
            <a:pPr marL="0" indent="0">
              <a:buNone/>
            </a:pPr>
            <a:endParaRPr lang="en-US" sz="1800" b="1" dirty="0">
              <a:latin typeface="Courier New" panose="02070309020205020404" pitchFamily="49" charset="0"/>
            </a:endParaRPr>
          </a:p>
          <a:p>
            <a:r>
              <a:rPr lang="en-US" sz="1800" b="1" dirty="0">
                <a:latin typeface="Courier New" panose="02070309020205020404" pitchFamily="49" charset="0"/>
              </a:rPr>
              <a:t>--COUNT ALL MOVIES THAT has AT LEAST 50 VIEWS</a:t>
            </a:r>
          </a:p>
          <a:p>
            <a:r>
              <a:rPr lang="en-US" sz="1800" dirty="0">
                <a:latin typeface="Courier New" panose="02070309020205020404" pitchFamily="49" charset="0"/>
              </a:rPr>
              <a:t>(1) SELECT COUNT(*) as count,movieid FROM ratings GROUP BY movieid HAVING count&gt;=50</a:t>
            </a:r>
          </a:p>
          <a:p>
            <a:endParaRPr lang="en-US" sz="1800" dirty="0">
              <a:latin typeface="Courier New" panose="02070309020205020404" pitchFamily="49" charset="0"/>
            </a:endParaRPr>
          </a:p>
          <a:p>
            <a:r>
              <a:rPr lang="en-US" sz="1800" b="1" dirty="0">
                <a:latin typeface="Courier New" panose="02070309020205020404" pitchFamily="49" charset="0"/>
              </a:rPr>
              <a:t>--OBTAIN THE AVERAGE RATING FOR EVERY MOVIE THAT HAS AT LEAST 50 VIEWS</a:t>
            </a:r>
          </a:p>
          <a:p>
            <a:r>
              <a:rPr lang="en-US" sz="1800" dirty="0">
                <a:latin typeface="Courier New" panose="02070309020205020404" pitchFamily="49" charset="0"/>
              </a:rPr>
              <a:t>(2) SELECT t.movieid,avg(rating) as avg_rat FROM(1)t INNER JOIN ratings ON ratings.movieid=t.movieid GROUP BY t.movieid ORDER BY avg_rat DESC</a:t>
            </a:r>
          </a:p>
          <a:p>
            <a:endParaRPr lang="en-US" sz="1800" dirty="0">
              <a:latin typeface="Courier New" panose="02070309020205020404" pitchFamily="49" charset="0"/>
            </a:endParaRPr>
          </a:p>
          <a:p>
            <a:r>
              <a:rPr lang="en-US" sz="1800" b="1" dirty="0">
                <a:latin typeface="Courier New" panose="02070309020205020404" pitchFamily="49" charset="0"/>
              </a:rPr>
              <a:t>--JOIN THE AVERAGE RATING OF MOVIES WITH AT LEAST 50 VIEWS WITH MOVIE TABLE</a:t>
            </a:r>
          </a:p>
          <a:p>
            <a:r>
              <a:rPr lang="en-US" sz="1800" b="1" dirty="0">
                <a:latin typeface="Courier New" panose="02070309020205020404" pitchFamily="49" charset="0"/>
              </a:rPr>
              <a:t>--TO OBTAIN THE TITLE OF THE 25 RATED MOVIES WITH AT LEAST 50 VIEWS</a:t>
            </a:r>
          </a:p>
          <a:p>
            <a:r>
              <a:rPr lang="en-US" sz="1800" dirty="0">
                <a:latin typeface="Courier New" panose="02070309020205020404" pitchFamily="49" charset="0"/>
              </a:rPr>
              <a:t>SELECT title FROM (2)q INNER JOIN movies ON movies.movieid=q.movieid LIMIT 25;</a:t>
            </a:r>
          </a:p>
          <a:p>
            <a:endParaRPr lang="en-US" sz="1800" dirty="0">
              <a:latin typeface="Courier New" panose="02070309020205020404" pitchFamily="49" charset="0"/>
            </a:endParaRPr>
          </a:p>
          <a:p>
            <a:r>
              <a:rPr lang="en-US" sz="1800" b="1" dirty="0">
                <a:latin typeface="Courier New" panose="02070309020205020404" pitchFamily="49" charset="0"/>
              </a:rPr>
              <a:t>--FINAL</a:t>
            </a:r>
          </a:p>
          <a:p>
            <a:r>
              <a:rPr lang="en-US" sz="1800" dirty="0">
                <a:latin typeface="Courier New" panose="02070309020205020404" pitchFamily="49" charset="0"/>
              </a:rPr>
              <a:t>SELECT title FROM(SELECT t.movieid,avg(rating) as avg_rat FROM(SELECT COUNT(*) as count,movieid FROM ratings GROUP BY movieid HAVING count&gt;50)t INNER JOIN ratings ON ratings.movieid=t.movieid GROUP BY t.movieid ORDER BY avg_rat DESC)q INNER JOIN movies ON movies.movieid=q.movieid LIMIT 25;</a:t>
            </a:r>
          </a:p>
          <a:p>
            <a:endParaRPr lang="en-US" dirty="0"/>
          </a:p>
        </p:txBody>
      </p:sp>
      <p:pic>
        <p:nvPicPr>
          <p:cNvPr id="6" name="Content Placeholder 5" descr="Text&#10;&#10;Description automatically generated with low confidence">
            <a:extLst>
              <a:ext uri="{FF2B5EF4-FFF2-40B4-BE49-F238E27FC236}">
                <a16:creationId xmlns:a16="http://schemas.microsoft.com/office/drawing/2014/main" id="{FEE0507A-C819-4906-8F45-2CF87933865D}"/>
              </a:ext>
            </a:extLst>
          </p:cNvPr>
          <p:cNvPicPr>
            <a:picLocks noGrp="1" noChangeAspect="1"/>
          </p:cNvPicPr>
          <p:nvPr>
            <p:ph sz="half" idx="2"/>
          </p:nvPr>
        </p:nvPicPr>
        <p:blipFill>
          <a:blip r:embed="rId2"/>
          <a:stretch>
            <a:fillRect/>
          </a:stretch>
        </p:blipFill>
        <p:spPr>
          <a:xfrm>
            <a:off x="6838122" y="3041374"/>
            <a:ext cx="4515678" cy="1630017"/>
          </a:xfrm>
        </p:spPr>
      </p:pic>
    </p:spTree>
    <p:extLst>
      <p:ext uri="{BB962C8B-B14F-4D97-AF65-F5344CB8AC3E}">
        <p14:creationId xmlns:p14="http://schemas.microsoft.com/office/powerpoint/2010/main" val="21206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3304-04C3-410F-9362-16C1E2923C57}"/>
              </a:ext>
            </a:extLst>
          </p:cNvPr>
          <p:cNvSpPr>
            <a:spLocks noGrp="1"/>
          </p:cNvSpPr>
          <p:nvPr>
            <p:ph type="ctrTitle"/>
          </p:nvPr>
        </p:nvSpPr>
        <p:spPr>
          <a:xfrm>
            <a:off x="1524000" y="1122363"/>
            <a:ext cx="9144000" cy="1092936"/>
          </a:xfrm>
        </p:spPr>
        <p:txBody>
          <a:bodyPr/>
          <a:lstStyle/>
          <a:p>
            <a:r>
              <a:rPr lang="en-US" dirty="0"/>
              <a:t>The purpose</a:t>
            </a:r>
          </a:p>
        </p:txBody>
      </p:sp>
      <p:sp>
        <p:nvSpPr>
          <p:cNvPr id="3" name="Subtitle 2">
            <a:extLst>
              <a:ext uri="{FF2B5EF4-FFF2-40B4-BE49-F238E27FC236}">
                <a16:creationId xmlns:a16="http://schemas.microsoft.com/office/drawing/2014/main" id="{4A679B08-4D9B-4C0D-8255-47A876FF46C5}"/>
              </a:ext>
            </a:extLst>
          </p:cNvPr>
          <p:cNvSpPr>
            <a:spLocks noGrp="1"/>
          </p:cNvSpPr>
          <p:nvPr>
            <p:ph type="subTitle" idx="1"/>
          </p:nvPr>
        </p:nvSpPr>
        <p:spPr>
          <a:xfrm>
            <a:off x="1524000" y="3073138"/>
            <a:ext cx="9144000" cy="2184662"/>
          </a:xfrm>
        </p:spPr>
        <p:txBody>
          <a:bodyPr/>
          <a:lstStyle/>
          <a:p>
            <a:r>
              <a:rPr lang="en-US" sz="2400" cap="none" spc="0" dirty="0">
                <a:solidFill>
                  <a:schemeClr val="tx1"/>
                </a:solidFill>
              </a:rPr>
              <a:t>rating would be not accurate in case of few ratings. our aim is to find top rated movies with specific number of views . That way they can make statistics about what movies made more profit </a:t>
            </a:r>
          </a:p>
          <a:p>
            <a:endParaRPr lang="en-US" dirty="0"/>
          </a:p>
        </p:txBody>
      </p:sp>
    </p:spTree>
    <p:extLst>
      <p:ext uri="{BB962C8B-B14F-4D97-AF65-F5344CB8AC3E}">
        <p14:creationId xmlns:p14="http://schemas.microsoft.com/office/powerpoint/2010/main" val="414625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B80C-5C50-4A77-88C3-F32544BCA42F}"/>
              </a:ext>
            </a:extLst>
          </p:cNvPr>
          <p:cNvSpPr>
            <a:spLocks noGrp="1"/>
          </p:cNvSpPr>
          <p:nvPr>
            <p:ph type="title"/>
          </p:nvPr>
        </p:nvSpPr>
        <p:spPr/>
        <p:txBody>
          <a:bodyPr/>
          <a:lstStyle/>
          <a:p>
            <a:r>
              <a:rPr lang="en-US" dirty="0"/>
              <a:t>The end</a:t>
            </a:r>
          </a:p>
        </p:txBody>
      </p:sp>
      <p:sp>
        <p:nvSpPr>
          <p:cNvPr id="3" name="Text Placeholder 2">
            <a:extLst>
              <a:ext uri="{FF2B5EF4-FFF2-40B4-BE49-F238E27FC236}">
                <a16:creationId xmlns:a16="http://schemas.microsoft.com/office/drawing/2014/main" id="{77A05D2C-4F04-48F1-9E5D-C47CCA227D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990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0389-042C-4F79-B6CE-B2A7180F1B9C}"/>
              </a:ext>
            </a:extLst>
          </p:cNvPr>
          <p:cNvSpPr>
            <a:spLocks noGrp="1"/>
          </p:cNvSpPr>
          <p:nvPr>
            <p:ph type="title"/>
          </p:nvPr>
        </p:nvSpPr>
        <p:spPr/>
        <p:txBody>
          <a:bodyPr/>
          <a:lstStyle/>
          <a:p>
            <a:r>
              <a:rPr lang="en-US" dirty="0"/>
              <a:t>Projects idea</a:t>
            </a:r>
          </a:p>
        </p:txBody>
      </p:sp>
      <p:sp>
        <p:nvSpPr>
          <p:cNvPr id="3" name="Content Placeholder 2">
            <a:extLst>
              <a:ext uri="{FF2B5EF4-FFF2-40B4-BE49-F238E27FC236}">
                <a16:creationId xmlns:a16="http://schemas.microsoft.com/office/drawing/2014/main" id="{E632C8AC-64FB-41F7-8375-4CC9DB8DFB35}"/>
              </a:ext>
            </a:extLst>
          </p:cNvPr>
          <p:cNvSpPr>
            <a:spLocks noGrp="1"/>
          </p:cNvSpPr>
          <p:nvPr>
            <p:ph idx="1"/>
          </p:nvPr>
        </p:nvSpPr>
        <p:spPr/>
        <p:txBody>
          <a:bodyPr/>
          <a:lstStyle/>
          <a:p>
            <a:pPr marL="0" indent="0">
              <a:buNone/>
            </a:pPr>
            <a:r>
              <a:rPr lang="en-US" dirty="0"/>
              <a:t>We are creating this project for Revature movies company who needs an evaluation on their movies rating system, so they provided us  a dataset  :</a:t>
            </a:r>
          </a:p>
          <a:p>
            <a:pPr marL="0" indent="0">
              <a:buNone/>
            </a:pPr>
            <a:r>
              <a:rPr lang="en-US" dirty="0"/>
              <a:t>Data source : </a:t>
            </a:r>
            <a:r>
              <a:rPr lang="en-US" dirty="0">
                <a:hlinkClick r:id="rId2"/>
              </a:rPr>
              <a:t>https://grouplens.org/datasets/movielens/</a:t>
            </a:r>
            <a:endParaRPr lang="en-US" dirty="0"/>
          </a:p>
          <a:p>
            <a:pPr marL="0" indent="0">
              <a:buNone/>
            </a:pPr>
            <a:r>
              <a:rPr lang="en-US" dirty="0"/>
              <a:t>Tables: Users , Movies and Ratings.</a:t>
            </a:r>
          </a:p>
          <a:p>
            <a:pPr marL="0" indent="0">
              <a:buNone/>
            </a:pPr>
            <a:r>
              <a:rPr lang="en-US" dirty="0"/>
              <a:t>Using Hive and Scala  they requested some operations to be done on the dataset to obtain some statistics to improve the company’s performance. </a:t>
            </a:r>
          </a:p>
        </p:txBody>
      </p:sp>
    </p:spTree>
    <p:extLst>
      <p:ext uri="{BB962C8B-B14F-4D97-AF65-F5344CB8AC3E}">
        <p14:creationId xmlns:p14="http://schemas.microsoft.com/office/powerpoint/2010/main" val="89215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76FF-4E22-45CD-8DAE-59EE28893982}"/>
              </a:ext>
            </a:extLst>
          </p:cNvPr>
          <p:cNvSpPr>
            <a:spLocks noGrp="1"/>
          </p:cNvSpPr>
          <p:nvPr>
            <p:ph type="ctrTitle"/>
          </p:nvPr>
        </p:nvSpPr>
        <p:spPr/>
        <p:txBody>
          <a:bodyPr/>
          <a:lstStyle/>
          <a:p>
            <a:r>
              <a:rPr lang="en-US" dirty="0"/>
              <a:t>Mohammad Aydin</a:t>
            </a:r>
            <a:br>
              <a:rPr lang="en-US" dirty="0"/>
            </a:br>
            <a:r>
              <a:rPr lang="en-US" dirty="0"/>
              <a:t>Max </a:t>
            </a:r>
            <a:r>
              <a:rPr lang="en-US" dirty="0" err="1"/>
              <a:t>Landa</a:t>
            </a:r>
            <a:endParaRPr lang="en-US" dirty="0"/>
          </a:p>
        </p:txBody>
      </p:sp>
    </p:spTree>
    <p:extLst>
      <p:ext uri="{BB962C8B-B14F-4D97-AF65-F5344CB8AC3E}">
        <p14:creationId xmlns:p14="http://schemas.microsoft.com/office/powerpoint/2010/main" val="384756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Users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6040 rows and 5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2009537850"/>
              </p:ext>
            </p:extLst>
          </p:nvPr>
        </p:nvGraphicFramePr>
        <p:xfrm>
          <a:off x="838199" y="2644194"/>
          <a:ext cx="10205620" cy="3374815"/>
        </p:xfrm>
        <a:graphic>
          <a:graphicData uri="http://schemas.openxmlformats.org/drawingml/2006/table">
            <a:tbl>
              <a:tblPr firstRow="1" bandRow="1">
                <a:tableStyleId>{5C22544A-7EE6-4342-B048-85BDC9FD1C3A}</a:tableStyleId>
              </a:tblPr>
              <a:tblGrid>
                <a:gridCol w="2041124">
                  <a:extLst>
                    <a:ext uri="{9D8B030D-6E8A-4147-A177-3AD203B41FA5}">
                      <a16:colId xmlns:a16="http://schemas.microsoft.com/office/drawing/2014/main" val="4217026468"/>
                    </a:ext>
                  </a:extLst>
                </a:gridCol>
                <a:gridCol w="2041124">
                  <a:extLst>
                    <a:ext uri="{9D8B030D-6E8A-4147-A177-3AD203B41FA5}">
                      <a16:colId xmlns:a16="http://schemas.microsoft.com/office/drawing/2014/main" val="3365408834"/>
                    </a:ext>
                  </a:extLst>
                </a:gridCol>
                <a:gridCol w="2041124">
                  <a:extLst>
                    <a:ext uri="{9D8B030D-6E8A-4147-A177-3AD203B41FA5}">
                      <a16:colId xmlns:a16="http://schemas.microsoft.com/office/drawing/2014/main" val="587613699"/>
                    </a:ext>
                  </a:extLst>
                </a:gridCol>
                <a:gridCol w="2041124">
                  <a:extLst>
                    <a:ext uri="{9D8B030D-6E8A-4147-A177-3AD203B41FA5}">
                      <a16:colId xmlns:a16="http://schemas.microsoft.com/office/drawing/2014/main" val="4042003744"/>
                    </a:ext>
                  </a:extLst>
                </a:gridCol>
                <a:gridCol w="2041124">
                  <a:extLst>
                    <a:ext uri="{9D8B030D-6E8A-4147-A177-3AD203B41FA5}">
                      <a16:colId xmlns:a16="http://schemas.microsoft.com/office/drawing/2014/main" val="2487158154"/>
                    </a:ext>
                  </a:extLst>
                </a:gridCol>
              </a:tblGrid>
              <a:tr h="723055">
                <a:tc>
                  <a:txBody>
                    <a:bodyPr/>
                    <a:lstStyle/>
                    <a:p>
                      <a:pPr algn="ctr"/>
                      <a:r>
                        <a:rPr lang="en-US" dirty="0"/>
                        <a:t>userid</a:t>
                      </a:r>
                    </a:p>
                  </a:txBody>
                  <a:tcPr/>
                </a:tc>
                <a:tc>
                  <a:txBody>
                    <a:bodyPr/>
                    <a:lstStyle/>
                    <a:p>
                      <a:pPr algn="ctr"/>
                      <a:r>
                        <a:rPr lang="en-US" dirty="0"/>
                        <a:t>gender</a:t>
                      </a:r>
                    </a:p>
                  </a:txBody>
                  <a:tcPr/>
                </a:tc>
                <a:tc>
                  <a:txBody>
                    <a:bodyPr/>
                    <a:lstStyle/>
                    <a:p>
                      <a:pPr algn="ctr"/>
                      <a:r>
                        <a:rPr lang="en-US" dirty="0"/>
                        <a:t>age</a:t>
                      </a:r>
                    </a:p>
                  </a:txBody>
                  <a:tcPr/>
                </a:tc>
                <a:tc>
                  <a:txBody>
                    <a:bodyPr/>
                    <a:lstStyle/>
                    <a:p>
                      <a:pPr algn="ctr"/>
                      <a:r>
                        <a:rPr lang="en-US" dirty="0"/>
                        <a:t>Occupation_id</a:t>
                      </a:r>
                    </a:p>
                  </a:txBody>
                  <a:tcPr/>
                </a:tc>
                <a:tc>
                  <a:txBody>
                    <a:bodyPr/>
                    <a:lstStyle/>
                    <a:p>
                      <a:pPr algn="ctr"/>
                      <a:r>
                        <a:rPr lang="en-US" dirty="0"/>
                        <a:t>zipcode</a:t>
                      </a:r>
                    </a:p>
                  </a:txBody>
                  <a:tcPr/>
                </a:tc>
                <a:extLst>
                  <a:ext uri="{0D108BD9-81ED-4DB2-BD59-A6C34878D82A}">
                    <a16:rowId xmlns:a16="http://schemas.microsoft.com/office/drawing/2014/main" val="1313260728"/>
                  </a:ext>
                </a:extLst>
              </a:tr>
              <a:tr h="2447625">
                <a:tc>
                  <a:txBody>
                    <a:bodyPr/>
                    <a:lstStyle/>
                    <a:p>
                      <a:r>
                        <a:rPr lang="en-US" sz="1400" b="0" i="0" kern="1200" dirty="0">
                          <a:solidFill>
                            <a:schemeClr val="dk1"/>
                          </a:solidFill>
                          <a:effectLst/>
                          <a:latin typeface="+mn-lt"/>
                          <a:ea typeface="+mn-ea"/>
                          <a:cs typeface="+mn-cs"/>
                        </a:rPr>
                        <a:t>Long, Unique Identifier</a:t>
                      </a:r>
                    </a:p>
                    <a:p>
                      <a:r>
                        <a:rPr lang="en-US" sz="1600" dirty="0"/>
                        <a:t>min 1</a:t>
                      </a:r>
                    </a:p>
                    <a:p>
                      <a:r>
                        <a:rPr lang="en-US" sz="1600" dirty="0"/>
                        <a:t>max 6040</a:t>
                      </a:r>
                    </a:p>
                  </a:txBody>
                  <a:tcPr/>
                </a:tc>
                <a:tc>
                  <a:txBody>
                    <a:bodyPr/>
                    <a:lstStyle/>
                    <a:p>
                      <a:r>
                        <a:rPr lang="en-US" sz="1200" b="0" i="0" kern="1200" dirty="0">
                          <a:solidFill>
                            <a:schemeClr val="dk1"/>
                          </a:solidFill>
                          <a:effectLst/>
                          <a:latin typeface="+mn-lt"/>
                          <a:ea typeface="+mn-ea"/>
                          <a:cs typeface="+mn-cs"/>
                        </a:rPr>
                        <a:t>Categorical, Gender of individual. </a:t>
                      </a:r>
                    </a:p>
                    <a:p>
                      <a:r>
                        <a:rPr lang="en-US" sz="1400" b="0" i="0" kern="1200" dirty="0">
                          <a:solidFill>
                            <a:schemeClr val="dk1"/>
                          </a:solidFill>
                          <a:effectLst/>
                          <a:latin typeface="+mn-lt"/>
                          <a:ea typeface="+mn-ea"/>
                          <a:cs typeface="+mn-cs"/>
                        </a:rPr>
                        <a:t>Possible values </a:t>
                      </a:r>
                      <a:r>
                        <a:rPr lang="en-US" sz="1600" b="0" i="0" kern="1200" dirty="0">
                          <a:solidFill>
                            <a:schemeClr val="dk1"/>
                          </a:solidFill>
                          <a:effectLst/>
                          <a:latin typeface="+mn-lt"/>
                          <a:ea typeface="+mn-ea"/>
                          <a:cs typeface="+mn-cs"/>
                        </a:rPr>
                        <a:t>: [M, F]</a:t>
                      </a:r>
                    </a:p>
                    <a:p>
                      <a:r>
                        <a:rPr lang="en-US" sz="1600" b="0" i="0" kern="1200" dirty="0">
                          <a:solidFill>
                            <a:schemeClr val="dk1"/>
                          </a:solidFill>
                          <a:effectLst/>
                          <a:latin typeface="+mn-lt"/>
                          <a:ea typeface="+mn-ea"/>
                          <a:cs typeface="+mn-cs"/>
                        </a:rPr>
                        <a:t>F=%</a:t>
                      </a:r>
                    </a:p>
                    <a:p>
                      <a:r>
                        <a:rPr lang="en-US" sz="1600" dirty="0"/>
                        <a:t>M=7</a:t>
                      </a:r>
                      <a:r>
                        <a:rPr lang="en-US" sz="1600" b="0" i="0" kern="1200" dirty="0">
                          <a:solidFill>
                            <a:schemeClr val="dk1"/>
                          </a:solidFill>
                          <a:effectLst/>
                          <a:latin typeface="+mn-lt"/>
                          <a:ea typeface="+mn-ea"/>
                          <a:cs typeface="+mn-cs"/>
                        </a:rPr>
                        <a:t>28</a:t>
                      </a:r>
                      <a:r>
                        <a:rPr lang="en-US" sz="1600" dirty="0"/>
                        <a:t>2%</a:t>
                      </a:r>
                    </a:p>
                  </a:txBody>
                  <a:tcPr/>
                </a:tc>
                <a:tc>
                  <a:txBody>
                    <a:bodyPr/>
                    <a:lstStyle/>
                    <a:p>
                      <a:r>
                        <a:rPr lang="en-US" sz="1400" b="0" i="0" kern="1200" dirty="0">
                          <a:solidFill>
                            <a:schemeClr val="dk1"/>
                          </a:solidFill>
                          <a:effectLst/>
                          <a:latin typeface="+mn-lt"/>
                          <a:ea typeface="+mn-ea"/>
                          <a:cs typeface="+mn-cs"/>
                        </a:rPr>
                        <a:t>Integer, The age of the individual</a:t>
                      </a:r>
                      <a:endParaRPr lang="en-US" sz="1400" dirty="0"/>
                    </a:p>
                    <a:p>
                      <a:r>
                        <a:rPr lang="en-US" sz="1400" dirty="0"/>
                        <a:t>mean 30.6</a:t>
                      </a:r>
                    </a:p>
                    <a:p>
                      <a:r>
                        <a:rPr lang="en-US" sz="1400" dirty="0"/>
                        <a:t>std 12.8</a:t>
                      </a:r>
                    </a:p>
                    <a:p>
                      <a:r>
                        <a:rPr lang="en-US" sz="1400" dirty="0"/>
                        <a:t>min 1</a:t>
                      </a:r>
                    </a:p>
                    <a:p>
                      <a:r>
                        <a:rPr lang="en-US" sz="1400" dirty="0"/>
                        <a:t>25% 25</a:t>
                      </a:r>
                    </a:p>
                    <a:p>
                      <a:r>
                        <a:rPr lang="en-US" sz="1400" dirty="0"/>
                        <a:t>50% 25</a:t>
                      </a:r>
                    </a:p>
                    <a:p>
                      <a:r>
                        <a:rPr lang="en-US" sz="1400" dirty="0"/>
                        <a:t>75% 35</a:t>
                      </a:r>
                    </a:p>
                    <a:p>
                      <a:r>
                        <a:rPr lang="en-US" sz="1400" dirty="0"/>
                        <a:t>max 56</a:t>
                      </a:r>
                    </a:p>
                    <a:p>
                      <a:r>
                        <a:rPr lang="en-US" sz="1400" dirty="0"/>
                        <a:t>Disadvantages: </a:t>
                      </a:r>
                      <a:r>
                        <a:rPr lang="en-US" sz="1200" dirty="0"/>
                        <a:t>has 222 individual who are 1 year old </a:t>
                      </a:r>
                    </a:p>
                    <a:p>
                      <a:endParaRPr lang="en-US" sz="1600" dirty="0"/>
                    </a:p>
                  </a:txBody>
                  <a:tcPr/>
                </a:tc>
                <a:tc>
                  <a:txBody>
                    <a:bodyPr/>
                    <a:lstStyle/>
                    <a:p>
                      <a:r>
                        <a:rPr lang="en-US" sz="1800" b="0" i="0" kern="1200" dirty="0">
                          <a:solidFill>
                            <a:schemeClr val="dk1"/>
                          </a:solidFill>
                          <a:effectLst/>
                          <a:latin typeface="+mn-lt"/>
                          <a:ea typeface="+mn-ea"/>
                          <a:cs typeface="+mn-cs"/>
                        </a:rPr>
                        <a:t>Long , Foreign key</a:t>
                      </a:r>
                    </a:p>
                    <a:p>
                      <a:endParaRPr lang="en-US" sz="18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provides  a link between users table and occupations table</a:t>
                      </a:r>
                    </a:p>
                    <a:p>
                      <a:endParaRPr lang="en-US" sz="16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ONE TO MANY </a:t>
                      </a:r>
                      <a:r>
                        <a:rPr lang="en-US" sz="1100" b="0" i="0" kern="1200" dirty="0">
                          <a:solidFill>
                            <a:schemeClr val="dk1"/>
                          </a:solidFill>
                          <a:effectLst/>
                          <a:latin typeface="+mn-lt"/>
                          <a:ea typeface="+mn-ea"/>
                          <a:cs typeface="+mn-cs"/>
                        </a:rPr>
                        <a:t>relationship</a:t>
                      </a:r>
                      <a:endParaRPr lang="en-US" sz="1100" dirty="0"/>
                    </a:p>
                  </a:txBody>
                  <a:tcPr/>
                </a:tc>
                <a:tc>
                  <a:txBody>
                    <a:bodyPr/>
                    <a:lstStyle/>
                    <a:p>
                      <a:r>
                        <a:rPr lang="en-US" dirty="0"/>
                        <a:t>String , indicate the users' areas zipcode</a:t>
                      </a:r>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171486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Ratings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1.000209  rows and 4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359225906"/>
              </p:ext>
            </p:extLst>
          </p:nvPr>
        </p:nvGraphicFramePr>
        <p:xfrm>
          <a:off x="838198" y="2644194"/>
          <a:ext cx="8962748" cy="3826073"/>
        </p:xfrm>
        <a:graphic>
          <a:graphicData uri="http://schemas.openxmlformats.org/drawingml/2006/table">
            <a:tbl>
              <a:tblPr firstRow="1" bandRow="1">
                <a:tableStyleId>{5C22544A-7EE6-4342-B048-85BDC9FD1C3A}</a:tableStyleId>
              </a:tblPr>
              <a:tblGrid>
                <a:gridCol w="2240687">
                  <a:extLst>
                    <a:ext uri="{9D8B030D-6E8A-4147-A177-3AD203B41FA5}">
                      <a16:colId xmlns:a16="http://schemas.microsoft.com/office/drawing/2014/main" val="4217026468"/>
                    </a:ext>
                  </a:extLst>
                </a:gridCol>
                <a:gridCol w="2240687">
                  <a:extLst>
                    <a:ext uri="{9D8B030D-6E8A-4147-A177-3AD203B41FA5}">
                      <a16:colId xmlns:a16="http://schemas.microsoft.com/office/drawing/2014/main" val="3365408834"/>
                    </a:ext>
                  </a:extLst>
                </a:gridCol>
                <a:gridCol w="2240687">
                  <a:extLst>
                    <a:ext uri="{9D8B030D-6E8A-4147-A177-3AD203B41FA5}">
                      <a16:colId xmlns:a16="http://schemas.microsoft.com/office/drawing/2014/main" val="587613699"/>
                    </a:ext>
                  </a:extLst>
                </a:gridCol>
                <a:gridCol w="2240687">
                  <a:extLst>
                    <a:ext uri="{9D8B030D-6E8A-4147-A177-3AD203B41FA5}">
                      <a16:colId xmlns:a16="http://schemas.microsoft.com/office/drawing/2014/main" val="4042003744"/>
                    </a:ext>
                  </a:extLst>
                </a:gridCol>
              </a:tblGrid>
              <a:tr h="656153">
                <a:tc>
                  <a:txBody>
                    <a:bodyPr/>
                    <a:lstStyle/>
                    <a:p>
                      <a:pPr algn="ctr"/>
                      <a:r>
                        <a:rPr lang="en-US" dirty="0"/>
                        <a:t>userid</a:t>
                      </a:r>
                    </a:p>
                  </a:txBody>
                  <a:tcPr/>
                </a:tc>
                <a:tc>
                  <a:txBody>
                    <a:bodyPr/>
                    <a:lstStyle/>
                    <a:p>
                      <a:pPr algn="ctr"/>
                      <a:r>
                        <a:rPr lang="en-US" dirty="0"/>
                        <a:t>movieid</a:t>
                      </a:r>
                    </a:p>
                  </a:txBody>
                  <a:tcPr/>
                </a:tc>
                <a:tc>
                  <a:txBody>
                    <a:bodyPr/>
                    <a:lstStyle/>
                    <a:p>
                      <a:pPr algn="ctr"/>
                      <a:r>
                        <a:rPr lang="en-US" dirty="0"/>
                        <a:t>rating</a:t>
                      </a:r>
                    </a:p>
                  </a:txBody>
                  <a:tcPr/>
                </a:tc>
                <a:tc>
                  <a:txBody>
                    <a:bodyPr/>
                    <a:lstStyle/>
                    <a:p>
                      <a:pPr algn="ctr"/>
                      <a:r>
                        <a:rPr lang="en-US" dirty="0"/>
                        <a:t>tstamp</a:t>
                      </a:r>
                    </a:p>
                  </a:txBody>
                  <a:tcPr/>
                </a:tc>
                <a:extLst>
                  <a:ext uri="{0D108BD9-81ED-4DB2-BD59-A6C34878D82A}">
                    <a16:rowId xmlns:a16="http://schemas.microsoft.com/office/drawing/2014/main" val="1313260728"/>
                  </a:ext>
                </a:extLst>
              </a:tr>
              <a:tr h="2876616">
                <a:tc>
                  <a:txBody>
                    <a:bodyPr/>
                    <a:lstStyle/>
                    <a:p>
                      <a:r>
                        <a:rPr lang="en-US" sz="1400" b="0" i="0" kern="1200" dirty="0">
                          <a:solidFill>
                            <a:schemeClr val="dk1"/>
                          </a:solidFill>
                          <a:effectLst/>
                          <a:latin typeface="+mn-lt"/>
                          <a:ea typeface="+mn-ea"/>
                          <a:cs typeface="+mn-cs"/>
                        </a:rPr>
                        <a:t>Long , Foreign key</a:t>
                      </a:r>
                    </a:p>
                    <a:p>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count 1.000209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Max 6040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r>
                        <a:rPr lang="en-US" sz="1600" b="0" i="0" kern="1200" dirty="0">
                          <a:solidFill>
                            <a:schemeClr val="dk1"/>
                          </a:solidFill>
                          <a:effectLst/>
                          <a:latin typeface="+mn-lt"/>
                          <a:ea typeface="+mn-ea"/>
                          <a:cs typeface="+mn-cs"/>
                        </a:rPr>
                        <a:t>provides  a link between </a:t>
                      </a:r>
                    </a:p>
                    <a:p>
                      <a:r>
                        <a:rPr lang="en-US" sz="1600" b="0" i="0" kern="1200" dirty="0">
                          <a:solidFill>
                            <a:schemeClr val="dk1"/>
                          </a:solidFill>
                          <a:effectLst/>
                          <a:latin typeface="+mn-lt"/>
                          <a:ea typeface="+mn-ea"/>
                          <a:cs typeface="+mn-cs"/>
                        </a:rPr>
                        <a:t>Ratings table and Users Table table</a:t>
                      </a:r>
                    </a:p>
                    <a:p>
                      <a:endParaRPr lang="en-US" sz="1600" b="0" i="0" kern="1200" dirty="0">
                        <a:solidFill>
                          <a:schemeClr val="dk1"/>
                        </a:solidFill>
                        <a:effectLst/>
                        <a:latin typeface="+mn-lt"/>
                        <a:ea typeface="+mn-ea"/>
                        <a:cs typeface="+mn-cs"/>
                      </a:endParaRPr>
                    </a:p>
                    <a:p>
                      <a:r>
                        <a:rPr lang="tr-TR" sz="1400" b="0" i="0" kern="1200" dirty="0">
                          <a:solidFill>
                            <a:schemeClr val="dk1"/>
                          </a:solidFill>
                          <a:effectLst/>
                          <a:latin typeface="+mn-lt"/>
                          <a:ea typeface="+mn-ea"/>
                          <a:cs typeface="+mn-cs"/>
                        </a:rPr>
                        <a:t>MANY</a:t>
                      </a:r>
                      <a:r>
                        <a:rPr lang="en-US" sz="1400" b="0" i="0" kern="1200" dirty="0">
                          <a:solidFill>
                            <a:schemeClr val="dk1"/>
                          </a:solidFill>
                          <a:effectLst/>
                          <a:latin typeface="+mn-lt"/>
                          <a:ea typeface="+mn-ea"/>
                          <a:cs typeface="+mn-cs"/>
                        </a:rPr>
                        <a:t> TO </a:t>
                      </a:r>
                      <a:r>
                        <a:rPr lang="tr-TR" sz="1400" b="0" i="0" kern="1200" dirty="0">
                          <a:solidFill>
                            <a:schemeClr val="dk1"/>
                          </a:solidFill>
                          <a:effectLst/>
                          <a:latin typeface="+mn-lt"/>
                          <a:ea typeface="+mn-ea"/>
                          <a:cs typeface="+mn-cs"/>
                        </a:rPr>
                        <a:t>ONE</a:t>
                      </a:r>
                      <a:r>
                        <a:rPr lang="en-US" sz="1400" b="0" i="0" kern="1200" dirty="0">
                          <a:solidFill>
                            <a:schemeClr val="dk1"/>
                          </a:solidFill>
                          <a:effectLst/>
                          <a:latin typeface="+mn-lt"/>
                          <a:ea typeface="+mn-ea"/>
                          <a:cs typeface="+mn-cs"/>
                        </a:rPr>
                        <a:t> </a:t>
                      </a:r>
                      <a:r>
                        <a:rPr lang="en-US" sz="1100" b="0" i="0" kern="1200" dirty="0">
                          <a:solidFill>
                            <a:schemeClr val="dk1"/>
                          </a:solidFill>
                          <a:effectLst/>
                          <a:latin typeface="+mn-lt"/>
                          <a:ea typeface="+mn-ea"/>
                          <a:cs typeface="+mn-cs"/>
                        </a:rPr>
                        <a:t>relationship</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r>
                        <a:rPr lang="en-US" sz="1400" b="0" i="0" kern="1200" dirty="0">
                          <a:solidFill>
                            <a:schemeClr val="dk1"/>
                          </a:solidFill>
                          <a:effectLst/>
                          <a:latin typeface="+mn-lt"/>
                          <a:ea typeface="+mn-ea"/>
                          <a:cs typeface="+mn-cs"/>
                        </a:rPr>
                        <a:t>Long , Foreign key</a:t>
                      </a:r>
                    </a:p>
                    <a:p>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count 1.000209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Max 3952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b="0" i="0" kern="1200" dirty="0">
                          <a:solidFill>
                            <a:schemeClr val="dk1"/>
                          </a:solidFill>
                          <a:effectLst/>
                          <a:latin typeface="+mn-lt"/>
                          <a:ea typeface="+mn-ea"/>
                          <a:cs typeface="+mn-cs"/>
                        </a:rPr>
                        <a:t>provides  a link between </a:t>
                      </a:r>
                    </a:p>
                    <a:p>
                      <a:r>
                        <a:rPr lang="en-US" sz="1200" b="0" i="0" kern="1200" dirty="0">
                          <a:solidFill>
                            <a:schemeClr val="dk1"/>
                          </a:solidFill>
                          <a:effectLst/>
                          <a:latin typeface="+mn-lt"/>
                          <a:ea typeface="+mn-ea"/>
                          <a:cs typeface="+mn-cs"/>
                        </a:rPr>
                        <a:t>Ratings table and movies Table</a:t>
                      </a:r>
                    </a:p>
                    <a:p>
                      <a:endParaRPr lang="en-US" sz="1200" b="0" i="0" kern="1200" dirty="0">
                        <a:solidFill>
                          <a:schemeClr val="dk1"/>
                        </a:solidFill>
                        <a:effectLst/>
                        <a:latin typeface="+mn-lt"/>
                        <a:ea typeface="+mn-ea"/>
                        <a:cs typeface="+mn-cs"/>
                      </a:endParaRPr>
                    </a:p>
                    <a:p>
                      <a:r>
                        <a:rPr lang="tr-TR" sz="1100" b="0" i="0" kern="1200" dirty="0">
                          <a:solidFill>
                            <a:schemeClr val="dk1"/>
                          </a:solidFill>
                          <a:effectLst/>
                          <a:latin typeface="+mn-lt"/>
                          <a:ea typeface="+mn-ea"/>
                          <a:cs typeface="+mn-cs"/>
                        </a:rPr>
                        <a:t>MANY</a:t>
                      </a:r>
                      <a:r>
                        <a:rPr lang="en-US" sz="1100" b="0" i="0" kern="1200" dirty="0">
                          <a:solidFill>
                            <a:schemeClr val="dk1"/>
                          </a:solidFill>
                          <a:effectLst/>
                          <a:latin typeface="+mn-lt"/>
                          <a:ea typeface="+mn-ea"/>
                          <a:cs typeface="+mn-cs"/>
                        </a:rPr>
                        <a:t> TO </a:t>
                      </a:r>
                      <a:r>
                        <a:rPr lang="tr-TR" sz="1100" b="0" i="0" kern="1200" dirty="0">
                          <a:solidFill>
                            <a:schemeClr val="dk1"/>
                          </a:solidFill>
                          <a:effectLst/>
                          <a:latin typeface="+mn-lt"/>
                          <a:ea typeface="+mn-ea"/>
                          <a:cs typeface="+mn-cs"/>
                        </a:rPr>
                        <a:t>ONE</a:t>
                      </a:r>
                      <a:r>
                        <a:rPr lang="en-US" sz="1100" b="0" i="0" kern="1200" dirty="0">
                          <a:solidFill>
                            <a:schemeClr val="dk1"/>
                          </a:solidFill>
                          <a:effectLst/>
                          <a:latin typeface="+mn-lt"/>
                          <a:ea typeface="+mn-ea"/>
                          <a:cs typeface="+mn-cs"/>
                        </a:rPr>
                        <a:t> </a:t>
                      </a:r>
                      <a:r>
                        <a:rPr lang="en-US" sz="1000" b="0" i="0" kern="1200" dirty="0">
                          <a:solidFill>
                            <a:schemeClr val="dk1"/>
                          </a:solidFill>
                          <a:effectLst/>
                          <a:latin typeface="+mn-lt"/>
                          <a:ea typeface="+mn-ea"/>
                          <a:cs typeface="+mn-cs"/>
                        </a:rPr>
                        <a:t>relationship</a:t>
                      </a:r>
                      <a:endParaRPr lang="en-US" sz="1000" dirty="0"/>
                    </a:p>
                    <a:p>
                      <a:endParaRPr lang="en-US" sz="1400" dirty="0"/>
                    </a:p>
                  </a:txBody>
                  <a:tcPr/>
                </a:tc>
                <a:tc>
                  <a:txBody>
                    <a:bodyPr/>
                    <a:lstStyle/>
                    <a:p>
                      <a:r>
                        <a:rPr lang="en-US" sz="1400" b="0" i="0" kern="1200" dirty="0">
                          <a:solidFill>
                            <a:schemeClr val="dk1"/>
                          </a:solidFill>
                          <a:effectLst/>
                          <a:latin typeface="+mn-lt"/>
                          <a:ea typeface="+mn-ea"/>
                          <a:cs typeface="+mn-cs"/>
                        </a:rPr>
                        <a:t>Integer, value can be between [1-5] where 5 is the highest rate</a:t>
                      </a:r>
                    </a:p>
                    <a:p>
                      <a:endParaRPr lang="en-US" sz="1400" dirty="0"/>
                    </a:p>
                    <a:p>
                      <a:r>
                        <a:rPr lang="en-US" sz="1400" dirty="0"/>
                        <a:t>count 1.000209</a:t>
                      </a:r>
                    </a:p>
                    <a:p>
                      <a:r>
                        <a:rPr lang="en-US" sz="1400" dirty="0"/>
                        <a:t>mean 3.581564</a:t>
                      </a:r>
                    </a:p>
                    <a:p>
                      <a:r>
                        <a:rPr lang="en-US" sz="1400" dirty="0"/>
                        <a:t> std 1.117102</a:t>
                      </a:r>
                    </a:p>
                    <a:p>
                      <a:r>
                        <a:rPr lang="en-US" sz="1400" dirty="0"/>
                        <a:t>min 1</a:t>
                      </a:r>
                    </a:p>
                    <a:p>
                      <a:r>
                        <a:rPr lang="en-US" sz="1400" dirty="0"/>
                        <a:t>25% 3</a:t>
                      </a:r>
                    </a:p>
                    <a:p>
                      <a:r>
                        <a:rPr lang="en-US" sz="1400" dirty="0"/>
                        <a:t>50% 4</a:t>
                      </a:r>
                    </a:p>
                    <a:p>
                      <a:r>
                        <a:rPr lang="en-US" sz="1400" dirty="0"/>
                        <a:t>75% 4</a:t>
                      </a:r>
                    </a:p>
                    <a:p>
                      <a:r>
                        <a:rPr lang="en-US" sz="1400" dirty="0"/>
                        <a:t>max 5</a:t>
                      </a:r>
                      <a:endParaRPr lang="en-US" sz="1600" dirty="0"/>
                    </a:p>
                  </a:txBody>
                  <a:tcPr/>
                </a:tc>
                <a:tc>
                  <a:txBody>
                    <a:bodyPr/>
                    <a:lstStyle/>
                    <a:p>
                      <a:r>
                        <a:rPr lang="en-US" sz="1800" b="0" i="0" kern="1200" dirty="0">
                          <a:solidFill>
                            <a:schemeClr val="dk1"/>
                          </a:solidFill>
                          <a:effectLst/>
                          <a:latin typeface="+mn-lt"/>
                          <a:ea typeface="+mn-ea"/>
                          <a:cs typeface="+mn-cs"/>
                        </a:rPr>
                        <a:t>String , </a:t>
                      </a:r>
                      <a:r>
                        <a:rPr lang="en-US" sz="1400" b="0" i="0" kern="1200" dirty="0">
                          <a:solidFill>
                            <a:schemeClr val="dk1"/>
                          </a:solidFill>
                          <a:effectLst/>
                          <a:latin typeface="+mn-lt"/>
                          <a:ea typeface="+mn-ea"/>
                          <a:cs typeface="+mn-cs"/>
                        </a:rPr>
                        <a:t>indicates the time that a user rated a specific movie</a:t>
                      </a:r>
                      <a:endParaRPr lang="en-US" sz="1400" dirty="0"/>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19344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Movies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3883 rows and 3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1303871419"/>
              </p:ext>
            </p:extLst>
          </p:nvPr>
        </p:nvGraphicFramePr>
        <p:xfrm>
          <a:off x="838198" y="2644194"/>
          <a:ext cx="8563254" cy="2478222"/>
        </p:xfrm>
        <a:graphic>
          <a:graphicData uri="http://schemas.openxmlformats.org/drawingml/2006/table">
            <a:tbl>
              <a:tblPr firstRow="1" bandRow="1">
                <a:tableStyleId>{5C22544A-7EE6-4342-B048-85BDC9FD1C3A}</a:tableStyleId>
              </a:tblPr>
              <a:tblGrid>
                <a:gridCol w="2854418">
                  <a:extLst>
                    <a:ext uri="{9D8B030D-6E8A-4147-A177-3AD203B41FA5}">
                      <a16:colId xmlns:a16="http://schemas.microsoft.com/office/drawing/2014/main" val="4217026468"/>
                    </a:ext>
                  </a:extLst>
                </a:gridCol>
                <a:gridCol w="2854418">
                  <a:extLst>
                    <a:ext uri="{9D8B030D-6E8A-4147-A177-3AD203B41FA5}">
                      <a16:colId xmlns:a16="http://schemas.microsoft.com/office/drawing/2014/main" val="3365408834"/>
                    </a:ext>
                  </a:extLst>
                </a:gridCol>
                <a:gridCol w="2854418">
                  <a:extLst>
                    <a:ext uri="{9D8B030D-6E8A-4147-A177-3AD203B41FA5}">
                      <a16:colId xmlns:a16="http://schemas.microsoft.com/office/drawing/2014/main" val="587613699"/>
                    </a:ext>
                  </a:extLst>
                </a:gridCol>
              </a:tblGrid>
              <a:tr h="565144">
                <a:tc>
                  <a:txBody>
                    <a:bodyPr/>
                    <a:lstStyle/>
                    <a:p>
                      <a:pPr algn="ctr"/>
                      <a:r>
                        <a:rPr lang="en-US" dirty="0"/>
                        <a:t>movieid</a:t>
                      </a:r>
                    </a:p>
                  </a:txBody>
                  <a:tcPr/>
                </a:tc>
                <a:tc>
                  <a:txBody>
                    <a:bodyPr/>
                    <a:lstStyle/>
                    <a:p>
                      <a:pPr algn="ctr"/>
                      <a:r>
                        <a:rPr lang="en-US" dirty="0"/>
                        <a:t>title</a:t>
                      </a:r>
                    </a:p>
                  </a:txBody>
                  <a:tcPr/>
                </a:tc>
                <a:tc>
                  <a:txBody>
                    <a:bodyPr/>
                    <a:lstStyle/>
                    <a:p>
                      <a:pPr algn="ctr"/>
                      <a:r>
                        <a:rPr lang="en-US" dirty="0"/>
                        <a:t>genre</a:t>
                      </a:r>
                    </a:p>
                  </a:txBody>
                  <a:tcPr/>
                </a:tc>
                <a:extLst>
                  <a:ext uri="{0D108BD9-81ED-4DB2-BD59-A6C34878D82A}">
                    <a16:rowId xmlns:a16="http://schemas.microsoft.com/office/drawing/2014/main" val="1313260728"/>
                  </a:ext>
                </a:extLst>
              </a:tr>
              <a:tr h="1913078">
                <a:tc>
                  <a:txBody>
                    <a:bodyPr/>
                    <a:lstStyle/>
                    <a:p>
                      <a:r>
                        <a:rPr lang="en-US" sz="1400" b="0" i="0" kern="1200" dirty="0">
                          <a:solidFill>
                            <a:schemeClr val="dk1"/>
                          </a:solidFill>
                          <a:effectLst/>
                          <a:latin typeface="+mn-lt"/>
                          <a:ea typeface="+mn-ea"/>
                          <a:cs typeface="+mn-cs"/>
                        </a:rPr>
                        <a:t>Long, Unique Identifier</a:t>
                      </a:r>
                    </a:p>
                    <a:p>
                      <a:r>
                        <a:rPr lang="en-US" sz="1600" dirty="0"/>
                        <a:t>min 1</a:t>
                      </a:r>
                    </a:p>
                    <a:p>
                      <a:r>
                        <a:rPr lang="en-US" sz="1600" dirty="0"/>
                        <a:t>max 3883</a:t>
                      </a:r>
                    </a:p>
                  </a:txBody>
                  <a:tcPr/>
                </a:tc>
                <a:tc>
                  <a:txBody>
                    <a:bodyPr/>
                    <a:lstStyle/>
                    <a:p>
                      <a:r>
                        <a:rPr lang="en-US" sz="1400" b="0" i="0" kern="1200" dirty="0">
                          <a:solidFill>
                            <a:schemeClr val="dk1"/>
                          </a:solidFill>
                          <a:effectLst/>
                          <a:latin typeface="+mn-lt"/>
                          <a:ea typeface="+mn-ea"/>
                          <a:cs typeface="+mn-cs"/>
                        </a:rPr>
                        <a:t>String</a:t>
                      </a:r>
                      <a:r>
                        <a:rPr lang="en-US" sz="1200" b="0" i="0" kern="1200" dirty="0">
                          <a:solidFill>
                            <a:schemeClr val="dk1"/>
                          </a:solidFill>
                          <a:effectLst/>
                          <a:latin typeface="+mn-lt"/>
                          <a:ea typeface="+mn-ea"/>
                          <a:cs typeface="+mn-cs"/>
                        </a:rPr>
                        <a:t> , indicates the title of every movie.</a:t>
                      </a:r>
                    </a:p>
                    <a:p>
                      <a:endParaRPr lang="en-US" sz="1200" b="0" i="0" kern="1200" dirty="0">
                        <a:solidFill>
                          <a:schemeClr val="dk1"/>
                        </a:solidFill>
                        <a:effectLst/>
                        <a:latin typeface="+mn-lt"/>
                        <a:ea typeface="+mn-ea"/>
                        <a:cs typeface="+mn-cs"/>
                      </a:endParaRPr>
                    </a:p>
                    <a:p>
                      <a:endParaRPr lang="en-US" sz="1600" dirty="0"/>
                    </a:p>
                  </a:txBody>
                  <a:tcPr/>
                </a:tc>
                <a:tc>
                  <a:txBody>
                    <a:bodyPr/>
                    <a:lstStyle/>
                    <a:p>
                      <a:r>
                        <a:rPr lang="en-US" sz="1800" b="0" i="0" kern="1200" dirty="0">
                          <a:solidFill>
                            <a:schemeClr val="dk1"/>
                          </a:solidFill>
                          <a:effectLst/>
                          <a:latin typeface="+mn-lt"/>
                          <a:ea typeface="+mn-ea"/>
                          <a:cs typeface="+mn-cs"/>
                        </a:rPr>
                        <a:t>array&lt;string&gt; ,</a:t>
                      </a:r>
                      <a:r>
                        <a:rPr lang="en-US" sz="1600" b="0" i="0" kern="1200" dirty="0">
                          <a:solidFill>
                            <a:schemeClr val="dk1"/>
                          </a:solidFill>
                          <a:effectLst/>
                          <a:latin typeface="+mn-lt"/>
                          <a:ea typeface="+mn-ea"/>
                          <a:cs typeface="+mn-cs"/>
                        </a:rPr>
                        <a:t> indicates the genre of every movie</a:t>
                      </a:r>
                    </a:p>
                    <a:p>
                      <a:endParaRPr lang="en-US" sz="18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A movie can have one or more genre</a:t>
                      </a:r>
                      <a:endParaRPr lang="en-US" sz="1600" dirty="0"/>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337561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0C7D-044D-4D79-9D68-CDF6A069918A}"/>
              </a:ext>
            </a:extLst>
          </p:cNvPr>
          <p:cNvSpPr>
            <a:spLocks noGrp="1"/>
          </p:cNvSpPr>
          <p:nvPr>
            <p:ph type="title"/>
          </p:nvPr>
        </p:nvSpPr>
        <p:spPr>
          <a:xfrm>
            <a:off x="838200" y="365125"/>
            <a:ext cx="10515600" cy="877749"/>
          </a:xfrm>
        </p:spPr>
        <p:txBody>
          <a:bodyPr>
            <a:normAutofit/>
          </a:bodyPr>
          <a:lstStyle/>
          <a:p>
            <a:r>
              <a:rPr lang="en-US" sz="2400" b="0" i="0" kern="1200" dirty="0">
                <a:solidFill>
                  <a:schemeClr val="tx1"/>
                </a:solidFill>
                <a:effectLst/>
                <a:latin typeface="+mn-lt"/>
                <a:ea typeface="+mn-ea"/>
                <a:cs typeface="+mn-cs"/>
              </a:rPr>
              <a:t>1-What is the Title of the Top-rated Action and Comedy movie?</a:t>
            </a:r>
            <a:endParaRPr lang="en-US" sz="2400" dirty="0"/>
          </a:p>
        </p:txBody>
      </p:sp>
      <p:sp>
        <p:nvSpPr>
          <p:cNvPr id="3" name="Content Placeholder 2">
            <a:extLst>
              <a:ext uri="{FF2B5EF4-FFF2-40B4-BE49-F238E27FC236}">
                <a16:creationId xmlns:a16="http://schemas.microsoft.com/office/drawing/2014/main" id="{02EF4C2A-FE24-49F6-B8F0-8B91BD489404}"/>
              </a:ext>
            </a:extLst>
          </p:cNvPr>
          <p:cNvSpPr>
            <a:spLocks noGrp="1"/>
          </p:cNvSpPr>
          <p:nvPr>
            <p:ph sz="half" idx="1"/>
          </p:nvPr>
        </p:nvSpPr>
        <p:spPr>
          <a:xfrm>
            <a:off x="838200" y="1470581"/>
            <a:ext cx="5411680" cy="5022294"/>
          </a:xfrm>
        </p:spPr>
        <p:txBody>
          <a:bodyPr>
            <a:normAutofit fontScale="47500" lnSpcReduction="20000"/>
          </a:bodyPr>
          <a:lstStyle/>
          <a:p>
            <a:r>
              <a:rPr lang="en-US" sz="5000" b="1" dirty="0">
                <a:solidFill>
                  <a:schemeClr val="bg2">
                    <a:lumMod val="50000"/>
                  </a:schemeClr>
                </a:solidFill>
                <a:latin typeface="Courier New" panose="02070309020205020404" pitchFamily="49" charset="0"/>
              </a:rPr>
              <a:t>Our approach</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OBTAIN RATINGS FOR ALL COMEDY AND ACTION MOVIES </a:t>
            </a:r>
          </a:p>
          <a:p>
            <a:r>
              <a:rPr lang="en-US" sz="2800" dirty="0">
                <a:latin typeface="Courier New" panose="02070309020205020404" pitchFamily="49" charset="0"/>
              </a:rPr>
              <a:t>(1)  SELECT r.movieid as movieid,userid,rating,title,genres FROM ratings r INNER JOIN movies m ON r.movieid=m.movieid WHERE array_contains(genres,'Comedy') AND array_contains(</a:t>
            </a:r>
            <a:r>
              <a:rPr lang="en-US" sz="2800" dirty="0" err="1">
                <a:latin typeface="Courier New" panose="02070309020205020404" pitchFamily="49" charset="0"/>
              </a:rPr>
              <a:t>genres,'Action</a:t>
            </a:r>
            <a:r>
              <a:rPr lang="en-US" sz="2800" dirty="0">
                <a:latin typeface="Courier New" panose="02070309020205020404" pitchFamily="49" charset="0"/>
              </a:rPr>
              <a:t>')</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COUNT NUMBER OF RATINGS IN DESCENDING ORDER AND SELECT THE FIRST </a:t>
            </a:r>
          </a:p>
          <a:p>
            <a:r>
              <a:rPr lang="en-US" sz="2800" dirty="0">
                <a:latin typeface="Courier New" panose="02070309020205020404" pitchFamily="49" charset="0"/>
              </a:rPr>
              <a:t>(2)  SELECT movieid,title,COUNT(rating) </a:t>
            </a:r>
            <a:r>
              <a:rPr lang="en-US" sz="2800" dirty="0" err="1">
                <a:latin typeface="Courier New" panose="02070309020205020404" pitchFamily="49" charset="0"/>
              </a:rPr>
              <a:t>count_rat</a:t>
            </a:r>
            <a:r>
              <a:rPr lang="en-US" sz="2800" dirty="0">
                <a:latin typeface="Courier New" panose="02070309020205020404" pitchFamily="49" charset="0"/>
              </a:rPr>
              <a:t> FROM (1) m GROUP BY </a:t>
            </a:r>
            <a:r>
              <a:rPr lang="en-US" sz="2800" dirty="0" err="1">
                <a:latin typeface="Courier New" panose="02070309020205020404" pitchFamily="49" charset="0"/>
              </a:rPr>
              <a:t>movieid,title</a:t>
            </a:r>
            <a:r>
              <a:rPr lang="en-US" sz="2800" dirty="0">
                <a:latin typeface="Courier New" panose="02070309020205020404" pitchFamily="49" charset="0"/>
              </a:rPr>
              <a:t> ORDER BY </a:t>
            </a:r>
            <a:r>
              <a:rPr lang="en-US" sz="2800" dirty="0" err="1">
                <a:latin typeface="Courier New" panose="02070309020205020404" pitchFamily="49" charset="0"/>
              </a:rPr>
              <a:t>count_rat</a:t>
            </a:r>
            <a:r>
              <a:rPr lang="en-US" sz="2800" dirty="0">
                <a:latin typeface="Courier New" panose="02070309020205020404" pitchFamily="49" charset="0"/>
              </a:rPr>
              <a:t> DESC LIMIT 1;</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FINAL</a:t>
            </a:r>
          </a:p>
          <a:p>
            <a:r>
              <a:rPr lang="en-US" sz="2800" dirty="0">
                <a:latin typeface="Courier New" panose="02070309020205020404" pitchFamily="49" charset="0"/>
              </a:rPr>
              <a:t>SELECT movieid,title,COUNT(rating) </a:t>
            </a:r>
            <a:r>
              <a:rPr lang="en-US" sz="2800" dirty="0" err="1">
                <a:latin typeface="Courier New" panose="02070309020205020404" pitchFamily="49" charset="0"/>
              </a:rPr>
              <a:t>count_rat</a:t>
            </a:r>
            <a:r>
              <a:rPr lang="en-US" sz="2800" dirty="0">
                <a:latin typeface="Courier New" panose="02070309020205020404" pitchFamily="49" charset="0"/>
              </a:rPr>
              <a:t> FROM (SELECT r.movieid as movieid,userid,rating,title,genres FROM ratings r INNER JOIN movies m ON r.movieid=m.movieid WHERE array_contains(genres,'Comedy') AND array_contains(</a:t>
            </a:r>
            <a:r>
              <a:rPr lang="en-US" sz="2800" dirty="0" err="1">
                <a:latin typeface="Courier New" panose="02070309020205020404" pitchFamily="49" charset="0"/>
              </a:rPr>
              <a:t>genres,'Action</a:t>
            </a:r>
            <a:r>
              <a:rPr lang="en-US" sz="2800" dirty="0">
                <a:latin typeface="Courier New" panose="02070309020205020404" pitchFamily="49" charset="0"/>
              </a:rPr>
              <a:t>')) m GROUP BY </a:t>
            </a:r>
            <a:r>
              <a:rPr lang="en-US" sz="2800" dirty="0" err="1">
                <a:latin typeface="Courier New" panose="02070309020205020404" pitchFamily="49" charset="0"/>
              </a:rPr>
              <a:t>movieid,title</a:t>
            </a:r>
            <a:r>
              <a:rPr lang="en-US" sz="2800" dirty="0">
                <a:latin typeface="Courier New" panose="02070309020205020404" pitchFamily="49" charset="0"/>
              </a:rPr>
              <a:t> ORDER BY </a:t>
            </a:r>
            <a:r>
              <a:rPr lang="en-US" sz="2800" dirty="0" err="1">
                <a:latin typeface="Courier New" panose="02070309020205020404" pitchFamily="49" charset="0"/>
              </a:rPr>
              <a:t>count_rat</a:t>
            </a:r>
            <a:r>
              <a:rPr lang="en-US" sz="2800" dirty="0">
                <a:latin typeface="Courier New" panose="02070309020205020404" pitchFamily="49" charset="0"/>
              </a:rPr>
              <a:t> DESC LIMIT 1;</a:t>
            </a:r>
          </a:p>
          <a:p>
            <a:endParaRPr lang="en-US" dirty="0"/>
          </a:p>
        </p:txBody>
      </p:sp>
      <p:pic>
        <p:nvPicPr>
          <p:cNvPr id="6" name="Content Placeholder 5">
            <a:extLst>
              <a:ext uri="{FF2B5EF4-FFF2-40B4-BE49-F238E27FC236}">
                <a16:creationId xmlns:a16="http://schemas.microsoft.com/office/drawing/2014/main" id="{6B7AC131-63D1-4BBD-B4FE-799A866A96CF}"/>
              </a:ext>
            </a:extLst>
          </p:cNvPr>
          <p:cNvPicPr>
            <a:picLocks noGrp="1" noChangeAspect="1"/>
          </p:cNvPicPr>
          <p:nvPr>
            <p:ph sz="half" idx="2"/>
          </p:nvPr>
        </p:nvPicPr>
        <p:blipFill>
          <a:blip r:embed="rId2"/>
          <a:stretch>
            <a:fillRect/>
          </a:stretch>
        </p:blipFill>
        <p:spPr>
          <a:xfrm>
            <a:off x="6715125" y="2476500"/>
            <a:ext cx="4409548" cy="1276350"/>
          </a:xfrm>
        </p:spPr>
      </p:pic>
    </p:spTree>
    <p:extLst>
      <p:ext uri="{BB962C8B-B14F-4D97-AF65-F5344CB8AC3E}">
        <p14:creationId xmlns:p14="http://schemas.microsoft.com/office/powerpoint/2010/main" val="26811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77A9-BDEB-46B5-B2B3-4CFB737F6C0A}"/>
              </a:ext>
            </a:extLst>
          </p:cNvPr>
          <p:cNvSpPr>
            <a:spLocks noGrp="1"/>
          </p:cNvSpPr>
          <p:nvPr>
            <p:ph type="ctrTitle"/>
          </p:nvPr>
        </p:nvSpPr>
        <p:spPr>
          <a:xfrm>
            <a:off x="1524000" y="923827"/>
            <a:ext cx="9144000" cy="1300899"/>
          </a:xfrm>
        </p:spPr>
        <p:txBody>
          <a:bodyPr/>
          <a:lstStyle/>
          <a:p>
            <a:r>
              <a:rPr lang="en-US" dirty="0"/>
              <a:t>The purpose</a:t>
            </a:r>
          </a:p>
        </p:txBody>
      </p:sp>
      <p:sp>
        <p:nvSpPr>
          <p:cNvPr id="3" name="Subtitle 2">
            <a:extLst>
              <a:ext uri="{FF2B5EF4-FFF2-40B4-BE49-F238E27FC236}">
                <a16:creationId xmlns:a16="http://schemas.microsoft.com/office/drawing/2014/main" id="{F0169BD0-FB12-4F17-978B-DEFFEF429008}"/>
              </a:ext>
            </a:extLst>
          </p:cNvPr>
          <p:cNvSpPr>
            <a:spLocks noGrp="1"/>
          </p:cNvSpPr>
          <p:nvPr>
            <p:ph type="subTitle" idx="1"/>
          </p:nvPr>
        </p:nvSpPr>
        <p:spPr>
          <a:xfrm>
            <a:off x="1524000" y="3007151"/>
            <a:ext cx="9144000" cy="2250649"/>
          </a:xfrm>
        </p:spPr>
        <p:txBody>
          <a:bodyPr>
            <a:normAutofit/>
          </a:bodyPr>
          <a:lstStyle/>
          <a:p>
            <a:r>
              <a:rPr lang="en-US" sz="2400" cap="none" spc="0" dirty="0">
                <a:solidFill>
                  <a:schemeClr val="tx1"/>
                </a:solidFill>
              </a:rPr>
              <a:t>After investing a lot in action and comedy movies the company needs an accurate evaluation based on customers rating. Based on the projects results the company would have a better idea about what customers highest rating  so the company can focus more on producing movies with the same concept.</a:t>
            </a:r>
          </a:p>
          <a:p>
            <a:endParaRPr lang="en-US" dirty="0"/>
          </a:p>
        </p:txBody>
      </p:sp>
    </p:spTree>
    <p:extLst>
      <p:ext uri="{BB962C8B-B14F-4D97-AF65-F5344CB8AC3E}">
        <p14:creationId xmlns:p14="http://schemas.microsoft.com/office/powerpoint/2010/main" val="123565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8ABC-3FE5-450B-A06F-CE23877A5E0E}"/>
              </a:ext>
            </a:extLst>
          </p:cNvPr>
          <p:cNvSpPr>
            <a:spLocks noGrp="1"/>
          </p:cNvSpPr>
          <p:nvPr>
            <p:ph type="title"/>
          </p:nvPr>
        </p:nvSpPr>
        <p:spPr/>
        <p:txBody>
          <a:bodyPr>
            <a:normAutofit/>
          </a:bodyPr>
          <a:lstStyle/>
          <a:p>
            <a:r>
              <a:rPr lang="en-US" sz="2700" b="0" i="0" kern="1200" dirty="0">
                <a:solidFill>
                  <a:schemeClr val="tx1">
                    <a:lumMod val="95000"/>
                    <a:lumOff val="5000"/>
                  </a:schemeClr>
                </a:solidFill>
                <a:effectLst/>
                <a:latin typeface="+mn-lt"/>
                <a:ea typeface="+mn-ea"/>
                <a:cs typeface="+mn-cs"/>
              </a:rPr>
              <a:t>2-What is the User with the highest average rating for a specific year?</a:t>
            </a:r>
            <a:br>
              <a:rPr lang="en-US" sz="3600" cap="none" spc="0" dirty="0">
                <a:solidFill>
                  <a:schemeClr val="tx1">
                    <a:lumMod val="95000"/>
                    <a:lumOff val="5000"/>
                  </a:schemeClr>
                </a:solidFill>
              </a:rPr>
            </a:br>
            <a:endParaRPr lang="en-US" dirty="0"/>
          </a:p>
        </p:txBody>
      </p:sp>
      <p:sp>
        <p:nvSpPr>
          <p:cNvPr id="3" name="Content Placeholder 2">
            <a:extLst>
              <a:ext uri="{FF2B5EF4-FFF2-40B4-BE49-F238E27FC236}">
                <a16:creationId xmlns:a16="http://schemas.microsoft.com/office/drawing/2014/main" id="{ABDFB70D-EFAA-4007-9394-C430FF2B5E77}"/>
              </a:ext>
            </a:extLst>
          </p:cNvPr>
          <p:cNvSpPr>
            <a:spLocks noGrp="1"/>
          </p:cNvSpPr>
          <p:nvPr>
            <p:ph sz="half" idx="1"/>
          </p:nvPr>
        </p:nvSpPr>
        <p:spPr>
          <a:xfrm>
            <a:off x="838200" y="1385740"/>
            <a:ext cx="5181600" cy="5175316"/>
          </a:xfrm>
        </p:spPr>
        <p:txBody>
          <a:bodyPr>
            <a:normAutofit fontScale="70000" lnSpcReduction="20000"/>
          </a:bodyPr>
          <a:lstStyle/>
          <a:p>
            <a:r>
              <a:rPr lang="en-US" sz="2900" b="1" dirty="0">
                <a:solidFill>
                  <a:schemeClr val="bg2">
                    <a:lumMod val="50000"/>
                  </a:schemeClr>
                </a:solidFill>
                <a:latin typeface="Courier New" panose="02070309020205020404" pitchFamily="49" charset="0"/>
              </a:rPr>
              <a:t>Our approach</a:t>
            </a:r>
          </a:p>
          <a:p>
            <a:endParaRPr lang="en-US" sz="2900" b="1" dirty="0">
              <a:latin typeface="Courier New" panose="02070309020205020404" pitchFamily="49" charset="0"/>
            </a:endParaRPr>
          </a:p>
          <a:p>
            <a:r>
              <a:rPr lang="en-US" sz="1900" b="1" dirty="0">
                <a:latin typeface="Courier New" panose="02070309020205020404" pitchFamily="49" charset="0"/>
              </a:rPr>
              <a:t>-- USERID AND RATES FOR ALL USERS FOR A SPECIFIC YEAR</a:t>
            </a:r>
          </a:p>
          <a:p>
            <a:r>
              <a:rPr lang="en-US" sz="1900" dirty="0">
                <a:latin typeface="Courier New" panose="02070309020205020404" pitchFamily="49" charset="0"/>
              </a:rPr>
              <a:t>1 SELECT r.movieid,userid,rating,title FROM ratings r INNER JOIN movies m ON r.movieid=m.movieid WHERE title LIKE "%1995%"</a:t>
            </a:r>
          </a:p>
          <a:p>
            <a:endParaRPr lang="en-US" sz="1900" dirty="0">
              <a:latin typeface="Courier New" panose="02070309020205020404" pitchFamily="49" charset="0"/>
            </a:endParaRPr>
          </a:p>
          <a:p>
            <a:r>
              <a:rPr lang="en-US" sz="1900" b="1" dirty="0">
                <a:latin typeface="Courier New" panose="02070309020205020404" pitchFamily="49" charset="0"/>
              </a:rPr>
              <a:t>--HIGHEST AVERAGE RATING USERID</a:t>
            </a:r>
          </a:p>
          <a:p>
            <a:r>
              <a:rPr lang="en-US" sz="1900" dirty="0">
                <a:latin typeface="Courier New" panose="02070309020205020404" pitchFamily="49" charset="0"/>
              </a:rPr>
              <a:t>2 SELECT r.userid,avg(rating) avg FROM (1) r GROUP BY (r.userid) ORDER BY avg DESC LIMIT 1</a:t>
            </a:r>
          </a:p>
          <a:p>
            <a:endParaRPr lang="en-US" sz="1900" dirty="0">
              <a:latin typeface="Courier New" panose="02070309020205020404" pitchFamily="49" charset="0"/>
            </a:endParaRPr>
          </a:p>
          <a:p>
            <a:r>
              <a:rPr lang="en-US" sz="1900" b="1" dirty="0">
                <a:latin typeface="Courier New" panose="02070309020205020404" pitchFamily="49" charset="0"/>
              </a:rPr>
              <a:t>--OBTAIN PERSONAL INFORMATION FROM TABLE USER FOR THE USER WITH THE HIGHEST AVERAGE RATING</a:t>
            </a:r>
          </a:p>
          <a:p>
            <a:r>
              <a:rPr lang="en-US" sz="1900" dirty="0">
                <a:latin typeface="Courier New" panose="02070309020205020404" pitchFamily="49" charset="0"/>
              </a:rPr>
              <a:t>3 SELECT u.userid, u.age, x.avg from users u join (2)x WHERE u.userid = x.userid;</a:t>
            </a:r>
          </a:p>
          <a:p>
            <a:endParaRPr lang="en-US" sz="1900" dirty="0">
              <a:latin typeface="Courier New" panose="02070309020205020404" pitchFamily="49" charset="0"/>
            </a:endParaRPr>
          </a:p>
          <a:p>
            <a:r>
              <a:rPr lang="en-US" sz="1900" b="1" dirty="0">
                <a:latin typeface="Courier New" panose="02070309020205020404" pitchFamily="49" charset="0"/>
              </a:rPr>
              <a:t>--FINAL </a:t>
            </a:r>
          </a:p>
          <a:p>
            <a:r>
              <a:rPr lang="en-US" sz="1900" dirty="0">
                <a:latin typeface="Courier New" panose="02070309020205020404" pitchFamily="49" charset="0"/>
              </a:rPr>
              <a:t>SELECT u.userid, u.age, x.avg from users u join (SELECT r.userid,avg(rating) avg FROM (SELECT r.movieid,userid,rating,title FROM ratings r INNER JOIN movies m ON r.movieid=m.movieid WHERE title LIKE "%1995%") r GROUP BY (r.userid) ORDER BY avg DESC LIMIT 1)x WHERE u.userid = x.userid;</a:t>
            </a:r>
          </a:p>
          <a:p>
            <a:endParaRPr lang="en-US" sz="1800" dirty="0">
              <a:latin typeface="Courier New" panose="02070309020205020404" pitchFamily="49" charset="0"/>
            </a:endParaRPr>
          </a:p>
          <a:p>
            <a:endParaRPr lang="en-US" dirty="0"/>
          </a:p>
        </p:txBody>
      </p:sp>
      <p:sp>
        <p:nvSpPr>
          <p:cNvPr id="4" name="Content Placeholder 3">
            <a:extLst>
              <a:ext uri="{FF2B5EF4-FFF2-40B4-BE49-F238E27FC236}">
                <a16:creationId xmlns:a16="http://schemas.microsoft.com/office/drawing/2014/main" id="{BC6CDFD1-2832-433D-A321-8EC3FBB1D94D}"/>
              </a:ext>
            </a:extLst>
          </p:cNvPr>
          <p:cNvSpPr>
            <a:spLocks noGrp="1"/>
          </p:cNvSpPr>
          <p:nvPr>
            <p:ph sz="half" idx="2"/>
          </p:nvPr>
        </p:nvSpPr>
        <p:spPr>
          <a:xfrm>
            <a:off x="6511565" y="1825625"/>
            <a:ext cx="5181600" cy="4351338"/>
          </a:xfrm>
        </p:spPr>
        <p:txBody>
          <a:bodyPr>
            <a:normAutofit fontScale="70000" lnSpcReduction="20000"/>
          </a:bodyPr>
          <a:lstStyle/>
          <a:p>
            <a:r>
              <a:rPr lang="en-US" dirty="0"/>
              <a:t>For 1995</a:t>
            </a:r>
          </a:p>
          <a:p>
            <a:pPr marL="0" indent="0">
              <a:buNone/>
            </a:pP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CAD4FADE-A3CB-402E-A5B6-34B2638EAA3C}"/>
              </a:ext>
            </a:extLst>
          </p:cNvPr>
          <p:cNvPicPr>
            <a:picLocks noChangeAspect="1"/>
          </p:cNvPicPr>
          <p:nvPr/>
        </p:nvPicPr>
        <p:blipFill>
          <a:blip r:embed="rId2"/>
          <a:stretch>
            <a:fillRect/>
          </a:stretch>
        </p:blipFill>
        <p:spPr>
          <a:xfrm>
            <a:off x="6632276" y="2375555"/>
            <a:ext cx="4378231" cy="1258094"/>
          </a:xfrm>
          <a:prstGeom prst="rect">
            <a:avLst/>
          </a:prstGeom>
        </p:spPr>
      </p:pic>
    </p:spTree>
    <p:extLst>
      <p:ext uri="{BB962C8B-B14F-4D97-AF65-F5344CB8AC3E}">
        <p14:creationId xmlns:p14="http://schemas.microsoft.com/office/powerpoint/2010/main" val="47845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776</TotalTime>
  <Words>1335</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Revature movies</vt:lpstr>
      <vt:lpstr>Projects idea</vt:lpstr>
      <vt:lpstr>Mohammad Aydin Max Landa</vt:lpstr>
      <vt:lpstr>Users Table</vt:lpstr>
      <vt:lpstr>Ratings Table</vt:lpstr>
      <vt:lpstr>Movies Table</vt:lpstr>
      <vt:lpstr>1-What is the Title of the Top-rated Action and Comedy movie?</vt:lpstr>
      <vt:lpstr>The purpose</vt:lpstr>
      <vt:lpstr>2-What is the User with the highest average rating for a specific year? </vt:lpstr>
      <vt:lpstr>The purpose</vt:lpstr>
      <vt:lpstr>3-Get top 10 ranking movies for the year ? </vt:lpstr>
      <vt:lpstr>The purpose</vt:lpstr>
      <vt:lpstr>4-Top 25 rated movies having at least 50 views. </vt:lpstr>
      <vt:lpstr>The purpose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 movies</dc:title>
  <dc:creator>GhyathALFARKH</dc:creator>
  <cp:lastModifiedBy>;GhyathALFARKH</cp:lastModifiedBy>
  <cp:revision>5</cp:revision>
  <dcterms:created xsi:type="dcterms:W3CDTF">2022-04-09T19:35:52Z</dcterms:created>
  <dcterms:modified xsi:type="dcterms:W3CDTF">2022-04-12T21:46:19Z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