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88"/>
  </p:notes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9918A03-EA86-4CF2-8EAB-88AB3844F8DB}" type="datetimeFigureOut">
              <a:rPr lang="en-US" smtClean="0"/>
              <a:pPr/>
              <a:t>6/12/2021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F0B03-09E9-4C69-B218-2821C88A2AD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54FF0B03-09E9-4C69-B218-2821C88A2ADA}" type="slidenum">
              <a:rPr lang="en-IN" smtClean="0"/>
              <a:pPr/>
              <a:t>20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764E33D-2A30-48C1-9849-977DF1155C50}" type="datetimeFigureOut">
              <a:rPr lang="en-US" smtClean="0"/>
              <a:pPr/>
              <a:t>6/12/2021</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1B3F791-3D81-4C0D-A1AC-EACB04D016B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4E33D-2A30-48C1-9849-977DF1155C50}" type="datetimeFigureOut">
              <a:rPr lang="en-US" smtClean="0"/>
              <a:pPr/>
              <a:t>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4E33D-2A30-48C1-9849-977DF1155C50}" type="datetimeFigureOut">
              <a:rPr lang="en-US" smtClean="0"/>
              <a:pPr/>
              <a:t>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64E33D-2A30-48C1-9849-977DF1155C50}" type="datetimeFigureOut">
              <a:rPr lang="en-US" smtClean="0"/>
              <a:pPr/>
              <a:t>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764E33D-2A30-48C1-9849-977DF1155C50}" type="datetimeFigureOut">
              <a:rPr lang="en-US" smtClean="0"/>
              <a:pPr/>
              <a:t>6/12/2021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B3F791-3D81-4C0D-A1AC-EACB04D016B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64E33D-2A30-48C1-9849-977DF1155C50}" type="datetimeFigureOut">
              <a:rPr lang="en-US" smtClean="0"/>
              <a:pPr/>
              <a:t>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764E33D-2A30-48C1-9849-977DF1155C50}" type="datetimeFigureOut">
              <a:rPr lang="en-US" smtClean="0"/>
              <a:pPr/>
              <a:t>6/12/2021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64E33D-2A30-48C1-9849-977DF1155C50}" type="datetimeFigureOut">
              <a:rPr lang="en-US" smtClean="0"/>
              <a:pPr/>
              <a:t>6/12/2021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4E33D-2A30-48C1-9849-977DF1155C50}" type="datetimeFigureOut">
              <a:rPr lang="en-US" smtClean="0"/>
              <a:pPr/>
              <a:t>6/12/2021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764E33D-2A30-48C1-9849-977DF1155C50}" type="datetimeFigureOut">
              <a:rPr lang="en-US" smtClean="0"/>
              <a:pPr/>
              <a:t>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B3F791-3D81-4C0D-A1AC-EACB04D016B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764E33D-2A30-48C1-9849-977DF1155C50}" type="datetimeFigureOut">
              <a:rPr lang="en-US" smtClean="0"/>
              <a:pPr/>
              <a:t>6/12/2021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1B3F791-3D81-4C0D-A1AC-EACB04D016B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764E33D-2A30-48C1-9849-977DF1155C50}" type="datetimeFigureOut">
              <a:rPr lang="en-US" smtClean="0"/>
              <a:pPr/>
              <a:t>6/12/2021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1B3F791-3D81-4C0D-A1AC-EACB04D016B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ndex.php?title=Statfs&amp;action=edit&amp;redlink=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8004" y="285728"/>
            <a:ext cx="7851648" cy="1828800"/>
          </a:xfrm>
        </p:spPr>
        <p:txBody>
          <a:bodyPr/>
          <a:lstStyle/>
          <a:p>
            <a:pPr algn="ctr"/>
            <a:r>
              <a:rPr lang="en-US" dirty="0" smtClean="0">
                <a:solidFill>
                  <a:schemeClr val="accent1">
                    <a:lumMod val="60000"/>
                    <a:lumOff val="40000"/>
                  </a:schemeClr>
                </a:solidFill>
              </a:rPr>
              <a:t>       Day </a:t>
            </a:r>
            <a:r>
              <a:rPr lang="en-US" dirty="0" smtClean="0">
                <a:solidFill>
                  <a:schemeClr val="accent1">
                    <a:lumMod val="60000"/>
                    <a:lumOff val="40000"/>
                  </a:schemeClr>
                </a:solidFill>
              </a:rPr>
              <a:t>2 - Contents</a:t>
            </a:r>
            <a:endParaRPr lang="en-IN" dirty="0">
              <a:solidFill>
                <a:schemeClr val="accent1">
                  <a:lumMod val="60000"/>
                  <a:lumOff val="40000"/>
                </a:schemeClr>
              </a:solidFill>
            </a:endParaRPr>
          </a:p>
        </p:txBody>
      </p:sp>
      <p:sp>
        <p:nvSpPr>
          <p:cNvPr id="3" name="Subtitle 2"/>
          <p:cNvSpPr>
            <a:spLocks noGrp="1"/>
          </p:cNvSpPr>
          <p:nvPr>
            <p:ph type="subTitle" idx="1"/>
          </p:nvPr>
        </p:nvSpPr>
        <p:spPr>
          <a:xfrm>
            <a:off x="1285852" y="2357430"/>
            <a:ext cx="6858048" cy="3857652"/>
          </a:xfrm>
        </p:spPr>
        <p:txBody>
          <a:bodyPr>
            <a:normAutofit lnSpcReduction="10000"/>
          </a:bodyPr>
          <a:lstStyle/>
          <a:p>
            <a:pPr marL="514350" indent="-514350" algn="just">
              <a:buAutoNum type="arabicPeriod"/>
            </a:pPr>
            <a:r>
              <a:rPr lang="en-US" sz="2800" dirty="0" smtClean="0">
                <a:solidFill>
                  <a:schemeClr val="tx1">
                    <a:lumMod val="95000"/>
                  </a:schemeClr>
                </a:solidFill>
              </a:rPr>
              <a:t>Commands:</a:t>
            </a:r>
          </a:p>
          <a:p>
            <a:pPr marL="971550" lvl="1" indent="-514350" algn="just">
              <a:buFont typeface="Wingdings 2"/>
              <a:buAutoNum type="arabicPeriod"/>
            </a:pPr>
            <a:r>
              <a:rPr lang="en-US" sz="2800" dirty="0" err="1" smtClean="0">
                <a:solidFill>
                  <a:schemeClr val="tx1">
                    <a:lumMod val="95000"/>
                  </a:schemeClr>
                </a:solidFill>
              </a:rPr>
              <a:t>Df</a:t>
            </a:r>
            <a:r>
              <a:rPr lang="en-US" sz="2800" dirty="0" smtClean="0">
                <a:solidFill>
                  <a:schemeClr val="tx1">
                    <a:lumMod val="95000"/>
                  </a:schemeClr>
                </a:solidFill>
              </a:rPr>
              <a:t>, </a:t>
            </a:r>
            <a:r>
              <a:rPr lang="en-US" sz="2800" dirty="0" err="1" smtClean="0">
                <a:solidFill>
                  <a:schemeClr val="tx1">
                    <a:lumMod val="95000"/>
                  </a:schemeClr>
                </a:solidFill>
              </a:rPr>
              <a:t>fdisk</a:t>
            </a:r>
            <a:r>
              <a:rPr lang="en-US" sz="2800" dirty="0" smtClean="0">
                <a:solidFill>
                  <a:schemeClr val="tx1">
                    <a:lumMod val="95000"/>
                  </a:schemeClr>
                </a:solidFill>
              </a:rPr>
              <a:t>, </a:t>
            </a:r>
            <a:r>
              <a:rPr lang="en-US" sz="2800" dirty="0" err="1" smtClean="0">
                <a:solidFill>
                  <a:schemeClr val="tx1">
                    <a:lumMod val="95000"/>
                  </a:schemeClr>
                </a:solidFill>
              </a:rPr>
              <a:t>sfdisk</a:t>
            </a:r>
            <a:r>
              <a:rPr lang="en-US" sz="2800" dirty="0" smtClean="0">
                <a:solidFill>
                  <a:schemeClr val="tx1">
                    <a:lumMod val="95000"/>
                  </a:schemeClr>
                </a:solidFill>
              </a:rPr>
              <a:t>, </a:t>
            </a:r>
            <a:r>
              <a:rPr lang="en-US" sz="2800" dirty="0" err="1" smtClean="0">
                <a:solidFill>
                  <a:schemeClr val="tx1">
                    <a:lumMod val="95000"/>
                  </a:schemeClr>
                </a:solidFill>
              </a:rPr>
              <a:t>cfdisk</a:t>
            </a:r>
            <a:r>
              <a:rPr lang="en-US" sz="2800" dirty="0" smtClean="0">
                <a:solidFill>
                  <a:schemeClr val="tx1">
                    <a:lumMod val="95000"/>
                  </a:schemeClr>
                </a:solidFill>
              </a:rPr>
              <a:t>, </a:t>
            </a:r>
            <a:r>
              <a:rPr lang="en-US" sz="2800" dirty="0" err="1" smtClean="0">
                <a:solidFill>
                  <a:schemeClr val="tx1">
                    <a:lumMod val="95000"/>
                  </a:schemeClr>
                </a:solidFill>
              </a:rPr>
              <a:t>lsblk</a:t>
            </a:r>
            <a:r>
              <a:rPr lang="en-US" sz="2800" dirty="0" smtClean="0">
                <a:solidFill>
                  <a:schemeClr val="tx1">
                    <a:lumMod val="95000"/>
                  </a:schemeClr>
                </a:solidFill>
              </a:rPr>
              <a:t>, </a:t>
            </a:r>
            <a:r>
              <a:rPr lang="en-US" sz="2800" dirty="0" err="1" smtClean="0">
                <a:solidFill>
                  <a:schemeClr val="tx1">
                    <a:lumMod val="95000"/>
                  </a:schemeClr>
                </a:solidFill>
              </a:rPr>
              <a:t>blkid</a:t>
            </a:r>
            <a:r>
              <a:rPr lang="en-US" sz="2800" dirty="0" smtClean="0">
                <a:solidFill>
                  <a:schemeClr val="tx1">
                    <a:lumMod val="95000"/>
                  </a:schemeClr>
                </a:solidFill>
              </a:rPr>
              <a:t>, </a:t>
            </a:r>
            <a:r>
              <a:rPr lang="en-US" sz="2800" dirty="0" err="1" smtClean="0">
                <a:solidFill>
                  <a:schemeClr val="tx1">
                    <a:lumMod val="95000"/>
                  </a:schemeClr>
                </a:solidFill>
              </a:rPr>
              <a:t>mdadm</a:t>
            </a:r>
            <a:endParaRPr lang="en-US" sz="2800" dirty="0" smtClean="0">
              <a:solidFill>
                <a:schemeClr val="tx1">
                  <a:lumMod val="95000"/>
                </a:schemeClr>
              </a:solidFill>
            </a:endParaRPr>
          </a:p>
          <a:p>
            <a:pPr marL="514350" indent="-514350" algn="just">
              <a:buAutoNum type="arabicPeriod"/>
            </a:pPr>
            <a:r>
              <a:rPr lang="en-US" sz="2800" dirty="0" smtClean="0">
                <a:solidFill>
                  <a:schemeClr val="tx1">
                    <a:lumMod val="95000"/>
                  </a:schemeClr>
                </a:solidFill>
              </a:rPr>
              <a:t>File </a:t>
            </a:r>
            <a:r>
              <a:rPr lang="en-US" sz="2800" dirty="0" smtClean="0">
                <a:solidFill>
                  <a:schemeClr val="tx1">
                    <a:lumMod val="95000"/>
                  </a:schemeClr>
                </a:solidFill>
              </a:rPr>
              <a:t>Editors – vim &amp; </a:t>
            </a:r>
            <a:r>
              <a:rPr lang="en-US" sz="2800" dirty="0" err="1" smtClean="0">
                <a:solidFill>
                  <a:schemeClr val="tx1">
                    <a:lumMod val="95000"/>
                  </a:schemeClr>
                </a:solidFill>
              </a:rPr>
              <a:t>nano</a:t>
            </a:r>
            <a:endParaRPr lang="en-US" sz="2800" dirty="0" smtClean="0">
              <a:solidFill>
                <a:schemeClr val="tx1">
                  <a:lumMod val="95000"/>
                </a:schemeClr>
              </a:solidFill>
            </a:endParaRPr>
          </a:p>
          <a:p>
            <a:pPr marL="514350" indent="-514350" algn="just">
              <a:buAutoNum type="arabicPeriod"/>
            </a:pPr>
            <a:r>
              <a:rPr lang="en-US" sz="2800" dirty="0" smtClean="0">
                <a:solidFill>
                  <a:schemeClr val="tx1">
                    <a:lumMod val="95000"/>
                  </a:schemeClr>
                </a:solidFill>
              </a:rPr>
              <a:t>Introduction to SSH (Credentials / Private key)</a:t>
            </a:r>
          </a:p>
          <a:p>
            <a:pPr marL="514350" indent="-514350" algn="just">
              <a:buAutoNum type="arabicPeriod"/>
            </a:pPr>
            <a:r>
              <a:rPr lang="en-US" sz="2800" dirty="0" smtClean="0">
                <a:solidFill>
                  <a:schemeClr val="tx1">
                    <a:lumMod val="95000"/>
                  </a:schemeClr>
                </a:solidFill>
              </a:rPr>
              <a:t>Introduction to Data Evolution </a:t>
            </a:r>
          </a:p>
          <a:p>
            <a:pPr marL="514350" indent="-514350" algn="just">
              <a:buAutoNum type="arabicPeriod"/>
            </a:pPr>
            <a:r>
              <a:rPr lang="en-US" sz="2800" dirty="0" smtClean="0">
                <a:solidFill>
                  <a:schemeClr val="tx1">
                    <a:lumMod val="95000"/>
                  </a:schemeClr>
                </a:solidFill>
              </a:rPr>
              <a:t>Introduction to Big data</a:t>
            </a:r>
          </a:p>
          <a:p>
            <a:pPr marL="971550" lvl="1" indent="-514350" algn="just"/>
            <a:endParaRPr lang="en-US" dirty="0" smtClean="0">
              <a:solidFill>
                <a:schemeClr val="accent4">
                  <a:lumMod val="40000"/>
                  <a:lumOff val="60000"/>
                </a:schemeClr>
              </a:solidFill>
            </a:endParaRPr>
          </a:p>
          <a:p>
            <a:pPr marL="971550" lvl="1" indent="-514350" algn="just">
              <a:buAutoNum type="arabicPeriod"/>
            </a:pPr>
            <a:endParaRPr lang="en-US" dirty="0" smtClean="0">
              <a:solidFill>
                <a:schemeClr val="tx1">
                  <a:lumMod val="95000"/>
                  <a:lumOff val="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715040"/>
          </a:xfrm>
        </p:spPr>
        <p:txBody>
          <a:bodyPr>
            <a:normAutofit fontScale="77500" lnSpcReduction="20000"/>
          </a:bodyPr>
          <a:lstStyle/>
          <a:p>
            <a:pPr fontAlgn="base">
              <a:buNone/>
            </a:pPr>
            <a:r>
              <a:rPr lang="en-IN" b="1" dirty="0" smtClean="0"/>
              <a:t>Other command line commands:</a:t>
            </a:r>
            <a:r>
              <a:rPr lang="en-IN" dirty="0" smtClean="0"/>
              <a:t> </a:t>
            </a:r>
          </a:p>
          <a:p>
            <a:pPr fontAlgn="base">
              <a:buNone/>
            </a:pPr>
            <a:endParaRPr lang="en-IN" dirty="0" smtClean="0"/>
          </a:p>
          <a:p>
            <a:pPr fontAlgn="base">
              <a:buNone/>
            </a:pPr>
            <a:r>
              <a:rPr lang="en-IN" dirty="0" smtClean="0"/>
              <a:t>	While using </a:t>
            </a:r>
            <a:r>
              <a:rPr lang="en-IN" b="1" dirty="0" err="1" smtClean="0"/>
              <a:t>cfdisk</a:t>
            </a:r>
            <a:r>
              <a:rPr lang="en-IN" dirty="0" smtClean="0"/>
              <a:t> you can use simple commands just like we use in vi editor for saving, inserting etc. The list of commands are as follows:</a:t>
            </a:r>
          </a:p>
          <a:p>
            <a:pPr fontAlgn="base">
              <a:buNone/>
            </a:pPr>
            <a:endParaRPr lang="en-IN" dirty="0" smtClean="0"/>
          </a:p>
          <a:p>
            <a:pPr fontAlgn="base"/>
            <a:r>
              <a:rPr lang="en-IN" b="1" dirty="0" smtClean="0"/>
              <a:t>b</a:t>
            </a:r>
            <a:r>
              <a:rPr lang="en-IN" dirty="0" smtClean="0"/>
              <a:t>: Toggle bootable flag of the current partition. It allows the user to select which partition is primary in the bootable drive. Just press </a:t>
            </a:r>
            <a:r>
              <a:rPr lang="en-IN" b="1" dirty="0" smtClean="0"/>
              <a:t>b</a:t>
            </a:r>
            <a:r>
              <a:rPr lang="en-IN" dirty="0" smtClean="0"/>
              <a:t> to see the results, no need of using </a:t>
            </a:r>
            <a:r>
              <a:rPr lang="en-IN" b="1" dirty="0" smtClean="0"/>
              <a:t>ctrl</a:t>
            </a:r>
            <a:r>
              <a:rPr lang="en-IN" dirty="0" smtClean="0"/>
              <a:t>.</a:t>
            </a:r>
          </a:p>
          <a:p>
            <a:pPr fontAlgn="base"/>
            <a:r>
              <a:rPr lang="en-IN" b="1" dirty="0" smtClean="0"/>
              <a:t>d</a:t>
            </a:r>
            <a:r>
              <a:rPr lang="en-IN" dirty="0" smtClean="0"/>
              <a:t>: It will </a:t>
            </a:r>
            <a:r>
              <a:rPr lang="en-IN" dirty="0" err="1" smtClean="0"/>
              <a:t>will</a:t>
            </a:r>
            <a:r>
              <a:rPr lang="en-IN" dirty="0" smtClean="0"/>
              <a:t> delete the current marked partition, making a free space for new partition.</a:t>
            </a:r>
          </a:p>
          <a:p>
            <a:pPr fontAlgn="base"/>
            <a:r>
              <a:rPr lang="en-IN" b="1" dirty="0" smtClean="0"/>
              <a:t>h</a:t>
            </a:r>
            <a:r>
              <a:rPr lang="en-IN" dirty="0" smtClean="0"/>
              <a:t>: Will print the help screen, showing commands used .</a:t>
            </a:r>
          </a:p>
          <a:p>
            <a:pPr fontAlgn="base"/>
            <a:r>
              <a:rPr lang="en-IN" b="1" dirty="0" smtClean="0"/>
              <a:t>n</a:t>
            </a:r>
            <a:r>
              <a:rPr lang="en-IN" dirty="0" smtClean="0"/>
              <a:t>: Will create a new partition of the marked free space .</a:t>
            </a:r>
          </a:p>
          <a:p>
            <a:pPr fontAlgn="base"/>
            <a:r>
              <a:rPr lang="en-IN" b="1" dirty="0" smtClean="0"/>
              <a:t>q</a:t>
            </a:r>
            <a:r>
              <a:rPr lang="en-IN" dirty="0" smtClean="0"/>
              <a:t>: Will quit the program without writing partitions to the table.</a:t>
            </a:r>
          </a:p>
          <a:p>
            <a:pPr fontAlgn="base"/>
            <a:r>
              <a:rPr lang="en-IN" b="1" dirty="0" smtClean="0"/>
              <a:t>s</a:t>
            </a:r>
            <a:r>
              <a:rPr lang="en-IN" dirty="0" smtClean="0"/>
              <a:t>: Will fix the partitions order if they are now in proper array.</a:t>
            </a:r>
          </a:p>
          <a:p>
            <a:pPr fontAlgn="base"/>
            <a:r>
              <a:rPr lang="en-IN" b="1" dirty="0" smtClean="0"/>
              <a:t>t</a:t>
            </a:r>
            <a:r>
              <a:rPr lang="en-IN" dirty="0" smtClean="0"/>
              <a:t>: Will allow you to change the partition type, allowing you to select from the list.</a:t>
            </a:r>
          </a:p>
          <a:p>
            <a:pPr fontAlgn="base"/>
            <a:r>
              <a:rPr lang="en-IN" b="1" dirty="0" smtClean="0"/>
              <a:t>u</a:t>
            </a:r>
            <a:r>
              <a:rPr lang="en-IN" dirty="0" smtClean="0"/>
              <a:t>: Will dump the disk layout in a specified script file name</a:t>
            </a:r>
          </a:p>
          <a:p>
            <a:pPr fontAlgn="base"/>
            <a:endParaRPr lang="en-IN" dirty="0" smtClean="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92500" lnSpcReduction="10000"/>
          </a:bodyPr>
          <a:lstStyle/>
          <a:p>
            <a:pPr fontAlgn="base"/>
            <a:r>
              <a:rPr lang="en-IN" b="1" dirty="0" smtClean="0"/>
              <a:t>W</a:t>
            </a:r>
            <a:r>
              <a:rPr lang="en-IN" dirty="0" smtClean="0"/>
              <a:t>: Will allow the user to write the data to the disk. The user will be asked if he or she wants to write or not by simply taking input “yes” or “no”.</a:t>
            </a:r>
          </a:p>
          <a:p>
            <a:pPr fontAlgn="base"/>
            <a:r>
              <a:rPr lang="en-IN" b="1" dirty="0" smtClean="0"/>
              <a:t>x</a:t>
            </a:r>
            <a:r>
              <a:rPr lang="en-IN" dirty="0" smtClean="0"/>
              <a:t>: Will allow the user to hide or display all extra information of the partition.</a:t>
            </a:r>
            <a:endParaRPr lang="en-IN" b="1" dirty="0" smtClean="0"/>
          </a:p>
          <a:p>
            <a:pPr fontAlgn="base"/>
            <a:r>
              <a:rPr lang="en-IN" b="1" dirty="0" smtClean="0"/>
              <a:t>Up-Arrow</a:t>
            </a:r>
            <a:r>
              <a:rPr lang="en-IN" dirty="0" smtClean="0"/>
              <a:t>: Will allow the user to move the cursor to the previous partition, like moving up in the given table list.</a:t>
            </a:r>
          </a:p>
          <a:p>
            <a:pPr fontAlgn="base"/>
            <a:r>
              <a:rPr lang="en-IN" b="1" dirty="0" smtClean="0"/>
              <a:t>Down-Arrow</a:t>
            </a:r>
            <a:r>
              <a:rPr lang="en-IN" dirty="0" smtClean="0"/>
              <a:t>: This option allows the user to move the cursor to the next partition, next partition because every new partition is placed after the previous partition.</a:t>
            </a:r>
          </a:p>
          <a:p>
            <a:pPr fontAlgn="base"/>
            <a:r>
              <a:rPr lang="en-IN" b="1" dirty="0" smtClean="0"/>
              <a:t>Left-Arrow</a:t>
            </a:r>
            <a:r>
              <a:rPr lang="en-IN" dirty="0" smtClean="0"/>
              <a:t>: This option allows the user to enter previous menu item.</a:t>
            </a:r>
          </a:p>
          <a:p>
            <a:pPr fontAlgn="base"/>
            <a:r>
              <a:rPr lang="en-IN" b="1" dirty="0" smtClean="0"/>
              <a:t>Right-Arrow</a:t>
            </a:r>
            <a:r>
              <a:rPr lang="en-IN" dirty="0" smtClean="0"/>
              <a:t>: This option allows the user to enter to the next menu item.</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a:bodyPr>
          <a:lstStyle/>
          <a:p>
            <a:pPr algn="ctr">
              <a:buNone/>
            </a:pPr>
            <a:r>
              <a:rPr lang="en-US" b="1" dirty="0" smtClean="0"/>
              <a:t>5. </a:t>
            </a:r>
            <a:r>
              <a:rPr lang="en-US" b="1" dirty="0" err="1" smtClean="0"/>
              <a:t>Lsblk</a:t>
            </a:r>
            <a:endParaRPr lang="en-US" b="1" dirty="0" smtClean="0"/>
          </a:p>
          <a:p>
            <a:r>
              <a:rPr lang="en-IN" sz="2400" b="1" dirty="0" err="1" smtClean="0"/>
              <a:t>lsblk</a:t>
            </a:r>
            <a:r>
              <a:rPr lang="en-IN" sz="2400" b="1" dirty="0" smtClean="0"/>
              <a:t> </a:t>
            </a:r>
            <a:r>
              <a:rPr lang="en-IN" sz="2400" dirty="0" smtClean="0"/>
              <a:t>lists information about all available or the specified block devices. </a:t>
            </a:r>
          </a:p>
          <a:p>
            <a:r>
              <a:rPr lang="en-IN" sz="2400" dirty="0" smtClean="0"/>
              <a:t>The </a:t>
            </a:r>
            <a:r>
              <a:rPr lang="en-IN" sz="2400" b="1" dirty="0" err="1" smtClean="0"/>
              <a:t>lsblk</a:t>
            </a:r>
            <a:r>
              <a:rPr lang="en-IN" sz="2400" b="1" dirty="0" smtClean="0"/>
              <a:t> </a:t>
            </a:r>
            <a:r>
              <a:rPr lang="en-IN" sz="2400" dirty="0" smtClean="0"/>
              <a:t>command reads the </a:t>
            </a:r>
            <a:r>
              <a:rPr lang="en-IN" sz="2400" b="1" dirty="0" err="1" smtClean="0"/>
              <a:t>sysfs</a:t>
            </a:r>
            <a:r>
              <a:rPr lang="en-IN" sz="2400" b="1" dirty="0" smtClean="0"/>
              <a:t> </a:t>
            </a:r>
            <a:r>
              <a:rPr lang="en-IN" sz="2400" dirty="0" err="1" smtClean="0"/>
              <a:t>filesystem</a:t>
            </a:r>
            <a:r>
              <a:rPr lang="en-IN" sz="2400" dirty="0" smtClean="0"/>
              <a:t> and </a:t>
            </a:r>
            <a:r>
              <a:rPr lang="en-IN" sz="2400" b="1" dirty="0" err="1" smtClean="0"/>
              <a:t>udev</a:t>
            </a:r>
            <a:r>
              <a:rPr lang="en-IN" sz="2400" b="1" dirty="0" smtClean="0"/>
              <a:t> db </a:t>
            </a:r>
            <a:r>
              <a:rPr lang="en-IN" sz="2400" dirty="0" smtClean="0"/>
              <a:t>to gather information.</a:t>
            </a:r>
          </a:p>
          <a:p>
            <a:r>
              <a:rPr lang="en-IN" sz="2400" dirty="0" smtClean="0"/>
              <a:t> If the </a:t>
            </a:r>
            <a:r>
              <a:rPr lang="en-IN" sz="2400" dirty="0" err="1" smtClean="0"/>
              <a:t>udev</a:t>
            </a:r>
            <a:r>
              <a:rPr lang="en-IN" sz="2400" dirty="0" smtClean="0"/>
              <a:t> db is not available or </a:t>
            </a:r>
            <a:r>
              <a:rPr lang="en-IN" sz="2400" b="1" dirty="0" err="1" smtClean="0"/>
              <a:t>lsblk</a:t>
            </a:r>
            <a:r>
              <a:rPr lang="en-IN" sz="2400" b="1" dirty="0" smtClean="0"/>
              <a:t> </a:t>
            </a:r>
            <a:r>
              <a:rPr lang="en-IN" sz="2400" dirty="0" smtClean="0"/>
              <a:t>is compiled without </a:t>
            </a:r>
            <a:r>
              <a:rPr lang="en-IN" sz="2400" dirty="0" err="1" smtClean="0"/>
              <a:t>udev</a:t>
            </a:r>
            <a:r>
              <a:rPr lang="en-IN" sz="2400" dirty="0" smtClean="0"/>
              <a:t> support, then it tries to read LABELs, UUIDs and </a:t>
            </a:r>
            <a:r>
              <a:rPr lang="en-IN" sz="2400" dirty="0" err="1" smtClean="0"/>
              <a:t>filesystem</a:t>
            </a:r>
            <a:r>
              <a:rPr lang="en-IN" sz="2400" dirty="0" smtClean="0"/>
              <a:t> types from the block device. </a:t>
            </a:r>
          </a:p>
          <a:p>
            <a:r>
              <a:rPr lang="en-IN" sz="2400" dirty="0" smtClean="0"/>
              <a:t>In this case root permissions are necessary. </a:t>
            </a:r>
          </a:p>
          <a:p>
            <a:pPr>
              <a:buNone/>
            </a:pPr>
            <a:r>
              <a:rPr lang="en-IN" sz="2400" dirty="0" smtClean="0"/>
              <a:t/>
            </a:r>
            <a:br>
              <a:rPr lang="en-IN" sz="2400" dirty="0" smtClean="0"/>
            </a:br>
            <a:r>
              <a:rPr lang="en-IN" sz="2400" u="sng" dirty="0" smtClean="0"/>
              <a:t>Syntax:</a:t>
            </a:r>
          </a:p>
          <a:p>
            <a:pPr>
              <a:buNone/>
            </a:pPr>
            <a:r>
              <a:rPr lang="en-IN" sz="2400" b="1" dirty="0" smtClean="0"/>
              <a:t>			</a:t>
            </a:r>
            <a:r>
              <a:rPr lang="en-IN" sz="2400" b="1" dirty="0" err="1" smtClean="0"/>
              <a:t>lsblk</a:t>
            </a:r>
            <a:r>
              <a:rPr lang="en-IN" sz="2400" b="1" dirty="0" smtClean="0"/>
              <a:t> </a:t>
            </a:r>
            <a:r>
              <a:rPr lang="en-IN" sz="2400" dirty="0" smtClean="0"/>
              <a:t>[options] [</a:t>
            </a:r>
            <a:r>
              <a:rPr lang="en-IN" sz="2400" i="1" dirty="0" smtClean="0"/>
              <a:t>device</a:t>
            </a:r>
            <a:r>
              <a:rPr lang="en-IN" sz="2400" dirty="0" smtClean="0"/>
              <a:t>...]</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92500" lnSpcReduction="10000"/>
          </a:bodyPr>
          <a:lstStyle/>
          <a:p>
            <a:pPr algn="ctr">
              <a:buNone/>
            </a:pPr>
            <a:r>
              <a:rPr lang="en-IN" b="1" dirty="0" smtClean="0"/>
              <a:t>OPTIONS</a:t>
            </a:r>
          </a:p>
          <a:p>
            <a:r>
              <a:rPr lang="en-IN" b="1" dirty="0" smtClean="0"/>
              <a:t>-a</a:t>
            </a:r>
            <a:r>
              <a:rPr lang="en-IN" dirty="0" smtClean="0"/>
              <a:t>, </a:t>
            </a:r>
            <a:r>
              <a:rPr lang="en-IN" b="1" dirty="0" smtClean="0"/>
              <a:t>--all</a:t>
            </a:r>
            <a:r>
              <a:rPr lang="en-IN" dirty="0" smtClean="0"/>
              <a:t> Also list empty devices and RAM disk devices.</a:t>
            </a:r>
          </a:p>
          <a:p>
            <a:r>
              <a:rPr lang="en-IN" b="1" dirty="0" smtClean="0"/>
              <a:t>-b</a:t>
            </a:r>
            <a:r>
              <a:rPr lang="en-IN" dirty="0" smtClean="0"/>
              <a:t>, </a:t>
            </a:r>
            <a:r>
              <a:rPr lang="en-IN" b="1" dirty="0" smtClean="0"/>
              <a:t>--bytes</a:t>
            </a:r>
            <a:r>
              <a:rPr lang="en-IN" dirty="0" smtClean="0"/>
              <a:t> Print the SIZE column in bytes rather than in a human- readable format.</a:t>
            </a:r>
          </a:p>
          <a:p>
            <a:r>
              <a:rPr lang="en-IN" b="1" dirty="0" smtClean="0"/>
              <a:t>-D</a:t>
            </a:r>
            <a:r>
              <a:rPr lang="en-IN" dirty="0" smtClean="0"/>
              <a:t>, </a:t>
            </a:r>
            <a:r>
              <a:rPr lang="en-IN" b="1" dirty="0" smtClean="0"/>
              <a:t>--discard</a:t>
            </a:r>
            <a:r>
              <a:rPr lang="en-IN" dirty="0" smtClean="0"/>
              <a:t> Print information about the discarding capabilities (TRIM, UNMAP) for each device.</a:t>
            </a:r>
          </a:p>
          <a:p>
            <a:r>
              <a:rPr lang="en-IN" b="1" dirty="0" smtClean="0"/>
              <a:t>-d</a:t>
            </a:r>
            <a:r>
              <a:rPr lang="en-IN" dirty="0" smtClean="0"/>
              <a:t>, </a:t>
            </a:r>
            <a:r>
              <a:rPr lang="en-IN" b="1" dirty="0" smtClean="0"/>
              <a:t>--</a:t>
            </a:r>
            <a:r>
              <a:rPr lang="en-IN" b="1" dirty="0" err="1" smtClean="0"/>
              <a:t>nodeps</a:t>
            </a:r>
            <a:r>
              <a:rPr lang="en-IN" dirty="0" smtClean="0"/>
              <a:t> Do not print holder devices or slaves. For example, </a:t>
            </a:r>
            <a:r>
              <a:rPr lang="en-IN" b="1" dirty="0" err="1" smtClean="0"/>
              <a:t>lsblk</a:t>
            </a:r>
            <a:r>
              <a:rPr lang="en-IN" dirty="0" smtClean="0"/>
              <a:t> </a:t>
            </a:r>
            <a:r>
              <a:rPr lang="en-IN" b="1" dirty="0" smtClean="0"/>
              <a:t>--</a:t>
            </a:r>
            <a:r>
              <a:rPr lang="en-IN" b="1" dirty="0" err="1" smtClean="0"/>
              <a:t>nodeps</a:t>
            </a:r>
            <a:r>
              <a:rPr lang="en-IN" b="1" dirty="0" smtClean="0"/>
              <a:t> /dev/</a:t>
            </a:r>
            <a:r>
              <a:rPr lang="en-IN" b="1" dirty="0" err="1" smtClean="0"/>
              <a:t>sda</a:t>
            </a:r>
            <a:r>
              <a:rPr lang="en-IN" b="1" dirty="0" smtClean="0"/>
              <a:t> </a:t>
            </a:r>
            <a:r>
              <a:rPr lang="en-IN" dirty="0" smtClean="0"/>
              <a:t>prints information about the </a:t>
            </a:r>
            <a:r>
              <a:rPr lang="en-IN" dirty="0" err="1" smtClean="0"/>
              <a:t>sda</a:t>
            </a:r>
            <a:r>
              <a:rPr lang="en-IN" dirty="0" smtClean="0"/>
              <a:t> device only.</a:t>
            </a:r>
          </a:p>
          <a:p>
            <a:r>
              <a:rPr lang="en-IN" b="1" dirty="0" smtClean="0"/>
              <a:t>-E</a:t>
            </a:r>
            <a:r>
              <a:rPr lang="en-IN" dirty="0" smtClean="0"/>
              <a:t>, </a:t>
            </a:r>
            <a:r>
              <a:rPr lang="en-IN" b="1" dirty="0" smtClean="0"/>
              <a:t>--</a:t>
            </a:r>
            <a:r>
              <a:rPr lang="en-IN" b="1" dirty="0" err="1" smtClean="0"/>
              <a:t>dedup</a:t>
            </a:r>
            <a:r>
              <a:rPr lang="en-IN" b="1" dirty="0" smtClean="0"/>
              <a:t> </a:t>
            </a:r>
            <a:r>
              <a:rPr lang="en-IN" i="1" dirty="0" smtClean="0"/>
              <a:t>column</a:t>
            </a:r>
            <a:r>
              <a:rPr lang="en-IN" dirty="0" smtClean="0"/>
              <a:t> Use </a:t>
            </a:r>
            <a:r>
              <a:rPr lang="en-IN" i="1" dirty="0" smtClean="0"/>
              <a:t>column</a:t>
            </a:r>
            <a:r>
              <a:rPr lang="en-IN" dirty="0" smtClean="0"/>
              <a:t> as a de-duplication key to de-duplicate output tree. If the key is not available for the device, or the device is a partition and parental whole-disk device provides the same key than the device is always printed.</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85000" lnSpcReduction="20000"/>
          </a:bodyPr>
          <a:lstStyle/>
          <a:p>
            <a:r>
              <a:rPr lang="en-IN" b="1" dirty="0" smtClean="0"/>
              <a:t>-e</a:t>
            </a:r>
            <a:r>
              <a:rPr lang="en-IN" dirty="0" smtClean="0"/>
              <a:t>, </a:t>
            </a:r>
            <a:r>
              <a:rPr lang="en-IN" b="1" dirty="0" smtClean="0"/>
              <a:t>--exclude </a:t>
            </a:r>
            <a:r>
              <a:rPr lang="en-IN" i="1" dirty="0" smtClean="0"/>
              <a:t>list</a:t>
            </a:r>
            <a:r>
              <a:rPr lang="en-IN" dirty="0" smtClean="0"/>
              <a:t> Exclude the devices specified by the comma-separated </a:t>
            </a:r>
            <a:r>
              <a:rPr lang="en-IN" i="1" dirty="0" smtClean="0"/>
              <a:t>list</a:t>
            </a:r>
            <a:r>
              <a:rPr lang="en-IN" dirty="0" smtClean="0"/>
              <a:t> of major device numbers. </a:t>
            </a:r>
          </a:p>
          <a:p>
            <a:pPr>
              <a:buNone/>
            </a:pPr>
            <a:r>
              <a:rPr lang="en-IN" dirty="0" smtClean="0"/>
              <a:t>	Note that RAM disks (major=1) are excluded by default if </a:t>
            </a:r>
            <a:r>
              <a:rPr lang="en-IN" b="1" dirty="0" smtClean="0"/>
              <a:t>--all </a:t>
            </a:r>
            <a:r>
              <a:rPr lang="en-IN" dirty="0" smtClean="0"/>
              <a:t>is not specified. </a:t>
            </a:r>
          </a:p>
          <a:p>
            <a:pPr>
              <a:buNone/>
            </a:pPr>
            <a:r>
              <a:rPr lang="en-IN" dirty="0" smtClean="0"/>
              <a:t>	The filter is applied to the top-level devices only. This may be confusing for </a:t>
            </a:r>
            <a:r>
              <a:rPr lang="en-IN" b="1" dirty="0" smtClean="0"/>
              <a:t>--list </a:t>
            </a:r>
            <a:r>
              <a:rPr lang="en-IN" dirty="0" smtClean="0"/>
              <a:t>output format where hierarchy of the devices is not obvious.</a:t>
            </a:r>
          </a:p>
          <a:p>
            <a:r>
              <a:rPr lang="en-IN" b="1" dirty="0" smtClean="0"/>
              <a:t>f</a:t>
            </a:r>
            <a:r>
              <a:rPr lang="en-IN" dirty="0" smtClean="0"/>
              <a:t>, </a:t>
            </a:r>
            <a:r>
              <a:rPr lang="en-IN" b="1" dirty="0" smtClean="0"/>
              <a:t>--</a:t>
            </a:r>
            <a:r>
              <a:rPr lang="en-IN" b="1" dirty="0" err="1" smtClean="0"/>
              <a:t>fs</a:t>
            </a:r>
            <a:r>
              <a:rPr lang="en-IN" dirty="0" smtClean="0"/>
              <a:t> Output info about </a:t>
            </a:r>
            <a:r>
              <a:rPr lang="en-IN" dirty="0" err="1" smtClean="0"/>
              <a:t>filesystems</a:t>
            </a:r>
            <a:r>
              <a:rPr lang="en-IN" dirty="0" smtClean="0"/>
              <a:t>. This option is equivalent to </a:t>
            </a:r>
            <a:r>
              <a:rPr lang="en-IN" b="1" dirty="0" smtClean="0"/>
              <a:t>-o </a:t>
            </a:r>
            <a:r>
              <a:rPr lang="en-IN" dirty="0" smtClean="0"/>
              <a:t>NAME,FSTYPE,FSVER,LABEL,UUID,FSAVAIL,FSUSE%,MOUNTPOINTS.</a:t>
            </a:r>
          </a:p>
          <a:p>
            <a:r>
              <a:rPr lang="en-IN" b="1" dirty="0" smtClean="0"/>
              <a:t>-h</a:t>
            </a:r>
            <a:r>
              <a:rPr lang="en-IN" dirty="0" smtClean="0"/>
              <a:t>, </a:t>
            </a:r>
            <a:r>
              <a:rPr lang="en-IN" b="1" dirty="0" smtClean="0"/>
              <a:t>--help</a:t>
            </a:r>
            <a:r>
              <a:rPr lang="en-IN" dirty="0" smtClean="0"/>
              <a:t> Display help text and exit.</a:t>
            </a:r>
          </a:p>
          <a:p>
            <a:r>
              <a:rPr lang="en-IN" b="1" dirty="0" smtClean="0"/>
              <a:t>-I</a:t>
            </a:r>
            <a:r>
              <a:rPr lang="en-IN" dirty="0" smtClean="0"/>
              <a:t>, </a:t>
            </a:r>
            <a:r>
              <a:rPr lang="en-IN" b="1" dirty="0" smtClean="0"/>
              <a:t>--include </a:t>
            </a:r>
            <a:r>
              <a:rPr lang="en-IN" i="1" dirty="0" smtClean="0"/>
              <a:t>list</a:t>
            </a:r>
            <a:r>
              <a:rPr lang="en-IN" dirty="0" smtClean="0"/>
              <a:t> Include devices specified by the comma-separated </a:t>
            </a:r>
            <a:r>
              <a:rPr lang="en-IN" i="1" dirty="0" smtClean="0"/>
              <a:t>list</a:t>
            </a:r>
            <a:r>
              <a:rPr lang="en-IN" dirty="0" smtClean="0"/>
              <a:t> of major device numbers. </a:t>
            </a:r>
          </a:p>
          <a:p>
            <a:pPr>
              <a:buNone/>
            </a:pPr>
            <a:r>
              <a:rPr lang="en-IN" dirty="0" smtClean="0"/>
              <a:t>	The filter is applied to the top- level devices only. This may be confusing for </a:t>
            </a:r>
            <a:r>
              <a:rPr lang="en-IN" b="1" dirty="0" smtClean="0"/>
              <a:t>--list</a:t>
            </a:r>
            <a:r>
              <a:rPr lang="en-IN" dirty="0" smtClean="0"/>
              <a:t> output format where hierarchy of the devices is not obvious. </a:t>
            </a:r>
            <a:br>
              <a:rPr lang="en-IN" dirty="0" smtClean="0"/>
            </a:b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92500" lnSpcReduction="20000"/>
          </a:bodyPr>
          <a:lstStyle/>
          <a:p>
            <a:r>
              <a:rPr lang="en-IN" b="1" dirty="0" smtClean="0"/>
              <a:t>-</a:t>
            </a:r>
            <a:r>
              <a:rPr lang="en-IN" b="1" dirty="0" err="1" smtClean="0"/>
              <a:t>i</a:t>
            </a:r>
            <a:r>
              <a:rPr lang="en-IN" dirty="0" smtClean="0"/>
              <a:t>, </a:t>
            </a:r>
            <a:r>
              <a:rPr lang="en-IN" b="1" dirty="0" smtClean="0"/>
              <a:t>--</a:t>
            </a:r>
            <a:r>
              <a:rPr lang="en-IN" b="1" dirty="0" err="1" smtClean="0"/>
              <a:t>ascii</a:t>
            </a:r>
            <a:r>
              <a:rPr lang="en-IN" dirty="0" smtClean="0"/>
              <a:t> Use ASCII characters for tree formatting</a:t>
            </a:r>
          </a:p>
          <a:p>
            <a:r>
              <a:rPr lang="en-IN" b="1" dirty="0" smtClean="0"/>
              <a:t>-J</a:t>
            </a:r>
            <a:r>
              <a:rPr lang="en-IN" dirty="0" smtClean="0"/>
              <a:t>, </a:t>
            </a:r>
            <a:r>
              <a:rPr lang="en-IN" b="1" dirty="0" smtClean="0"/>
              <a:t>--</a:t>
            </a:r>
            <a:r>
              <a:rPr lang="en-IN" b="1" dirty="0" err="1" smtClean="0"/>
              <a:t>json</a:t>
            </a:r>
            <a:r>
              <a:rPr lang="en-IN" dirty="0" smtClean="0"/>
              <a:t> Use JSON output format. It's strongly recommended to use </a:t>
            </a:r>
            <a:r>
              <a:rPr lang="en-IN" b="1" dirty="0" smtClean="0"/>
              <a:t>--output </a:t>
            </a:r>
            <a:r>
              <a:rPr lang="en-IN" dirty="0" smtClean="0"/>
              <a:t>and also </a:t>
            </a:r>
            <a:r>
              <a:rPr lang="en-IN" b="1" dirty="0" smtClean="0"/>
              <a:t>--tree </a:t>
            </a:r>
            <a:r>
              <a:rPr lang="en-IN" dirty="0" smtClean="0"/>
              <a:t>if necessary.</a:t>
            </a:r>
          </a:p>
          <a:p>
            <a:r>
              <a:rPr lang="en-IN" b="1" dirty="0" smtClean="0"/>
              <a:t>-l</a:t>
            </a:r>
            <a:r>
              <a:rPr lang="en-IN" dirty="0" smtClean="0"/>
              <a:t>, </a:t>
            </a:r>
            <a:r>
              <a:rPr lang="en-IN" b="1" dirty="0" smtClean="0"/>
              <a:t>--list</a:t>
            </a:r>
            <a:r>
              <a:rPr lang="en-IN" dirty="0" smtClean="0"/>
              <a:t> Produce output in the form of a list. The output does not provide information about relationships between devices and since version 2.34 every device is printed only once if </a:t>
            </a:r>
            <a:r>
              <a:rPr lang="en-IN" b="1" dirty="0" smtClean="0"/>
              <a:t>--pairs </a:t>
            </a:r>
            <a:r>
              <a:rPr lang="en-IN" dirty="0" smtClean="0"/>
              <a:t>or </a:t>
            </a:r>
            <a:r>
              <a:rPr lang="en-IN" b="1" dirty="0" smtClean="0"/>
              <a:t>--raw </a:t>
            </a:r>
            <a:r>
              <a:rPr lang="en-IN" dirty="0" smtClean="0"/>
              <a:t>not specified (the </a:t>
            </a:r>
            <a:r>
              <a:rPr lang="en-IN" dirty="0" err="1" smtClean="0"/>
              <a:t>parsable</a:t>
            </a:r>
            <a:r>
              <a:rPr lang="en-IN" dirty="0" smtClean="0"/>
              <a:t> outputs are maintained in backwardly compatible way).</a:t>
            </a:r>
          </a:p>
          <a:p>
            <a:r>
              <a:rPr lang="en-IN" b="1" dirty="0" smtClean="0"/>
              <a:t>-M</a:t>
            </a:r>
            <a:r>
              <a:rPr lang="en-IN" dirty="0" smtClean="0"/>
              <a:t>, </a:t>
            </a:r>
            <a:r>
              <a:rPr lang="en-IN" b="1" dirty="0" smtClean="0"/>
              <a:t>--merge</a:t>
            </a:r>
            <a:r>
              <a:rPr lang="en-IN" dirty="0" smtClean="0"/>
              <a:t> Group parents of sub-trees to provide more readable output for RAIDs and Multi-path devices. The tree-like output is required.</a:t>
            </a:r>
          </a:p>
          <a:p>
            <a:r>
              <a:rPr lang="en-IN" b="1" dirty="0" smtClean="0"/>
              <a:t>-m</a:t>
            </a:r>
            <a:r>
              <a:rPr lang="en-IN" dirty="0" smtClean="0"/>
              <a:t>, </a:t>
            </a:r>
            <a:r>
              <a:rPr lang="en-IN" b="1" dirty="0" smtClean="0"/>
              <a:t>--perms</a:t>
            </a:r>
            <a:r>
              <a:rPr lang="en-IN" dirty="0" smtClean="0"/>
              <a:t> Output info about device owner, group and mode. This option is equivalent to </a:t>
            </a:r>
            <a:r>
              <a:rPr lang="en-IN" b="1" dirty="0" smtClean="0"/>
              <a:t>-o </a:t>
            </a:r>
            <a:r>
              <a:rPr lang="en-IN" dirty="0" smtClean="0"/>
              <a:t>NAME,SIZE,OWNER,GROUP,MODE. </a:t>
            </a:r>
            <a:br>
              <a:rPr lang="en-IN" dirty="0" smtClean="0"/>
            </a:b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a:bodyPr>
          <a:lstStyle/>
          <a:p>
            <a:r>
              <a:rPr lang="en-IN" sz="2400" b="1" dirty="0" smtClean="0"/>
              <a:t>-n</a:t>
            </a:r>
            <a:r>
              <a:rPr lang="en-IN" sz="2400" dirty="0" smtClean="0"/>
              <a:t>, </a:t>
            </a:r>
            <a:r>
              <a:rPr lang="en-IN" sz="2400" b="1" dirty="0" smtClean="0"/>
              <a:t>--</a:t>
            </a:r>
            <a:r>
              <a:rPr lang="en-IN" sz="2400" b="1" dirty="0" err="1" smtClean="0"/>
              <a:t>noheadings</a:t>
            </a:r>
            <a:r>
              <a:rPr lang="en-IN" sz="2400" dirty="0" smtClean="0"/>
              <a:t> Do not print a header line.</a:t>
            </a:r>
          </a:p>
          <a:p>
            <a:r>
              <a:rPr lang="en-IN" sz="2400" b="1" dirty="0" smtClean="0"/>
              <a:t>-o</a:t>
            </a:r>
            <a:r>
              <a:rPr lang="en-IN" sz="2400" dirty="0" smtClean="0"/>
              <a:t>, </a:t>
            </a:r>
            <a:r>
              <a:rPr lang="en-IN" sz="2400" b="1" dirty="0" smtClean="0"/>
              <a:t>--output </a:t>
            </a:r>
            <a:r>
              <a:rPr lang="en-IN" sz="2400" i="1" dirty="0" smtClean="0"/>
              <a:t>list</a:t>
            </a:r>
            <a:r>
              <a:rPr lang="en-IN" sz="2400" dirty="0" smtClean="0"/>
              <a:t> Specify which output columns to print. Use </a:t>
            </a:r>
            <a:r>
              <a:rPr lang="en-IN" sz="2400" b="1" dirty="0" smtClean="0"/>
              <a:t>--help </a:t>
            </a:r>
            <a:r>
              <a:rPr lang="en-IN" sz="2400" dirty="0" smtClean="0"/>
              <a:t>to get a list of all supported columns. </a:t>
            </a:r>
          </a:p>
          <a:p>
            <a:pPr>
              <a:buNone/>
            </a:pPr>
            <a:r>
              <a:rPr lang="en-IN" sz="2400" dirty="0" smtClean="0"/>
              <a:t>	The columns may affect tree-like output. </a:t>
            </a:r>
          </a:p>
          <a:p>
            <a:pPr>
              <a:buNone/>
            </a:pPr>
            <a:r>
              <a:rPr lang="en-IN" sz="2400" dirty="0" smtClean="0"/>
              <a:t>	The default is to use tree for the column 'NAME' (see also </a:t>
            </a:r>
            <a:r>
              <a:rPr lang="en-IN" sz="2400" b="1" dirty="0" smtClean="0"/>
              <a:t>--tree</a:t>
            </a:r>
            <a:r>
              <a:rPr lang="en-IN" sz="2400" dirty="0" smtClean="0"/>
              <a:t>).</a:t>
            </a:r>
          </a:p>
          <a:p>
            <a:r>
              <a:rPr lang="en-IN" sz="2400" b="1" dirty="0" smtClean="0"/>
              <a:t>-O</a:t>
            </a:r>
            <a:r>
              <a:rPr lang="en-IN" sz="2400" dirty="0" smtClean="0"/>
              <a:t>, </a:t>
            </a:r>
            <a:r>
              <a:rPr lang="en-IN" sz="2400" b="1" dirty="0" smtClean="0"/>
              <a:t>--output-all</a:t>
            </a:r>
            <a:r>
              <a:rPr lang="en-IN" sz="2400" dirty="0" smtClean="0"/>
              <a:t> Output all available columns.</a:t>
            </a:r>
          </a:p>
          <a:p>
            <a:r>
              <a:rPr lang="en-IN" sz="2400" b="1" dirty="0" smtClean="0"/>
              <a:t>-P</a:t>
            </a:r>
            <a:r>
              <a:rPr lang="en-IN" sz="2400" dirty="0" smtClean="0"/>
              <a:t>, </a:t>
            </a:r>
            <a:r>
              <a:rPr lang="en-IN" sz="2400" b="1" dirty="0" smtClean="0"/>
              <a:t>--pairs</a:t>
            </a:r>
            <a:r>
              <a:rPr lang="en-IN" sz="2400" dirty="0" smtClean="0"/>
              <a:t> Produce output in the form of key="value" pairs. The output lines are still ordered by dependencies.</a:t>
            </a:r>
          </a:p>
          <a:p>
            <a:r>
              <a:rPr lang="en-IN" sz="2400" b="1" dirty="0" smtClean="0"/>
              <a:t>-p</a:t>
            </a:r>
            <a:r>
              <a:rPr lang="en-IN" sz="2400" dirty="0" smtClean="0"/>
              <a:t>, </a:t>
            </a:r>
            <a:r>
              <a:rPr lang="en-IN" sz="2400" b="1" dirty="0" smtClean="0"/>
              <a:t>--paths</a:t>
            </a:r>
            <a:r>
              <a:rPr lang="en-IN" sz="2400" dirty="0" smtClean="0"/>
              <a:t> Print full device paths. </a:t>
            </a:r>
            <a:br>
              <a:rPr lang="en-IN" sz="2400" dirty="0" smtClean="0"/>
            </a:b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77500" lnSpcReduction="20000"/>
          </a:bodyPr>
          <a:lstStyle/>
          <a:p>
            <a:pPr algn="ctr">
              <a:buNone/>
            </a:pPr>
            <a:r>
              <a:rPr lang="en-IN" b="1" dirty="0" smtClean="0"/>
              <a:t>5. </a:t>
            </a:r>
            <a:r>
              <a:rPr lang="en-IN" b="1" dirty="0" err="1" smtClean="0"/>
              <a:t>Blkid</a:t>
            </a:r>
            <a:endParaRPr lang="en-IN" b="1" dirty="0" smtClean="0"/>
          </a:p>
          <a:p>
            <a:pPr algn="ctr">
              <a:buNone/>
            </a:pPr>
            <a:endParaRPr lang="en-IN" b="1" dirty="0" smtClean="0"/>
          </a:p>
          <a:p>
            <a:r>
              <a:rPr lang="en-IN" dirty="0" err="1" smtClean="0"/>
              <a:t>blkid</a:t>
            </a:r>
            <a:r>
              <a:rPr lang="en-IN" dirty="0" smtClean="0"/>
              <a:t> - command-line utility to locate/print block device attributes</a:t>
            </a:r>
          </a:p>
          <a:p>
            <a:endParaRPr lang="en-IN" dirty="0" smtClean="0"/>
          </a:p>
          <a:p>
            <a:pPr>
              <a:buNone/>
            </a:pPr>
            <a:r>
              <a:rPr lang="en-US" u="sng" dirty="0" smtClean="0"/>
              <a:t>Syntax:</a:t>
            </a:r>
          </a:p>
          <a:p>
            <a:r>
              <a:rPr lang="en-IN" b="1" dirty="0" err="1" smtClean="0"/>
              <a:t>blkid</a:t>
            </a:r>
            <a:r>
              <a:rPr lang="en-IN" dirty="0" smtClean="0"/>
              <a:t> [ </a:t>
            </a:r>
            <a:r>
              <a:rPr lang="en-IN" b="1" dirty="0" smtClean="0"/>
              <a:t>-</a:t>
            </a:r>
            <a:r>
              <a:rPr lang="en-IN" b="1" dirty="0" err="1" smtClean="0"/>
              <a:t>hlv</a:t>
            </a:r>
            <a:r>
              <a:rPr lang="en-IN" dirty="0" smtClean="0"/>
              <a:t> ] [ [ </a:t>
            </a:r>
            <a:r>
              <a:rPr lang="en-IN" b="1" dirty="0" smtClean="0"/>
              <a:t>-c</a:t>
            </a:r>
            <a:r>
              <a:rPr lang="en-IN" dirty="0" smtClean="0"/>
              <a:t> </a:t>
            </a:r>
            <a:r>
              <a:rPr lang="en-IN" i="1" dirty="0" err="1" smtClean="0"/>
              <a:t>cachefile</a:t>
            </a:r>
            <a:r>
              <a:rPr lang="en-IN" dirty="0" smtClean="0"/>
              <a:t> ] </a:t>
            </a:r>
            <a:r>
              <a:rPr lang="en-IN" b="1" dirty="0" smtClean="0"/>
              <a:t>-w</a:t>
            </a:r>
            <a:r>
              <a:rPr lang="en-IN" dirty="0" smtClean="0"/>
              <a:t> </a:t>
            </a:r>
            <a:r>
              <a:rPr lang="en-IN" i="1" dirty="0" err="1" smtClean="0"/>
              <a:t>writecachefile</a:t>
            </a:r>
            <a:r>
              <a:rPr lang="en-IN" dirty="0" smtClean="0"/>
              <a:t> ] [ </a:t>
            </a:r>
            <a:r>
              <a:rPr lang="en-IN" b="1" dirty="0" smtClean="0"/>
              <a:t>-o</a:t>
            </a:r>
            <a:r>
              <a:rPr lang="en-IN" dirty="0" smtClean="0"/>
              <a:t> </a:t>
            </a:r>
            <a:r>
              <a:rPr lang="en-IN" i="1" dirty="0" smtClean="0"/>
              <a:t>format</a:t>
            </a:r>
            <a:r>
              <a:rPr lang="en-IN" dirty="0" smtClean="0"/>
              <a:t> ] [ </a:t>
            </a:r>
            <a:r>
              <a:rPr lang="en-IN" b="1" dirty="0" smtClean="0"/>
              <a:t>-s</a:t>
            </a:r>
            <a:r>
              <a:rPr lang="en-IN" dirty="0" smtClean="0"/>
              <a:t> </a:t>
            </a:r>
            <a:r>
              <a:rPr lang="en-IN" i="1" dirty="0" smtClean="0"/>
              <a:t>tag</a:t>
            </a:r>
            <a:r>
              <a:rPr lang="en-IN" dirty="0" smtClean="0"/>
              <a:t> ] [ </a:t>
            </a:r>
            <a:r>
              <a:rPr lang="en-IN" b="1" dirty="0" smtClean="0"/>
              <a:t>-t</a:t>
            </a:r>
            <a:r>
              <a:rPr lang="en-IN" dirty="0" smtClean="0"/>
              <a:t> </a:t>
            </a:r>
            <a:r>
              <a:rPr lang="en-IN" i="1" dirty="0" smtClean="0"/>
              <a:t>NAME</a:t>
            </a:r>
            <a:r>
              <a:rPr lang="en-IN" dirty="0" smtClean="0"/>
              <a:t>=</a:t>
            </a:r>
            <a:r>
              <a:rPr lang="en-IN" i="1" dirty="0" smtClean="0"/>
              <a:t>value</a:t>
            </a:r>
            <a:r>
              <a:rPr lang="en-IN" dirty="0" smtClean="0"/>
              <a:t> ] [ </a:t>
            </a:r>
            <a:r>
              <a:rPr lang="en-IN" i="1" dirty="0" smtClean="0"/>
              <a:t>device ...</a:t>
            </a:r>
            <a:r>
              <a:rPr lang="en-IN" dirty="0" smtClean="0"/>
              <a:t> ]</a:t>
            </a:r>
          </a:p>
          <a:p>
            <a:endParaRPr lang="en-IN" dirty="0" smtClean="0"/>
          </a:p>
          <a:p>
            <a:pPr>
              <a:buNone/>
            </a:pPr>
            <a:r>
              <a:rPr lang="en-IN" u="sng" dirty="0" smtClean="0"/>
              <a:t>Description:</a:t>
            </a:r>
          </a:p>
          <a:p>
            <a:r>
              <a:rPr lang="en-IN" dirty="0" smtClean="0"/>
              <a:t>The </a:t>
            </a:r>
            <a:r>
              <a:rPr lang="en-IN" b="1" dirty="0" err="1" smtClean="0"/>
              <a:t>blkid</a:t>
            </a:r>
            <a:r>
              <a:rPr lang="en-IN" dirty="0" smtClean="0"/>
              <a:t> program is the command-line interface to working with </a:t>
            </a:r>
            <a:r>
              <a:rPr lang="en-IN" b="1" dirty="0" err="1" smtClean="0"/>
              <a:t>libuuid</a:t>
            </a:r>
            <a:r>
              <a:rPr lang="en-IN" b="1" dirty="0" smtClean="0"/>
              <a:t> </a:t>
            </a:r>
            <a:r>
              <a:rPr lang="en-IN" dirty="0" smtClean="0"/>
              <a:t>library. </a:t>
            </a:r>
          </a:p>
          <a:p>
            <a:r>
              <a:rPr lang="en-IN" dirty="0" smtClean="0"/>
              <a:t>It can determine the type of content a block device holds, and also attributes (tokens, NAME=value pairs) from the content metadata (e.g. LABEL or UUID fields)</a:t>
            </a:r>
          </a:p>
          <a:p>
            <a:r>
              <a:rPr lang="en-IN" b="1" dirty="0" err="1" smtClean="0"/>
              <a:t>blkid</a:t>
            </a:r>
            <a:r>
              <a:rPr lang="en-IN" dirty="0" smtClean="0"/>
              <a:t> has two main forms of operation: either searching for a device with a specific NAME=value pair, or displaying NAME=value pairs for one or more devices.</a:t>
            </a:r>
          </a:p>
          <a:p>
            <a:endParaRPr lang="en-I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PNG"/>
          <p:cNvPicPr>
            <a:picLocks noGrp="1" noChangeAspect="1"/>
          </p:cNvPicPr>
          <p:nvPr>
            <p:ph idx="1"/>
          </p:nvPr>
        </p:nvPicPr>
        <p:blipFill>
          <a:blip r:embed="rId2"/>
          <a:stretch>
            <a:fillRect/>
          </a:stretch>
        </p:blipFill>
        <p:spPr>
          <a:xfrm>
            <a:off x="500034" y="714356"/>
            <a:ext cx="8143932" cy="6143643"/>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PNG"/>
          <p:cNvPicPr>
            <a:picLocks noGrp="1" noChangeAspect="1"/>
          </p:cNvPicPr>
          <p:nvPr>
            <p:ph idx="1"/>
          </p:nvPr>
        </p:nvPicPr>
        <p:blipFill>
          <a:blip r:embed="rId2"/>
          <a:stretch>
            <a:fillRect/>
          </a:stretch>
        </p:blipFill>
        <p:spPr>
          <a:xfrm>
            <a:off x="1423548" y="2291300"/>
            <a:ext cx="6296904" cy="367716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1000108"/>
            <a:ext cx="8229600" cy="1143000"/>
          </a:xfrm>
        </p:spPr>
        <p:txBody>
          <a:bodyPr>
            <a:normAutofit fontScale="90000"/>
          </a:bodyPr>
          <a:lstStyle/>
          <a:p>
            <a:pPr algn="ctr"/>
            <a:r>
              <a:rPr lang="en-US" b="1" dirty="0" smtClean="0"/>
              <a:t>Commands</a:t>
            </a:r>
            <a:r>
              <a:rPr lang="en-US" dirty="0" smtClean="0"/>
              <a:t/>
            </a:r>
            <a:br>
              <a:rPr lang="en-US" dirty="0" smtClean="0"/>
            </a:br>
            <a:endParaRPr lang="en-IN" dirty="0"/>
          </a:p>
        </p:txBody>
      </p:sp>
      <p:sp>
        <p:nvSpPr>
          <p:cNvPr id="3" name="Content Placeholder 2"/>
          <p:cNvSpPr>
            <a:spLocks noGrp="1"/>
          </p:cNvSpPr>
          <p:nvPr>
            <p:ph idx="1"/>
          </p:nvPr>
        </p:nvSpPr>
        <p:spPr>
          <a:xfrm>
            <a:off x="285720" y="1500174"/>
            <a:ext cx="8572560" cy="4824426"/>
          </a:xfrm>
        </p:spPr>
        <p:txBody>
          <a:bodyPr>
            <a:normAutofit fontScale="92500"/>
          </a:bodyPr>
          <a:lstStyle/>
          <a:p>
            <a:pPr algn="ctr">
              <a:buNone/>
            </a:pPr>
            <a:r>
              <a:rPr lang="en-IN" b="1" dirty="0" smtClean="0"/>
              <a:t>1. </a:t>
            </a:r>
            <a:r>
              <a:rPr lang="en-IN" b="1" dirty="0" err="1" smtClean="0"/>
              <a:t>fdisk</a:t>
            </a:r>
            <a:endParaRPr lang="en-IN" b="1" dirty="0" smtClean="0"/>
          </a:p>
          <a:p>
            <a:pPr>
              <a:buNone/>
            </a:pPr>
            <a:r>
              <a:rPr lang="en-IN" dirty="0" smtClean="0"/>
              <a:t>	Hard disks can be divided into one or more logical disks called partitions. This division is described in the partition table found in sector 0 of the disk.</a:t>
            </a:r>
          </a:p>
          <a:p>
            <a:pPr>
              <a:buNone/>
            </a:pPr>
            <a:r>
              <a:rPr lang="en-IN" b="1" dirty="0" smtClean="0"/>
              <a:t>	</a:t>
            </a:r>
            <a:r>
              <a:rPr lang="en-IN" b="1" dirty="0" err="1" smtClean="0"/>
              <a:t>fdisk</a:t>
            </a:r>
            <a:r>
              <a:rPr lang="en-IN" b="1" dirty="0" smtClean="0"/>
              <a:t> </a:t>
            </a:r>
            <a:r>
              <a:rPr lang="en-IN" dirty="0" smtClean="0"/>
              <a:t>- Partition table manipulator for Linux</a:t>
            </a:r>
          </a:p>
          <a:p>
            <a:pPr>
              <a:buNone/>
            </a:pPr>
            <a:r>
              <a:rPr lang="en-IN" dirty="0" smtClean="0"/>
              <a:t>Syntax:</a:t>
            </a:r>
          </a:p>
          <a:p>
            <a:pPr>
              <a:buNone/>
            </a:pPr>
            <a:r>
              <a:rPr lang="en-IN" dirty="0" err="1" smtClean="0"/>
              <a:t>fdisk</a:t>
            </a:r>
            <a:r>
              <a:rPr lang="en-IN" dirty="0" smtClean="0"/>
              <a:t> [-</a:t>
            </a:r>
            <a:r>
              <a:rPr lang="en-IN" dirty="0" err="1" smtClean="0"/>
              <a:t>uc</a:t>
            </a:r>
            <a:r>
              <a:rPr lang="en-IN" dirty="0" smtClean="0"/>
              <a:t>] [-b </a:t>
            </a:r>
            <a:r>
              <a:rPr lang="en-IN" dirty="0" err="1" smtClean="0"/>
              <a:t>sectorsize</a:t>
            </a:r>
            <a:r>
              <a:rPr lang="en-IN" dirty="0" smtClean="0"/>
              <a:t>] [-C </a:t>
            </a:r>
            <a:r>
              <a:rPr lang="en-IN" dirty="0" err="1" smtClean="0"/>
              <a:t>cyls</a:t>
            </a:r>
            <a:r>
              <a:rPr lang="en-IN" dirty="0" smtClean="0"/>
              <a:t>] [-H heads] [-S sects] device </a:t>
            </a:r>
          </a:p>
          <a:p>
            <a:pPr>
              <a:buNone/>
            </a:pPr>
            <a:r>
              <a:rPr lang="en-IN" dirty="0" err="1" smtClean="0"/>
              <a:t>fdisk</a:t>
            </a:r>
            <a:r>
              <a:rPr lang="en-IN" dirty="0" smtClean="0"/>
              <a:t> -l [-u] [device...] </a:t>
            </a:r>
          </a:p>
          <a:p>
            <a:pPr>
              <a:buNone/>
            </a:pPr>
            <a:r>
              <a:rPr lang="en-IN" dirty="0" err="1" smtClean="0"/>
              <a:t>fdisk</a:t>
            </a:r>
            <a:r>
              <a:rPr lang="en-IN" dirty="0" smtClean="0"/>
              <a:t> -s partition... </a:t>
            </a:r>
          </a:p>
          <a:p>
            <a:pPr>
              <a:buNone/>
            </a:pPr>
            <a:r>
              <a:rPr lang="en-IN" dirty="0" err="1" smtClean="0"/>
              <a:t>fdisk</a:t>
            </a:r>
            <a:r>
              <a:rPr lang="en-IN" dirty="0" smtClean="0"/>
              <a:t> -v </a:t>
            </a:r>
          </a:p>
          <a:p>
            <a:pPr>
              <a:buNone/>
            </a:pPr>
            <a:r>
              <a:rPr lang="en-IN" dirty="0" err="1" smtClean="0"/>
              <a:t>fdisk</a:t>
            </a:r>
            <a:r>
              <a:rPr lang="en-IN" dirty="0" smtClean="0"/>
              <a:t> -h</a:t>
            </a:r>
            <a:endParaRPr lang="en-US" b="1"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70000" lnSpcReduction="20000"/>
          </a:bodyPr>
          <a:lstStyle/>
          <a:p>
            <a:pPr algn="ctr">
              <a:buNone/>
            </a:pPr>
            <a:r>
              <a:rPr lang="en-IN" sz="3100" b="1" dirty="0" smtClean="0"/>
              <a:t>6. </a:t>
            </a:r>
            <a:r>
              <a:rPr lang="en-IN" sz="3100" b="1" dirty="0" err="1" smtClean="0"/>
              <a:t>mdadm</a:t>
            </a:r>
            <a:r>
              <a:rPr lang="en-IN" sz="3100" b="1" dirty="0" smtClean="0"/>
              <a:t>  </a:t>
            </a:r>
          </a:p>
          <a:p>
            <a:pPr algn="ctr">
              <a:buNone/>
            </a:pPr>
            <a:endParaRPr lang="en-IN" sz="3100" b="1" dirty="0" smtClean="0"/>
          </a:p>
          <a:p>
            <a:r>
              <a:rPr lang="en-IN" dirty="0" smtClean="0"/>
              <a:t>Manage MD devices </a:t>
            </a:r>
            <a:r>
              <a:rPr lang="en-IN" i="1" dirty="0" smtClean="0"/>
              <a:t>aka</a:t>
            </a:r>
            <a:r>
              <a:rPr lang="en-IN" dirty="0" smtClean="0"/>
              <a:t> Linux Software RAID</a:t>
            </a:r>
          </a:p>
          <a:p>
            <a:r>
              <a:rPr lang="en-IN" dirty="0" smtClean="0"/>
              <a:t>RAID devices are virtual devices created from two or more real block devices. This allows multiple devices (typically disk drives or partitions thereof) to be combined into a single device to hold (for example) a single </a:t>
            </a:r>
            <a:r>
              <a:rPr lang="en-IN" dirty="0" err="1" smtClean="0"/>
              <a:t>filesystem</a:t>
            </a:r>
            <a:r>
              <a:rPr lang="en-IN" dirty="0" smtClean="0"/>
              <a:t>. </a:t>
            </a:r>
          </a:p>
          <a:p>
            <a:r>
              <a:rPr lang="en-IN" dirty="0" smtClean="0"/>
              <a:t>Some RAID levels include redundancy and so can survive some degree of device </a:t>
            </a:r>
            <a:r>
              <a:rPr lang="en-IN" dirty="0" err="1" smtClean="0"/>
              <a:t>failure.Linux</a:t>
            </a:r>
            <a:r>
              <a:rPr lang="en-IN" dirty="0" smtClean="0"/>
              <a:t> Software RAID devices are implemented through the </a:t>
            </a:r>
            <a:r>
              <a:rPr lang="en-IN" dirty="0" err="1" smtClean="0"/>
              <a:t>md</a:t>
            </a:r>
            <a:r>
              <a:rPr lang="en-IN" dirty="0" smtClean="0"/>
              <a:t> (Multiple Devices) device driver.</a:t>
            </a:r>
          </a:p>
          <a:p>
            <a:r>
              <a:rPr lang="en-IN" b="1" dirty="0" smtClean="0"/>
              <a:t>MULTIPATH</a:t>
            </a:r>
            <a:r>
              <a:rPr lang="en-IN" dirty="0" smtClean="0"/>
              <a:t> is not a Software RAID mechanism, but does involve multiple devices: each device is a path to one common physical storage device.</a:t>
            </a:r>
          </a:p>
          <a:p>
            <a:r>
              <a:rPr lang="en-IN" b="1" dirty="0" smtClean="0"/>
              <a:t>FAULTY</a:t>
            </a:r>
            <a:r>
              <a:rPr lang="en-IN" dirty="0" smtClean="0"/>
              <a:t> is also not true RAID, and it only involves one device. It provides a layer over a true device that can be used to inject faults.</a:t>
            </a:r>
          </a:p>
          <a:p>
            <a:endParaRPr lang="en-IN" dirty="0" smtClean="0"/>
          </a:p>
          <a:p>
            <a:pPr>
              <a:buNone/>
            </a:pPr>
            <a:r>
              <a:rPr lang="en-US" sz="3400" u="sng" dirty="0" smtClean="0"/>
              <a:t>Syntax:</a:t>
            </a:r>
          </a:p>
          <a:p>
            <a:pPr>
              <a:buNone/>
            </a:pPr>
            <a:endParaRPr lang="en-US" u="sng" dirty="0" smtClean="0"/>
          </a:p>
          <a:p>
            <a:pPr>
              <a:buNone/>
            </a:pPr>
            <a:r>
              <a:rPr lang="fr-FR" b="1" dirty="0" smtClean="0"/>
              <a:t>	</a:t>
            </a:r>
            <a:r>
              <a:rPr lang="fr-FR" b="1" dirty="0" err="1" smtClean="0"/>
              <a:t>mdadm</a:t>
            </a:r>
            <a:r>
              <a:rPr lang="fr-FR" i="1" dirty="0" smtClean="0"/>
              <a:t> [mode] &lt;</a:t>
            </a:r>
            <a:r>
              <a:rPr lang="fr-FR" i="1" dirty="0" err="1" smtClean="0"/>
              <a:t>raiddevice</a:t>
            </a:r>
            <a:r>
              <a:rPr lang="fr-FR" i="1" dirty="0" smtClean="0"/>
              <a:t>&gt; [options] &lt;component-</a:t>
            </a:r>
            <a:r>
              <a:rPr lang="fr-FR" i="1" dirty="0" err="1" smtClean="0"/>
              <a:t>devices</a:t>
            </a:r>
            <a:r>
              <a:rPr lang="fr-FR" i="1" dirty="0" smtClean="0"/>
              <a:t>&gt;</a:t>
            </a: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81682"/>
          </a:xfrm>
        </p:spPr>
        <p:txBody>
          <a:bodyPr/>
          <a:lstStyle/>
          <a:p>
            <a:pPr algn="ctr">
              <a:buNone/>
            </a:pPr>
            <a:r>
              <a:rPr lang="en-IN" dirty="0" smtClean="0"/>
              <a:t>MODES</a:t>
            </a:r>
          </a:p>
          <a:p>
            <a:r>
              <a:rPr lang="en-IN" dirty="0" err="1" smtClean="0"/>
              <a:t>mdadm</a:t>
            </a:r>
            <a:r>
              <a:rPr lang="en-IN" dirty="0" smtClean="0"/>
              <a:t> has several major modes of operation:</a:t>
            </a:r>
            <a:endParaRPr lang="en-IN" dirty="0"/>
          </a:p>
        </p:txBody>
      </p:sp>
      <p:pic>
        <p:nvPicPr>
          <p:cNvPr id="4" name="Picture 3" descr="4.PNG"/>
          <p:cNvPicPr>
            <a:picLocks noChangeAspect="1"/>
          </p:cNvPicPr>
          <p:nvPr/>
        </p:nvPicPr>
        <p:blipFill>
          <a:blip r:embed="rId2"/>
          <a:stretch>
            <a:fillRect/>
          </a:stretch>
        </p:blipFill>
        <p:spPr>
          <a:xfrm>
            <a:off x="785786" y="1714488"/>
            <a:ext cx="7643866" cy="471490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5.PNG"/>
          <p:cNvPicPr>
            <a:picLocks noGrp="1" noChangeAspect="1"/>
          </p:cNvPicPr>
          <p:nvPr>
            <p:ph idx="1"/>
          </p:nvPr>
        </p:nvPicPr>
        <p:blipFill>
          <a:blip r:embed="rId2"/>
          <a:stretch>
            <a:fillRect/>
          </a:stretch>
        </p:blipFill>
        <p:spPr>
          <a:xfrm>
            <a:off x="1142976" y="857232"/>
            <a:ext cx="6929486" cy="555824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pPr algn="ctr">
              <a:buNone/>
            </a:pPr>
            <a:r>
              <a:rPr lang="en-IN" dirty="0" smtClean="0"/>
              <a:t>OPTIONS</a:t>
            </a:r>
          </a:p>
          <a:p>
            <a:endParaRPr lang="en-IN" dirty="0"/>
          </a:p>
        </p:txBody>
      </p:sp>
      <p:pic>
        <p:nvPicPr>
          <p:cNvPr id="4" name="Picture 3" descr="6.PNG"/>
          <p:cNvPicPr>
            <a:picLocks noChangeAspect="1"/>
          </p:cNvPicPr>
          <p:nvPr/>
        </p:nvPicPr>
        <p:blipFill>
          <a:blip r:embed="rId2"/>
          <a:stretch>
            <a:fillRect/>
          </a:stretch>
        </p:blipFill>
        <p:spPr>
          <a:xfrm>
            <a:off x="785786" y="1357298"/>
            <a:ext cx="7643866" cy="514353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lstStyle/>
          <a:p>
            <a:pPr algn="ctr"/>
            <a:r>
              <a:rPr lang="en-IN" dirty="0" smtClean="0"/>
              <a:t>Vi Editor with Commands</a:t>
            </a:r>
            <a:endParaRPr lang="en-IN" dirty="0"/>
          </a:p>
        </p:txBody>
      </p:sp>
      <p:sp>
        <p:nvSpPr>
          <p:cNvPr id="3" name="Content Placeholder 2"/>
          <p:cNvSpPr>
            <a:spLocks noGrp="1"/>
          </p:cNvSpPr>
          <p:nvPr>
            <p:ph idx="1"/>
          </p:nvPr>
        </p:nvSpPr>
        <p:spPr/>
        <p:txBody>
          <a:bodyPr>
            <a:normAutofit fontScale="92500" lnSpcReduction="20000"/>
          </a:bodyPr>
          <a:lstStyle/>
          <a:p>
            <a:pPr>
              <a:buNone/>
            </a:pPr>
            <a:r>
              <a:rPr lang="en-IN" dirty="0" smtClean="0"/>
              <a:t>What is vi?</a:t>
            </a:r>
          </a:p>
          <a:p>
            <a:r>
              <a:rPr lang="en-IN" dirty="0" smtClean="0"/>
              <a:t>The vi editor is elaborated as </a:t>
            </a:r>
            <a:r>
              <a:rPr lang="en-IN" b="1" dirty="0" smtClean="0"/>
              <a:t>vi</a:t>
            </a:r>
            <a:r>
              <a:rPr lang="en-IN" dirty="0" smtClean="0"/>
              <a:t>sual editor. It is installed in every Unix system. In other words, it is available in all Linux </a:t>
            </a:r>
            <a:r>
              <a:rPr lang="en-IN" dirty="0" err="1" smtClean="0"/>
              <a:t>distros</a:t>
            </a:r>
            <a:r>
              <a:rPr lang="en-IN" dirty="0" smtClean="0"/>
              <a:t>. </a:t>
            </a:r>
          </a:p>
          <a:p>
            <a:r>
              <a:rPr lang="en-IN" dirty="0" smtClean="0"/>
              <a:t>It is user-friendly and works same on different </a:t>
            </a:r>
            <a:r>
              <a:rPr lang="en-IN" dirty="0" err="1" smtClean="0"/>
              <a:t>distros</a:t>
            </a:r>
            <a:r>
              <a:rPr lang="en-IN" dirty="0" smtClean="0"/>
              <a:t> and platforms. It is a very powerful application. An improved version of vi editor is </a:t>
            </a:r>
            <a:r>
              <a:rPr lang="en-IN" b="1" dirty="0" smtClean="0"/>
              <a:t>vim</a:t>
            </a:r>
            <a:r>
              <a:rPr lang="en-IN" dirty="0" smtClean="0"/>
              <a:t>.</a:t>
            </a:r>
          </a:p>
          <a:p>
            <a:pPr>
              <a:buNone/>
            </a:pPr>
            <a:endParaRPr lang="en-IN" dirty="0" smtClean="0"/>
          </a:p>
          <a:p>
            <a:pPr>
              <a:buNone/>
            </a:pPr>
            <a:r>
              <a:rPr lang="en-IN" u="sng" dirty="0" smtClean="0"/>
              <a:t>The vi editor has two modes:</a:t>
            </a:r>
          </a:p>
          <a:p>
            <a:r>
              <a:rPr lang="en-IN" b="1" dirty="0" smtClean="0"/>
              <a:t>Command Mode:</a:t>
            </a:r>
            <a:r>
              <a:rPr lang="en-IN" dirty="0" smtClean="0"/>
              <a:t> In command mode, actions are taken on the file. The vi editor starts in command mode. </a:t>
            </a:r>
          </a:p>
          <a:p>
            <a:r>
              <a:rPr lang="en-IN" dirty="0" smtClean="0"/>
              <a:t>Here, the typed words will act as commands in vi editor. To pass a command, you need to be in command mode.</a:t>
            </a:r>
          </a:p>
          <a:p>
            <a:endParaRPr lang="en-IN"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normAutofit/>
          </a:bodyPr>
          <a:lstStyle/>
          <a:p>
            <a:r>
              <a:rPr lang="en-IN" b="1" dirty="0" smtClean="0"/>
              <a:t>Insert Mode:</a:t>
            </a:r>
            <a:r>
              <a:rPr lang="en-IN" dirty="0" smtClean="0"/>
              <a:t> In insert mode, entered text will be inserted into the file. The </a:t>
            </a:r>
            <a:r>
              <a:rPr lang="en-IN" b="1" dirty="0" smtClean="0"/>
              <a:t>Esc</a:t>
            </a:r>
            <a:r>
              <a:rPr lang="en-IN" dirty="0" smtClean="0"/>
              <a:t> key will take you to the command mode from insert mode.</a:t>
            </a:r>
          </a:p>
          <a:p>
            <a:r>
              <a:rPr lang="en-IN" dirty="0" smtClean="0"/>
              <a:t>By default, the vi editor starts in command mode. To enter text, you have to be in insert mode, just type </a:t>
            </a:r>
            <a:r>
              <a:rPr lang="en-IN" b="1" dirty="0" smtClean="0"/>
              <a:t>'</a:t>
            </a:r>
            <a:r>
              <a:rPr lang="en-IN" b="1" dirty="0" err="1" smtClean="0"/>
              <a:t>i</a:t>
            </a:r>
            <a:r>
              <a:rPr lang="en-IN" b="1" dirty="0" smtClean="0"/>
              <a:t>'</a:t>
            </a:r>
            <a:r>
              <a:rPr lang="en-IN" dirty="0" smtClean="0"/>
              <a:t> and you'll be in insert mode. Although, after typing </a:t>
            </a:r>
            <a:r>
              <a:rPr lang="en-IN" b="1" dirty="0" err="1" smtClean="0"/>
              <a:t>i</a:t>
            </a:r>
            <a:r>
              <a:rPr lang="en-IN" b="1" dirty="0" smtClean="0"/>
              <a:t> </a:t>
            </a:r>
            <a:r>
              <a:rPr lang="en-IN" dirty="0" smtClean="0"/>
              <a:t>nothing will appear on the screen but you'll be in insert mode. Now you can type anything.</a:t>
            </a:r>
          </a:p>
          <a:p>
            <a:r>
              <a:rPr lang="en-IN" dirty="0" smtClean="0"/>
              <a:t>To exit from insert mode press </a:t>
            </a:r>
            <a:r>
              <a:rPr lang="en-IN" b="1" dirty="0" smtClean="0"/>
              <a:t>Esc </a:t>
            </a:r>
            <a:r>
              <a:rPr lang="en-IN" dirty="0" smtClean="0"/>
              <a:t>key, you'll be directed to command mode.</a:t>
            </a:r>
          </a:p>
          <a:p>
            <a:r>
              <a:rPr lang="en-IN" dirty="0" smtClean="0"/>
              <a:t>If you are not sure which mode you are in, press Esc key twice and you'll be in command mode.</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lnSpcReduction="10000"/>
          </a:bodyPr>
          <a:lstStyle/>
          <a:p>
            <a:pPr>
              <a:buNone/>
            </a:pPr>
            <a:r>
              <a:rPr lang="en-IN" b="1" dirty="0" smtClean="0"/>
              <a:t>Using vi</a:t>
            </a:r>
          </a:p>
          <a:p>
            <a:r>
              <a:rPr lang="en-IN" sz="2400" dirty="0" smtClean="0"/>
              <a:t>The vi editor tool is an interactive tool as it displays changes made in the file on the screen while you edit the file.</a:t>
            </a:r>
          </a:p>
          <a:p>
            <a:r>
              <a:rPr lang="en-IN" sz="2400" dirty="0" smtClean="0"/>
              <a:t>In vi editor you can insert, edit or remove a word as cursor moves throughout the file.</a:t>
            </a:r>
          </a:p>
          <a:p>
            <a:r>
              <a:rPr lang="en-IN" sz="2400" dirty="0" smtClean="0"/>
              <a:t>Commands are specified for each function like to delete it's x or dd.</a:t>
            </a:r>
          </a:p>
          <a:p>
            <a:r>
              <a:rPr lang="en-IN" sz="2400" dirty="0" smtClean="0"/>
              <a:t>The vi editor is case-sensitive. For example,</a:t>
            </a:r>
            <a:r>
              <a:rPr lang="en-IN" sz="2400" b="1" dirty="0" smtClean="0"/>
              <a:t> p </a:t>
            </a:r>
            <a:r>
              <a:rPr lang="en-IN" sz="2400" dirty="0" smtClean="0"/>
              <a:t>allows you to paste after the current line while </a:t>
            </a:r>
            <a:r>
              <a:rPr lang="en-IN" sz="2400" b="1" dirty="0" smtClean="0"/>
              <a:t>P </a:t>
            </a:r>
            <a:r>
              <a:rPr lang="en-IN" sz="2400" dirty="0" smtClean="0"/>
              <a:t>allows you to paste before the current line.</a:t>
            </a:r>
          </a:p>
          <a:p>
            <a:endParaRPr lang="en-IN" sz="2400" dirty="0" smtClean="0"/>
          </a:p>
          <a:p>
            <a:pPr>
              <a:buNone/>
            </a:pPr>
            <a:r>
              <a:rPr lang="en-IN" u="sng" dirty="0" smtClean="0"/>
              <a:t>vi syntax:</a:t>
            </a:r>
          </a:p>
          <a:p>
            <a:pPr>
              <a:buNone/>
            </a:pPr>
            <a:r>
              <a:rPr lang="en-IN" dirty="0" smtClean="0"/>
              <a:t>				vi </a:t>
            </a:r>
            <a:r>
              <a:rPr lang="en-IN" b="1" dirty="0" smtClean="0"/>
              <a:t>&lt;</a:t>
            </a:r>
            <a:r>
              <a:rPr lang="en-IN" b="1" dirty="0" err="1" smtClean="0"/>
              <a:t>fileName</a:t>
            </a:r>
            <a:r>
              <a:rPr lang="en-IN" b="1" dirty="0" smtClean="0"/>
              <a:t>&gt;</a:t>
            </a:r>
            <a:endParaRPr lang="en-IN" dirty="0" smtClean="0"/>
          </a:p>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92500"/>
          </a:bodyPr>
          <a:lstStyle/>
          <a:p>
            <a:r>
              <a:rPr lang="en-IN" dirty="0" smtClean="0"/>
              <a:t>In the terminal when you'll type vi command with a file name, the terminal will get clear and content of the file will be displayed.</a:t>
            </a:r>
          </a:p>
          <a:p>
            <a:r>
              <a:rPr lang="en-IN" dirty="0" smtClean="0"/>
              <a:t>If there is no such file, then a new file will be created and once completed file will be saved with the mentioned file name.</a:t>
            </a:r>
          </a:p>
          <a:p>
            <a:pPr>
              <a:buNone/>
            </a:pPr>
            <a:r>
              <a:rPr lang="en-IN" u="sng" dirty="0" smtClean="0"/>
              <a:t>Linux vi example</a:t>
            </a:r>
          </a:p>
          <a:p>
            <a:pPr>
              <a:buNone/>
            </a:pPr>
            <a:r>
              <a:rPr lang="en-IN" dirty="0" smtClean="0"/>
              <a:t>Let's understand vi through an example:</a:t>
            </a:r>
          </a:p>
          <a:p>
            <a:r>
              <a:rPr lang="en-IN" dirty="0" smtClean="0"/>
              <a:t> To start vi open your terminal and type vi command followed by file name.</a:t>
            </a:r>
          </a:p>
          <a:p>
            <a:r>
              <a:rPr lang="en-IN" dirty="0" smtClean="0"/>
              <a:t>If your file is in some other directory, you can specify the file path. And if in case, your file doesn't exist, it will create a new file with the specified name at the given location.</a:t>
            </a:r>
            <a:endParaRPr lang="en-I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IN" b="1" dirty="0" smtClean="0"/>
              <a:t>Example:</a:t>
            </a:r>
            <a:endParaRPr lang="en-IN" dirty="0" smtClean="0"/>
          </a:p>
          <a:p>
            <a:pPr>
              <a:buNone/>
            </a:pPr>
            <a:r>
              <a:rPr lang="en-IN" dirty="0" smtClean="0"/>
              <a:t>			vi /home/</a:t>
            </a:r>
            <a:r>
              <a:rPr lang="en-IN" dirty="0" err="1" smtClean="0"/>
              <a:t>sssit</a:t>
            </a:r>
            <a:r>
              <a:rPr lang="en-IN" dirty="0" smtClean="0"/>
              <a:t>/Downloads/file.txt  </a:t>
            </a:r>
          </a:p>
          <a:p>
            <a:r>
              <a:rPr lang="en-IN" dirty="0" smtClean="0"/>
              <a:t>Look at the above snapshot, we are creating a new file </a:t>
            </a:r>
            <a:r>
              <a:rPr lang="en-IN" b="1" dirty="0" smtClean="0"/>
              <a:t>file.txt </a:t>
            </a:r>
            <a:r>
              <a:rPr lang="en-IN" dirty="0" smtClean="0"/>
              <a:t>(as this file doesn't exist) and have entered the full path for the directory </a:t>
            </a:r>
            <a:r>
              <a:rPr lang="en-IN" b="1" dirty="0" smtClean="0"/>
              <a:t>Downloads.</a:t>
            </a:r>
          </a:p>
          <a:p>
            <a:pPr>
              <a:buNone/>
            </a:pPr>
            <a:r>
              <a:rPr lang="en-IN" b="1" dirty="0" smtClean="0"/>
              <a:t>Command mode</a:t>
            </a:r>
          </a:p>
          <a:p>
            <a:r>
              <a:rPr lang="en-IN" dirty="0" smtClean="0"/>
              <a:t>This is what you'll see when you'll press enter after the above command. </a:t>
            </a:r>
          </a:p>
          <a:p>
            <a:r>
              <a:rPr lang="en-IN" dirty="0" smtClean="0"/>
              <a:t>If you'll start typing, nothing will appear as you are in command mode. By default vi opens in command mode.</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endParaRPr lang="en-IN" dirty="0" smtClean="0"/>
          </a:p>
          <a:p>
            <a:endParaRPr lang="en-IN" dirty="0" smtClean="0"/>
          </a:p>
          <a:p>
            <a:endParaRPr lang="en-IN" dirty="0" smtClean="0"/>
          </a:p>
          <a:p>
            <a:endParaRPr lang="en-IN" dirty="0" smtClean="0"/>
          </a:p>
          <a:p>
            <a:endParaRPr lang="en-IN" dirty="0" smtClean="0"/>
          </a:p>
          <a:p>
            <a:r>
              <a:rPr lang="en-IN" dirty="0" smtClean="0"/>
              <a:t>Look at the above snapshot, it is blank as it is a new file. To start typing, you have to move to the insert mode. </a:t>
            </a:r>
          </a:p>
          <a:p>
            <a:r>
              <a:rPr lang="en-IN" dirty="0" smtClean="0"/>
              <a:t>At the end of the terminal window, directory name and file name are displayed.</a:t>
            </a:r>
            <a:endParaRPr lang="en-IN" dirty="0"/>
          </a:p>
        </p:txBody>
      </p:sp>
      <p:pic>
        <p:nvPicPr>
          <p:cNvPr id="6" name="Picture 5" descr="7.PNG"/>
          <p:cNvPicPr>
            <a:picLocks noChangeAspect="1"/>
          </p:cNvPicPr>
          <p:nvPr/>
        </p:nvPicPr>
        <p:blipFill>
          <a:blip r:embed="rId2"/>
          <a:stretch>
            <a:fillRect/>
          </a:stretch>
        </p:blipFill>
        <p:spPr>
          <a:xfrm>
            <a:off x="1142976" y="928670"/>
            <a:ext cx="7073085" cy="31055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lgn="ctr">
              <a:buNone/>
            </a:pPr>
            <a:r>
              <a:rPr lang="en-US" b="1" dirty="0" smtClean="0"/>
              <a:t>Options</a:t>
            </a:r>
            <a:endParaRPr lang="en-IN" b="1" dirty="0"/>
          </a:p>
        </p:txBody>
      </p:sp>
      <p:pic>
        <p:nvPicPr>
          <p:cNvPr id="5" name="Picture 4" descr="Capture.PNG"/>
          <p:cNvPicPr>
            <a:picLocks noChangeAspect="1"/>
          </p:cNvPicPr>
          <p:nvPr/>
        </p:nvPicPr>
        <p:blipFill>
          <a:blip r:embed="rId2"/>
          <a:stretch>
            <a:fillRect/>
          </a:stretch>
        </p:blipFill>
        <p:spPr>
          <a:xfrm>
            <a:off x="569411" y="1428736"/>
            <a:ext cx="8217431" cy="521497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715040"/>
          </a:xfrm>
        </p:spPr>
        <p:txBody>
          <a:bodyPr>
            <a:normAutofit lnSpcReduction="10000"/>
          </a:bodyPr>
          <a:lstStyle/>
          <a:p>
            <a:pPr>
              <a:buNone/>
            </a:pPr>
            <a:r>
              <a:rPr lang="en-IN" b="1" dirty="0" smtClean="0"/>
              <a:t>Insert mode</a:t>
            </a:r>
          </a:p>
          <a:p>
            <a:r>
              <a:rPr lang="en-IN" sz="2000" dirty="0" smtClean="0"/>
              <a:t>To move to the insert mode press </a:t>
            </a:r>
            <a:r>
              <a:rPr lang="en-IN" sz="2000" b="1" dirty="0" err="1" smtClean="0"/>
              <a:t>i</a:t>
            </a:r>
            <a:r>
              <a:rPr lang="en-IN" sz="2000" b="1" dirty="0" smtClean="0"/>
              <a:t>.</a:t>
            </a:r>
            <a:r>
              <a:rPr lang="en-IN" sz="2000" dirty="0" smtClean="0"/>
              <a:t> Although, there are other commands also to move to insert mode which we'll study in next page.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IN" sz="2000" dirty="0" smtClean="0"/>
          </a:p>
          <a:p>
            <a:r>
              <a:rPr lang="en-IN" sz="2000" dirty="0" smtClean="0"/>
              <a:t>Look at the above snapshot, after pressing </a:t>
            </a:r>
            <a:r>
              <a:rPr lang="en-IN" sz="2000" b="1" dirty="0" err="1" smtClean="0"/>
              <a:t>i</a:t>
            </a:r>
            <a:r>
              <a:rPr lang="en-IN" sz="2000" b="1" dirty="0" smtClean="0"/>
              <a:t> </a:t>
            </a:r>
            <a:r>
              <a:rPr lang="en-IN" sz="2000" dirty="0" smtClean="0"/>
              <a:t>we have entered into insert mode. Now we can write anything. To move to the next line press enter.</a:t>
            </a:r>
          </a:p>
          <a:p>
            <a:r>
              <a:rPr lang="en-IN" sz="2000" dirty="0" smtClean="0"/>
              <a:t>Once you have done with your typing, press </a:t>
            </a:r>
            <a:r>
              <a:rPr lang="en-IN" sz="2000" b="1" dirty="0" smtClean="0"/>
              <a:t>esc </a:t>
            </a:r>
            <a:r>
              <a:rPr lang="en-IN" sz="2000" dirty="0" smtClean="0"/>
              <a:t>key to return to the command mode</a:t>
            </a:r>
            <a:r>
              <a:rPr lang="en-IN" dirty="0" smtClean="0"/>
              <a:t>.</a:t>
            </a:r>
          </a:p>
          <a:p>
            <a:endParaRPr lang="en-IN" dirty="0" smtClean="0"/>
          </a:p>
          <a:p>
            <a:endParaRPr lang="en-IN" dirty="0"/>
          </a:p>
        </p:txBody>
      </p:sp>
      <p:pic>
        <p:nvPicPr>
          <p:cNvPr id="4" name="Picture 3" descr="8.PNG"/>
          <p:cNvPicPr>
            <a:picLocks noChangeAspect="1"/>
          </p:cNvPicPr>
          <p:nvPr/>
        </p:nvPicPr>
        <p:blipFill>
          <a:blip r:embed="rId2"/>
          <a:stretch>
            <a:fillRect/>
          </a:stretch>
        </p:blipFill>
        <p:spPr>
          <a:xfrm>
            <a:off x="1514048" y="2090550"/>
            <a:ext cx="6115904" cy="26768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IN" b="1" dirty="0" smtClean="0"/>
              <a:t>To save and quit</a:t>
            </a:r>
          </a:p>
          <a:p>
            <a:r>
              <a:rPr lang="en-IN" sz="2400" dirty="0" smtClean="0"/>
              <a:t>You can save and quit vi editor from command mode. Before writing save or quit command you have to press colon </a:t>
            </a:r>
            <a:r>
              <a:rPr lang="en-IN" sz="2400" b="1" dirty="0" smtClean="0"/>
              <a:t>(:).</a:t>
            </a:r>
            <a:r>
              <a:rPr lang="en-IN" sz="2400" dirty="0" smtClean="0"/>
              <a:t> Colon allows you to give instructions to vi.</a:t>
            </a:r>
          </a:p>
          <a:p>
            <a:pPr>
              <a:buNone/>
            </a:pPr>
            <a:r>
              <a:rPr lang="en-IN" b="1" dirty="0" smtClean="0"/>
              <a:t>exit vi table:</a:t>
            </a:r>
          </a:p>
          <a:p>
            <a:endParaRPr lang="en-IN" dirty="0" smtClean="0"/>
          </a:p>
          <a:p>
            <a:endParaRPr lang="en-IN" dirty="0"/>
          </a:p>
        </p:txBody>
      </p:sp>
      <p:pic>
        <p:nvPicPr>
          <p:cNvPr id="4" name="Picture 3" descr="9.PNG"/>
          <p:cNvPicPr>
            <a:picLocks noChangeAspect="1"/>
          </p:cNvPicPr>
          <p:nvPr/>
        </p:nvPicPr>
        <p:blipFill>
          <a:blip r:embed="rId2"/>
          <a:stretch>
            <a:fillRect/>
          </a:stretch>
        </p:blipFill>
        <p:spPr>
          <a:xfrm>
            <a:off x="1571604" y="3059161"/>
            <a:ext cx="6286544" cy="359451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normAutofit fontScale="92500"/>
          </a:bodyPr>
          <a:lstStyle/>
          <a:p>
            <a:r>
              <a:rPr lang="en-IN" dirty="0" smtClean="0"/>
              <a:t>To exit from vi, first ensure that you are in command mode. Now, type :</a:t>
            </a:r>
            <a:r>
              <a:rPr lang="en-IN" dirty="0" err="1" smtClean="0"/>
              <a:t>wq</a:t>
            </a:r>
            <a:r>
              <a:rPr lang="en-IN" dirty="0" smtClean="0"/>
              <a:t> and press enter. It will save and quit vi.</a:t>
            </a:r>
          </a:p>
          <a:p>
            <a:r>
              <a:rPr lang="en-IN" dirty="0" smtClean="0"/>
              <a:t>Type </a:t>
            </a:r>
            <a:r>
              <a:rPr lang="en-IN" b="1" dirty="0" smtClean="0"/>
              <a:t>:</a:t>
            </a:r>
            <a:r>
              <a:rPr lang="en-IN" b="1" dirty="0" err="1" smtClean="0"/>
              <a:t>wq</a:t>
            </a:r>
            <a:r>
              <a:rPr lang="en-IN" dirty="0" smtClean="0"/>
              <a:t> to save and exit the file.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Look at the above snapshot, command :</a:t>
            </a:r>
            <a:r>
              <a:rPr lang="en-IN" dirty="0" err="1" smtClean="0"/>
              <a:t>wq</a:t>
            </a:r>
            <a:r>
              <a:rPr lang="en-IN" dirty="0" smtClean="0"/>
              <a:t> will save and quit the vi editor. When you'll type it in command mode, it will automatically come at bottom left corner.</a:t>
            </a:r>
          </a:p>
          <a:p>
            <a:endParaRPr lang="en-IN" dirty="0"/>
          </a:p>
        </p:txBody>
      </p:sp>
      <p:pic>
        <p:nvPicPr>
          <p:cNvPr id="4" name="Picture 3" descr="10.PNG"/>
          <p:cNvPicPr>
            <a:picLocks noChangeAspect="1"/>
          </p:cNvPicPr>
          <p:nvPr/>
        </p:nvPicPr>
        <p:blipFill>
          <a:blip r:embed="rId2"/>
          <a:stretch>
            <a:fillRect/>
          </a:stretch>
        </p:blipFill>
        <p:spPr>
          <a:xfrm>
            <a:off x="1643042" y="2071678"/>
            <a:ext cx="5868219" cy="271500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85000" lnSpcReduction="20000"/>
          </a:bodyPr>
          <a:lstStyle/>
          <a:p>
            <a:r>
              <a:rPr lang="en-IN" dirty="0" smtClean="0"/>
              <a:t>If you want to quit without saving the file, use </a:t>
            </a:r>
            <a:r>
              <a:rPr lang="en-IN" b="1" dirty="0" smtClean="0"/>
              <a:t>:q.</a:t>
            </a:r>
            <a:r>
              <a:rPr lang="en-IN" dirty="0" smtClean="0"/>
              <a:t> This command will only work when you have not made any changes in the file.</a:t>
            </a:r>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dirty="0" smtClean="0"/>
              <a:t>Look at the above snapshot, this file is modified and hence on typing </a:t>
            </a:r>
            <a:r>
              <a:rPr lang="en-IN" b="1" dirty="0" smtClean="0"/>
              <a:t>:q</a:t>
            </a:r>
            <a:r>
              <a:rPr lang="en-IN" dirty="0" smtClean="0"/>
              <a:t> it displays this message at bottom left corner. </a:t>
            </a:r>
          </a:p>
          <a:p>
            <a:r>
              <a:rPr lang="en-IN" dirty="0" smtClean="0"/>
              <a:t>The above file can be saved with the command </a:t>
            </a:r>
            <a:r>
              <a:rPr lang="en-IN" b="1" dirty="0" smtClean="0"/>
              <a:t>:!q.</a:t>
            </a:r>
            <a:r>
              <a:rPr lang="en-IN" dirty="0" smtClean="0"/>
              <a:t> It discards the changes made in the file and save it. </a:t>
            </a:r>
            <a:br>
              <a:rPr lang="en-IN" dirty="0" smtClean="0"/>
            </a:br>
            <a:endParaRPr lang="en-IN" dirty="0"/>
          </a:p>
        </p:txBody>
      </p:sp>
      <p:pic>
        <p:nvPicPr>
          <p:cNvPr id="4" name="Picture 3" descr="11.PNG"/>
          <p:cNvPicPr>
            <a:picLocks noChangeAspect="1"/>
          </p:cNvPicPr>
          <p:nvPr/>
        </p:nvPicPr>
        <p:blipFill>
          <a:blip r:embed="rId2"/>
          <a:stretch>
            <a:fillRect/>
          </a:stretch>
        </p:blipFill>
        <p:spPr>
          <a:xfrm>
            <a:off x="1571604" y="1785926"/>
            <a:ext cx="5857916" cy="264320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857232"/>
            <a:ext cx="8229600" cy="5643602"/>
          </a:xfrm>
        </p:spPr>
        <p:txBody>
          <a:bodyPr/>
          <a:lstStyle/>
          <a:p>
            <a:pPr>
              <a:buNone/>
            </a:pPr>
            <a:r>
              <a:rPr lang="en-IN" b="1" dirty="0" smtClean="0"/>
              <a:t>Vi Commands</a:t>
            </a:r>
          </a:p>
          <a:p>
            <a:r>
              <a:rPr lang="en-IN" sz="2400" dirty="0" smtClean="0"/>
              <a:t>Linux vi editor is different from other editors. You have to use different keys to use different functions. Although, it's quite easy and interesting to use vi editor.</a:t>
            </a:r>
          </a:p>
          <a:p>
            <a:r>
              <a:rPr lang="en-IN" sz="2400" dirty="0" smtClean="0"/>
              <a:t>The vi editor commands are case sensitive.</a:t>
            </a:r>
          </a:p>
          <a:p>
            <a:pPr>
              <a:buNone/>
            </a:pPr>
            <a:r>
              <a:rPr lang="en-IN" sz="2400" dirty="0" smtClean="0"/>
              <a:t>	To switch from command to insert mode:</a:t>
            </a:r>
            <a:endParaRPr lang="en-IN" sz="2400" dirty="0"/>
          </a:p>
        </p:txBody>
      </p:sp>
      <p:pic>
        <p:nvPicPr>
          <p:cNvPr id="6" name="Picture 5" descr="13.PNG"/>
          <p:cNvPicPr>
            <a:picLocks noChangeAspect="1"/>
          </p:cNvPicPr>
          <p:nvPr/>
        </p:nvPicPr>
        <p:blipFill>
          <a:blip r:embed="rId2"/>
          <a:stretch>
            <a:fillRect/>
          </a:stretch>
        </p:blipFill>
        <p:spPr>
          <a:xfrm>
            <a:off x="642910" y="3429000"/>
            <a:ext cx="7969756" cy="310079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r>
              <a:rPr lang="en-IN" dirty="0" smtClean="0"/>
              <a:t>To move around a file:</a:t>
            </a:r>
          </a:p>
          <a:p>
            <a:endParaRPr lang="en-US" dirty="0" smtClean="0"/>
          </a:p>
          <a:p>
            <a:endParaRPr lang="en-US" dirty="0" smtClean="0"/>
          </a:p>
          <a:p>
            <a:endParaRPr lang="en-US" dirty="0" smtClean="0"/>
          </a:p>
          <a:p>
            <a:pPr>
              <a:buNone/>
            </a:pPr>
            <a:endParaRPr lang="en-US" dirty="0" smtClean="0"/>
          </a:p>
          <a:p>
            <a:pPr>
              <a:buNone/>
            </a:pPr>
            <a:endParaRPr lang="en-IN" dirty="0" smtClean="0"/>
          </a:p>
          <a:p>
            <a:r>
              <a:rPr lang="en-IN" dirty="0" smtClean="0"/>
              <a:t>To jump lines:</a:t>
            </a:r>
          </a:p>
          <a:p>
            <a:endParaRPr lang="en-IN" dirty="0"/>
          </a:p>
        </p:txBody>
      </p:sp>
      <p:pic>
        <p:nvPicPr>
          <p:cNvPr id="4" name="Picture 3" descr="14.PNG"/>
          <p:cNvPicPr>
            <a:picLocks noChangeAspect="1"/>
          </p:cNvPicPr>
          <p:nvPr/>
        </p:nvPicPr>
        <p:blipFill>
          <a:blip r:embed="rId2"/>
          <a:stretch>
            <a:fillRect/>
          </a:stretch>
        </p:blipFill>
        <p:spPr>
          <a:xfrm>
            <a:off x="1357290" y="1428736"/>
            <a:ext cx="6500857" cy="2114845"/>
          </a:xfrm>
          <a:prstGeom prst="rect">
            <a:avLst/>
          </a:prstGeom>
        </p:spPr>
      </p:pic>
      <p:pic>
        <p:nvPicPr>
          <p:cNvPr id="5" name="Picture 4" descr="15.PNG"/>
          <p:cNvPicPr>
            <a:picLocks noChangeAspect="1"/>
          </p:cNvPicPr>
          <p:nvPr/>
        </p:nvPicPr>
        <p:blipFill>
          <a:blip r:embed="rId3"/>
          <a:stretch>
            <a:fillRect/>
          </a:stretch>
        </p:blipFill>
        <p:spPr>
          <a:xfrm>
            <a:off x="1214414" y="4429132"/>
            <a:ext cx="6613466" cy="157163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57232"/>
            <a:ext cx="8229600" cy="5610244"/>
          </a:xfrm>
        </p:spPr>
        <p:txBody>
          <a:bodyPr>
            <a:normAutofit/>
          </a:bodyPr>
          <a:lstStyle/>
          <a:p>
            <a:r>
              <a:rPr lang="en-IN" dirty="0" smtClean="0"/>
              <a:t>To delete:</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IN" dirty="0" smtClean="0"/>
          </a:p>
          <a:p>
            <a:r>
              <a:rPr lang="en-IN" dirty="0" smtClean="0"/>
              <a:t>To repeat and undo:</a:t>
            </a:r>
          </a:p>
          <a:p>
            <a:endParaRPr lang="en-IN" dirty="0" smtClean="0"/>
          </a:p>
          <a:p>
            <a:endParaRPr lang="en-IN" dirty="0"/>
          </a:p>
        </p:txBody>
      </p:sp>
      <p:pic>
        <p:nvPicPr>
          <p:cNvPr id="4" name="Picture 3" descr="1.PNG"/>
          <p:cNvPicPr>
            <a:picLocks noChangeAspect="1"/>
          </p:cNvPicPr>
          <p:nvPr/>
        </p:nvPicPr>
        <p:blipFill>
          <a:blip r:embed="rId2"/>
          <a:stretch>
            <a:fillRect/>
          </a:stretch>
        </p:blipFill>
        <p:spPr>
          <a:xfrm>
            <a:off x="1500166" y="1357298"/>
            <a:ext cx="6087325" cy="3315163"/>
          </a:xfrm>
          <a:prstGeom prst="rect">
            <a:avLst/>
          </a:prstGeom>
        </p:spPr>
      </p:pic>
      <p:pic>
        <p:nvPicPr>
          <p:cNvPr id="5" name="Picture 4" descr="2.PNG"/>
          <p:cNvPicPr>
            <a:picLocks noChangeAspect="1"/>
          </p:cNvPicPr>
          <p:nvPr/>
        </p:nvPicPr>
        <p:blipFill>
          <a:blip r:embed="rId3"/>
          <a:stretch>
            <a:fillRect/>
          </a:stretch>
        </p:blipFill>
        <p:spPr>
          <a:xfrm>
            <a:off x="1571604" y="5357826"/>
            <a:ext cx="6072230" cy="129558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r>
              <a:rPr lang="en-IN" dirty="0" smtClean="0"/>
              <a:t>Command to cut, copy and paste:</a:t>
            </a:r>
          </a:p>
          <a:p>
            <a:endParaRPr lang="en-US" dirty="0" smtClean="0"/>
          </a:p>
          <a:p>
            <a:endParaRPr lang="en-US" dirty="0" smtClean="0"/>
          </a:p>
          <a:p>
            <a:endParaRPr lang="en-US" dirty="0" smtClean="0"/>
          </a:p>
          <a:p>
            <a:endParaRPr lang="en-US" dirty="0" smtClean="0"/>
          </a:p>
          <a:p>
            <a:pPr>
              <a:buNone/>
            </a:pPr>
            <a:endParaRPr lang="en-IN" dirty="0" smtClean="0"/>
          </a:p>
          <a:p>
            <a:r>
              <a:rPr lang="en-IN" dirty="0" smtClean="0"/>
              <a:t>Command to cut, copy and paste in blocks:</a:t>
            </a:r>
          </a:p>
          <a:p>
            <a:endParaRPr lang="en-IN" dirty="0"/>
          </a:p>
        </p:txBody>
      </p:sp>
      <p:pic>
        <p:nvPicPr>
          <p:cNvPr id="4" name="Picture 3" descr="3.PNG"/>
          <p:cNvPicPr>
            <a:picLocks noChangeAspect="1"/>
          </p:cNvPicPr>
          <p:nvPr/>
        </p:nvPicPr>
        <p:blipFill>
          <a:blip r:embed="rId2"/>
          <a:stretch>
            <a:fillRect/>
          </a:stretch>
        </p:blipFill>
        <p:spPr>
          <a:xfrm>
            <a:off x="1571604" y="1428736"/>
            <a:ext cx="6500858" cy="2086266"/>
          </a:xfrm>
          <a:prstGeom prst="rect">
            <a:avLst/>
          </a:prstGeom>
        </p:spPr>
      </p:pic>
      <p:pic>
        <p:nvPicPr>
          <p:cNvPr id="5" name="Picture 4" descr="4.PNG"/>
          <p:cNvPicPr>
            <a:picLocks noChangeAspect="1"/>
          </p:cNvPicPr>
          <p:nvPr/>
        </p:nvPicPr>
        <p:blipFill>
          <a:blip r:embed="rId3"/>
          <a:stretch>
            <a:fillRect/>
          </a:stretch>
        </p:blipFill>
        <p:spPr>
          <a:xfrm>
            <a:off x="1357290" y="4429132"/>
            <a:ext cx="6770618" cy="17859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r>
              <a:rPr lang="en-IN" dirty="0" smtClean="0"/>
              <a:t>Start and end of line:</a:t>
            </a:r>
          </a:p>
          <a:p>
            <a:endParaRPr lang="en-US" dirty="0" smtClean="0"/>
          </a:p>
          <a:p>
            <a:endParaRPr lang="en-US" dirty="0" smtClean="0"/>
          </a:p>
          <a:p>
            <a:endParaRPr lang="en-US" dirty="0" smtClean="0"/>
          </a:p>
          <a:p>
            <a:endParaRPr lang="en-US" dirty="0" smtClean="0"/>
          </a:p>
          <a:p>
            <a:endParaRPr lang="en-US" dirty="0" smtClean="0"/>
          </a:p>
          <a:p>
            <a:endParaRPr lang="en-IN" dirty="0" smtClean="0"/>
          </a:p>
          <a:p>
            <a:r>
              <a:rPr lang="en-IN" dirty="0" smtClean="0"/>
              <a:t>Joining lines:</a:t>
            </a:r>
          </a:p>
          <a:p>
            <a:endParaRPr lang="en-IN" dirty="0" smtClean="0"/>
          </a:p>
          <a:p>
            <a:endParaRPr lang="en-IN" dirty="0"/>
          </a:p>
        </p:txBody>
      </p:sp>
      <p:pic>
        <p:nvPicPr>
          <p:cNvPr id="4" name="Picture 3" descr="5.PNG"/>
          <p:cNvPicPr>
            <a:picLocks noChangeAspect="1"/>
          </p:cNvPicPr>
          <p:nvPr/>
        </p:nvPicPr>
        <p:blipFill>
          <a:blip r:embed="rId2"/>
          <a:stretch>
            <a:fillRect/>
          </a:stretch>
        </p:blipFill>
        <p:spPr>
          <a:xfrm>
            <a:off x="1571604" y="1428736"/>
            <a:ext cx="6000792" cy="2505425"/>
          </a:xfrm>
          <a:prstGeom prst="rect">
            <a:avLst/>
          </a:prstGeom>
        </p:spPr>
      </p:pic>
      <p:pic>
        <p:nvPicPr>
          <p:cNvPr id="5" name="Picture 4" descr="6.PNG"/>
          <p:cNvPicPr>
            <a:picLocks noChangeAspect="1"/>
          </p:cNvPicPr>
          <p:nvPr/>
        </p:nvPicPr>
        <p:blipFill>
          <a:blip r:embed="rId3"/>
          <a:stretch>
            <a:fillRect/>
          </a:stretch>
        </p:blipFill>
        <p:spPr>
          <a:xfrm>
            <a:off x="1547210" y="4714884"/>
            <a:ext cx="5953748" cy="1676634"/>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lstStyle/>
          <a:p>
            <a:r>
              <a:rPr lang="en-IN" dirty="0" smtClean="0"/>
              <a:t>Move forward or backward:</a:t>
            </a:r>
            <a:endParaRPr lang="en-IN" dirty="0"/>
          </a:p>
        </p:txBody>
      </p:sp>
      <p:pic>
        <p:nvPicPr>
          <p:cNvPr id="4" name="Picture 3" descr="7.PNG"/>
          <p:cNvPicPr>
            <a:picLocks noChangeAspect="1"/>
          </p:cNvPicPr>
          <p:nvPr/>
        </p:nvPicPr>
        <p:blipFill>
          <a:blip r:embed="rId2"/>
          <a:stretch>
            <a:fillRect/>
          </a:stretch>
        </p:blipFill>
        <p:spPr>
          <a:xfrm>
            <a:off x="1419062" y="2143116"/>
            <a:ext cx="6591145" cy="3929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IN" dirty="0" smtClean="0"/>
              <a:t>Example:</a:t>
            </a:r>
          </a:p>
          <a:p>
            <a:r>
              <a:rPr lang="en-IN" sz="2400" dirty="0" smtClean="0"/>
              <a:t>To view all partitions of specific hard disk use the option ‘-l‘ with device name.</a:t>
            </a:r>
          </a:p>
          <a:p>
            <a:pPr>
              <a:buNone/>
            </a:pPr>
            <a:r>
              <a:rPr lang="en-IN" sz="2400" dirty="0" smtClean="0"/>
              <a:t>				# </a:t>
            </a:r>
            <a:r>
              <a:rPr lang="en-IN" sz="2400" dirty="0" err="1" smtClean="0"/>
              <a:t>fdisk</a:t>
            </a:r>
            <a:r>
              <a:rPr lang="en-IN" sz="2400" dirty="0" smtClean="0"/>
              <a:t> -l /dev/</a:t>
            </a:r>
            <a:r>
              <a:rPr lang="en-IN" sz="2400" dirty="0" err="1" smtClean="0"/>
              <a:t>sda</a:t>
            </a:r>
            <a:r>
              <a:rPr lang="en-IN" sz="2400" dirty="0" smtClean="0"/>
              <a:t> </a:t>
            </a:r>
          </a:p>
          <a:p>
            <a:pPr>
              <a:buNone/>
            </a:pPr>
            <a:r>
              <a:rPr lang="en-IN" i="1" dirty="0" smtClean="0"/>
              <a:t>output:</a:t>
            </a:r>
            <a:endParaRPr lang="en-IN" dirty="0" smtClean="0"/>
          </a:p>
          <a:p>
            <a:pPr>
              <a:buNone/>
            </a:pPr>
            <a:r>
              <a:rPr lang="en-IN" dirty="0" smtClean="0"/>
              <a:t/>
            </a:r>
            <a:br>
              <a:rPr lang="en-IN" dirty="0" smtClean="0"/>
            </a:br>
            <a:endParaRPr lang="en-IN" dirty="0"/>
          </a:p>
        </p:txBody>
      </p:sp>
      <p:pic>
        <p:nvPicPr>
          <p:cNvPr id="4" name="Picture 3" descr="Capture1.PNG"/>
          <p:cNvPicPr>
            <a:picLocks noChangeAspect="1"/>
          </p:cNvPicPr>
          <p:nvPr/>
        </p:nvPicPr>
        <p:blipFill>
          <a:blip r:embed="rId2"/>
          <a:stretch>
            <a:fillRect/>
          </a:stretch>
        </p:blipFill>
        <p:spPr>
          <a:xfrm>
            <a:off x="1071539" y="3071810"/>
            <a:ext cx="7215238" cy="3571899"/>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dirty="0" smtClean="0"/>
              <a:t>Search a string:</a:t>
            </a:r>
          </a:p>
          <a:p>
            <a:endParaRPr lang="en-IN" dirty="0"/>
          </a:p>
        </p:txBody>
      </p:sp>
      <p:pic>
        <p:nvPicPr>
          <p:cNvPr id="4" name="Picture 3" descr="8.PNG"/>
          <p:cNvPicPr>
            <a:picLocks noChangeAspect="1"/>
          </p:cNvPicPr>
          <p:nvPr/>
        </p:nvPicPr>
        <p:blipFill>
          <a:blip r:embed="rId2"/>
          <a:stretch>
            <a:fillRect/>
          </a:stretch>
        </p:blipFill>
        <p:spPr>
          <a:xfrm>
            <a:off x="1071538" y="1956945"/>
            <a:ext cx="6950107" cy="43295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IN" b="1" dirty="0" smtClean="0"/>
              <a:t>Replace all</a:t>
            </a:r>
          </a:p>
          <a:p>
            <a:pPr>
              <a:buNone/>
            </a:pPr>
            <a:r>
              <a:rPr lang="en-IN" sz="2000" u="sng" dirty="0" smtClean="0"/>
              <a:t>Syntax:</a:t>
            </a:r>
          </a:p>
          <a:p>
            <a:pPr>
              <a:buNone/>
            </a:pPr>
            <a:r>
              <a:rPr lang="en-IN" sz="2000" dirty="0" smtClean="0"/>
              <a:t>          :</a:t>
            </a:r>
            <a:r>
              <a:rPr lang="en-IN" sz="2000" b="1" dirty="0" smtClean="0"/>
              <a:t>&lt;</a:t>
            </a:r>
            <a:r>
              <a:rPr lang="en-IN" sz="2000" b="1" dirty="0" err="1" smtClean="0"/>
              <a:t>startLine</a:t>
            </a:r>
            <a:r>
              <a:rPr lang="en-IN" sz="2000" dirty="0" err="1" smtClean="0"/>
              <a:t>,endLine</a:t>
            </a:r>
            <a:r>
              <a:rPr lang="en-IN" sz="2000" b="1" dirty="0" smtClean="0"/>
              <a:t>&gt;</a:t>
            </a:r>
            <a:r>
              <a:rPr lang="en-IN" sz="2000" dirty="0" smtClean="0"/>
              <a:t> s/</a:t>
            </a:r>
            <a:r>
              <a:rPr lang="en-IN" sz="2000" b="1" dirty="0" smtClean="0"/>
              <a:t>&lt;</a:t>
            </a:r>
            <a:r>
              <a:rPr lang="en-IN" sz="2000" b="1" dirty="0" err="1" smtClean="0"/>
              <a:t>oldString</a:t>
            </a:r>
            <a:r>
              <a:rPr lang="en-IN" sz="2000" b="1" dirty="0" smtClean="0"/>
              <a:t>&gt;</a:t>
            </a:r>
            <a:r>
              <a:rPr lang="en-IN" sz="2000" dirty="0" smtClean="0"/>
              <a:t>/</a:t>
            </a:r>
            <a:r>
              <a:rPr lang="en-IN" sz="2000" b="1" dirty="0" smtClean="0"/>
              <a:t>&lt;</a:t>
            </a:r>
            <a:r>
              <a:rPr lang="en-IN" sz="2000" b="1" dirty="0" err="1" smtClean="0"/>
              <a:t>newString</a:t>
            </a:r>
            <a:r>
              <a:rPr lang="en-IN" sz="2000" b="1" dirty="0" smtClean="0"/>
              <a:t>&gt;</a:t>
            </a:r>
            <a:r>
              <a:rPr lang="en-IN" sz="2000" dirty="0" smtClean="0"/>
              <a:t>/g  </a:t>
            </a:r>
          </a:p>
          <a:p>
            <a:pPr>
              <a:buNone/>
            </a:pPr>
            <a:r>
              <a:rPr lang="en-IN" sz="2000" u="sng" dirty="0" smtClean="0"/>
              <a:t>Example:</a:t>
            </a:r>
          </a:p>
          <a:p>
            <a:pPr>
              <a:buNone/>
            </a:pPr>
            <a:endParaRPr lang="en-US" sz="2000" b="1" dirty="0" smtClean="0"/>
          </a:p>
          <a:p>
            <a:pPr>
              <a:buNone/>
            </a:pPr>
            <a:endParaRPr lang="en-US" sz="2000" b="1" dirty="0" smtClean="0"/>
          </a:p>
          <a:p>
            <a:pPr>
              <a:buNone/>
            </a:pPr>
            <a:endParaRPr lang="en-US" sz="2000" b="1" dirty="0" smtClean="0"/>
          </a:p>
          <a:p>
            <a:pPr>
              <a:buNone/>
            </a:pPr>
            <a:endParaRPr lang="en-IN" sz="2000" b="1" dirty="0" smtClean="0"/>
          </a:p>
          <a:p>
            <a:pPr>
              <a:buNone/>
            </a:pPr>
            <a:endParaRPr lang="en-IN" sz="2000" b="1" dirty="0" smtClean="0"/>
          </a:p>
          <a:p>
            <a:pPr>
              <a:buNone/>
            </a:pPr>
            <a:r>
              <a:rPr lang="en-IN" sz="2000" b="1" dirty="0" smtClean="0"/>
              <a:t>Text buffers:</a:t>
            </a:r>
          </a:p>
          <a:p>
            <a:pPr>
              <a:buNone/>
            </a:pPr>
            <a:endParaRPr lang="en-IN" dirty="0" smtClean="0"/>
          </a:p>
          <a:p>
            <a:endParaRPr lang="en-IN" dirty="0"/>
          </a:p>
        </p:txBody>
      </p:sp>
      <p:pic>
        <p:nvPicPr>
          <p:cNvPr id="4" name="Picture 3" descr="9.PNG"/>
          <p:cNvPicPr>
            <a:picLocks noChangeAspect="1"/>
          </p:cNvPicPr>
          <p:nvPr/>
        </p:nvPicPr>
        <p:blipFill>
          <a:blip r:embed="rId2"/>
          <a:stretch>
            <a:fillRect/>
          </a:stretch>
        </p:blipFill>
        <p:spPr>
          <a:xfrm>
            <a:off x="857224" y="2643182"/>
            <a:ext cx="7683804" cy="1428760"/>
          </a:xfrm>
          <a:prstGeom prst="rect">
            <a:avLst/>
          </a:prstGeom>
        </p:spPr>
      </p:pic>
      <p:pic>
        <p:nvPicPr>
          <p:cNvPr id="5" name="Picture 4" descr="10.PNG"/>
          <p:cNvPicPr>
            <a:picLocks noChangeAspect="1"/>
          </p:cNvPicPr>
          <p:nvPr/>
        </p:nvPicPr>
        <p:blipFill>
          <a:blip r:embed="rId3"/>
          <a:stretch>
            <a:fillRect/>
          </a:stretch>
        </p:blipFill>
        <p:spPr>
          <a:xfrm>
            <a:off x="1142976" y="4714884"/>
            <a:ext cx="7072362" cy="160038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buNone/>
            </a:pPr>
            <a:r>
              <a:rPr lang="en-IN" b="1" dirty="0" smtClean="0"/>
              <a:t>Abbreviation</a:t>
            </a:r>
          </a:p>
          <a:p>
            <a:pPr>
              <a:buNone/>
            </a:pPr>
            <a:r>
              <a:rPr lang="en-IN" sz="2400" dirty="0" smtClean="0"/>
              <a:t>Syntax:</a:t>
            </a:r>
          </a:p>
          <a:p>
            <a:pPr>
              <a:buNone/>
            </a:pPr>
            <a:r>
              <a:rPr lang="en-IN" sz="2400" dirty="0" smtClean="0"/>
              <a:t>		:</a:t>
            </a:r>
            <a:r>
              <a:rPr lang="en-IN" sz="2400" dirty="0" err="1" smtClean="0"/>
              <a:t>ab</a:t>
            </a:r>
            <a:r>
              <a:rPr lang="en-IN" sz="2400" dirty="0" smtClean="0"/>
              <a:t> &lt;abbreviation&gt; &lt;</a:t>
            </a:r>
            <a:r>
              <a:rPr lang="en-IN" sz="2400" dirty="0" err="1" smtClean="0"/>
              <a:t>abbreviatedWord</a:t>
            </a:r>
            <a:r>
              <a:rPr lang="en-IN" sz="2400" dirty="0" smtClean="0"/>
              <a:t>&gt;  </a:t>
            </a:r>
          </a:p>
          <a:p>
            <a:pPr>
              <a:buNone/>
            </a:pPr>
            <a:r>
              <a:rPr lang="en-IN" sz="2400" dirty="0" smtClean="0"/>
              <a:t>Example:</a:t>
            </a:r>
          </a:p>
          <a:p>
            <a:pPr>
              <a:buNone/>
            </a:pPr>
            <a:endParaRPr lang="en-IN" dirty="0" smtClean="0"/>
          </a:p>
          <a:p>
            <a:endParaRPr lang="en-IN" dirty="0"/>
          </a:p>
        </p:txBody>
      </p:sp>
      <p:pic>
        <p:nvPicPr>
          <p:cNvPr id="5" name="Picture 4" descr="11.PNG"/>
          <p:cNvPicPr>
            <a:picLocks noChangeAspect="1"/>
          </p:cNvPicPr>
          <p:nvPr/>
        </p:nvPicPr>
        <p:blipFill>
          <a:blip r:embed="rId2"/>
          <a:stretch>
            <a:fillRect/>
          </a:stretch>
        </p:blipFill>
        <p:spPr>
          <a:xfrm>
            <a:off x="1000100" y="3429000"/>
            <a:ext cx="7168497" cy="1962329"/>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lnSpcReduction="10000"/>
          </a:bodyPr>
          <a:lstStyle/>
          <a:p>
            <a:pPr algn="ctr">
              <a:buNone/>
            </a:pPr>
            <a:r>
              <a:rPr lang="en-IN" b="1" dirty="0" err="1" smtClean="0"/>
              <a:t>Nano</a:t>
            </a:r>
            <a:r>
              <a:rPr lang="en-IN" b="1" dirty="0" smtClean="0"/>
              <a:t> Editor</a:t>
            </a:r>
          </a:p>
          <a:p>
            <a:pPr algn="ctr">
              <a:buNone/>
            </a:pPr>
            <a:endParaRPr lang="en-IN" b="1" dirty="0" smtClean="0"/>
          </a:p>
          <a:p>
            <a:r>
              <a:rPr lang="en-IN" dirty="0" smtClean="0"/>
              <a:t>GNU </a:t>
            </a:r>
            <a:r>
              <a:rPr lang="en-IN" dirty="0" err="1" smtClean="0"/>
              <a:t>nano</a:t>
            </a:r>
            <a:r>
              <a:rPr lang="en-IN" dirty="0" smtClean="0"/>
              <a:t> is a friendly and convenient text editor like vi and </a:t>
            </a:r>
            <a:r>
              <a:rPr lang="en-IN" dirty="0" err="1" smtClean="0"/>
              <a:t>emac</a:t>
            </a:r>
            <a:r>
              <a:rPr lang="en-IN" dirty="0" smtClean="0"/>
              <a:t>. </a:t>
            </a:r>
          </a:p>
          <a:p>
            <a:r>
              <a:rPr lang="en-IN" dirty="0" smtClean="0"/>
              <a:t>It offers many other extra features like word searching, replacing, jump to a line or column, filename tab completion, auto-indentation, etc.</a:t>
            </a:r>
          </a:p>
          <a:p>
            <a:r>
              <a:rPr lang="en-IN" dirty="0" err="1" smtClean="0"/>
              <a:t>Nano</a:t>
            </a:r>
            <a:r>
              <a:rPr lang="en-IN" dirty="0" smtClean="0"/>
              <a:t> is a clone of the </a:t>
            </a:r>
            <a:r>
              <a:rPr lang="en-IN" dirty="0" err="1" smtClean="0"/>
              <a:t>pico</a:t>
            </a:r>
            <a:r>
              <a:rPr lang="en-IN" dirty="0" smtClean="0"/>
              <a:t> text editor. </a:t>
            </a:r>
            <a:r>
              <a:rPr lang="en-IN" dirty="0" err="1" smtClean="0"/>
              <a:t>Nano</a:t>
            </a:r>
            <a:r>
              <a:rPr lang="en-IN" dirty="0" smtClean="0"/>
              <a:t> is not pre-installed in all </a:t>
            </a:r>
            <a:r>
              <a:rPr lang="en-IN" dirty="0" err="1" smtClean="0"/>
              <a:t>distros</a:t>
            </a:r>
            <a:r>
              <a:rPr lang="en-IN" dirty="0" smtClean="0"/>
              <a:t>, but </a:t>
            </a:r>
            <a:r>
              <a:rPr lang="en-IN" dirty="0" err="1" smtClean="0"/>
              <a:t>Ubuntu</a:t>
            </a:r>
            <a:r>
              <a:rPr lang="en-IN" dirty="0" smtClean="0"/>
              <a:t> has it.</a:t>
            </a:r>
          </a:p>
          <a:p>
            <a:pPr>
              <a:buNone/>
            </a:pPr>
            <a:endParaRPr lang="en-IN" dirty="0" smtClean="0"/>
          </a:p>
          <a:p>
            <a:pPr>
              <a:buNone/>
            </a:pPr>
            <a:r>
              <a:rPr lang="en-IN" b="1" dirty="0" smtClean="0"/>
              <a:t>Syntax:</a:t>
            </a:r>
            <a:endParaRPr lang="en-IN" dirty="0" smtClean="0"/>
          </a:p>
          <a:p>
            <a:pPr>
              <a:buNone/>
            </a:pPr>
            <a:r>
              <a:rPr lang="en-IN" dirty="0" smtClean="0"/>
              <a:t>				</a:t>
            </a:r>
            <a:r>
              <a:rPr lang="en-IN" dirty="0" err="1" smtClean="0"/>
              <a:t>nano</a:t>
            </a:r>
            <a:r>
              <a:rPr lang="en-IN" dirty="0" smtClean="0"/>
              <a:t>  </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PNG"/>
          <p:cNvPicPr>
            <a:picLocks noGrp="1" noChangeAspect="1"/>
          </p:cNvPicPr>
          <p:nvPr>
            <p:ph idx="1"/>
          </p:nvPr>
        </p:nvPicPr>
        <p:blipFill>
          <a:blip r:embed="rId2"/>
          <a:stretch>
            <a:fillRect/>
          </a:stretch>
        </p:blipFill>
        <p:spPr>
          <a:xfrm>
            <a:off x="571472" y="1000108"/>
            <a:ext cx="7858180" cy="5500726"/>
          </a:xfr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92500" lnSpcReduction="20000"/>
          </a:bodyPr>
          <a:lstStyle/>
          <a:p>
            <a:r>
              <a:rPr lang="en-IN" dirty="0" smtClean="0"/>
              <a:t>Look at the above snapshot, this is the default </a:t>
            </a:r>
            <a:r>
              <a:rPr lang="en-IN" dirty="0" err="1" smtClean="0"/>
              <a:t>nano</a:t>
            </a:r>
            <a:r>
              <a:rPr lang="en-IN" dirty="0" smtClean="0"/>
              <a:t> screen on passing command </a:t>
            </a:r>
            <a:r>
              <a:rPr lang="en-IN" b="1" dirty="0" smtClean="0"/>
              <a:t>"</a:t>
            </a:r>
            <a:r>
              <a:rPr lang="en-IN" b="1" dirty="0" err="1" smtClean="0"/>
              <a:t>nano</a:t>
            </a:r>
            <a:r>
              <a:rPr lang="en-IN" b="1" dirty="0" smtClean="0"/>
              <a:t>".</a:t>
            </a:r>
            <a:endParaRPr lang="en-IN" dirty="0" smtClean="0"/>
          </a:p>
          <a:p>
            <a:r>
              <a:rPr lang="en-IN" dirty="0" smtClean="0"/>
              <a:t>At the top, GNU </a:t>
            </a:r>
            <a:r>
              <a:rPr lang="en-IN" dirty="0" err="1" smtClean="0"/>
              <a:t>nano</a:t>
            </a:r>
            <a:r>
              <a:rPr lang="en-IN" dirty="0" smtClean="0"/>
              <a:t> version is shown at the left and in the middle filename is shown being edited (currently no file is being edited hence New Buffer is written).</a:t>
            </a:r>
          </a:p>
          <a:p>
            <a:r>
              <a:rPr lang="en-IN" dirty="0" smtClean="0"/>
              <a:t>At the end of the screen, keyboard commands are given. Command written as </a:t>
            </a:r>
            <a:r>
              <a:rPr lang="en-IN" b="1" dirty="0" smtClean="0"/>
              <a:t>^G</a:t>
            </a:r>
            <a:r>
              <a:rPr lang="en-IN" dirty="0" smtClean="0"/>
              <a:t> means press </a:t>
            </a:r>
            <a:r>
              <a:rPr lang="en-IN" b="1" dirty="0" smtClean="0"/>
              <a:t>ctrl + g</a:t>
            </a:r>
            <a:r>
              <a:rPr lang="en-IN" dirty="0" smtClean="0"/>
              <a:t> key and command </a:t>
            </a:r>
            <a:r>
              <a:rPr lang="en-IN" b="1" dirty="0" smtClean="0"/>
              <a:t>M-R</a:t>
            </a:r>
            <a:r>
              <a:rPr lang="en-IN" dirty="0" smtClean="0"/>
              <a:t> means press </a:t>
            </a:r>
            <a:r>
              <a:rPr lang="en-IN" b="1" dirty="0" smtClean="0"/>
              <a:t>alt + r.</a:t>
            </a:r>
            <a:endParaRPr lang="en-IN" dirty="0" smtClean="0"/>
          </a:p>
          <a:p>
            <a:r>
              <a:rPr lang="en-IN" dirty="0" smtClean="0"/>
              <a:t>There is no use of uppercase letter in any of the keyboard command in </a:t>
            </a:r>
            <a:r>
              <a:rPr lang="en-IN" dirty="0" err="1" smtClean="0"/>
              <a:t>nano</a:t>
            </a:r>
            <a:r>
              <a:rPr lang="en-IN" dirty="0" smtClean="0"/>
              <a:t> editor. You can use lowercase letter with </a:t>
            </a:r>
            <a:r>
              <a:rPr lang="en-IN" b="1" dirty="0" smtClean="0"/>
              <a:t>ctrl</a:t>
            </a:r>
            <a:r>
              <a:rPr lang="en-IN" dirty="0" smtClean="0"/>
              <a:t> and </a:t>
            </a:r>
            <a:r>
              <a:rPr lang="en-IN" b="1" dirty="0" smtClean="0"/>
              <a:t>alt</a:t>
            </a:r>
            <a:r>
              <a:rPr lang="en-IN" dirty="0" smtClean="0"/>
              <a:t> keys.</a:t>
            </a:r>
          </a:p>
          <a:p>
            <a:r>
              <a:rPr lang="en-IN" b="1" dirty="0" err="1" smtClean="0"/>
              <a:t>Note:</a:t>
            </a:r>
            <a:r>
              <a:rPr lang="en-IN" dirty="0" err="1" smtClean="0"/>
              <a:t>For</a:t>
            </a:r>
            <a:r>
              <a:rPr lang="en-IN" dirty="0" smtClean="0"/>
              <a:t> MAC users </a:t>
            </a:r>
            <a:r>
              <a:rPr lang="en-IN" b="1" dirty="0" smtClean="0"/>
              <a:t>escape</a:t>
            </a:r>
            <a:r>
              <a:rPr lang="en-IN" dirty="0" smtClean="0"/>
              <a:t> key is used instead of </a:t>
            </a:r>
            <a:r>
              <a:rPr lang="en-IN" b="1" dirty="0" smtClean="0"/>
              <a:t>alt</a:t>
            </a:r>
            <a:r>
              <a:rPr lang="en-IN" dirty="0" smtClean="0"/>
              <a:t> key.</a:t>
            </a:r>
          </a:p>
          <a:p>
            <a:r>
              <a:rPr lang="en-IN" dirty="0" smtClean="0"/>
              <a:t>Press </a:t>
            </a:r>
            <a:r>
              <a:rPr lang="en-IN" b="1" dirty="0" smtClean="0"/>
              <a:t>ctrl + g</a:t>
            </a:r>
            <a:r>
              <a:rPr lang="en-IN" dirty="0" smtClean="0"/>
              <a:t> for the help menu. You'll get all information about </a:t>
            </a:r>
            <a:r>
              <a:rPr lang="en-IN" dirty="0" err="1" smtClean="0"/>
              <a:t>nano</a:t>
            </a:r>
            <a:r>
              <a:rPr lang="en-IN" dirty="0" smtClean="0"/>
              <a:t> editor in this menu.</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PNG"/>
          <p:cNvPicPr>
            <a:picLocks noGrp="1" noChangeAspect="1"/>
          </p:cNvPicPr>
          <p:nvPr>
            <p:ph idx="1"/>
          </p:nvPr>
        </p:nvPicPr>
        <p:blipFill>
          <a:blip r:embed="rId2"/>
          <a:stretch>
            <a:fillRect/>
          </a:stretch>
        </p:blipFill>
        <p:spPr>
          <a:xfrm>
            <a:off x="571472" y="928670"/>
            <a:ext cx="7991192" cy="5500726"/>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IN" sz="3600" b="1" dirty="0" smtClean="0"/>
              <a:t>SSH Linux | Linux </a:t>
            </a:r>
            <a:r>
              <a:rPr lang="en-IN" sz="3600" b="1" dirty="0" err="1" smtClean="0"/>
              <a:t>ssh</a:t>
            </a:r>
            <a:r>
              <a:rPr lang="en-IN" sz="3600" b="1" dirty="0" smtClean="0"/>
              <a:t> command</a:t>
            </a:r>
            <a:endParaRPr lang="en-IN" sz="3600" b="1"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IN" dirty="0" smtClean="0"/>
              <a:t>In Linux, </a:t>
            </a:r>
            <a:r>
              <a:rPr lang="en-IN" b="1" dirty="0" err="1" smtClean="0"/>
              <a:t>ssh</a:t>
            </a:r>
            <a:r>
              <a:rPr lang="en-IN" dirty="0" smtClean="0"/>
              <a:t> is a protocol, which stands for S</a:t>
            </a:r>
            <a:r>
              <a:rPr lang="en-IN" b="1" dirty="0" smtClean="0"/>
              <a:t>ecure Shell</a:t>
            </a:r>
            <a:r>
              <a:rPr lang="en-IN" dirty="0" smtClean="0"/>
              <a:t> or S</a:t>
            </a:r>
            <a:r>
              <a:rPr lang="en-IN" b="1" dirty="0" smtClean="0"/>
              <a:t>ecure Socket Shell.</a:t>
            </a:r>
            <a:r>
              <a:rPr lang="en-IN" dirty="0" smtClean="0"/>
              <a:t> </a:t>
            </a:r>
          </a:p>
          <a:p>
            <a:pPr marL="0" indent="0" algn="just">
              <a:buNone/>
            </a:pPr>
            <a:r>
              <a:rPr lang="en-IN" dirty="0" smtClean="0"/>
              <a:t>The secure shell is useful for security while connecting to a remote server. </a:t>
            </a:r>
          </a:p>
          <a:p>
            <a:pPr marL="0" indent="0" algn="just">
              <a:buNone/>
            </a:pPr>
            <a:r>
              <a:rPr lang="en-IN" dirty="0" smtClean="0"/>
              <a:t>The </a:t>
            </a:r>
            <a:r>
              <a:rPr lang="en-IN" b="1" dirty="0" err="1" smtClean="0"/>
              <a:t>ssh</a:t>
            </a:r>
            <a:r>
              <a:rPr lang="en-IN" b="1" dirty="0" smtClean="0"/>
              <a:t> command uses a </a:t>
            </a:r>
            <a:r>
              <a:rPr lang="en-IN" b="1" dirty="0" err="1" smtClean="0"/>
              <a:t>ssh</a:t>
            </a:r>
            <a:r>
              <a:rPr lang="en-IN" b="1" dirty="0" smtClean="0"/>
              <a:t> protocol</a:t>
            </a:r>
            <a:r>
              <a:rPr lang="en-IN" dirty="0" smtClean="0"/>
              <a:t>, which is a secure protocol, as the data transfer between the client and the host takes place in encrypted form. </a:t>
            </a:r>
          </a:p>
          <a:p>
            <a:pPr marL="0" indent="0" algn="just">
              <a:buNone/>
            </a:pPr>
            <a:r>
              <a:rPr lang="en-IN" dirty="0" smtClean="0"/>
              <a:t>It transfers the input through the client to the host and returns the output transferred by the host. </a:t>
            </a:r>
          </a:p>
          <a:p>
            <a:pPr marL="0" indent="0" algn="just">
              <a:buNone/>
            </a:pPr>
            <a:r>
              <a:rPr lang="en-IN" dirty="0" smtClean="0"/>
              <a:t>It executes through TCP/IP port 22.</a:t>
            </a:r>
          </a:p>
          <a:p>
            <a:pPr lvl="0"/>
            <a:endParaRPr lang="en-IN" dirty="0" smtClean="0"/>
          </a:p>
          <a:p>
            <a:pPr lvl="0"/>
            <a:r>
              <a:rPr lang="en-IN" dirty="0" smtClean="0"/>
              <a:t>The encrypted connection is also used to run the commands on a </a:t>
            </a:r>
            <a:r>
              <a:rPr lang="en-IN" b="1" dirty="0" smtClean="0"/>
              <a:t>Linux server, </a:t>
            </a:r>
            <a:r>
              <a:rPr lang="en-IN" dirty="0" smtClean="0"/>
              <a:t> </a:t>
            </a:r>
            <a:r>
              <a:rPr lang="en-IN" b="1" dirty="0" smtClean="0"/>
              <a:t>port</a:t>
            </a:r>
            <a:r>
              <a:rPr lang="en-IN" dirty="0" smtClean="0"/>
              <a:t> </a:t>
            </a:r>
            <a:r>
              <a:rPr lang="en-IN" b="1" dirty="0" smtClean="0"/>
              <a:t>forwarding</a:t>
            </a:r>
            <a:r>
              <a:rPr lang="en-IN" dirty="0" smtClean="0"/>
              <a:t>, </a:t>
            </a:r>
            <a:r>
              <a:rPr lang="en-IN" b="1" dirty="0" smtClean="0"/>
              <a:t>tunnelling</a:t>
            </a:r>
            <a:r>
              <a:rPr lang="en-IN" dirty="0" smtClean="0"/>
              <a:t>, and more. </a:t>
            </a:r>
          </a:p>
          <a:p>
            <a:pPr>
              <a:buNone/>
            </a:pPr>
            <a:r>
              <a:rPr lang="en-IN" dirty="0" smtClean="0"/>
              <a:t> </a:t>
            </a:r>
          </a:p>
          <a:p>
            <a:pPr marL="0" indent="0" algn="just">
              <a:buNone/>
            </a:pPr>
            <a:endParaRPr lang="en-I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r>
              <a:rPr lang="en-IN" dirty="0" smtClean="0"/>
              <a:t>There are lots of SSH clients that are available for both commercial and free. </a:t>
            </a:r>
          </a:p>
          <a:p>
            <a:r>
              <a:rPr lang="en-IN" dirty="0" smtClean="0"/>
              <a:t>The </a:t>
            </a:r>
            <a:r>
              <a:rPr lang="en-IN" dirty="0" err="1" smtClean="0"/>
              <a:t>OpenSSH</a:t>
            </a:r>
            <a:r>
              <a:rPr lang="en-IN" dirty="0" smtClean="0"/>
              <a:t> is its most widely used client. </a:t>
            </a:r>
          </a:p>
          <a:p>
            <a:r>
              <a:rPr lang="en-IN" dirty="0" smtClean="0"/>
              <a:t>It is available for all the most used platforms such as Windows, Linux, </a:t>
            </a:r>
            <a:r>
              <a:rPr lang="en-IN" dirty="0" err="1" smtClean="0"/>
              <a:t>macOS</a:t>
            </a:r>
            <a:r>
              <a:rPr lang="en-IN" dirty="0" smtClean="0"/>
              <a:t>, </a:t>
            </a:r>
            <a:r>
              <a:rPr lang="en-IN" dirty="0" err="1" smtClean="0"/>
              <a:t>OpenBSD</a:t>
            </a:r>
            <a:r>
              <a:rPr lang="en-IN" dirty="0" smtClean="0"/>
              <a:t>, and more.</a:t>
            </a:r>
          </a:p>
          <a:p>
            <a:endParaRPr lang="en-US" dirty="0" smtClean="0"/>
          </a:p>
          <a:p>
            <a:pPr>
              <a:buNone/>
            </a:pPr>
            <a:r>
              <a:rPr lang="en-IN" b="1" dirty="0" smtClean="0"/>
              <a:t>Syntax:</a:t>
            </a:r>
          </a:p>
          <a:p>
            <a:pPr>
              <a:buNone/>
            </a:pPr>
            <a:r>
              <a:rPr lang="en-IN" dirty="0" smtClean="0"/>
              <a:t>		</a:t>
            </a:r>
          </a:p>
          <a:p>
            <a:pPr>
              <a:buNone/>
            </a:pPr>
            <a:r>
              <a:rPr lang="en-IN" dirty="0" smtClean="0"/>
              <a:t>		</a:t>
            </a:r>
            <a:r>
              <a:rPr lang="en-IN" dirty="0" err="1" smtClean="0"/>
              <a:t>ssh</a:t>
            </a:r>
            <a:r>
              <a:rPr lang="en-IN" dirty="0" smtClean="0"/>
              <a:t> </a:t>
            </a:r>
            <a:r>
              <a:rPr lang="en-IN" dirty="0" err="1" smtClean="0"/>
              <a:t>user_name@host</a:t>
            </a:r>
            <a:r>
              <a:rPr lang="en-IN" dirty="0" smtClean="0"/>
              <a:t>(IP/</a:t>
            </a:r>
            <a:r>
              <a:rPr lang="en-IN" dirty="0" err="1" smtClean="0"/>
              <a:t>Domain_name</a:t>
            </a:r>
            <a:r>
              <a:rPr lang="en-IN" dirty="0" smtClean="0"/>
              <a:t>)  </a:t>
            </a:r>
          </a:p>
          <a:p>
            <a:pPr>
              <a:buNone/>
            </a:pPr>
            <a:endParaRPr lang="en-I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229600" cy="1143000"/>
          </a:xfrm>
        </p:spPr>
        <p:txBody>
          <a:bodyPr>
            <a:normAutofit fontScale="90000"/>
          </a:bodyPr>
          <a:lstStyle/>
          <a:p>
            <a:pPr algn="ctr"/>
            <a:r>
              <a:rPr lang="en-IN" dirty="0" smtClean="0"/>
              <a:t>Components of </a:t>
            </a:r>
            <a:r>
              <a:rPr lang="en-IN" dirty="0" err="1" smtClean="0"/>
              <a:t>ssh</a:t>
            </a:r>
            <a:r>
              <a:rPr lang="en-IN" dirty="0" smtClean="0"/>
              <a:t> command</a:t>
            </a:r>
            <a:endParaRPr lang="en-IN" dirty="0"/>
          </a:p>
        </p:txBody>
      </p:sp>
      <p:sp>
        <p:nvSpPr>
          <p:cNvPr id="3" name="Content Placeholder 2"/>
          <p:cNvSpPr>
            <a:spLocks noGrp="1"/>
          </p:cNvSpPr>
          <p:nvPr>
            <p:ph idx="1"/>
          </p:nvPr>
        </p:nvSpPr>
        <p:spPr/>
        <p:txBody>
          <a:bodyPr/>
          <a:lstStyle/>
          <a:p>
            <a:r>
              <a:rPr lang="en-IN" dirty="0" smtClean="0"/>
              <a:t>The </a:t>
            </a:r>
            <a:r>
              <a:rPr lang="en-IN" dirty="0" err="1" smtClean="0"/>
              <a:t>ssh</a:t>
            </a:r>
            <a:r>
              <a:rPr lang="en-IN" dirty="0" smtClean="0"/>
              <a:t> command consists of three different types of components:</a:t>
            </a:r>
          </a:p>
          <a:p>
            <a:r>
              <a:rPr lang="en-IN" b="1" dirty="0" err="1" smtClean="0"/>
              <a:t>ssh</a:t>
            </a:r>
            <a:r>
              <a:rPr lang="en-IN" b="1" dirty="0" smtClean="0"/>
              <a:t> command:</a:t>
            </a:r>
            <a:r>
              <a:rPr lang="en-IN" dirty="0" smtClean="0"/>
              <a:t> It instructs the machine to create a secure encrypted connection with the host system.</a:t>
            </a:r>
          </a:p>
          <a:p>
            <a:r>
              <a:rPr lang="en-IN" b="1" dirty="0" smtClean="0"/>
              <a:t>User name:</a:t>
            </a:r>
            <a:r>
              <a:rPr lang="en-IN" dirty="0" smtClean="0"/>
              <a:t> User name is the name of the Linux user, which is being accessed by the host machine.</a:t>
            </a:r>
          </a:p>
          <a:p>
            <a:r>
              <a:rPr lang="en-IN" b="1" dirty="0" smtClean="0"/>
              <a:t>Host:</a:t>
            </a:r>
            <a:r>
              <a:rPr lang="en-IN" dirty="0" smtClean="0"/>
              <a:t> A host is a machine that is being accessed by the user, such as a computer or a router. A domain name or an IP address also refers as Host.</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715040"/>
          </a:xfrm>
        </p:spPr>
        <p:txBody>
          <a:bodyPr>
            <a:normAutofit lnSpcReduction="10000"/>
          </a:bodyPr>
          <a:lstStyle/>
          <a:p>
            <a:pPr algn="ctr">
              <a:buNone/>
            </a:pPr>
            <a:r>
              <a:rPr lang="en-US" b="1" dirty="0" smtClean="0"/>
              <a:t>2.Df</a:t>
            </a:r>
          </a:p>
          <a:p>
            <a:r>
              <a:rPr lang="en-IN" sz="2200" b="1" dirty="0" err="1" smtClean="0"/>
              <a:t>df</a:t>
            </a:r>
            <a:r>
              <a:rPr lang="en-IN" sz="2200" dirty="0" smtClean="0"/>
              <a:t> (abbreviation for </a:t>
            </a:r>
            <a:r>
              <a:rPr lang="en-IN" sz="2200" b="1" i="1" dirty="0" smtClean="0"/>
              <a:t>d</a:t>
            </a:r>
            <a:r>
              <a:rPr lang="en-IN" sz="2200" i="1" dirty="0" smtClean="0"/>
              <a:t>isk </a:t>
            </a:r>
            <a:r>
              <a:rPr lang="en-IN" sz="2200" b="1" i="1" dirty="0" smtClean="0"/>
              <a:t>f</a:t>
            </a:r>
            <a:r>
              <a:rPr lang="en-IN" sz="2200" i="1" dirty="0" smtClean="0"/>
              <a:t>ree</a:t>
            </a:r>
            <a:r>
              <a:rPr lang="en-IN" sz="2200" dirty="0" smtClean="0"/>
              <a:t>) is a standard Unix command used to display the amount of available disk space for file systems on which the invoking user has appropriate read access. </a:t>
            </a:r>
          </a:p>
          <a:p>
            <a:r>
              <a:rPr lang="en-IN" sz="2200" dirty="0" err="1" smtClean="0"/>
              <a:t>df</a:t>
            </a:r>
            <a:r>
              <a:rPr lang="en-IN" sz="2200" dirty="0" smtClean="0"/>
              <a:t> is typically implemented using the </a:t>
            </a:r>
            <a:r>
              <a:rPr lang="en-IN" sz="2200" dirty="0" err="1" smtClean="0">
                <a:hlinkClick r:id="rId2" tooltip="Statfs (page does not exist)"/>
              </a:rPr>
              <a:t>statfs</a:t>
            </a:r>
            <a:r>
              <a:rPr lang="en-IN" sz="2200" dirty="0" smtClean="0"/>
              <a:t> or </a:t>
            </a:r>
            <a:r>
              <a:rPr lang="en-IN" sz="2200" dirty="0" err="1" smtClean="0"/>
              <a:t>statvfs</a:t>
            </a:r>
            <a:r>
              <a:rPr lang="en-IN" sz="2200" dirty="0" smtClean="0"/>
              <a:t> system calls.</a:t>
            </a:r>
          </a:p>
          <a:p>
            <a:endParaRPr lang="en-IN" sz="2200" dirty="0" smtClean="0"/>
          </a:p>
          <a:p>
            <a:pPr>
              <a:buNone/>
            </a:pPr>
            <a:r>
              <a:rPr lang="en-IN" sz="2200" dirty="0" smtClean="0"/>
              <a:t>The Single UNIX Specification specifications for </a:t>
            </a:r>
            <a:r>
              <a:rPr lang="en-IN" sz="2200" dirty="0" err="1" smtClean="0"/>
              <a:t>df</a:t>
            </a:r>
            <a:r>
              <a:rPr lang="en-IN" sz="2200" dirty="0" smtClean="0"/>
              <a:t> are:</a:t>
            </a:r>
          </a:p>
          <a:p>
            <a:pPr>
              <a:buNone/>
            </a:pPr>
            <a:r>
              <a:rPr lang="en-IN" sz="2200" dirty="0" smtClean="0"/>
              <a:t>			</a:t>
            </a:r>
            <a:r>
              <a:rPr lang="en-IN" sz="2200" b="1" dirty="0" err="1" smtClean="0"/>
              <a:t>df</a:t>
            </a:r>
            <a:r>
              <a:rPr lang="en-IN" sz="2200" b="1" dirty="0" smtClean="0"/>
              <a:t> [-k] [-P|-t] [-del] [file...] </a:t>
            </a:r>
          </a:p>
          <a:p>
            <a:r>
              <a:rPr lang="en-IN" sz="2200" dirty="0" smtClean="0"/>
              <a:t>-</a:t>
            </a:r>
            <a:r>
              <a:rPr lang="en-IN" sz="2200" dirty="0" err="1" smtClean="0"/>
              <a:t>kUse</a:t>
            </a:r>
            <a:r>
              <a:rPr lang="en-IN" sz="2200" dirty="0" smtClean="0"/>
              <a:t> 1024-byte units, instead of the default 512-byte units, when writing space figures.</a:t>
            </a:r>
          </a:p>
          <a:p>
            <a:r>
              <a:rPr lang="en-IN" sz="2200" dirty="0" smtClean="0"/>
              <a:t>-</a:t>
            </a:r>
            <a:r>
              <a:rPr lang="en-IN" sz="2200" dirty="0" err="1" smtClean="0"/>
              <a:t>PUse</a:t>
            </a:r>
            <a:r>
              <a:rPr lang="en-IN" sz="2200" dirty="0" smtClean="0"/>
              <a:t> a standard, portable, output format</a:t>
            </a:r>
          </a:p>
          <a:p>
            <a:r>
              <a:rPr lang="en-IN" sz="2200" dirty="0" smtClean="0"/>
              <a:t>-</a:t>
            </a:r>
            <a:r>
              <a:rPr lang="en-IN" sz="2200" dirty="0" err="1" smtClean="0"/>
              <a:t>hDisplay</a:t>
            </a:r>
            <a:r>
              <a:rPr lang="en-IN" sz="2200" dirty="0" smtClean="0"/>
              <a:t> in more easily human readable units such as KB, MB, GB or TB.</a:t>
            </a:r>
          </a:p>
          <a:p>
            <a:r>
              <a:rPr lang="en-IN" sz="2200" dirty="0" err="1" smtClean="0"/>
              <a:t>fileWrite</a:t>
            </a:r>
            <a:r>
              <a:rPr lang="en-IN" sz="2200" dirty="0" smtClean="0"/>
              <a:t> the amount of free space of the file system containing the specified file</a:t>
            </a:r>
            <a:endParaRPr lang="en-IN" sz="2200" baseline="30000" dirty="0" smtClean="0"/>
          </a:p>
          <a:p>
            <a:endParaRPr lang="en-IN" sz="2200" dirty="0" smtClean="0"/>
          </a:p>
          <a:p>
            <a:endParaRPr lang="en-IN" sz="2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28670"/>
            <a:ext cx="8229600" cy="867524"/>
          </a:xfrm>
        </p:spPr>
        <p:txBody>
          <a:bodyPr>
            <a:normAutofit/>
          </a:bodyPr>
          <a:lstStyle/>
          <a:p>
            <a:r>
              <a:rPr lang="en-IN" dirty="0" smtClean="0"/>
              <a:t>How SSH works?</a:t>
            </a:r>
            <a:endParaRPr lang="en-IN" dirty="0"/>
          </a:p>
        </p:txBody>
      </p:sp>
      <p:sp>
        <p:nvSpPr>
          <p:cNvPr id="3" name="Content Placeholder 2"/>
          <p:cNvSpPr>
            <a:spLocks noGrp="1"/>
          </p:cNvSpPr>
          <p:nvPr>
            <p:ph idx="1"/>
          </p:nvPr>
        </p:nvSpPr>
        <p:spPr>
          <a:xfrm>
            <a:off x="428596" y="2071678"/>
            <a:ext cx="8229600" cy="4389120"/>
          </a:xfrm>
        </p:spPr>
        <p:txBody>
          <a:bodyPr>
            <a:normAutofit/>
          </a:bodyPr>
          <a:lstStyle/>
          <a:p>
            <a:r>
              <a:rPr lang="en-IN" sz="2400" dirty="0" smtClean="0"/>
              <a:t>To establish an SSH connection, we need two primary components; a client and a host, which can be a server, domain name, IP address, and more. </a:t>
            </a:r>
          </a:p>
          <a:p>
            <a:r>
              <a:rPr lang="en-IN" sz="2400" dirty="0" smtClean="0"/>
              <a:t>Also, we require a </a:t>
            </a:r>
            <a:r>
              <a:rPr lang="en-IN" sz="2400" dirty="0" err="1" smtClean="0"/>
              <a:t>ssh</a:t>
            </a:r>
            <a:r>
              <a:rPr lang="en-IN" sz="2400" dirty="0" smtClean="0"/>
              <a:t> client to connect with another computer or server. </a:t>
            </a:r>
          </a:p>
          <a:p>
            <a:r>
              <a:rPr lang="en-IN" sz="2400" dirty="0" smtClean="0"/>
              <a:t>The client uses the specified host information to establish the connection; if the provided credential verified, it will establish an encrypted connection.</a:t>
            </a:r>
            <a:endParaRPr lang="en-IN"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4071942"/>
            <a:ext cx="8229600" cy="2531732"/>
          </a:xfrm>
        </p:spPr>
        <p:txBody>
          <a:bodyPr>
            <a:normAutofit/>
          </a:bodyPr>
          <a:lstStyle/>
          <a:p>
            <a:r>
              <a:rPr lang="en-IN" sz="2400" dirty="0" smtClean="0"/>
              <a:t>The server (Host) contains an SSH process that is ready to take a request for the client connection through a TCP/IP port. </a:t>
            </a:r>
          </a:p>
          <a:p>
            <a:r>
              <a:rPr lang="en-IN" sz="2400" dirty="0" smtClean="0"/>
              <a:t>Once the client initiates a connection, the host responds with the necessary information and exchanges the credentials.</a:t>
            </a:r>
          </a:p>
          <a:p>
            <a:endParaRPr lang="en-IN" sz="2400" dirty="0"/>
          </a:p>
        </p:txBody>
      </p:sp>
      <p:pic>
        <p:nvPicPr>
          <p:cNvPr id="2051" name="Picture 3"/>
          <p:cNvPicPr>
            <a:picLocks noChangeAspect="1" noChangeArrowheads="1"/>
          </p:cNvPicPr>
          <p:nvPr/>
        </p:nvPicPr>
        <p:blipFill>
          <a:blip r:embed="rId2"/>
          <a:srcRect/>
          <a:stretch>
            <a:fillRect/>
          </a:stretch>
        </p:blipFill>
        <p:spPr bwMode="auto">
          <a:xfrm>
            <a:off x="1000100" y="1071546"/>
            <a:ext cx="7120876" cy="2714644"/>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If the provided information is verified, the SSH protocol establishes a new connection for the available environment.</a:t>
            </a:r>
          </a:p>
          <a:p>
            <a:pPr>
              <a:buNone/>
            </a:pPr>
            <a:endParaRPr lang="en-IN" dirty="0" smtClean="0"/>
          </a:p>
          <a:p>
            <a:r>
              <a:rPr lang="en-IN" dirty="0" smtClean="0"/>
              <a:t>The default SSH protocol version for SSH server and SSH client communication is version 2</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785794"/>
            <a:ext cx="8229600" cy="1367590"/>
          </a:xfrm>
        </p:spPr>
        <p:txBody>
          <a:bodyPr>
            <a:normAutofit fontScale="90000"/>
          </a:bodyPr>
          <a:lstStyle/>
          <a:p>
            <a:pPr algn="ctr"/>
            <a:r>
              <a:rPr lang="en-IN" dirty="0" smtClean="0"/>
              <a:t>Install </a:t>
            </a:r>
            <a:r>
              <a:rPr lang="en-IN" dirty="0" err="1" smtClean="0"/>
              <a:t>OpenSSH</a:t>
            </a:r>
            <a:r>
              <a:rPr lang="en-IN" dirty="0" smtClean="0"/>
              <a:t> client on Linux (</a:t>
            </a:r>
            <a:r>
              <a:rPr lang="en-IN" dirty="0" err="1" smtClean="0"/>
              <a:t>Ubuntu</a:t>
            </a:r>
            <a:r>
              <a:rPr lang="en-IN" dirty="0" smtClean="0"/>
              <a:t>)</a:t>
            </a:r>
            <a:endParaRPr lang="en-IN" dirty="0"/>
          </a:p>
        </p:txBody>
      </p:sp>
      <p:sp>
        <p:nvSpPr>
          <p:cNvPr id="3" name="Content Placeholder 2"/>
          <p:cNvSpPr>
            <a:spLocks noGrp="1"/>
          </p:cNvSpPr>
          <p:nvPr>
            <p:ph idx="1"/>
          </p:nvPr>
        </p:nvSpPr>
        <p:spPr>
          <a:xfrm>
            <a:off x="457200" y="2285992"/>
            <a:ext cx="8229600" cy="4572008"/>
          </a:xfrm>
        </p:spPr>
        <p:txBody>
          <a:bodyPr>
            <a:normAutofit fontScale="92500" lnSpcReduction="10000"/>
          </a:bodyPr>
          <a:lstStyle/>
          <a:p>
            <a:r>
              <a:rPr lang="en-IN" dirty="0" smtClean="0"/>
              <a:t>The </a:t>
            </a:r>
            <a:r>
              <a:rPr lang="en-IN" dirty="0" err="1" smtClean="0"/>
              <a:t>OpenSSH</a:t>
            </a:r>
            <a:r>
              <a:rPr lang="en-IN" dirty="0" smtClean="0"/>
              <a:t> client is a connectivity tool for the systems to connect two systems with the </a:t>
            </a:r>
            <a:r>
              <a:rPr lang="en-IN" dirty="0" err="1" smtClean="0"/>
              <a:t>ssh</a:t>
            </a:r>
            <a:r>
              <a:rPr lang="en-IN" dirty="0" smtClean="0"/>
              <a:t> protocol. </a:t>
            </a:r>
          </a:p>
          <a:p>
            <a:r>
              <a:rPr lang="en-IN" dirty="0" smtClean="0"/>
              <a:t>It is also called as </a:t>
            </a:r>
            <a:r>
              <a:rPr lang="en-IN" dirty="0" err="1" smtClean="0"/>
              <a:t>ssh</a:t>
            </a:r>
            <a:r>
              <a:rPr lang="en-IN" dirty="0" smtClean="0"/>
              <a:t> and can be invoked from the Linux terminal. </a:t>
            </a:r>
          </a:p>
          <a:p>
            <a:r>
              <a:rPr lang="en-IN" dirty="0" smtClean="0"/>
              <a:t>This client package contains other SSH utilities like </a:t>
            </a:r>
            <a:r>
              <a:rPr lang="en-IN" dirty="0" err="1" smtClean="0"/>
              <a:t>sftp</a:t>
            </a:r>
            <a:r>
              <a:rPr lang="en-IN" dirty="0" smtClean="0"/>
              <a:t>, </a:t>
            </a:r>
            <a:r>
              <a:rPr lang="en-IN" dirty="0" err="1" smtClean="0"/>
              <a:t>scp</a:t>
            </a:r>
            <a:r>
              <a:rPr lang="en-IN" dirty="0" smtClean="0"/>
              <a:t>, and </a:t>
            </a:r>
            <a:r>
              <a:rPr lang="en-IN" dirty="0" err="1" smtClean="0"/>
              <a:t>ssh</a:t>
            </a:r>
            <a:r>
              <a:rPr lang="en-IN" dirty="0" smtClean="0"/>
              <a:t> that are installed by default with the </a:t>
            </a:r>
            <a:r>
              <a:rPr lang="en-IN" dirty="0" err="1" smtClean="0"/>
              <a:t>ssh</a:t>
            </a:r>
            <a:r>
              <a:rPr lang="en-IN" dirty="0" smtClean="0"/>
              <a:t> command. </a:t>
            </a:r>
          </a:p>
          <a:p>
            <a:r>
              <a:rPr lang="en-IN" dirty="0" smtClean="0"/>
              <a:t>It performs remote operations using these </a:t>
            </a:r>
            <a:r>
              <a:rPr lang="en-IN" dirty="0" err="1" smtClean="0"/>
              <a:t>ssh</a:t>
            </a:r>
            <a:r>
              <a:rPr lang="en-IN" dirty="0" smtClean="0"/>
              <a:t> utilities.</a:t>
            </a:r>
          </a:p>
          <a:p>
            <a:r>
              <a:rPr lang="en-IN" dirty="0" smtClean="0"/>
              <a:t>The </a:t>
            </a:r>
            <a:r>
              <a:rPr lang="en-IN" dirty="0" err="1" smtClean="0"/>
              <a:t>OpenSSH</a:t>
            </a:r>
            <a:r>
              <a:rPr lang="en-IN" dirty="0" smtClean="0"/>
              <a:t> client comes preinstalled with most Linux distributions. If any Linux system does not have the </a:t>
            </a:r>
            <a:r>
              <a:rPr lang="en-IN" dirty="0" err="1" smtClean="0"/>
              <a:t>ssh</a:t>
            </a:r>
            <a:r>
              <a:rPr lang="en-IN" dirty="0" smtClean="0"/>
              <a:t> client, we can install it manually by using the package manager.</a:t>
            </a:r>
          </a:p>
          <a:p>
            <a:pPr>
              <a:buNone/>
            </a:pPr>
            <a:endParaRPr lang="en-I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142984"/>
            <a:ext cx="8229600" cy="4389120"/>
          </a:xfrm>
        </p:spPr>
        <p:txBody>
          <a:bodyPr>
            <a:normAutofit/>
          </a:bodyPr>
          <a:lstStyle/>
          <a:p>
            <a:pPr marL="273050" indent="-3175">
              <a:buNone/>
            </a:pPr>
            <a:r>
              <a:rPr lang="en-IN" sz="2400" dirty="0" smtClean="0"/>
              <a:t>To install the </a:t>
            </a:r>
            <a:r>
              <a:rPr lang="en-IN" sz="2400" dirty="0" err="1" smtClean="0"/>
              <a:t>OpenSSH</a:t>
            </a:r>
            <a:r>
              <a:rPr lang="en-IN" sz="2400" dirty="0" smtClean="0"/>
              <a:t> client, execute the below command:</a:t>
            </a:r>
          </a:p>
          <a:p>
            <a:pPr marL="273050" indent="-3175">
              <a:buNone/>
            </a:pPr>
            <a:endParaRPr lang="en-IN" sz="1400" dirty="0" smtClean="0"/>
          </a:p>
          <a:p>
            <a:pPr marL="273050" indent="-3175">
              <a:buNone/>
            </a:pPr>
            <a:r>
              <a:rPr lang="en-IN" sz="2400" dirty="0" smtClean="0"/>
              <a:t>				</a:t>
            </a:r>
            <a:r>
              <a:rPr lang="en-IN" sz="2400" b="1" dirty="0" err="1" smtClean="0"/>
              <a:t>sudo</a:t>
            </a:r>
            <a:r>
              <a:rPr lang="en-IN" sz="2400" b="1" dirty="0" smtClean="0"/>
              <a:t> apt update</a:t>
            </a:r>
            <a:r>
              <a:rPr lang="en-IN" sz="2400" dirty="0" smtClean="0"/>
              <a:t>  </a:t>
            </a:r>
          </a:p>
          <a:p>
            <a:pPr marL="273050" indent="-3175">
              <a:buNone/>
            </a:pPr>
            <a:r>
              <a:rPr lang="en-IN" sz="2400" dirty="0" smtClean="0"/>
              <a:t>The above </a:t>
            </a:r>
            <a:r>
              <a:rPr lang="en-IN" sz="2400" dirty="0" err="1" smtClean="0"/>
              <a:t>sudo</a:t>
            </a:r>
            <a:r>
              <a:rPr lang="en-IN" sz="2400" dirty="0" smtClean="0"/>
              <a:t> command will update the package of the Linux system. Consider the below snap of the output:</a:t>
            </a:r>
          </a:p>
          <a:p>
            <a:pPr marL="273050" indent="-3175">
              <a:buNone/>
            </a:pPr>
            <a:endParaRPr lang="en-IN" sz="2400" dirty="0" smtClean="0"/>
          </a:p>
          <a:p>
            <a:pPr marL="273050" indent="-3175"/>
            <a:endParaRPr lang="en-IN" sz="2400" dirty="0"/>
          </a:p>
        </p:txBody>
      </p:sp>
      <p:pic>
        <p:nvPicPr>
          <p:cNvPr id="6" name="Picture 2"/>
          <p:cNvPicPr>
            <a:picLocks noChangeAspect="1" noChangeArrowheads="1"/>
          </p:cNvPicPr>
          <p:nvPr/>
        </p:nvPicPr>
        <p:blipFill>
          <a:blip r:embed="rId2"/>
          <a:srcRect/>
          <a:stretch>
            <a:fillRect/>
          </a:stretch>
        </p:blipFill>
        <p:spPr bwMode="auto">
          <a:xfrm>
            <a:off x="1285852" y="3648075"/>
            <a:ext cx="7048500" cy="32099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214422"/>
            <a:ext cx="8229600" cy="5429288"/>
          </a:xfrm>
        </p:spPr>
        <p:txBody>
          <a:bodyPr>
            <a:normAutofit fontScale="92500" lnSpcReduction="20000"/>
          </a:bodyPr>
          <a:lstStyle/>
          <a:p>
            <a:r>
              <a:rPr lang="en-IN" dirty="0" smtClean="0"/>
              <a:t>After updating the Linux system, execute the below command to install the </a:t>
            </a:r>
            <a:r>
              <a:rPr lang="en-IN" dirty="0" err="1" smtClean="0"/>
              <a:t>OpenSSH</a:t>
            </a:r>
            <a:r>
              <a:rPr lang="en-IN" dirty="0" smtClean="0"/>
              <a:t> client:</a:t>
            </a:r>
          </a:p>
          <a:p>
            <a:pPr>
              <a:buNone/>
            </a:pPr>
            <a:r>
              <a:rPr lang="en-IN" dirty="0" smtClean="0"/>
              <a:t>		</a:t>
            </a:r>
          </a:p>
          <a:p>
            <a:pPr>
              <a:buNone/>
            </a:pPr>
            <a:r>
              <a:rPr lang="en-IN" dirty="0" smtClean="0"/>
              <a:t>		</a:t>
            </a:r>
            <a:r>
              <a:rPr lang="en-IN" dirty="0" err="1" smtClean="0"/>
              <a:t>sudo</a:t>
            </a:r>
            <a:r>
              <a:rPr lang="en-IN" dirty="0" smtClean="0"/>
              <a:t> apt install </a:t>
            </a:r>
            <a:r>
              <a:rPr lang="en-IN" dirty="0" err="1" smtClean="0"/>
              <a:t>OpenSSH</a:t>
            </a:r>
            <a:r>
              <a:rPr lang="en-IN" dirty="0" smtClean="0"/>
              <a:t>-client  </a:t>
            </a:r>
          </a:p>
          <a:p>
            <a:pPr>
              <a:buNone/>
            </a:pPr>
            <a:endParaRPr lang="en-IN" sz="1400" dirty="0" smtClean="0"/>
          </a:p>
          <a:p>
            <a:r>
              <a:rPr lang="en-IN" dirty="0" smtClean="0"/>
              <a:t>The above command will install the latest package of the </a:t>
            </a:r>
            <a:r>
              <a:rPr lang="en-IN" dirty="0" err="1" smtClean="0"/>
              <a:t>OpenSSH</a:t>
            </a:r>
            <a:r>
              <a:rPr lang="en-IN" dirty="0" smtClean="0"/>
              <a:t> client. Consider the below output:</a:t>
            </a:r>
          </a:p>
          <a:p>
            <a:endParaRPr lang="en-IN" dirty="0" smtClean="0"/>
          </a:p>
          <a:p>
            <a:endParaRPr lang="en-IN" dirty="0" smtClean="0"/>
          </a:p>
          <a:p>
            <a:endParaRPr lang="en-IN" dirty="0" smtClean="0"/>
          </a:p>
          <a:p>
            <a:pPr>
              <a:buNone/>
            </a:pPr>
            <a:endParaRPr lang="en-IN" dirty="0" smtClean="0"/>
          </a:p>
          <a:p>
            <a:r>
              <a:rPr lang="en-IN" dirty="0" smtClean="0"/>
              <a:t>As we can see from the above output, a daemon process is running to install the </a:t>
            </a:r>
            <a:r>
              <a:rPr lang="en-IN" dirty="0" err="1" smtClean="0"/>
              <a:t>OpenSSH</a:t>
            </a:r>
            <a:r>
              <a:rPr lang="en-IN" dirty="0" smtClean="0"/>
              <a:t> client. As in our machine, </a:t>
            </a:r>
            <a:r>
              <a:rPr lang="en-IN" dirty="0" err="1" smtClean="0"/>
              <a:t>OpenSSH</a:t>
            </a:r>
            <a:r>
              <a:rPr lang="en-IN" dirty="0" smtClean="0"/>
              <a:t> client is already installed, so it has displayed the message '</a:t>
            </a:r>
            <a:r>
              <a:rPr lang="en-IN" dirty="0" err="1" smtClean="0"/>
              <a:t>openssh</a:t>
            </a:r>
            <a:r>
              <a:rPr lang="en-IN" dirty="0" smtClean="0"/>
              <a:t>-client is already the newest version.‘</a:t>
            </a:r>
          </a:p>
          <a:p>
            <a:pPr>
              <a:buNone/>
            </a:pPr>
            <a:endParaRPr lang="en-IN" dirty="0" smtClean="0"/>
          </a:p>
          <a:p>
            <a:endParaRPr lang="en-IN" dirty="0"/>
          </a:p>
        </p:txBody>
      </p:sp>
      <p:pic>
        <p:nvPicPr>
          <p:cNvPr id="4098" name="Picture 2"/>
          <p:cNvPicPr>
            <a:picLocks noChangeAspect="1" noChangeArrowheads="1"/>
          </p:cNvPicPr>
          <p:nvPr/>
        </p:nvPicPr>
        <p:blipFill>
          <a:blip r:embed="rId2"/>
          <a:srcRect/>
          <a:stretch>
            <a:fillRect/>
          </a:stretch>
        </p:blipFill>
        <p:spPr bwMode="auto">
          <a:xfrm>
            <a:off x="785786" y="3571876"/>
            <a:ext cx="7926466" cy="1309689"/>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a:srcRect/>
          <a:stretch>
            <a:fillRect/>
          </a:stretch>
        </p:blipFill>
        <p:spPr bwMode="auto">
          <a:xfrm>
            <a:off x="2714612" y="6419850"/>
            <a:ext cx="3990975" cy="43815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943660"/>
            <a:ext cx="8229600" cy="1143000"/>
          </a:xfrm>
        </p:spPr>
        <p:txBody>
          <a:bodyPr>
            <a:normAutofit fontScale="90000"/>
          </a:bodyPr>
          <a:lstStyle/>
          <a:p>
            <a:r>
              <a:rPr lang="en-IN" dirty="0" smtClean="0"/>
              <a:t>Install </a:t>
            </a:r>
            <a:r>
              <a:rPr lang="en-IN" dirty="0" err="1" smtClean="0"/>
              <a:t>OpenSSH</a:t>
            </a:r>
            <a:r>
              <a:rPr lang="en-IN" dirty="0" smtClean="0"/>
              <a:t> server on Linux(</a:t>
            </a:r>
            <a:r>
              <a:rPr lang="en-IN" dirty="0" err="1" smtClean="0"/>
              <a:t>Ubuntu</a:t>
            </a:r>
            <a:r>
              <a:rPr lang="en-IN" dirty="0" smtClean="0"/>
              <a:t>)</a:t>
            </a:r>
            <a:endParaRPr lang="en-IN" dirty="0"/>
          </a:p>
        </p:txBody>
      </p:sp>
      <p:sp>
        <p:nvSpPr>
          <p:cNvPr id="3" name="Content Placeholder 2"/>
          <p:cNvSpPr>
            <a:spLocks noGrp="1"/>
          </p:cNvSpPr>
          <p:nvPr>
            <p:ph idx="1"/>
          </p:nvPr>
        </p:nvSpPr>
        <p:spPr>
          <a:xfrm>
            <a:off x="457200" y="2326028"/>
            <a:ext cx="8229600" cy="4389120"/>
          </a:xfrm>
        </p:spPr>
        <p:txBody>
          <a:bodyPr>
            <a:normAutofit fontScale="92500" lnSpcReduction="10000"/>
          </a:bodyPr>
          <a:lstStyle/>
          <a:p>
            <a:r>
              <a:rPr lang="en-IN" dirty="0" smtClean="0"/>
              <a:t>To make an SSH connection, we need to have the server-side part of the SSH software in our machine.</a:t>
            </a:r>
          </a:p>
          <a:p>
            <a:r>
              <a:rPr lang="en-IN" dirty="0" smtClean="0"/>
              <a:t>To check the installation status of the server, open the terminal and execute the below command:</a:t>
            </a:r>
          </a:p>
          <a:p>
            <a:pPr>
              <a:buNone/>
            </a:pPr>
            <a:r>
              <a:rPr lang="en-IN" dirty="0" smtClean="0"/>
              <a:t>				</a:t>
            </a:r>
            <a:r>
              <a:rPr lang="en-IN" dirty="0" err="1" smtClean="0">
                <a:solidFill>
                  <a:srgbClr val="0070C0"/>
                </a:solidFill>
              </a:rPr>
              <a:t>ssh</a:t>
            </a:r>
            <a:r>
              <a:rPr lang="en-IN" dirty="0" smtClean="0">
                <a:solidFill>
                  <a:srgbClr val="0070C0"/>
                </a:solidFill>
              </a:rPr>
              <a:t> </a:t>
            </a:r>
            <a:r>
              <a:rPr lang="en-IN" dirty="0" err="1" smtClean="0">
                <a:solidFill>
                  <a:srgbClr val="0070C0"/>
                </a:solidFill>
              </a:rPr>
              <a:t>localhost</a:t>
            </a:r>
            <a:r>
              <a:rPr lang="en-IN" dirty="0" smtClean="0">
                <a:solidFill>
                  <a:srgbClr val="0070C0"/>
                </a:solidFill>
              </a:rPr>
              <a:t>  </a:t>
            </a:r>
          </a:p>
          <a:p>
            <a:r>
              <a:rPr lang="en-IN" dirty="0" smtClean="0"/>
              <a:t>If our machine does not have the server tool kit of the </a:t>
            </a:r>
            <a:r>
              <a:rPr lang="en-IN" dirty="0" err="1" smtClean="0"/>
              <a:t>OpenSSH</a:t>
            </a:r>
            <a:r>
              <a:rPr lang="en-IN" dirty="0" smtClean="0"/>
              <a:t> client, then it will display the output as follows:</a:t>
            </a:r>
          </a:p>
          <a:p>
            <a:endParaRPr lang="en-IN" dirty="0" smtClean="0"/>
          </a:p>
          <a:p>
            <a:endParaRPr lang="en-IN" dirty="0" smtClean="0"/>
          </a:p>
          <a:p>
            <a:r>
              <a:rPr lang="en-IN" dirty="0" smtClean="0"/>
              <a:t>In the above case, we have to install the </a:t>
            </a:r>
            <a:r>
              <a:rPr lang="en-IN" dirty="0" err="1" smtClean="0"/>
              <a:t>OpenSSH</a:t>
            </a:r>
            <a:r>
              <a:rPr lang="en-IN" dirty="0" smtClean="0"/>
              <a:t> server.</a:t>
            </a:r>
            <a:br>
              <a:rPr lang="en-IN" dirty="0" smtClean="0"/>
            </a:br>
            <a:endParaRPr lang="en-IN" dirty="0"/>
          </a:p>
        </p:txBody>
      </p:sp>
      <p:pic>
        <p:nvPicPr>
          <p:cNvPr id="5123" name="Picture 3"/>
          <p:cNvPicPr>
            <a:picLocks noChangeAspect="1" noChangeArrowheads="1"/>
          </p:cNvPicPr>
          <p:nvPr/>
        </p:nvPicPr>
        <p:blipFill>
          <a:blip r:embed="rId2"/>
          <a:srcRect/>
          <a:stretch>
            <a:fillRect/>
          </a:stretch>
        </p:blipFill>
        <p:spPr bwMode="auto">
          <a:xfrm>
            <a:off x="571472" y="5072074"/>
            <a:ext cx="7643866" cy="623207"/>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29600" cy="4674872"/>
          </a:xfrm>
        </p:spPr>
        <p:txBody>
          <a:bodyPr>
            <a:normAutofit/>
          </a:bodyPr>
          <a:lstStyle/>
          <a:p>
            <a:pPr marL="0" indent="0" algn="just">
              <a:buNone/>
            </a:pPr>
            <a:r>
              <a:rPr lang="en-IN" sz="2400" dirty="0" smtClean="0"/>
              <a:t>To install the SSH server, execute the below command:</a:t>
            </a:r>
          </a:p>
          <a:p>
            <a:pPr marL="0" indent="0" algn="just">
              <a:buNone/>
            </a:pPr>
            <a:r>
              <a:rPr lang="en-IN" sz="2400" dirty="0" smtClean="0">
                <a:solidFill>
                  <a:srgbClr val="0070C0"/>
                </a:solidFill>
              </a:rPr>
              <a:t>		</a:t>
            </a:r>
            <a:r>
              <a:rPr lang="en-IN" sz="2400" dirty="0" err="1" smtClean="0">
                <a:solidFill>
                  <a:srgbClr val="0070C0"/>
                </a:solidFill>
              </a:rPr>
              <a:t>sudo</a:t>
            </a:r>
            <a:r>
              <a:rPr lang="en-IN" sz="2400" dirty="0" smtClean="0">
                <a:solidFill>
                  <a:srgbClr val="0070C0"/>
                </a:solidFill>
              </a:rPr>
              <a:t> apt-get install </a:t>
            </a:r>
            <a:r>
              <a:rPr lang="en-IN" sz="2400" dirty="0" err="1" smtClean="0">
                <a:solidFill>
                  <a:srgbClr val="0070C0"/>
                </a:solidFill>
              </a:rPr>
              <a:t>openssh</a:t>
            </a:r>
            <a:r>
              <a:rPr lang="en-IN" sz="2400" dirty="0" smtClean="0">
                <a:solidFill>
                  <a:srgbClr val="0070C0"/>
                </a:solidFill>
              </a:rPr>
              <a:t>-server ii  </a:t>
            </a:r>
            <a:endParaRPr lang="en-IN" sz="2400" dirty="0" smtClean="0"/>
          </a:p>
          <a:p>
            <a:pPr marL="0" indent="0" algn="just">
              <a:buNone/>
            </a:pPr>
            <a:r>
              <a:rPr lang="en-IN" sz="2400" dirty="0" smtClean="0"/>
              <a:t>The above command will prompt for the system administrative password, type the password, and press </a:t>
            </a:r>
            <a:r>
              <a:rPr lang="en-IN" sz="2400" b="1" dirty="0" smtClean="0"/>
              <a:t>ENTER</a:t>
            </a:r>
            <a:r>
              <a:rPr lang="en-IN" sz="2400" dirty="0" smtClean="0"/>
              <a:t> key to start the installation process. Next, it will confirm the installation type </a:t>
            </a:r>
            <a:r>
              <a:rPr lang="en-IN" sz="2400" b="1" dirty="0" smtClean="0"/>
              <a:t>'y'</a:t>
            </a:r>
            <a:r>
              <a:rPr lang="en-IN" sz="2400" dirty="0" smtClean="0"/>
              <a:t> key and press ENTER key. Consider the below output:</a:t>
            </a:r>
          </a:p>
          <a:p>
            <a:pPr marL="0" indent="0" algn="just"/>
            <a:endParaRPr lang="en-IN" sz="2400" dirty="0"/>
          </a:p>
        </p:txBody>
      </p:sp>
      <p:pic>
        <p:nvPicPr>
          <p:cNvPr id="6146" name="Picture 2"/>
          <p:cNvPicPr>
            <a:picLocks noChangeAspect="1" noChangeArrowheads="1"/>
          </p:cNvPicPr>
          <p:nvPr/>
        </p:nvPicPr>
        <p:blipFill>
          <a:blip r:embed="rId2"/>
          <a:srcRect/>
          <a:stretch>
            <a:fillRect/>
          </a:stretch>
        </p:blipFill>
        <p:spPr bwMode="auto">
          <a:xfrm>
            <a:off x="785786" y="3786190"/>
            <a:ext cx="7663495" cy="2714620"/>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7242" y="1000108"/>
            <a:ext cx="8229600" cy="4389120"/>
          </a:xfrm>
        </p:spPr>
        <p:txBody>
          <a:bodyPr/>
          <a:lstStyle/>
          <a:p>
            <a:pPr>
              <a:buNone/>
            </a:pPr>
            <a:r>
              <a:rPr lang="en-IN" dirty="0" smtClean="0"/>
              <a:t>To verify the installation, execute the below command:</a:t>
            </a:r>
          </a:p>
          <a:p>
            <a:pPr>
              <a:buNone/>
            </a:pPr>
            <a:r>
              <a:rPr lang="en-IN" dirty="0" smtClean="0"/>
              <a:t>				</a:t>
            </a:r>
            <a:r>
              <a:rPr lang="en-IN" dirty="0" err="1" smtClean="0"/>
              <a:t>sudo</a:t>
            </a:r>
            <a:r>
              <a:rPr lang="en-IN" dirty="0" smtClean="0"/>
              <a:t> service </a:t>
            </a:r>
            <a:r>
              <a:rPr lang="en-IN" dirty="0" err="1" smtClean="0"/>
              <a:t>ssh</a:t>
            </a:r>
            <a:r>
              <a:rPr lang="en-IN" dirty="0" smtClean="0"/>
              <a:t> status  </a:t>
            </a:r>
          </a:p>
          <a:p>
            <a:r>
              <a:rPr lang="en-IN" dirty="0" smtClean="0"/>
              <a:t>The above command will display the status of the installation. If the installation is successful, it will display the output as follows:</a:t>
            </a:r>
            <a:endParaRPr lang="en-IN" dirty="0"/>
          </a:p>
        </p:txBody>
      </p:sp>
      <p:pic>
        <p:nvPicPr>
          <p:cNvPr id="7171" name="Picture 3"/>
          <p:cNvPicPr>
            <a:picLocks noChangeAspect="1" noChangeArrowheads="1"/>
          </p:cNvPicPr>
          <p:nvPr/>
        </p:nvPicPr>
        <p:blipFill>
          <a:blip r:embed="rId2"/>
          <a:srcRect/>
          <a:stretch>
            <a:fillRect/>
          </a:stretch>
        </p:blipFill>
        <p:spPr bwMode="auto">
          <a:xfrm>
            <a:off x="1071538" y="3214687"/>
            <a:ext cx="7098010" cy="3643314"/>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5181616"/>
          </a:xfrm>
        </p:spPr>
        <p:txBody>
          <a:bodyPr>
            <a:normAutofit fontScale="92500" lnSpcReduction="10000"/>
          </a:bodyPr>
          <a:lstStyle/>
          <a:p>
            <a:r>
              <a:rPr lang="en-IN" dirty="0" smtClean="0"/>
              <a:t>There is another way to test the installation by </a:t>
            </a:r>
            <a:r>
              <a:rPr lang="en-IN" dirty="0" err="1" smtClean="0"/>
              <a:t>ssh</a:t>
            </a:r>
            <a:r>
              <a:rPr lang="en-IN" dirty="0" smtClean="0"/>
              <a:t> </a:t>
            </a:r>
            <a:r>
              <a:rPr lang="en-IN" dirty="0" err="1" smtClean="0"/>
              <a:t>localhost</a:t>
            </a:r>
            <a:r>
              <a:rPr lang="en-IN" dirty="0" smtClean="0"/>
              <a:t> command:</a:t>
            </a:r>
          </a:p>
          <a:p>
            <a:pPr>
              <a:buNone/>
            </a:pPr>
            <a:r>
              <a:rPr lang="en-IN" dirty="0" smtClean="0"/>
              <a:t>				</a:t>
            </a:r>
            <a:r>
              <a:rPr lang="en-IN" dirty="0" err="1" smtClean="0">
                <a:solidFill>
                  <a:srgbClr val="00B0F0"/>
                </a:solidFill>
              </a:rPr>
              <a:t>ssh</a:t>
            </a:r>
            <a:r>
              <a:rPr lang="en-IN" dirty="0" smtClean="0">
                <a:solidFill>
                  <a:srgbClr val="00B0F0"/>
                </a:solidFill>
              </a:rPr>
              <a:t> </a:t>
            </a:r>
            <a:r>
              <a:rPr lang="en-IN" dirty="0" err="1" smtClean="0">
                <a:solidFill>
                  <a:srgbClr val="00B0F0"/>
                </a:solidFill>
              </a:rPr>
              <a:t>localhost</a:t>
            </a:r>
            <a:r>
              <a:rPr lang="en-IN" dirty="0" smtClean="0">
                <a:solidFill>
                  <a:srgbClr val="00B0F0"/>
                </a:solidFill>
              </a:rPr>
              <a:t> </a:t>
            </a:r>
            <a:r>
              <a:rPr lang="en-IN" dirty="0" smtClean="0"/>
              <a:t> </a:t>
            </a:r>
          </a:p>
          <a:p>
            <a:r>
              <a:rPr lang="en-IN" dirty="0" smtClean="0"/>
              <a:t>The above command will verify the connectivity type '</a:t>
            </a:r>
            <a:r>
              <a:rPr lang="en-IN" b="1" dirty="0" smtClean="0"/>
              <a:t>yes'</a:t>
            </a:r>
            <a:r>
              <a:rPr lang="en-IN" dirty="0" smtClean="0"/>
              <a:t> to continue. </a:t>
            </a:r>
          </a:p>
          <a:p>
            <a:r>
              <a:rPr lang="en-IN" dirty="0" smtClean="0"/>
              <a:t>Consider the below output:</a:t>
            </a:r>
          </a:p>
          <a:p>
            <a:endParaRPr lang="en-US" dirty="0" smtClean="0"/>
          </a:p>
          <a:p>
            <a:endParaRPr lang="en-US" dirty="0" smtClean="0"/>
          </a:p>
          <a:p>
            <a:endParaRPr lang="en-US" dirty="0" smtClean="0"/>
          </a:p>
          <a:p>
            <a:endParaRPr lang="en-US" dirty="0" smtClean="0"/>
          </a:p>
          <a:p>
            <a:endParaRPr lang="en-US" dirty="0" smtClean="0"/>
          </a:p>
          <a:p>
            <a:r>
              <a:rPr lang="en-IN" dirty="0" smtClean="0"/>
              <a:t>Now, we have successfully installed the </a:t>
            </a:r>
            <a:r>
              <a:rPr lang="en-IN" dirty="0" err="1" smtClean="0"/>
              <a:t>OpenSSH</a:t>
            </a:r>
            <a:r>
              <a:rPr lang="en-IN" dirty="0" smtClean="0"/>
              <a:t> server on our machine.</a:t>
            </a:r>
          </a:p>
          <a:p>
            <a:endParaRPr lang="en-IN" dirty="0"/>
          </a:p>
        </p:txBody>
      </p:sp>
      <p:pic>
        <p:nvPicPr>
          <p:cNvPr id="8194" name="Picture 2"/>
          <p:cNvPicPr>
            <a:picLocks noChangeAspect="1" noChangeArrowheads="1"/>
          </p:cNvPicPr>
          <p:nvPr/>
        </p:nvPicPr>
        <p:blipFill>
          <a:blip r:embed="rId2"/>
          <a:srcRect/>
          <a:stretch>
            <a:fillRect/>
          </a:stretch>
        </p:blipFill>
        <p:spPr bwMode="auto">
          <a:xfrm>
            <a:off x="1071538" y="3500438"/>
            <a:ext cx="6848475" cy="1757364"/>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pPr>
              <a:buNone/>
            </a:pPr>
            <a:r>
              <a:rPr lang="en-US" dirty="0" smtClean="0"/>
              <a:t>Example:</a:t>
            </a:r>
          </a:p>
        </p:txBody>
      </p:sp>
      <p:pic>
        <p:nvPicPr>
          <p:cNvPr id="4" name="Picture 3" descr="1.PNG"/>
          <p:cNvPicPr>
            <a:picLocks noChangeAspect="1"/>
          </p:cNvPicPr>
          <p:nvPr/>
        </p:nvPicPr>
        <p:blipFill>
          <a:blip r:embed="rId2"/>
          <a:stretch>
            <a:fillRect/>
          </a:stretch>
        </p:blipFill>
        <p:spPr>
          <a:xfrm>
            <a:off x="714348" y="1214422"/>
            <a:ext cx="7657449" cy="5439137"/>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71480"/>
            <a:ext cx="8229600" cy="1143000"/>
          </a:xfrm>
        </p:spPr>
        <p:txBody>
          <a:bodyPr>
            <a:normAutofit/>
          </a:bodyPr>
          <a:lstStyle/>
          <a:p>
            <a:pPr algn="ctr"/>
            <a:r>
              <a:rPr lang="en-IN" dirty="0" smtClean="0"/>
              <a:t>SSH Key Generation</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To create a connection with the host client, we need a specific key for an encrypted connection. </a:t>
            </a:r>
          </a:p>
          <a:p>
            <a:r>
              <a:rPr lang="en-IN" dirty="0" smtClean="0"/>
              <a:t>Logging in to remote host computer by </a:t>
            </a:r>
            <a:r>
              <a:rPr lang="en-IN" dirty="0" err="1" smtClean="0"/>
              <a:t>ssh</a:t>
            </a:r>
            <a:r>
              <a:rPr lang="en-IN" dirty="0" smtClean="0"/>
              <a:t> key is more secure than using a password. </a:t>
            </a:r>
          </a:p>
          <a:p>
            <a:r>
              <a:rPr lang="en-IN" dirty="0" smtClean="0"/>
              <a:t>After logging in the host, computer commands will only work if these commands will be written to the host computer directly.</a:t>
            </a:r>
          </a:p>
          <a:p>
            <a:r>
              <a:rPr lang="en-IN" dirty="0" smtClean="0"/>
              <a:t>To generate the </a:t>
            </a:r>
            <a:r>
              <a:rPr lang="en-IN" dirty="0" err="1" smtClean="0"/>
              <a:t>ssh</a:t>
            </a:r>
            <a:r>
              <a:rPr lang="en-IN" dirty="0" smtClean="0"/>
              <a:t> key, execute the below command:</a:t>
            </a:r>
          </a:p>
          <a:p>
            <a:pPr>
              <a:buNone/>
            </a:pPr>
            <a:r>
              <a:rPr lang="en-IN" dirty="0" smtClean="0"/>
              <a:t>				</a:t>
            </a:r>
            <a:r>
              <a:rPr lang="en-IN" dirty="0" err="1" smtClean="0">
                <a:solidFill>
                  <a:srgbClr val="00B0F0"/>
                </a:solidFill>
              </a:rPr>
              <a:t>ssh-keygen</a:t>
            </a:r>
            <a:r>
              <a:rPr lang="en-IN" dirty="0" smtClean="0">
                <a:solidFill>
                  <a:srgbClr val="00B0F0"/>
                </a:solidFill>
              </a:rPr>
              <a:t> </a:t>
            </a:r>
          </a:p>
          <a:p>
            <a:pPr marL="0" indent="0">
              <a:buNone/>
            </a:pPr>
            <a:r>
              <a:rPr lang="en-IN" dirty="0" smtClean="0"/>
              <a:t>The above command will generate the public and private keys for creating a connection to the host system. Consider the below output:</a:t>
            </a:r>
            <a:endParaRPr lang="en-IN" dirty="0">
              <a:solidFill>
                <a:srgbClr val="00B0F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4389120"/>
          </a:xfrm>
        </p:spPr>
        <p:txBody>
          <a:bodyPr/>
          <a:lstStyle/>
          <a:p>
            <a:r>
              <a:rPr lang="en-IN" dirty="0" smtClean="0"/>
              <a:t>Consider the below output:</a:t>
            </a:r>
            <a:endParaRPr lang="en-IN" dirty="0"/>
          </a:p>
        </p:txBody>
      </p:sp>
      <p:pic>
        <p:nvPicPr>
          <p:cNvPr id="9218" name="Picture 2"/>
          <p:cNvPicPr>
            <a:picLocks noChangeAspect="1" noChangeArrowheads="1"/>
          </p:cNvPicPr>
          <p:nvPr/>
        </p:nvPicPr>
        <p:blipFill>
          <a:blip r:embed="rId2"/>
          <a:srcRect/>
          <a:stretch>
            <a:fillRect/>
          </a:stretch>
        </p:blipFill>
        <p:spPr bwMode="auto">
          <a:xfrm>
            <a:off x="785786" y="1714488"/>
            <a:ext cx="7000875" cy="4133850"/>
          </a:xfrm>
          <a:prstGeom prst="rect">
            <a:avLst/>
          </a:prstGeom>
          <a:noFill/>
          <a:ln w="9525">
            <a:noFill/>
            <a:miter lim="800000"/>
            <a:headEnd/>
            <a:tailEnd/>
          </a:ln>
          <a:effectLst/>
        </p:spPr>
      </p:pic>
      <p:sp>
        <p:nvSpPr>
          <p:cNvPr id="5" name="Content Placeholder 2"/>
          <p:cNvSpPr txBox="1">
            <a:spLocks/>
          </p:cNvSpPr>
          <p:nvPr/>
        </p:nvSpPr>
        <p:spPr>
          <a:xfrm>
            <a:off x="4643438" y="3786190"/>
            <a:ext cx="4500562" cy="3071810"/>
          </a:xfrm>
          <a:prstGeom prst="rect">
            <a:avLst/>
          </a:prstGeom>
          <a:solidFill>
            <a:srgbClr val="0070C0"/>
          </a:solidFill>
        </p:spPr>
        <p:txBody>
          <a:bodyPr vert="horz">
            <a:no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b="0" i="0" u="none" strike="noStrike" kern="1200" cap="none" spc="0" normalizeH="0" baseline="0" noProof="0" dirty="0" smtClean="0">
                <a:ln>
                  <a:noFill/>
                </a:ln>
                <a:solidFill>
                  <a:schemeClr val="bg1"/>
                </a:solidFill>
                <a:effectLst/>
                <a:uLnTx/>
                <a:uFillTx/>
                <a:latin typeface="+mn-lt"/>
                <a:ea typeface="+mn-ea"/>
                <a:cs typeface="+mn-cs"/>
              </a:rPr>
              <a:t>we can see from the above output, the </a:t>
            </a:r>
            <a:r>
              <a:rPr kumimoji="0" lang="en-IN" b="0" i="0" u="none" strike="noStrike" kern="1200" cap="none" spc="0" normalizeH="0" baseline="0" noProof="0" dirty="0" err="1" smtClean="0">
                <a:ln>
                  <a:noFill/>
                </a:ln>
                <a:solidFill>
                  <a:schemeClr val="bg1"/>
                </a:solidFill>
                <a:effectLst/>
                <a:uLnTx/>
                <a:uFillTx/>
                <a:latin typeface="+mn-lt"/>
                <a:ea typeface="+mn-ea"/>
                <a:cs typeface="+mn-cs"/>
              </a:rPr>
              <a:t>ssh</a:t>
            </a:r>
            <a:r>
              <a:rPr kumimoji="0" lang="en-IN" b="0" i="0" u="none" strike="noStrike" kern="1200" cap="none" spc="0" normalizeH="0" baseline="0" noProof="0" dirty="0" smtClean="0">
                <a:ln>
                  <a:noFill/>
                </a:ln>
                <a:solidFill>
                  <a:schemeClr val="bg1"/>
                </a:solidFill>
                <a:effectLst/>
                <a:uLnTx/>
                <a:uFillTx/>
                <a:latin typeface="+mn-lt"/>
                <a:ea typeface="+mn-ea"/>
                <a:cs typeface="+mn-cs"/>
              </a:rPr>
              <a:t> keys have generated. The </a:t>
            </a:r>
            <a:r>
              <a:rPr kumimoji="0" lang="en-IN" b="1" i="0" u="none" strike="noStrike" kern="1200" cap="none" spc="0" normalizeH="0" baseline="0" noProof="0" dirty="0" err="1" smtClean="0">
                <a:ln>
                  <a:noFill/>
                </a:ln>
                <a:solidFill>
                  <a:schemeClr val="bg1"/>
                </a:solidFill>
                <a:effectLst/>
                <a:uLnTx/>
                <a:uFillTx/>
                <a:latin typeface="+mn-lt"/>
                <a:ea typeface="+mn-ea"/>
                <a:cs typeface="+mn-cs"/>
              </a:rPr>
              <a:t>ssh-keygen</a:t>
            </a:r>
            <a:r>
              <a:rPr kumimoji="0" lang="en-IN" b="0" i="0" u="none" strike="noStrike" kern="1200" cap="none" spc="0" normalizeH="0" baseline="0" noProof="0" dirty="0" smtClean="0">
                <a:ln>
                  <a:noFill/>
                </a:ln>
                <a:solidFill>
                  <a:schemeClr val="bg1"/>
                </a:solidFill>
                <a:effectLst/>
                <a:uLnTx/>
                <a:uFillTx/>
                <a:latin typeface="+mn-lt"/>
                <a:ea typeface="+mn-ea"/>
                <a:cs typeface="+mn-cs"/>
              </a:rPr>
              <a:t> command creates two files, </a:t>
            </a:r>
            <a:r>
              <a:rPr kumimoji="0" lang="en-IN" b="1" i="0" u="none" strike="noStrike" kern="1200" cap="none" spc="0" normalizeH="0" baseline="0" noProof="0" dirty="0" err="1" smtClean="0">
                <a:ln>
                  <a:noFill/>
                </a:ln>
                <a:solidFill>
                  <a:schemeClr val="bg1"/>
                </a:solidFill>
                <a:effectLst/>
                <a:uLnTx/>
                <a:uFillTx/>
                <a:latin typeface="+mn-lt"/>
                <a:ea typeface="+mn-ea"/>
                <a:cs typeface="+mn-cs"/>
              </a:rPr>
              <a:t>key@ssh</a:t>
            </a:r>
            <a:r>
              <a:rPr kumimoji="0" lang="en-IN" b="1" i="0" u="none" strike="noStrike" kern="1200" cap="none" spc="0" normalizeH="0" baseline="0" noProof="0" dirty="0" smtClean="0">
                <a:ln>
                  <a:noFill/>
                </a:ln>
                <a:solidFill>
                  <a:schemeClr val="bg1"/>
                </a:solidFill>
                <a:effectLst/>
                <a:uLnTx/>
                <a:uFillTx/>
                <a:latin typeface="+mn-lt"/>
                <a:ea typeface="+mn-ea"/>
                <a:cs typeface="+mn-cs"/>
              </a:rPr>
              <a:t>,</a:t>
            </a:r>
            <a:r>
              <a:rPr kumimoji="0" lang="en-IN" b="0" i="0" u="none" strike="noStrike" kern="1200" cap="none" spc="0" normalizeH="0" baseline="0" noProof="0" dirty="0" smtClean="0">
                <a:ln>
                  <a:noFill/>
                </a:ln>
                <a:solidFill>
                  <a:schemeClr val="bg1"/>
                </a:solidFill>
                <a:effectLst/>
                <a:uLnTx/>
                <a:uFillTx/>
                <a:latin typeface="+mn-lt"/>
                <a:ea typeface="+mn-ea"/>
                <a:cs typeface="+mn-cs"/>
              </a:rPr>
              <a:t> and </a:t>
            </a:r>
            <a:r>
              <a:rPr kumimoji="0" lang="en-IN" b="1" i="0" u="none" strike="noStrike" kern="1200" cap="none" spc="0" normalizeH="0" baseline="0" noProof="0" dirty="0" smtClean="0">
                <a:ln>
                  <a:noFill/>
                </a:ln>
                <a:solidFill>
                  <a:schemeClr val="bg1"/>
                </a:solidFill>
                <a:effectLst/>
                <a:uLnTx/>
                <a:uFillTx/>
                <a:latin typeface="+mn-lt"/>
                <a:ea typeface="+mn-ea"/>
                <a:cs typeface="+mn-cs"/>
              </a:rPr>
              <a:t>key@ssh.pub,</a:t>
            </a:r>
            <a:r>
              <a:rPr kumimoji="0" lang="en-IN" b="0" i="0" u="none" strike="noStrike" kern="1200" cap="none" spc="0" normalizeH="0" baseline="0" noProof="0" dirty="0" smtClean="0">
                <a:ln>
                  <a:noFill/>
                </a:ln>
                <a:solidFill>
                  <a:schemeClr val="bg1"/>
                </a:solidFill>
                <a:effectLst/>
                <a:uLnTx/>
                <a:uFillTx/>
                <a:latin typeface="+mn-lt"/>
                <a:ea typeface="+mn-ea"/>
                <a:cs typeface="+mn-cs"/>
              </a:rPr>
              <a:t> which contain private and public key, respectively.</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kumimoji="0" lang="en-IN" b="0" i="0" u="none" strike="noStrike" kern="1200" cap="none" spc="0" normalizeH="0" baseline="0" noProof="0" dirty="0" smtClean="0">
                <a:ln>
                  <a:noFill/>
                </a:ln>
                <a:solidFill>
                  <a:schemeClr val="bg1"/>
                </a:solidFill>
                <a:effectLst/>
                <a:uLnTx/>
                <a:uFillTx/>
                <a:latin typeface="+mn-lt"/>
                <a:ea typeface="+mn-ea"/>
                <a:cs typeface="+mn-cs"/>
              </a:rPr>
              <a:t>It is recommended to hide the private key for security purposes, copy the public key to the remote host. After copying this key to a remote host, we can establish a connection using the SSH key, not by the password.</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r>
              <a:rPr lang="en-IN" dirty="0" smtClean="0"/>
              <a:t>we can see from the above output, the </a:t>
            </a:r>
            <a:r>
              <a:rPr lang="en-IN" dirty="0" err="1" smtClean="0"/>
              <a:t>ssh</a:t>
            </a:r>
            <a:r>
              <a:rPr lang="en-IN" dirty="0" smtClean="0"/>
              <a:t> keys have generated. </a:t>
            </a:r>
          </a:p>
          <a:p>
            <a:r>
              <a:rPr lang="en-IN" dirty="0" smtClean="0"/>
              <a:t>The </a:t>
            </a:r>
            <a:r>
              <a:rPr lang="en-IN" b="1" dirty="0" err="1" smtClean="0"/>
              <a:t>ssh-keygen</a:t>
            </a:r>
            <a:r>
              <a:rPr lang="en-IN" dirty="0" smtClean="0"/>
              <a:t> command creates two files, </a:t>
            </a:r>
            <a:r>
              <a:rPr lang="en-IN" b="1" dirty="0" err="1" smtClean="0"/>
              <a:t>key@ssh</a:t>
            </a:r>
            <a:r>
              <a:rPr lang="en-IN" b="1" dirty="0" smtClean="0"/>
              <a:t>,</a:t>
            </a:r>
            <a:r>
              <a:rPr lang="en-IN" dirty="0" smtClean="0"/>
              <a:t> and </a:t>
            </a:r>
            <a:r>
              <a:rPr lang="en-IN" b="1" dirty="0" smtClean="0"/>
              <a:t>key@ssh.pub,</a:t>
            </a:r>
            <a:r>
              <a:rPr lang="en-IN" dirty="0" smtClean="0"/>
              <a:t> which contain private and public key, respectively.</a:t>
            </a:r>
          </a:p>
          <a:p>
            <a:r>
              <a:rPr lang="en-IN" dirty="0" smtClean="0"/>
              <a:t>It is recommended to hide the private key for security purposes, copy the public key to the remote host. </a:t>
            </a:r>
          </a:p>
          <a:p>
            <a:r>
              <a:rPr lang="en-IN" dirty="0" smtClean="0"/>
              <a:t>After copying this key to a remote host, we can establish a connection using the SSH key, not by the password.</a:t>
            </a:r>
          </a:p>
          <a:p>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1143000"/>
          </a:xfrm>
        </p:spPr>
        <p:txBody>
          <a:bodyPr>
            <a:normAutofit/>
          </a:bodyPr>
          <a:lstStyle/>
          <a:p>
            <a:pPr algn="ctr"/>
            <a:r>
              <a:rPr lang="en-IN" dirty="0" smtClean="0"/>
              <a:t>Techniques of SSH Protocol</a:t>
            </a:r>
            <a:endParaRPr lang="en-IN" dirty="0"/>
          </a:p>
        </p:txBody>
      </p:sp>
      <p:sp>
        <p:nvSpPr>
          <p:cNvPr id="3" name="Content Placeholder 2"/>
          <p:cNvSpPr>
            <a:spLocks noGrp="1"/>
          </p:cNvSpPr>
          <p:nvPr>
            <p:ph idx="1"/>
          </p:nvPr>
        </p:nvSpPr>
        <p:spPr/>
        <p:txBody>
          <a:bodyPr>
            <a:noAutofit/>
          </a:bodyPr>
          <a:lstStyle/>
          <a:p>
            <a:pPr marL="0" indent="0">
              <a:buNone/>
            </a:pPr>
            <a:r>
              <a:rPr lang="en-IN" sz="1600" dirty="0" smtClean="0"/>
              <a:t>The SSH protocol is more secure as compared to other protocols such as </a:t>
            </a:r>
            <a:r>
              <a:rPr lang="en-IN" sz="1600" b="1" dirty="0" smtClean="0"/>
              <a:t>telnet</a:t>
            </a:r>
            <a:r>
              <a:rPr lang="en-IN" sz="1600" dirty="0" smtClean="0"/>
              <a:t>, and the encryption techniques are quite good than other protocols. There are three major encryption techniques which are used by the SSH. They are as following:</a:t>
            </a:r>
          </a:p>
          <a:p>
            <a:pPr marL="0" indent="0">
              <a:buNone/>
            </a:pPr>
            <a:endParaRPr lang="en-IN" sz="1600" dirty="0" smtClean="0"/>
          </a:p>
          <a:p>
            <a:r>
              <a:rPr lang="en-IN" sz="1600" b="1" dirty="0" smtClean="0"/>
              <a:t>Hashing:</a:t>
            </a:r>
            <a:r>
              <a:rPr lang="en-IN" sz="1600" dirty="0" smtClean="0"/>
              <a:t> Hashing is an authentication technique that is used to ensure whether the received data is coming from a genuine sender and is unaltered or not. It uses a hash function to generate a hash code from the received data. However, it is not possible to regenerate the data from the hash value. This hash value is verified at the sender's, and receiver's both ends. If it matches, the data is authenticated.</a:t>
            </a:r>
          </a:p>
          <a:p>
            <a:r>
              <a:rPr lang="en-IN" sz="1600" b="1" dirty="0" smtClean="0"/>
              <a:t>Symmetrical encryption:</a:t>
            </a:r>
            <a:r>
              <a:rPr lang="en-IN" sz="1600" dirty="0" smtClean="0"/>
              <a:t> This technique generates a single key for encryption as well as decryption. The generated key is distributed among the hosts and clients and creates a secure connection. It is the most basic encryption technique. It performs its best when the data is encrypted and decrypted on the same machine.</a:t>
            </a:r>
          </a:p>
          <a:p>
            <a:r>
              <a:rPr lang="en-IN" sz="1600" b="1" dirty="0" smtClean="0"/>
              <a:t>Asymmetric encryption:</a:t>
            </a:r>
            <a:r>
              <a:rPr lang="en-IN" sz="1600" dirty="0" smtClean="0"/>
              <a:t> The asymmetric encryption technique is considered as more secure than other technologies, as it uses the </a:t>
            </a:r>
            <a:r>
              <a:rPr lang="en-IN" sz="1600" dirty="0" err="1" smtClean="0"/>
              <a:t>ssh</a:t>
            </a:r>
            <a:r>
              <a:rPr lang="en-IN" sz="1600" dirty="0" smtClean="0"/>
              <a:t> keys (Public and private keys) for encryption. The public key is distributed to other machines to create a secure connection, while the private key only used by the client machine. The secure connection is established by both the public and private keys.</a:t>
            </a:r>
          </a:p>
          <a:p>
            <a:endParaRPr lang="en-IN" sz="16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normAutofit/>
          </a:bodyPr>
          <a:lstStyle/>
          <a:p>
            <a:pPr algn="ctr"/>
            <a:r>
              <a:rPr lang="en-IN" dirty="0" smtClean="0"/>
              <a:t>SSH Commands</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The client </a:t>
            </a:r>
            <a:r>
              <a:rPr lang="en-IN" dirty="0" err="1" smtClean="0"/>
              <a:t>ssh</a:t>
            </a:r>
            <a:r>
              <a:rPr lang="en-IN" dirty="0" smtClean="0"/>
              <a:t> has many functions for the </a:t>
            </a:r>
            <a:r>
              <a:rPr lang="en-IN" dirty="0" err="1" smtClean="0"/>
              <a:t>ssh</a:t>
            </a:r>
            <a:r>
              <a:rPr lang="en-IN" dirty="0" smtClean="0"/>
              <a:t> command, such as </a:t>
            </a:r>
            <a:r>
              <a:rPr lang="en-IN" b="1" dirty="0" smtClean="0"/>
              <a:t>creating a key, configuring a key, opening an SSH server, holding a key for single sign-on, file transfer client,</a:t>
            </a:r>
            <a:r>
              <a:rPr lang="en-IN" dirty="0" smtClean="0"/>
              <a:t> and more. Some most useful </a:t>
            </a:r>
            <a:r>
              <a:rPr lang="en-IN" dirty="0" err="1" smtClean="0"/>
              <a:t>ssh</a:t>
            </a:r>
            <a:r>
              <a:rPr lang="en-IN" dirty="0" smtClean="0"/>
              <a:t> commands are as follows:</a:t>
            </a:r>
          </a:p>
          <a:p>
            <a:endParaRPr lang="en-IN" b="1" dirty="0" smtClean="0"/>
          </a:p>
          <a:p>
            <a:r>
              <a:rPr lang="en-IN" b="1" dirty="0" err="1" smtClean="0"/>
              <a:t>ssh-keygen</a:t>
            </a:r>
            <a:r>
              <a:rPr lang="en-IN" b="1" dirty="0" smtClean="0"/>
              <a:t>:</a:t>
            </a:r>
            <a:r>
              <a:rPr lang="en-IN" dirty="0" smtClean="0"/>
              <a:t> It is used to create a key pair for establishing a connection and public key authentication.</a:t>
            </a:r>
          </a:p>
          <a:p>
            <a:r>
              <a:rPr lang="en-IN" b="1" dirty="0" err="1" smtClean="0"/>
              <a:t>ssh</a:t>
            </a:r>
            <a:r>
              <a:rPr lang="en-IN" b="1" dirty="0" smtClean="0"/>
              <a:t>-copy-id:</a:t>
            </a:r>
            <a:r>
              <a:rPr lang="en-IN" dirty="0" smtClean="0"/>
              <a:t> It is used to configure a public key as a valid user on a server.</a:t>
            </a:r>
          </a:p>
          <a:p>
            <a:r>
              <a:rPr lang="en-IN" b="1" dirty="0" err="1" smtClean="0"/>
              <a:t>ssh</a:t>
            </a:r>
            <a:r>
              <a:rPr lang="en-IN" b="1" dirty="0" smtClean="0"/>
              <a:t>-agent:</a:t>
            </a:r>
            <a:r>
              <a:rPr lang="en-IN" dirty="0" smtClean="0"/>
              <a:t> It is used to create an agent to hold private key for single sign-on.</a:t>
            </a:r>
          </a:p>
          <a:p>
            <a:r>
              <a:rPr lang="en-IN" b="1" dirty="0" err="1" smtClean="0"/>
              <a:t>ssh</a:t>
            </a:r>
            <a:r>
              <a:rPr lang="en-IN" b="1" dirty="0" smtClean="0"/>
              <a:t>-add:</a:t>
            </a:r>
            <a:r>
              <a:rPr lang="en-IN" dirty="0" smtClean="0"/>
              <a:t> It is a tool to add a key to the agent.</a:t>
            </a:r>
          </a:p>
          <a:p>
            <a:r>
              <a:rPr lang="en-IN" b="1" dirty="0" err="1" smtClean="0"/>
              <a:t>scp</a:t>
            </a:r>
            <a:r>
              <a:rPr lang="en-IN" b="1" dirty="0" smtClean="0"/>
              <a:t>:</a:t>
            </a:r>
            <a:r>
              <a:rPr lang="en-IN" dirty="0" smtClean="0"/>
              <a:t> It is a file transfer client that provides an RCP-like command-line interface.</a:t>
            </a:r>
          </a:p>
          <a:p>
            <a:r>
              <a:rPr lang="en-IN" b="1" dirty="0" err="1" smtClean="0"/>
              <a:t>sftp</a:t>
            </a:r>
            <a:r>
              <a:rPr lang="en-IN" b="1" dirty="0" smtClean="0"/>
              <a:t>:</a:t>
            </a:r>
            <a:r>
              <a:rPr lang="en-IN" dirty="0" smtClean="0"/>
              <a:t> It is a file transfer command that provides an FTP-like command-line interface.</a:t>
            </a:r>
          </a:p>
          <a:p>
            <a:r>
              <a:rPr lang="en-IN" b="1" dirty="0" err="1" smtClean="0"/>
              <a:t>sshd</a:t>
            </a:r>
            <a:r>
              <a:rPr lang="en-IN" b="1" dirty="0" smtClean="0"/>
              <a:t>:</a:t>
            </a:r>
            <a:r>
              <a:rPr lang="en-IN" dirty="0" smtClean="0"/>
              <a:t> It is an </a:t>
            </a:r>
            <a:r>
              <a:rPr lang="en-IN" dirty="0" err="1" smtClean="0"/>
              <a:t>OpenSSH</a:t>
            </a:r>
            <a:r>
              <a:rPr lang="en-IN" dirty="0" smtClean="0"/>
              <a:t> server for the Linux system.</a:t>
            </a:r>
          </a:p>
          <a:p>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229600" cy="5643602"/>
          </a:xfrm>
        </p:spPr>
        <p:txBody>
          <a:bodyPr>
            <a:normAutofit fontScale="62500" lnSpcReduction="20000"/>
          </a:bodyPr>
          <a:lstStyle/>
          <a:p>
            <a:pPr marL="0" indent="0">
              <a:buNone/>
            </a:pPr>
            <a:r>
              <a:rPr lang="en-IN" b="1" dirty="0" smtClean="0"/>
              <a:t>Options:</a:t>
            </a:r>
            <a:r>
              <a:rPr lang="en-IN" dirty="0" smtClean="0"/>
              <a:t> There are many command-line options are available to specify the different specification of SSH output. Some useful options are as following:</a:t>
            </a:r>
          </a:p>
          <a:p>
            <a:pPr>
              <a:buNone/>
            </a:pPr>
            <a:endParaRPr lang="en-IN" dirty="0" smtClean="0"/>
          </a:p>
          <a:p>
            <a:r>
              <a:rPr lang="en-IN" b="1" dirty="0" smtClean="0"/>
              <a:t>-c:</a:t>
            </a:r>
            <a:r>
              <a:rPr lang="en-IN" dirty="0" smtClean="0"/>
              <a:t> It is used to specify query class for non-IN data.</a:t>
            </a:r>
          </a:p>
          <a:p>
            <a:r>
              <a:rPr lang="en-IN" b="1" dirty="0" smtClean="0"/>
              <a:t>-C:</a:t>
            </a:r>
            <a:r>
              <a:rPr lang="en-IN" dirty="0" smtClean="0"/>
              <a:t> It is used to compare SOA records on authoritative </a:t>
            </a:r>
            <a:r>
              <a:rPr lang="en-IN" dirty="0" err="1" smtClean="0"/>
              <a:t>nameservers</a:t>
            </a:r>
            <a:r>
              <a:rPr lang="en-IN" dirty="0" smtClean="0"/>
              <a:t>.</a:t>
            </a:r>
          </a:p>
          <a:p>
            <a:r>
              <a:rPr lang="en-IN" b="1" dirty="0" smtClean="0"/>
              <a:t>-d:</a:t>
            </a:r>
            <a:r>
              <a:rPr lang="en-IN" dirty="0" smtClean="0"/>
              <a:t> This option is considered as equivalent to -v.</a:t>
            </a:r>
          </a:p>
          <a:p>
            <a:r>
              <a:rPr lang="en-IN" b="1" dirty="0" smtClean="0"/>
              <a:t>-</a:t>
            </a:r>
            <a:r>
              <a:rPr lang="en-IN" b="1" dirty="0" err="1" smtClean="0"/>
              <a:t>i</a:t>
            </a:r>
            <a:r>
              <a:rPr lang="en-IN" b="1" dirty="0" smtClean="0"/>
              <a:t>:</a:t>
            </a:r>
            <a:r>
              <a:rPr lang="en-IN" dirty="0" smtClean="0"/>
              <a:t> It is used for IP6.INT reverse lookups.</a:t>
            </a:r>
          </a:p>
          <a:p>
            <a:r>
              <a:rPr lang="en-IN" b="1" dirty="0" smtClean="0"/>
              <a:t>-l:</a:t>
            </a:r>
            <a:r>
              <a:rPr lang="en-IN" dirty="0" smtClean="0"/>
              <a:t> It is used to list all hosts in a domain using AXFR.</a:t>
            </a:r>
          </a:p>
          <a:p>
            <a:r>
              <a:rPr lang="en-IN" b="1" dirty="0" smtClean="0"/>
              <a:t>-m:</a:t>
            </a:r>
            <a:r>
              <a:rPr lang="en-IN" dirty="0" smtClean="0"/>
              <a:t> This option sets the memory debugging flag, such as </a:t>
            </a:r>
            <a:r>
              <a:rPr lang="en-IN" dirty="0" err="1" smtClean="0"/>
              <a:t>trace|record|usage</a:t>
            </a:r>
            <a:r>
              <a:rPr lang="en-IN" dirty="0" smtClean="0"/>
              <a:t>.</a:t>
            </a:r>
          </a:p>
          <a:p>
            <a:r>
              <a:rPr lang="en-IN" b="1" dirty="0" smtClean="0"/>
              <a:t>-N:</a:t>
            </a:r>
            <a:r>
              <a:rPr lang="en-IN" dirty="0" smtClean="0"/>
              <a:t> It is used to change the number of dots allowed before root lookup is done.</a:t>
            </a:r>
          </a:p>
          <a:p>
            <a:r>
              <a:rPr lang="en-IN" b="1" dirty="0" smtClean="0"/>
              <a:t>-r:</a:t>
            </a:r>
            <a:r>
              <a:rPr lang="en-IN" dirty="0" smtClean="0"/>
              <a:t> It is used to disable recursive processing.</a:t>
            </a:r>
          </a:p>
          <a:p>
            <a:r>
              <a:rPr lang="en-IN" b="1" dirty="0" smtClean="0"/>
              <a:t>-R:</a:t>
            </a:r>
            <a:r>
              <a:rPr lang="en-IN" dirty="0" smtClean="0"/>
              <a:t> It specifies the number of retries for UDP packets.</a:t>
            </a:r>
          </a:p>
          <a:p>
            <a:r>
              <a:rPr lang="en-IN" b="1" dirty="0" smtClean="0"/>
              <a:t>-s:</a:t>
            </a:r>
            <a:r>
              <a:rPr lang="en-IN" dirty="0" smtClean="0"/>
              <a:t> It is used for a SERVFAIL response should stop query.</a:t>
            </a:r>
          </a:p>
          <a:p>
            <a:r>
              <a:rPr lang="en-IN" b="1" dirty="0" smtClean="0"/>
              <a:t>-t:</a:t>
            </a:r>
            <a:r>
              <a:rPr lang="en-IN" dirty="0" smtClean="0"/>
              <a:t> It is used to specify the query type.</a:t>
            </a:r>
          </a:p>
          <a:p>
            <a:r>
              <a:rPr lang="en-IN" b="1" dirty="0" smtClean="0"/>
              <a:t>-T:</a:t>
            </a:r>
            <a:r>
              <a:rPr lang="en-IN" dirty="0" smtClean="0"/>
              <a:t> It is used to enable the TCP/IP model.</a:t>
            </a:r>
          </a:p>
          <a:p>
            <a:r>
              <a:rPr lang="en-IN" b="1" dirty="0" smtClean="0"/>
              <a:t>-v:</a:t>
            </a:r>
            <a:r>
              <a:rPr lang="en-IN" dirty="0" smtClean="0"/>
              <a:t> It is used for verbose output.</a:t>
            </a:r>
          </a:p>
          <a:p>
            <a:r>
              <a:rPr lang="en-IN" b="1" dirty="0" smtClean="0"/>
              <a:t>-V:</a:t>
            </a:r>
            <a:r>
              <a:rPr lang="en-IN" dirty="0" smtClean="0"/>
              <a:t> It is used to print the version number and exit.</a:t>
            </a:r>
          </a:p>
          <a:p>
            <a:r>
              <a:rPr lang="en-IN" b="1" dirty="0" smtClean="0"/>
              <a:t>-w:</a:t>
            </a:r>
            <a:r>
              <a:rPr lang="en-IN" dirty="0" smtClean="0"/>
              <a:t> It is used to specify the wait forever for a reply.</a:t>
            </a:r>
          </a:p>
          <a:p>
            <a:r>
              <a:rPr lang="en-IN" b="1" dirty="0" smtClean="0"/>
              <a:t>-W:</a:t>
            </a:r>
            <a:r>
              <a:rPr lang="en-IN" dirty="0" smtClean="0"/>
              <a:t> It is used to specify how long to wait for a reply.</a:t>
            </a:r>
          </a:p>
          <a:p>
            <a:r>
              <a:rPr lang="en-IN" b="1" dirty="0" smtClean="0"/>
              <a:t>-4:</a:t>
            </a:r>
            <a:r>
              <a:rPr lang="en-IN" dirty="0" smtClean="0"/>
              <a:t> It is used only for IPv4 query transport.</a:t>
            </a:r>
          </a:p>
          <a:p>
            <a:r>
              <a:rPr lang="en-IN" b="1" dirty="0" smtClean="0"/>
              <a:t>-6:</a:t>
            </a:r>
            <a:r>
              <a:rPr lang="en-IN" dirty="0" smtClean="0"/>
              <a:t> It is used only for IPv6 query transport.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normAutofit/>
          </a:bodyPr>
          <a:lstStyle/>
          <a:p>
            <a:pPr algn="ctr"/>
            <a:r>
              <a:rPr lang="en-IN" sz="4400" dirty="0" smtClean="0"/>
              <a:t>How to connect via SSH</a:t>
            </a:r>
            <a:endParaRPr lang="en-IN" sz="4400" dirty="0"/>
          </a:p>
        </p:txBody>
      </p:sp>
      <p:sp>
        <p:nvSpPr>
          <p:cNvPr id="3" name="Content Placeholder 2"/>
          <p:cNvSpPr>
            <a:spLocks noGrp="1"/>
          </p:cNvSpPr>
          <p:nvPr>
            <p:ph idx="1"/>
          </p:nvPr>
        </p:nvSpPr>
        <p:spPr/>
        <p:txBody>
          <a:bodyPr>
            <a:normAutofit fontScale="92500" lnSpcReduction="20000"/>
          </a:bodyPr>
          <a:lstStyle/>
          <a:p>
            <a:r>
              <a:rPr lang="en-IN" dirty="0" smtClean="0"/>
              <a:t>As we have installed the SSH client and server, we can establish a secure connection with other machines. </a:t>
            </a:r>
          </a:p>
          <a:p>
            <a:r>
              <a:rPr lang="en-IN" dirty="0" smtClean="0"/>
              <a:t>For a secure connection between two machines, they both have </a:t>
            </a:r>
            <a:r>
              <a:rPr lang="en-IN" dirty="0" err="1" smtClean="0"/>
              <a:t>ssh</a:t>
            </a:r>
            <a:r>
              <a:rPr lang="en-IN" dirty="0" smtClean="0"/>
              <a:t> client and server installed.</a:t>
            </a:r>
          </a:p>
          <a:p>
            <a:r>
              <a:rPr lang="en-IN" dirty="0" smtClean="0"/>
              <a:t>To establish a connection, execute the below command:</a:t>
            </a:r>
          </a:p>
          <a:p>
            <a:pPr>
              <a:buNone/>
            </a:pPr>
            <a:r>
              <a:rPr lang="en-IN" dirty="0" smtClean="0"/>
              <a:t>			</a:t>
            </a:r>
            <a:r>
              <a:rPr lang="en-IN" dirty="0" err="1" smtClean="0">
                <a:solidFill>
                  <a:srgbClr val="00B0F0"/>
                </a:solidFill>
              </a:rPr>
              <a:t>ssh</a:t>
            </a:r>
            <a:r>
              <a:rPr lang="en-IN" dirty="0" smtClean="0">
                <a:solidFill>
                  <a:srgbClr val="00B0F0"/>
                </a:solidFill>
              </a:rPr>
              <a:t> </a:t>
            </a:r>
            <a:r>
              <a:rPr lang="en-IN" dirty="0" err="1" smtClean="0">
                <a:solidFill>
                  <a:srgbClr val="00B0F0"/>
                </a:solidFill>
              </a:rPr>
              <a:t>your_username@host_ip_address</a:t>
            </a:r>
            <a:r>
              <a:rPr lang="en-IN" dirty="0" smtClean="0">
                <a:solidFill>
                  <a:srgbClr val="00B0F0"/>
                </a:solidFill>
              </a:rPr>
              <a:t>  </a:t>
            </a:r>
          </a:p>
          <a:p>
            <a:r>
              <a:rPr lang="en-IN" dirty="0" smtClean="0"/>
              <a:t>If the user name is verified by the machine that you want to connect, execute the below command:</a:t>
            </a:r>
          </a:p>
          <a:p>
            <a:pPr lvl="4">
              <a:buNone/>
            </a:pPr>
            <a:r>
              <a:rPr lang="en-IN" sz="2400" dirty="0" smtClean="0">
                <a:solidFill>
                  <a:srgbClr val="00B0F0"/>
                </a:solidFill>
              </a:rPr>
              <a:t>			</a:t>
            </a:r>
            <a:r>
              <a:rPr lang="en-IN" sz="2400" dirty="0" err="1" smtClean="0">
                <a:solidFill>
                  <a:srgbClr val="00B0F0"/>
                </a:solidFill>
              </a:rPr>
              <a:t>ssh</a:t>
            </a:r>
            <a:r>
              <a:rPr lang="en-IN" sz="2400" dirty="0" smtClean="0">
                <a:solidFill>
                  <a:srgbClr val="00B0F0"/>
                </a:solidFill>
              </a:rPr>
              <a:t> </a:t>
            </a:r>
            <a:r>
              <a:rPr lang="en-IN" sz="2400" dirty="0" err="1" smtClean="0">
                <a:solidFill>
                  <a:srgbClr val="00B0F0"/>
                </a:solidFill>
              </a:rPr>
              <a:t>host_ip_address</a:t>
            </a:r>
            <a:r>
              <a:rPr lang="en-IN" sz="2400" dirty="0" smtClean="0">
                <a:solidFill>
                  <a:srgbClr val="00B0F0"/>
                </a:solidFill>
              </a:rPr>
              <a:t>  </a:t>
            </a:r>
          </a:p>
          <a:p>
            <a:pPr lvl="4">
              <a:buNone/>
            </a:pPr>
            <a:endParaRPr lang="en-IN" sz="2400" dirty="0" smtClean="0">
              <a:solidFill>
                <a:srgbClr val="00B0F0"/>
              </a:solidFill>
            </a:endParaRPr>
          </a:p>
          <a:p>
            <a:pPr marL="0" lvl="4" indent="0">
              <a:buNone/>
            </a:pPr>
            <a:r>
              <a:rPr lang="en-IN" sz="2400" dirty="0" smtClean="0"/>
              <a:t>The above command will ask for the password, type the password, and press ENTER key.</a:t>
            </a:r>
            <a:endParaRPr lang="en-IN" sz="2400" dirty="0" smtClean="0">
              <a:solidFill>
                <a:srgbClr val="00B0F0"/>
              </a:solidFill>
            </a:endParaRPr>
          </a:p>
          <a:p>
            <a:endParaRPr lang="en-I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fontScale="92500" lnSpcReduction="20000"/>
          </a:bodyPr>
          <a:lstStyle/>
          <a:p>
            <a:pPr marL="0" indent="0">
              <a:buNone/>
            </a:pPr>
            <a:r>
              <a:rPr lang="en-IN" dirty="0" smtClean="0"/>
              <a:t>If we are making a connection for the first time, it will ask for the continue connecting; type yes and press Enter. </a:t>
            </a:r>
          </a:p>
          <a:p>
            <a:pPr marL="0" indent="0">
              <a:buNone/>
            </a:pPr>
            <a:r>
              <a:rPr lang="en-IN" dirty="0" smtClean="0"/>
              <a:t>It will add an ECDSA (Elliptical curve Digital Signature Algorithm) key and connect you to a remote server.</a:t>
            </a:r>
          </a:p>
          <a:p>
            <a:pPr>
              <a:buNone/>
            </a:pPr>
            <a:endParaRPr lang="en-IN" dirty="0" smtClean="0"/>
          </a:p>
          <a:p>
            <a:pPr marL="0" indent="0">
              <a:buNone/>
            </a:pPr>
            <a:r>
              <a:rPr lang="en-IN" dirty="0" smtClean="0"/>
              <a:t>You are now eligible to control and manage a remote machine by your terminal.</a:t>
            </a:r>
          </a:p>
          <a:p>
            <a:pPr marL="0" indent="0">
              <a:buNone/>
            </a:pPr>
            <a:r>
              <a:rPr lang="en-IN" dirty="0" smtClean="0"/>
              <a:t>If you face any difficulty in establishing a connection, consider the following points:</a:t>
            </a:r>
          </a:p>
          <a:p>
            <a:pPr marL="0" indent="0">
              <a:buNone/>
            </a:pPr>
            <a:endParaRPr lang="en-IN" dirty="0" smtClean="0"/>
          </a:p>
          <a:p>
            <a:r>
              <a:rPr lang="en-IN" dirty="0" smtClean="0"/>
              <a:t>If the provided IP address of the remote machine is valid.</a:t>
            </a:r>
          </a:p>
          <a:p>
            <a:r>
              <a:rPr lang="en-IN" dirty="0" smtClean="0"/>
              <a:t>The port SSH daemon is listening to is not blocked by a firewall or forwarded incorrectly.</a:t>
            </a:r>
          </a:p>
          <a:p>
            <a:r>
              <a:rPr lang="en-IN" dirty="0" smtClean="0"/>
              <a:t>The username and password that you entered are correct.</a:t>
            </a:r>
          </a:p>
          <a:p>
            <a:r>
              <a:rPr lang="en-IN" dirty="0" smtClean="0"/>
              <a:t>SSH software is installed properly.</a:t>
            </a:r>
          </a:p>
          <a:p>
            <a:endParaRPr lang="en-I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1143000"/>
          </a:xfrm>
        </p:spPr>
        <p:txBody>
          <a:bodyPr>
            <a:normAutofit/>
          </a:bodyPr>
          <a:lstStyle/>
          <a:p>
            <a:pPr algn="ctr"/>
            <a:r>
              <a:rPr lang="en-IN" sz="3200" b="1" dirty="0" smtClean="0"/>
              <a:t>What is BIG DATA? Introduction, Types, Characteristics, Example</a:t>
            </a:r>
            <a:endParaRPr lang="en-IN" sz="3200" dirty="0"/>
          </a:p>
        </p:txBody>
      </p:sp>
      <p:sp>
        <p:nvSpPr>
          <p:cNvPr id="3" name="Content Placeholder 2"/>
          <p:cNvSpPr>
            <a:spLocks noGrp="1"/>
          </p:cNvSpPr>
          <p:nvPr>
            <p:ph idx="1"/>
          </p:nvPr>
        </p:nvSpPr>
        <p:spPr>
          <a:xfrm>
            <a:off x="428596" y="2571744"/>
            <a:ext cx="8229600" cy="3967170"/>
          </a:xfrm>
        </p:spPr>
        <p:txBody>
          <a:bodyPr>
            <a:normAutofit/>
          </a:bodyPr>
          <a:lstStyle/>
          <a:p>
            <a:r>
              <a:rPr lang="en-IN" dirty="0" smtClean="0"/>
              <a:t>What is Data?</a:t>
            </a:r>
          </a:p>
          <a:p>
            <a:r>
              <a:rPr lang="en-IN" dirty="0" smtClean="0"/>
              <a:t>What is Big Data?</a:t>
            </a:r>
          </a:p>
          <a:p>
            <a:r>
              <a:rPr lang="en-IN" dirty="0" smtClean="0"/>
              <a:t>Examples Of Big Data</a:t>
            </a:r>
          </a:p>
          <a:p>
            <a:r>
              <a:rPr lang="en-IN" dirty="0" smtClean="0"/>
              <a:t>Types Of Big Data</a:t>
            </a:r>
          </a:p>
          <a:p>
            <a:r>
              <a:rPr lang="en-IN" dirty="0" smtClean="0"/>
              <a:t>Characteristics Of Big Data</a:t>
            </a:r>
          </a:p>
          <a:p>
            <a:r>
              <a:rPr lang="en-IN" dirty="0" smtClean="0"/>
              <a:t>Advantages Of Big Data Processing</a:t>
            </a:r>
          </a:p>
          <a:p>
            <a:pPr>
              <a:buNone/>
            </a:pPr>
            <a:endParaRPr lang="en-I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92500" lnSpcReduction="10000"/>
          </a:bodyPr>
          <a:lstStyle/>
          <a:p>
            <a:pPr>
              <a:buNone/>
            </a:pPr>
            <a:r>
              <a:rPr lang="en-IN" b="1" dirty="0" smtClean="0"/>
              <a:t>What is Data?</a:t>
            </a:r>
          </a:p>
          <a:p>
            <a:pPr marL="0" indent="0">
              <a:buNone/>
            </a:pPr>
            <a:r>
              <a:rPr lang="en-IN" dirty="0" smtClean="0"/>
              <a:t>The quantities, characters, or symbols on which operations are performed by a computer, which may be stored and transmitted in the form of electrical signals and recorded on magnetic, optical, or mechanical recording media.</a:t>
            </a:r>
          </a:p>
          <a:p>
            <a:pPr>
              <a:buNone/>
            </a:pPr>
            <a:endParaRPr lang="en-IN" b="1" dirty="0" smtClean="0"/>
          </a:p>
          <a:p>
            <a:pPr>
              <a:buNone/>
            </a:pPr>
            <a:r>
              <a:rPr lang="en-IN" b="1" dirty="0" smtClean="0"/>
              <a:t>What is Big Data?</a:t>
            </a:r>
          </a:p>
          <a:p>
            <a:pPr marL="0" indent="0">
              <a:buNone/>
            </a:pPr>
            <a:r>
              <a:rPr lang="en-IN" b="1" dirty="0" smtClean="0"/>
              <a:t>Big Data</a:t>
            </a:r>
            <a:r>
              <a:rPr lang="en-IN" dirty="0" smtClean="0"/>
              <a:t> is a collection of data that is huge in volume, yet growing exponentially with time.</a:t>
            </a:r>
          </a:p>
          <a:p>
            <a:pPr marL="0" indent="0">
              <a:buNone/>
            </a:pPr>
            <a:r>
              <a:rPr lang="en-IN" dirty="0" smtClean="0"/>
              <a:t> It is a data with so large size and complexity that none of traditional data management tools can store it or process it efficiently. </a:t>
            </a:r>
          </a:p>
          <a:p>
            <a:pPr marL="0" indent="0">
              <a:buNone/>
            </a:pPr>
            <a:r>
              <a:rPr lang="en-IN" dirty="0" smtClean="0"/>
              <a:t>Big data is also a data but with huge size.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normAutofit/>
          </a:bodyPr>
          <a:lstStyle/>
          <a:p>
            <a:pPr algn="ctr">
              <a:buNone/>
            </a:pPr>
            <a:r>
              <a:rPr lang="en-IN" b="1" dirty="0" smtClean="0"/>
              <a:t>3. </a:t>
            </a:r>
            <a:r>
              <a:rPr lang="en-IN" b="1" dirty="0" err="1" smtClean="0"/>
              <a:t>sfdisk</a:t>
            </a:r>
            <a:endParaRPr lang="en-IN" b="1" dirty="0" smtClean="0"/>
          </a:p>
          <a:p>
            <a:r>
              <a:rPr lang="en-IN" dirty="0" smtClean="0"/>
              <a:t>Partition table manipulator for Linux</a:t>
            </a:r>
          </a:p>
          <a:p>
            <a:r>
              <a:rPr lang="en-IN" dirty="0" err="1" smtClean="0"/>
              <a:t>sfdisk</a:t>
            </a:r>
            <a:r>
              <a:rPr lang="en-IN" dirty="0" smtClean="0"/>
              <a:t> has four (main) uses: list the size of a partition, list the partitions on a device, check the partitions on a device, and - very dangerous - repartition a device.</a:t>
            </a:r>
          </a:p>
          <a:p>
            <a:r>
              <a:rPr lang="en-IN" dirty="0" err="1" smtClean="0"/>
              <a:t>sfdisk</a:t>
            </a:r>
            <a:r>
              <a:rPr lang="en-IN" dirty="0" smtClean="0"/>
              <a:t> doesn’t understand GUID Partition Table (GPT) and it is not designed for large partitions. </a:t>
            </a:r>
          </a:p>
          <a:p>
            <a:pPr>
              <a:buNone/>
            </a:pPr>
            <a:r>
              <a:rPr lang="en-US" u="sng" dirty="0" smtClean="0"/>
              <a:t>Syntax:</a:t>
            </a:r>
          </a:p>
          <a:p>
            <a:pPr>
              <a:buNone/>
            </a:pPr>
            <a:r>
              <a:rPr lang="fr-FR" dirty="0" smtClean="0"/>
              <a:t>			</a:t>
            </a:r>
            <a:r>
              <a:rPr lang="fr-FR" dirty="0" err="1" smtClean="0"/>
              <a:t>sfdisk</a:t>
            </a:r>
            <a:r>
              <a:rPr lang="fr-FR" dirty="0" smtClean="0"/>
              <a:t> [options] </a:t>
            </a:r>
            <a:r>
              <a:rPr lang="fr-FR" dirty="0" err="1" smtClean="0"/>
              <a:t>device</a:t>
            </a:r>
            <a:r>
              <a:rPr lang="fr-FR" dirty="0" smtClean="0"/>
              <a:t/>
            </a:r>
            <a:br>
              <a:rPr lang="fr-FR" dirty="0" smtClean="0"/>
            </a:br>
            <a:r>
              <a:rPr lang="fr-FR" dirty="0" smtClean="0"/>
              <a:t>		</a:t>
            </a:r>
            <a:r>
              <a:rPr lang="fr-FR" dirty="0" err="1" smtClean="0"/>
              <a:t>sfdisk</a:t>
            </a:r>
            <a:r>
              <a:rPr lang="fr-FR" dirty="0" smtClean="0"/>
              <a:t> -s [partition]</a:t>
            </a:r>
            <a:endParaRPr lang="en-I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142984"/>
            <a:ext cx="4786346" cy="5032062"/>
          </a:xfrm>
        </p:spPr>
        <p:txBody>
          <a:bodyPr>
            <a:noAutofit/>
          </a:bodyPr>
          <a:lstStyle/>
          <a:p>
            <a:pPr marL="0" indent="0">
              <a:buNone/>
            </a:pPr>
            <a:r>
              <a:rPr lang="en-IN" sz="2000" dirty="0" smtClean="0"/>
              <a:t>Following are some of the Big Data examples-</a:t>
            </a:r>
          </a:p>
          <a:p>
            <a:pPr>
              <a:buNone/>
            </a:pPr>
            <a:endParaRPr lang="en-IN" sz="2000" dirty="0" smtClean="0"/>
          </a:p>
          <a:p>
            <a:r>
              <a:rPr lang="en-IN" sz="2000" dirty="0" smtClean="0"/>
              <a:t>The </a:t>
            </a:r>
            <a:r>
              <a:rPr lang="en-IN" sz="2000" b="1" dirty="0" smtClean="0"/>
              <a:t>New York Stock Exchange</a:t>
            </a:r>
            <a:r>
              <a:rPr lang="en-IN" sz="2000" dirty="0" smtClean="0"/>
              <a:t> generates about </a:t>
            </a:r>
            <a:r>
              <a:rPr lang="en-IN" sz="2000" b="1" i="1" dirty="0" smtClean="0"/>
              <a:t>one terabyte</a:t>
            </a:r>
            <a:r>
              <a:rPr lang="en-IN" sz="2000" dirty="0" smtClean="0"/>
              <a:t> of new trade data per day.</a:t>
            </a:r>
          </a:p>
          <a:p>
            <a:pPr>
              <a:buNone/>
            </a:pPr>
            <a:endParaRPr lang="en-US" sz="2000" dirty="0" smtClean="0"/>
          </a:p>
          <a:p>
            <a:r>
              <a:rPr lang="en-IN" sz="2000" b="1" dirty="0" smtClean="0"/>
              <a:t>Social Media</a:t>
            </a:r>
            <a:endParaRPr lang="en-IN" sz="2000" dirty="0" smtClean="0"/>
          </a:p>
          <a:p>
            <a:pPr marL="273050" indent="-3175">
              <a:buNone/>
            </a:pPr>
            <a:r>
              <a:rPr lang="en-IN" sz="2000" dirty="0" smtClean="0"/>
              <a:t>The statistic shows that </a:t>
            </a:r>
            <a:r>
              <a:rPr lang="en-IN" sz="2000" b="1" i="1" dirty="0" smtClean="0"/>
              <a:t>500+terabytes</a:t>
            </a:r>
            <a:r>
              <a:rPr lang="en-IN" sz="2000" dirty="0" smtClean="0"/>
              <a:t> of new data get ingested into the databases of social media site </a:t>
            </a:r>
            <a:r>
              <a:rPr lang="en-IN" sz="2000" b="1" dirty="0" err="1" smtClean="0"/>
              <a:t>Facebook</a:t>
            </a:r>
            <a:r>
              <a:rPr lang="en-IN" sz="2000" dirty="0" smtClean="0"/>
              <a:t>, every day. This data is mainly generated in terms of photo and video uploads, message exchanges, putting comments etc.</a:t>
            </a:r>
          </a:p>
          <a:p>
            <a:endParaRPr lang="en-IN" sz="2000" dirty="0" smtClean="0"/>
          </a:p>
          <a:p>
            <a:endParaRPr lang="en-IN" sz="2000" dirty="0"/>
          </a:p>
        </p:txBody>
      </p:sp>
      <p:pic>
        <p:nvPicPr>
          <p:cNvPr id="10242" name="Picture 2"/>
          <p:cNvPicPr>
            <a:picLocks noChangeAspect="1" noChangeArrowheads="1"/>
          </p:cNvPicPr>
          <p:nvPr/>
        </p:nvPicPr>
        <p:blipFill>
          <a:blip r:embed="rId2"/>
          <a:srcRect/>
          <a:stretch>
            <a:fillRect/>
          </a:stretch>
        </p:blipFill>
        <p:spPr bwMode="auto">
          <a:xfrm>
            <a:off x="5000628" y="1214422"/>
            <a:ext cx="3895725" cy="260985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5357818" y="4143380"/>
            <a:ext cx="3209925" cy="2028825"/>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4422"/>
            <a:ext cx="8229600" cy="5110178"/>
          </a:xfrm>
        </p:spPr>
        <p:txBody>
          <a:bodyPr/>
          <a:lstStyle/>
          <a:p>
            <a:r>
              <a:rPr lang="en-IN" dirty="0" smtClean="0"/>
              <a:t>A single </a:t>
            </a:r>
            <a:r>
              <a:rPr lang="en-IN" b="1" dirty="0" smtClean="0"/>
              <a:t>Jet engine</a:t>
            </a:r>
            <a:r>
              <a:rPr lang="en-IN" dirty="0" smtClean="0"/>
              <a:t> can generate </a:t>
            </a:r>
            <a:r>
              <a:rPr lang="en-IN" b="1" i="1" dirty="0" smtClean="0"/>
              <a:t>10+terabytes</a:t>
            </a:r>
            <a:r>
              <a:rPr lang="en-IN" dirty="0" smtClean="0"/>
              <a:t> of data in </a:t>
            </a:r>
            <a:r>
              <a:rPr lang="en-IN" b="1" i="1" dirty="0" smtClean="0"/>
              <a:t>30 minutes</a:t>
            </a:r>
            <a:r>
              <a:rPr lang="en-IN" dirty="0" smtClean="0"/>
              <a:t> of flight time. </a:t>
            </a:r>
          </a:p>
          <a:p>
            <a:r>
              <a:rPr lang="en-IN" dirty="0" smtClean="0"/>
              <a:t>With many thousand flights per day, generation of data reaches up to many </a:t>
            </a:r>
            <a:r>
              <a:rPr lang="en-IN" b="1" i="1" dirty="0" err="1" smtClean="0"/>
              <a:t>Petabytes</a:t>
            </a:r>
            <a:r>
              <a:rPr lang="en-IN" b="1" i="1" dirty="0" smtClean="0"/>
              <a:t>.</a:t>
            </a:r>
            <a:endParaRPr lang="en-IN" dirty="0" smtClean="0"/>
          </a:p>
          <a:p>
            <a:pPr>
              <a:buNone/>
            </a:pPr>
            <a:r>
              <a:rPr lang="en-IN" dirty="0" smtClean="0"/>
              <a:t/>
            </a:r>
            <a:br>
              <a:rPr lang="en-IN" dirty="0" smtClean="0"/>
            </a:br>
            <a:endParaRPr lang="en-IN" dirty="0"/>
          </a:p>
        </p:txBody>
      </p:sp>
      <p:pic>
        <p:nvPicPr>
          <p:cNvPr id="11266" name="Picture 2"/>
          <p:cNvPicPr>
            <a:picLocks noChangeAspect="1" noChangeArrowheads="1"/>
          </p:cNvPicPr>
          <p:nvPr/>
        </p:nvPicPr>
        <p:blipFill>
          <a:blip r:embed="rId2"/>
          <a:srcRect/>
          <a:stretch>
            <a:fillRect/>
          </a:stretch>
        </p:blipFill>
        <p:spPr bwMode="auto">
          <a:xfrm>
            <a:off x="1857356" y="3214686"/>
            <a:ext cx="5357850" cy="277178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lstStyle/>
          <a:p>
            <a:pPr algn="ctr">
              <a:buNone/>
            </a:pPr>
            <a:r>
              <a:rPr lang="en-IN" b="1" dirty="0" smtClean="0"/>
              <a:t>Types Of Big Data</a:t>
            </a:r>
          </a:p>
          <a:p>
            <a:endParaRPr lang="en-IN" dirty="0" smtClean="0"/>
          </a:p>
          <a:p>
            <a:pPr>
              <a:buNone/>
            </a:pPr>
            <a:r>
              <a:rPr lang="en-IN" dirty="0" smtClean="0"/>
              <a:t>Following are the types of Big Data:</a:t>
            </a:r>
          </a:p>
          <a:p>
            <a:pPr>
              <a:buNone/>
            </a:pPr>
            <a:endParaRPr lang="en-IN" b="1" dirty="0" smtClean="0"/>
          </a:p>
          <a:p>
            <a:pPr lvl="1"/>
            <a:r>
              <a:rPr lang="en-IN" b="1" dirty="0" smtClean="0"/>
              <a:t>Structured</a:t>
            </a:r>
            <a:endParaRPr lang="en-IN" dirty="0" smtClean="0"/>
          </a:p>
          <a:p>
            <a:pPr lvl="1"/>
            <a:r>
              <a:rPr lang="en-IN" b="1" dirty="0" smtClean="0"/>
              <a:t>Unstructured</a:t>
            </a:r>
            <a:endParaRPr lang="en-IN" dirty="0" smtClean="0"/>
          </a:p>
          <a:p>
            <a:pPr lvl="1"/>
            <a:r>
              <a:rPr lang="en-IN" b="1" dirty="0" smtClean="0"/>
              <a:t>Semi-structured</a:t>
            </a:r>
            <a:endParaRPr lang="en-IN" dirty="0" smtClean="0"/>
          </a:p>
          <a:p>
            <a:endParaRPr lang="en-I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a:bodyPr>
          <a:lstStyle/>
          <a:p>
            <a:pPr algn="ctr">
              <a:buNone/>
            </a:pPr>
            <a:r>
              <a:rPr lang="en-IN" b="1" dirty="0" smtClean="0"/>
              <a:t>Structured</a:t>
            </a:r>
          </a:p>
          <a:p>
            <a:pPr marL="0" indent="0">
              <a:buNone/>
            </a:pPr>
            <a:r>
              <a:rPr lang="en-IN" dirty="0" smtClean="0"/>
              <a:t>Any data that can be stored, accessed and processed in the form of fixed format is termed as a 'structured' data. </a:t>
            </a:r>
          </a:p>
          <a:p>
            <a:pPr marL="0" indent="0">
              <a:buNone/>
            </a:pPr>
            <a:r>
              <a:rPr lang="en-IN" dirty="0" smtClean="0"/>
              <a:t>Over the period of time, talent in computer science has achieved greater success in developing techniques for working with such kind of data (where the format is well known in advance) and also deriving value out of it. </a:t>
            </a:r>
          </a:p>
          <a:p>
            <a:pPr marL="0" indent="0">
              <a:buNone/>
            </a:pPr>
            <a:r>
              <a:rPr lang="en-IN" dirty="0" smtClean="0"/>
              <a:t>However, nowadays, we are foreseeing issues when a size of such data grows to a huge extent, typical sizes are being in the rage of multiple </a:t>
            </a:r>
            <a:r>
              <a:rPr lang="en-IN" dirty="0" err="1" smtClean="0"/>
              <a:t>zettabytes</a:t>
            </a:r>
            <a:r>
              <a:rPr lang="en-IN" dirty="0" smtClean="0"/>
              <a:t>.</a:t>
            </a:r>
          </a:p>
          <a:p>
            <a:pPr>
              <a:buNone/>
            </a:pPr>
            <a:endParaRPr lang="en-IN" b="1" i="1" dirty="0" smtClean="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5860"/>
            <a:ext cx="8229600" cy="5038740"/>
          </a:xfrm>
        </p:spPr>
        <p:txBody>
          <a:bodyPr>
            <a:normAutofit fontScale="92500" lnSpcReduction="10000"/>
          </a:bodyPr>
          <a:lstStyle/>
          <a:p>
            <a:pPr>
              <a:buNone/>
            </a:pPr>
            <a:r>
              <a:rPr lang="en-IN" b="1" i="1" dirty="0" smtClean="0"/>
              <a:t>Do you know? </a:t>
            </a:r>
          </a:p>
          <a:p>
            <a:pPr>
              <a:buNone/>
            </a:pPr>
            <a:endParaRPr lang="en-IN" b="1" i="1" dirty="0" smtClean="0"/>
          </a:p>
          <a:p>
            <a:pPr marL="0" indent="0" algn="ctr">
              <a:buNone/>
            </a:pPr>
            <a:r>
              <a:rPr lang="en-IN" b="1" i="1" dirty="0" smtClean="0">
                <a:solidFill>
                  <a:srgbClr val="0070C0"/>
                </a:solidFill>
              </a:rPr>
              <a:t>10</a:t>
            </a:r>
            <a:r>
              <a:rPr lang="en-IN" b="1" i="1" baseline="30000" dirty="0" smtClean="0">
                <a:solidFill>
                  <a:srgbClr val="0070C0"/>
                </a:solidFill>
              </a:rPr>
              <a:t>21</a:t>
            </a:r>
            <a:r>
              <a:rPr lang="en-IN" b="1" i="1" dirty="0" smtClean="0">
                <a:solidFill>
                  <a:srgbClr val="0070C0"/>
                </a:solidFill>
              </a:rPr>
              <a:t> bytes</a:t>
            </a:r>
            <a:r>
              <a:rPr lang="en-IN" dirty="0" smtClean="0">
                <a:solidFill>
                  <a:srgbClr val="0070C0"/>
                </a:solidFill>
              </a:rPr>
              <a:t> equal to </a:t>
            </a:r>
            <a:r>
              <a:rPr lang="en-IN" b="1" i="1" dirty="0" smtClean="0">
                <a:solidFill>
                  <a:srgbClr val="0070C0"/>
                </a:solidFill>
              </a:rPr>
              <a:t>1 </a:t>
            </a:r>
            <a:r>
              <a:rPr lang="en-IN" b="1" i="1" dirty="0" err="1" smtClean="0">
                <a:solidFill>
                  <a:srgbClr val="0070C0"/>
                </a:solidFill>
              </a:rPr>
              <a:t>zettabyte</a:t>
            </a:r>
            <a:r>
              <a:rPr lang="en-IN" dirty="0" smtClean="0">
                <a:solidFill>
                  <a:srgbClr val="0070C0"/>
                </a:solidFill>
              </a:rPr>
              <a:t> or </a:t>
            </a:r>
            <a:r>
              <a:rPr lang="en-IN" b="1" i="1" dirty="0" smtClean="0">
                <a:solidFill>
                  <a:srgbClr val="0070C0"/>
                </a:solidFill>
              </a:rPr>
              <a:t>one billion terabytes</a:t>
            </a:r>
            <a:r>
              <a:rPr lang="en-IN" dirty="0" smtClean="0">
                <a:solidFill>
                  <a:srgbClr val="0070C0"/>
                </a:solidFill>
              </a:rPr>
              <a:t> forms </a:t>
            </a:r>
            <a:r>
              <a:rPr lang="en-IN" b="1" i="1" dirty="0" smtClean="0">
                <a:solidFill>
                  <a:srgbClr val="0070C0"/>
                </a:solidFill>
              </a:rPr>
              <a:t>a </a:t>
            </a:r>
            <a:r>
              <a:rPr lang="en-IN" b="1" i="1" dirty="0" err="1" smtClean="0">
                <a:solidFill>
                  <a:srgbClr val="0070C0"/>
                </a:solidFill>
              </a:rPr>
              <a:t>zettabyte</a:t>
            </a:r>
            <a:r>
              <a:rPr lang="en-IN" dirty="0" smtClean="0">
                <a:solidFill>
                  <a:srgbClr val="0070C0"/>
                </a:solidFill>
              </a:rPr>
              <a:t>.</a:t>
            </a:r>
          </a:p>
          <a:p>
            <a:pPr>
              <a:buNone/>
            </a:pPr>
            <a:endParaRPr lang="en-IN" dirty="0" smtClean="0"/>
          </a:p>
          <a:p>
            <a:pPr marL="0" indent="0">
              <a:buNone/>
            </a:pPr>
            <a:r>
              <a:rPr lang="en-IN" dirty="0" smtClean="0"/>
              <a:t>Looking at these figures one can easily understand why the name Big Data is given and imagine the challenges involved in its storage and processing.</a:t>
            </a:r>
          </a:p>
          <a:p>
            <a:endParaRPr lang="en-US" dirty="0" smtClean="0"/>
          </a:p>
          <a:p>
            <a:pPr>
              <a:buNone/>
            </a:pPr>
            <a:r>
              <a:rPr lang="en-IN" b="1" i="1" dirty="0" smtClean="0"/>
              <a:t>Do you know?</a:t>
            </a:r>
            <a:r>
              <a:rPr lang="en-IN" dirty="0" smtClean="0"/>
              <a:t> </a:t>
            </a:r>
          </a:p>
          <a:p>
            <a:endParaRPr lang="en-IN" dirty="0" smtClean="0"/>
          </a:p>
          <a:p>
            <a:pPr algn="ctr">
              <a:buNone/>
            </a:pPr>
            <a:r>
              <a:rPr lang="en-IN" dirty="0" smtClean="0">
                <a:solidFill>
                  <a:srgbClr val="0070C0"/>
                </a:solidFill>
              </a:rPr>
              <a:t>Data stored in a relational database management system is one example of a </a:t>
            </a:r>
            <a:r>
              <a:rPr lang="en-IN" b="1" dirty="0" smtClean="0">
                <a:solidFill>
                  <a:srgbClr val="0070C0"/>
                </a:solidFill>
              </a:rPr>
              <a:t>'structured'</a:t>
            </a:r>
            <a:r>
              <a:rPr lang="en-IN" dirty="0" smtClean="0">
                <a:solidFill>
                  <a:srgbClr val="0070C0"/>
                </a:solidFill>
              </a:rPr>
              <a:t> data.</a:t>
            </a:r>
            <a:endParaRPr lang="en-IN" dirty="0">
              <a:solidFill>
                <a:srgbClr val="0070C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142984"/>
            <a:ext cx="8229600" cy="1143000"/>
          </a:xfrm>
        </p:spPr>
        <p:txBody>
          <a:bodyPr>
            <a:normAutofit fontScale="90000"/>
          </a:bodyPr>
          <a:lstStyle/>
          <a:p>
            <a:r>
              <a:rPr lang="en-IN" b="1" dirty="0" smtClean="0"/>
              <a:t>Examples Of Structured Data</a:t>
            </a:r>
            <a:endParaRPr lang="en-IN" dirty="0"/>
          </a:p>
        </p:txBody>
      </p:sp>
      <p:pic>
        <p:nvPicPr>
          <p:cNvPr id="12290" name="Picture 2"/>
          <p:cNvPicPr>
            <a:picLocks noGrp="1" noChangeAspect="1" noChangeArrowheads="1"/>
          </p:cNvPicPr>
          <p:nvPr>
            <p:ph idx="1"/>
          </p:nvPr>
        </p:nvPicPr>
        <p:blipFill>
          <a:blip r:embed="rId2"/>
          <a:stretch>
            <a:fillRect/>
          </a:stretch>
        </p:blipFill>
        <p:spPr bwMode="auto">
          <a:xfrm>
            <a:off x="1085850" y="3039269"/>
            <a:ext cx="6972300" cy="2181225"/>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500042"/>
            <a:ext cx="8229600" cy="1143000"/>
          </a:xfrm>
        </p:spPr>
        <p:txBody>
          <a:bodyPr>
            <a:normAutofit/>
          </a:bodyPr>
          <a:lstStyle/>
          <a:p>
            <a:pPr algn="ctr"/>
            <a:r>
              <a:rPr lang="en-IN" sz="4400" b="1" dirty="0" smtClean="0"/>
              <a:t>Unstructured</a:t>
            </a:r>
            <a:endParaRPr lang="en-IN" sz="4400"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smtClean="0"/>
              <a:t>Any data with unknown form or the structure is classified as unstructured data. </a:t>
            </a:r>
          </a:p>
          <a:p>
            <a:pPr marL="0" indent="0">
              <a:buNone/>
            </a:pPr>
            <a:r>
              <a:rPr lang="en-IN" dirty="0" smtClean="0"/>
              <a:t>In addition to the size being huge, un-structured data poses multiple challenges in terms of its processing for deriving value out of it. </a:t>
            </a:r>
          </a:p>
          <a:p>
            <a:pPr marL="0" indent="0">
              <a:buNone/>
            </a:pPr>
            <a:r>
              <a:rPr lang="en-IN" dirty="0" smtClean="0"/>
              <a:t>A typical example of unstructured data is a heterogeneous data source containing a combination of simple text files, images, videos etc. </a:t>
            </a:r>
          </a:p>
          <a:p>
            <a:pPr marL="0" indent="0">
              <a:buNone/>
            </a:pPr>
            <a:r>
              <a:rPr lang="en-IN" dirty="0" smtClean="0"/>
              <a:t>Now day organizations have wealth of data available with them but unfortunately, they don't know how to derive value out of it since this data is in its raw form or unstructured format.</a:t>
            </a:r>
            <a:endParaRPr lang="en-I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Autofit/>
          </a:bodyPr>
          <a:lstStyle/>
          <a:p>
            <a:pPr algn="ctr"/>
            <a:r>
              <a:rPr lang="en-IN" sz="3600" b="1" dirty="0" smtClean="0"/>
              <a:t>Examples Of Un-structured Data</a:t>
            </a:r>
            <a:endParaRPr lang="en-IN" sz="3600" dirty="0"/>
          </a:p>
        </p:txBody>
      </p:sp>
      <p:sp>
        <p:nvSpPr>
          <p:cNvPr id="3" name="Content Placeholder 2"/>
          <p:cNvSpPr>
            <a:spLocks noGrp="1"/>
          </p:cNvSpPr>
          <p:nvPr>
            <p:ph idx="1"/>
          </p:nvPr>
        </p:nvSpPr>
        <p:spPr/>
        <p:txBody>
          <a:bodyPr/>
          <a:lstStyle/>
          <a:p>
            <a:pPr>
              <a:buNone/>
            </a:pPr>
            <a:r>
              <a:rPr lang="en-IN" dirty="0" smtClean="0"/>
              <a:t>The output returned by 'Google Search'</a:t>
            </a:r>
            <a:endParaRPr lang="en-IN" dirty="0"/>
          </a:p>
        </p:txBody>
      </p:sp>
      <p:pic>
        <p:nvPicPr>
          <p:cNvPr id="13314" name="Picture 2"/>
          <p:cNvPicPr>
            <a:picLocks noChangeAspect="1" noChangeArrowheads="1"/>
          </p:cNvPicPr>
          <p:nvPr/>
        </p:nvPicPr>
        <p:blipFill>
          <a:blip r:embed="rId2"/>
          <a:srcRect/>
          <a:stretch>
            <a:fillRect/>
          </a:stretch>
        </p:blipFill>
        <p:spPr bwMode="auto">
          <a:xfrm>
            <a:off x="428596" y="2571744"/>
            <a:ext cx="8215370" cy="3779038"/>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229600" cy="1143000"/>
          </a:xfrm>
        </p:spPr>
        <p:txBody>
          <a:bodyPr>
            <a:normAutofit/>
          </a:bodyPr>
          <a:lstStyle/>
          <a:p>
            <a:pPr algn="ctr"/>
            <a:r>
              <a:rPr lang="en-IN" sz="4400" b="1" dirty="0" smtClean="0"/>
              <a:t>Semi-structured</a:t>
            </a:r>
            <a:endParaRPr lang="en-IN" sz="4400" dirty="0"/>
          </a:p>
        </p:txBody>
      </p:sp>
      <p:sp>
        <p:nvSpPr>
          <p:cNvPr id="3" name="Content Placeholder 2"/>
          <p:cNvSpPr>
            <a:spLocks noGrp="1"/>
          </p:cNvSpPr>
          <p:nvPr>
            <p:ph idx="1"/>
          </p:nvPr>
        </p:nvSpPr>
        <p:spPr>
          <a:xfrm>
            <a:off x="457200" y="1571612"/>
            <a:ext cx="8229600" cy="4752988"/>
          </a:xfrm>
        </p:spPr>
        <p:txBody>
          <a:bodyPr>
            <a:normAutofit/>
          </a:bodyPr>
          <a:lstStyle/>
          <a:p>
            <a:r>
              <a:rPr lang="en-IN" sz="2400" dirty="0" smtClean="0"/>
              <a:t>Semi-structured data can contain both the forms of data. We can see semi-structured data as a structured in form but it is actually not defined with e.g. a table definition in relational DBMS. </a:t>
            </a:r>
          </a:p>
          <a:p>
            <a:r>
              <a:rPr lang="en-IN" sz="2400" dirty="0" smtClean="0"/>
              <a:t>Example of semi-structured data is a data represented in an XML file.</a:t>
            </a:r>
          </a:p>
          <a:p>
            <a:r>
              <a:rPr lang="en-IN" sz="2400" dirty="0" smtClean="0"/>
              <a:t>Examples Of Semi-structured Data</a:t>
            </a:r>
          </a:p>
          <a:p>
            <a:r>
              <a:rPr lang="en-IN" sz="2400" dirty="0" smtClean="0"/>
              <a:t>Personal data stored in an XML file-</a:t>
            </a:r>
          </a:p>
          <a:p>
            <a:endParaRPr lang="en-IN" sz="2400" dirty="0"/>
          </a:p>
        </p:txBody>
      </p:sp>
      <p:pic>
        <p:nvPicPr>
          <p:cNvPr id="14339" name="Picture 3"/>
          <p:cNvPicPr>
            <a:picLocks noChangeAspect="1" noChangeArrowheads="1"/>
          </p:cNvPicPr>
          <p:nvPr/>
        </p:nvPicPr>
        <p:blipFill>
          <a:blip r:embed="rId2"/>
          <a:srcRect/>
          <a:stretch>
            <a:fillRect/>
          </a:stretch>
        </p:blipFill>
        <p:spPr bwMode="auto">
          <a:xfrm>
            <a:off x="785786" y="4929198"/>
            <a:ext cx="7791536" cy="1695453"/>
          </a:xfrm>
          <a:prstGeom prst="rect">
            <a:avLst/>
          </a:prstGeom>
          <a:noFill/>
          <a:ln w="9525">
            <a:noFill/>
            <a:miter lim="800000"/>
            <a:headEnd/>
            <a:tailEnd/>
          </a:ln>
          <a:effec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857232"/>
            <a:ext cx="8229600" cy="5500726"/>
          </a:xfrm>
        </p:spPr>
        <p:txBody>
          <a:bodyPr>
            <a:normAutofit fontScale="85000" lnSpcReduction="20000"/>
          </a:bodyPr>
          <a:lstStyle/>
          <a:p>
            <a:pPr>
              <a:buNone/>
            </a:pPr>
            <a:r>
              <a:rPr lang="en-IN" b="1" dirty="0" smtClean="0"/>
              <a:t>Data Growth over the years:</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marL="0" indent="0">
              <a:buNone/>
            </a:pPr>
            <a:r>
              <a:rPr lang="en-IN" dirty="0" smtClean="0"/>
              <a:t>Please note that web application data, which is unstructured, consists of log files, transaction history files etc. </a:t>
            </a:r>
          </a:p>
          <a:p>
            <a:pPr marL="0" indent="0">
              <a:buNone/>
            </a:pPr>
            <a:r>
              <a:rPr lang="en-IN" dirty="0" smtClean="0"/>
              <a:t>OLTP systems are built to work with structured data wherein data is stored in relations (tables).</a:t>
            </a:r>
            <a:endParaRPr lang="en-IN" dirty="0"/>
          </a:p>
        </p:txBody>
      </p:sp>
      <p:pic>
        <p:nvPicPr>
          <p:cNvPr id="15362" name="Picture 2"/>
          <p:cNvPicPr>
            <a:picLocks noChangeAspect="1" noChangeArrowheads="1"/>
          </p:cNvPicPr>
          <p:nvPr/>
        </p:nvPicPr>
        <p:blipFill>
          <a:blip r:embed="rId2"/>
          <a:srcRect/>
          <a:stretch>
            <a:fillRect/>
          </a:stretch>
        </p:blipFill>
        <p:spPr bwMode="auto">
          <a:xfrm>
            <a:off x="500034" y="1285860"/>
            <a:ext cx="7711363" cy="371477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6143644"/>
          </a:xfrm>
        </p:spPr>
        <p:txBody>
          <a:bodyPr>
            <a:normAutofit fontScale="85000" lnSpcReduction="10000"/>
          </a:bodyPr>
          <a:lstStyle/>
          <a:p>
            <a:pPr>
              <a:buNone/>
            </a:pPr>
            <a:r>
              <a:rPr lang="en-IN" b="1" dirty="0" smtClean="0"/>
              <a:t>1.List Sizes</a:t>
            </a:r>
          </a:p>
          <a:p>
            <a:r>
              <a:rPr lang="en-IN" dirty="0" err="1" smtClean="0"/>
              <a:t>sfdisk</a:t>
            </a:r>
            <a:r>
              <a:rPr lang="en-IN" dirty="0" smtClean="0"/>
              <a:t> -s partition gives the size of partition in blocks. This may be useful in connection with programs like </a:t>
            </a:r>
            <a:r>
              <a:rPr lang="en-IN" dirty="0" err="1" smtClean="0"/>
              <a:t>mkswap</a:t>
            </a:r>
            <a:r>
              <a:rPr lang="en-IN" dirty="0" smtClean="0"/>
              <a:t> or so. </a:t>
            </a:r>
          </a:p>
          <a:p>
            <a:pPr>
              <a:buNone/>
            </a:pPr>
            <a:r>
              <a:rPr lang="en-IN" b="1" dirty="0" smtClean="0"/>
              <a:t>2. List Partitions</a:t>
            </a:r>
          </a:p>
          <a:p>
            <a:r>
              <a:rPr lang="en-IN" dirty="0" smtClean="0"/>
              <a:t>The second type of invocation: </a:t>
            </a:r>
            <a:r>
              <a:rPr lang="en-IN" dirty="0" err="1" smtClean="0"/>
              <a:t>sfdisk</a:t>
            </a:r>
            <a:r>
              <a:rPr lang="en-IN" dirty="0" smtClean="0"/>
              <a:t> -l [options] device will list the partitions on this device.</a:t>
            </a:r>
          </a:p>
          <a:p>
            <a:pPr>
              <a:buNone/>
            </a:pPr>
            <a:r>
              <a:rPr lang="en-IN" b="1" dirty="0" smtClean="0"/>
              <a:t>3. Check partitions</a:t>
            </a:r>
          </a:p>
          <a:p>
            <a:r>
              <a:rPr lang="en-IN" dirty="0" smtClean="0"/>
              <a:t>The third type of invocation: </a:t>
            </a:r>
            <a:r>
              <a:rPr lang="en-IN" dirty="0" err="1" smtClean="0"/>
              <a:t>sfdisk</a:t>
            </a:r>
            <a:r>
              <a:rPr lang="en-IN" dirty="0" smtClean="0"/>
              <a:t> -V device will apply various consistency checks to the partition tables on device. It prints 'OK' or complains. The -V option can be used together with -l. In a shell script one might use </a:t>
            </a:r>
            <a:r>
              <a:rPr lang="en-IN" dirty="0" err="1" smtClean="0"/>
              <a:t>sfdisk</a:t>
            </a:r>
            <a:r>
              <a:rPr lang="en-IN" dirty="0" smtClean="0"/>
              <a:t> -V -q device which only returns a status.</a:t>
            </a:r>
          </a:p>
          <a:p>
            <a:pPr>
              <a:buNone/>
            </a:pPr>
            <a:r>
              <a:rPr lang="en-IN" b="1" dirty="0" smtClean="0"/>
              <a:t>4. Create partitions</a:t>
            </a:r>
          </a:p>
          <a:p>
            <a:r>
              <a:rPr lang="en-IN" dirty="0" smtClean="0"/>
              <a:t>The fourth type of invocation: </a:t>
            </a:r>
            <a:r>
              <a:rPr lang="en-IN" dirty="0" err="1" smtClean="0"/>
              <a:t>sfdisk</a:t>
            </a:r>
            <a:r>
              <a:rPr lang="en-IN" dirty="0" smtClean="0"/>
              <a:t> device will cause </a:t>
            </a:r>
            <a:r>
              <a:rPr lang="en-IN" dirty="0" err="1" smtClean="0"/>
              <a:t>sfdisk</a:t>
            </a:r>
            <a:r>
              <a:rPr lang="en-IN" dirty="0" smtClean="0"/>
              <a:t> to read the specification for the desired partitioning of device from its standard input, and then to change the partition tables on that disk. Thus, it is possible to use </a:t>
            </a:r>
            <a:r>
              <a:rPr lang="en-IN" dirty="0" err="1" smtClean="0"/>
              <a:t>sfdisk</a:t>
            </a:r>
            <a:r>
              <a:rPr lang="en-IN" dirty="0" smtClean="0"/>
              <a:t> from a shell script. </a:t>
            </a: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dirty="0" smtClean="0"/>
              <a:t>Characteristics Of Big Data</a:t>
            </a:r>
            <a:endParaRPr lang="en-IN" dirty="0"/>
          </a:p>
        </p:txBody>
      </p:sp>
      <p:sp>
        <p:nvSpPr>
          <p:cNvPr id="3" name="Content Placeholder 2"/>
          <p:cNvSpPr>
            <a:spLocks noGrp="1"/>
          </p:cNvSpPr>
          <p:nvPr>
            <p:ph idx="1"/>
          </p:nvPr>
        </p:nvSpPr>
        <p:spPr>
          <a:xfrm>
            <a:off x="457200" y="2214554"/>
            <a:ext cx="8229600" cy="4110046"/>
          </a:xfrm>
        </p:spPr>
        <p:txBody>
          <a:bodyPr/>
          <a:lstStyle/>
          <a:p>
            <a:pPr marL="0" indent="0">
              <a:buNone/>
            </a:pPr>
            <a:r>
              <a:rPr lang="en-IN" dirty="0" smtClean="0"/>
              <a:t>Big data can be described by the following characteristics:</a:t>
            </a:r>
          </a:p>
          <a:p>
            <a:r>
              <a:rPr lang="en-IN" dirty="0" smtClean="0"/>
              <a:t>Volume</a:t>
            </a:r>
          </a:p>
          <a:p>
            <a:r>
              <a:rPr lang="en-IN" dirty="0" smtClean="0"/>
              <a:t>Variety</a:t>
            </a:r>
          </a:p>
          <a:p>
            <a:r>
              <a:rPr lang="en-IN" dirty="0" smtClean="0"/>
              <a:t>Velocity</a:t>
            </a:r>
          </a:p>
          <a:p>
            <a:r>
              <a:rPr lang="en-IN" dirty="0" smtClean="0"/>
              <a:t>Variability</a:t>
            </a:r>
          </a:p>
          <a:p>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072098"/>
          </a:xfrm>
        </p:spPr>
        <p:txBody>
          <a:bodyPr>
            <a:noAutofit/>
          </a:bodyPr>
          <a:lstStyle/>
          <a:p>
            <a:pPr marL="571500" indent="-571500">
              <a:buAutoNum type="romanLcParenBoth"/>
            </a:pPr>
            <a:r>
              <a:rPr lang="en-IN" sz="2000" b="1" i="1" dirty="0" smtClean="0"/>
              <a:t>Volume –</a:t>
            </a:r>
            <a:r>
              <a:rPr lang="en-IN" sz="2000" dirty="0" smtClean="0"/>
              <a:t> The name Big Data itself is related to a size which is enormous. Size of data plays a very crucial role in determining value out of data. </a:t>
            </a:r>
          </a:p>
          <a:p>
            <a:pPr marL="571500" indent="-571500">
              <a:buNone/>
            </a:pPr>
            <a:r>
              <a:rPr lang="en-IN" sz="2000" dirty="0" smtClean="0"/>
              <a:t>	Also, whether a particular data can actually be considered as a Big Data or not, is dependent upon the volume of data. Hence, </a:t>
            </a:r>
            <a:r>
              <a:rPr lang="en-IN" sz="2000" b="1" dirty="0" smtClean="0"/>
              <a:t>'Volume'</a:t>
            </a:r>
            <a:r>
              <a:rPr lang="en-IN" sz="2000" dirty="0" smtClean="0"/>
              <a:t> is one characteristic which needs to be considered while dealing with Big Data.</a:t>
            </a:r>
          </a:p>
          <a:p>
            <a:pPr>
              <a:buNone/>
            </a:pPr>
            <a:endParaRPr lang="en-IN" sz="2000" b="1" i="1" dirty="0" smtClean="0"/>
          </a:p>
          <a:p>
            <a:pPr marL="539750" indent="-539750">
              <a:buNone/>
            </a:pPr>
            <a:r>
              <a:rPr lang="en-IN" sz="2000" b="1" i="1" dirty="0" smtClean="0"/>
              <a:t>(ii) 	Variety –</a:t>
            </a:r>
            <a:r>
              <a:rPr lang="en-IN" sz="2000" dirty="0" smtClean="0"/>
              <a:t> The next aspect of Big Data is its </a:t>
            </a:r>
            <a:r>
              <a:rPr lang="en-IN" sz="2000" b="1" dirty="0" smtClean="0"/>
              <a:t>variety</a:t>
            </a:r>
            <a:r>
              <a:rPr lang="en-IN" sz="2000" dirty="0" smtClean="0"/>
              <a:t>.</a:t>
            </a:r>
          </a:p>
          <a:p>
            <a:pPr marL="539750" indent="0">
              <a:buNone/>
            </a:pPr>
            <a:r>
              <a:rPr lang="en-IN" sz="2000" dirty="0" smtClean="0"/>
              <a:t>Variety refers to heterogeneous sources and the nature of data, both structured and unstructured. During earlier days, spreadsheets and databases were the only sources of data considered by most of the applications. </a:t>
            </a:r>
          </a:p>
          <a:p>
            <a:pPr marL="539750" indent="0">
              <a:buNone/>
            </a:pPr>
            <a:r>
              <a:rPr lang="en-IN" sz="2000" dirty="0" smtClean="0"/>
              <a:t>Nowadays, data in the form of emails, photos, videos, monitoring devices, PDFs, audio, etc. are also being considered in the analysis applications. This variety of unstructured data poses certain issues for storage, mining and analyzing data.</a:t>
            </a:r>
          </a:p>
          <a:p>
            <a:pPr marL="571500" indent="-571500">
              <a:buAutoNum type="romanLcParenBoth"/>
            </a:pPr>
            <a:endParaRPr lang="en-IN" sz="20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229600" cy="5324492"/>
          </a:xfrm>
        </p:spPr>
        <p:txBody>
          <a:bodyPr>
            <a:normAutofit fontScale="85000" lnSpcReduction="10000"/>
          </a:bodyPr>
          <a:lstStyle/>
          <a:p>
            <a:pPr marL="719138" indent="-719138">
              <a:buNone/>
            </a:pPr>
            <a:r>
              <a:rPr lang="en-IN" sz="2800" b="1" i="1" dirty="0" smtClean="0"/>
              <a:t>(iii) Velocity –</a:t>
            </a:r>
            <a:r>
              <a:rPr lang="en-IN" sz="2800" dirty="0" smtClean="0"/>
              <a:t> The term </a:t>
            </a:r>
            <a:r>
              <a:rPr lang="en-IN" sz="2800" b="1" dirty="0" smtClean="0"/>
              <a:t>'velocity'</a:t>
            </a:r>
            <a:r>
              <a:rPr lang="en-IN" sz="2800" dirty="0" smtClean="0"/>
              <a:t> refers to the speed of generation of data. </a:t>
            </a:r>
          </a:p>
          <a:p>
            <a:pPr marL="719138" indent="-719138">
              <a:buNone/>
            </a:pPr>
            <a:r>
              <a:rPr lang="en-IN" sz="2800" dirty="0" smtClean="0"/>
              <a:t>	How fast the data is generated and processed to meet the demands, determines real potential in the data.</a:t>
            </a:r>
          </a:p>
          <a:p>
            <a:pPr marL="719138" indent="-719138">
              <a:buNone/>
            </a:pPr>
            <a:endParaRPr lang="en-IN" sz="2800" dirty="0" smtClean="0"/>
          </a:p>
          <a:p>
            <a:pPr marL="719138" indent="-719138" algn="just">
              <a:buNone/>
            </a:pPr>
            <a:r>
              <a:rPr lang="en-IN" sz="2800" dirty="0" smtClean="0"/>
              <a:t>	Big Data Velocity deals with the speed at which data flows in from sources like business processes, application logs, networks, and social media sites, sensors, Mobile devices, etc. </a:t>
            </a:r>
          </a:p>
          <a:p>
            <a:pPr marL="719138" indent="-719138" algn="just">
              <a:buNone/>
            </a:pPr>
            <a:r>
              <a:rPr lang="en-IN" sz="2800" dirty="0" smtClean="0"/>
              <a:t>	The flow of data is massive and continuous.</a:t>
            </a:r>
          </a:p>
          <a:p>
            <a:pPr marL="719138" indent="-719138">
              <a:buNone/>
            </a:pPr>
            <a:endParaRPr lang="en-IN" b="1" i="1" dirty="0" smtClean="0"/>
          </a:p>
          <a:p>
            <a:pPr marL="719138" indent="-719138">
              <a:buNone/>
            </a:pPr>
            <a:r>
              <a:rPr lang="en-IN" b="1" i="1" dirty="0" smtClean="0"/>
              <a:t>(iv) Variability –</a:t>
            </a:r>
            <a:r>
              <a:rPr lang="en-IN" dirty="0" smtClean="0"/>
              <a:t> This refers to the inconsistency which can be shown by the data at times, thus hampering the process of being able to handle and manage the data effectively.</a:t>
            </a:r>
            <a:endParaRPr lang="en-I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38962"/>
          </a:xfrm>
        </p:spPr>
        <p:txBody>
          <a:bodyPr>
            <a:noAutofit/>
          </a:bodyPr>
          <a:lstStyle/>
          <a:p>
            <a:r>
              <a:rPr lang="en-IN" sz="4000" b="1" dirty="0" smtClean="0"/>
              <a:t>Benefits of Big Data Processing</a:t>
            </a:r>
            <a:endParaRPr lang="en-IN" sz="4000" dirty="0"/>
          </a:p>
        </p:txBody>
      </p:sp>
      <p:sp>
        <p:nvSpPr>
          <p:cNvPr id="3" name="Content Placeholder 2"/>
          <p:cNvSpPr>
            <a:spLocks noGrp="1"/>
          </p:cNvSpPr>
          <p:nvPr>
            <p:ph idx="1"/>
          </p:nvPr>
        </p:nvSpPr>
        <p:spPr/>
        <p:txBody>
          <a:bodyPr>
            <a:noAutofit/>
          </a:bodyPr>
          <a:lstStyle/>
          <a:p>
            <a:r>
              <a:rPr lang="en-IN" sz="2400" dirty="0" smtClean="0"/>
              <a:t>Ability to process Big Data brings in multiple benefits, such as-</a:t>
            </a:r>
          </a:p>
          <a:p>
            <a:pPr lvl="1"/>
            <a:r>
              <a:rPr lang="en-IN" dirty="0" smtClean="0"/>
              <a:t>Businesses can utilize outside intelligence while taking decisions</a:t>
            </a:r>
          </a:p>
          <a:p>
            <a:r>
              <a:rPr lang="en-IN" sz="2400" dirty="0" smtClean="0"/>
              <a:t>Access to social data from search engines and sites like </a:t>
            </a:r>
            <a:r>
              <a:rPr lang="en-IN" sz="2400" dirty="0" err="1" smtClean="0"/>
              <a:t>facebook</a:t>
            </a:r>
            <a:r>
              <a:rPr lang="en-IN" sz="2400" dirty="0" smtClean="0"/>
              <a:t>, twitter are enabling organizations to fine tune their business strategies.</a:t>
            </a:r>
          </a:p>
          <a:p>
            <a:pPr lvl="1"/>
            <a:r>
              <a:rPr lang="en-IN" dirty="0" smtClean="0"/>
              <a:t>Improved customer service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5286412"/>
          </a:xfrm>
        </p:spPr>
        <p:txBody>
          <a:bodyPr>
            <a:noAutofit/>
          </a:bodyPr>
          <a:lstStyle/>
          <a:p>
            <a:r>
              <a:rPr lang="en-IN" sz="2000" dirty="0" smtClean="0"/>
              <a:t>Traditional customer feedback systems are getting replaced by new systems designed with Big Data technologies.</a:t>
            </a:r>
          </a:p>
          <a:p>
            <a:r>
              <a:rPr lang="en-IN" sz="2000" dirty="0" smtClean="0"/>
              <a:t> In these new systems, Big Data and natural language processing technologies are being used to read and evaluate consumer responses.</a:t>
            </a:r>
          </a:p>
          <a:p>
            <a:pPr>
              <a:buNone/>
            </a:pPr>
            <a:endParaRPr lang="en-IN" sz="2000" dirty="0" smtClean="0"/>
          </a:p>
          <a:p>
            <a:pPr lvl="1"/>
            <a:r>
              <a:rPr lang="en-IN" sz="2000" dirty="0" smtClean="0"/>
              <a:t>Early identification of risk to the product/services, if any</a:t>
            </a:r>
          </a:p>
          <a:p>
            <a:pPr lvl="1"/>
            <a:r>
              <a:rPr lang="en-IN" sz="2000" dirty="0" smtClean="0"/>
              <a:t>Better operational efficiency</a:t>
            </a:r>
          </a:p>
          <a:p>
            <a:pPr>
              <a:buNone/>
            </a:pPr>
            <a:endParaRPr lang="en-IN" sz="2000" dirty="0" smtClean="0"/>
          </a:p>
          <a:p>
            <a:r>
              <a:rPr lang="en-IN" sz="2000" dirty="0" smtClean="0"/>
              <a:t>Big Data technologies can be used for creating a staging area or landing zone for new data before identifying what data should be moved to the data warehouse. </a:t>
            </a:r>
          </a:p>
          <a:p>
            <a:r>
              <a:rPr lang="en-IN" sz="2000" dirty="0" smtClean="0"/>
              <a:t>In addition, such integration of Big Data technologies and data warehouse helps an organization to offload infrequently accessed data.</a:t>
            </a:r>
          </a:p>
          <a:p>
            <a:endParaRPr lang="en-IN" sz="2400" dirty="0" smtClean="0"/>
          </a:p>
          <a:p>
            <a:endParaRPr lang="en-IN"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00042"/>
            <a:ext cx="8229600" cy="1143000"/>
          </a:xfrm>
        </p:spPr>
        <p:txBody>
          <a:bodyPr>
            <a:normAutofit/>
          </a:bodyPr>
          <a:lstStyle/>
          <a:p>
            <a:pPr algn="ctr"/>
            <a:r>
              <a:rPr lang="en-IN" sz="2800" b="1" dirty="0" smtClean="0"/>
              <a:t>Summary</a:t>
            </a:r>
            <a:endParaRPr lang="en-IN" sz="2800" dirty="0"/>
          </a:p>
        </p:txBody>
      </p:sp>
      <p:sp>
        <p:nvSpPr>
          <p:cNvPr id="3" name="Content Placeholder 2"/>
          <p:cNvSpPr>
            <a:spLocks noGrp="1"/>
          </p:cNvSpPr>
          <p:nvPr>
            <p:ph idx="1"/>
          </p:nvPr>
        </p:nvSpPr>
        <p:spPr>
          <a:xfrm>
            <a:off x="457200" y="1935480"/>
            <a:ext cx="8229600" cy="4565354"/>
          </a:xfrm>
        </p:spPr>
        <p:txBody>
          <a:bodyPr>
            <a:normAutofit fontScale="92500" lnSpcReduction="10000"/>
          </a:bodyPr>
          <a:lstStyle/>
          <a:p>
            <a:r>
              <a:rPr lang="en-IN" dirty="0" smtClean="0"/>
              <a:t>Big Data definition : Big Data is defined as data that is huge in size. </a:t>
            </a:r>
            <a:r>
              <a:rPr lang="en-IN" dirty="0" err="1" smtClean="0"/>
              <a:t>Bigdata</a:t>
            </a:r>
            <a:r>
              <a:rPr lang="en-IN" dirty="0" smtClean="0"/>
              <a:t> is a term used to describe a collection of data that is huge in size and yet growing exponentially with time.</a:t>
            </a:r>
          </a:p>
          <a:p>
            <a:r>
              <a:rPr lang="en-IN" dirty="0" smtClean="0"/>
              <a:t>Big Data analytics examples includes stock exchanges, social media sites, jet engines, etc.</a:t>
            </a:r>
          </a:p>
          <a:p>
            <a:r>
              <a:rPr lang="en-IN" dirty="0" smtClean="0"/>
              <a:t>Big Data could be 1) Structured, 2) Unstructured, 3) Semi-structured</a:t>
            </a:r>
          </a:p>
          <a:p>
            <a:r>
              <a:rPr lang="en-IN" dirty="0" smtClean="0"/>
              <a:t>Volume, Variety, Velocity, and Variability are few Big Data characteristics</a:t>
            </a:r>
          </a:p>
          <a:p>
            <a:r>
              <a:rPr lang="en-IN" dirty="0" smtClean="0"/>
              <a:t>Improved customer service, better operational efficiency, Better Decision Making are few advantages of </a:t>
            </a:r>
            <a:r>
              <a:rPr lang="en-IN" dirty="0" err="1" smtClean="0"/>
              <a:t>Bigdata</a:t>
            </a:r>
            <a:endParaRPr lang="en-IN" dirty="0" smtClean="0"/>
          </a:p>
          <a:p>
            <a:endParaRPr lang="en-I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2643182"/>
            <a:ext cx="8229600" cy="1428752"/>
          </a:xfrm>
        </p:spPr>
        <p:txBody>
          <a:bodyPr>
            <a:normAutofit fontScale="90000"/>
          </a:bodyPr>
          <a:lstStyle/>
          <a:p>
            <a:pPr algn="ctr"/>
            <a:r>
              <a:rPr lang="en-US" b="1" dirty="0" smtClean="0">
                <a:solidFill>
                  <a:schemeClr val="accent4">
                    <a:lumMod val="75000"/>
                  </a:schemeClr>
                </a:solidFill>
              </a:rPr>
              <a:t>End of Session</a:t>
            </a:r>
            <a:br>
              <a:rPr lang="en-US" b="1" dirty="0" smtClean="0">
                <a:solidFill>
                  <a:schemeClr val="accent4">
                    <a:lumMod val="75000"/>
                  </a:schemeClr>
                </a:solidFill>
              </a:rPr>
            </a:br>
            <a:r>
              <a:rPr lang="en-US" b="1" dirty="0" smtClean="0">
                <a:solidFill>
                  <a:schemeClr val="accent4">
                    <a:lumMod val="75000"/>
                  </a:schemeClr>
                </a:solidFill>
              </a:rPr>
              <a:t>Q &amp; A</a:t>
            </a:r>
            <a:endParaRPr lang="en-IN" b="1" dirty="0">
              <a:solidFill>
                <a:schemeClr val="accent4">
                  <a:lumMod val="7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85000" lnSpcReduction="20000"/>
          </a:bodyPr>
          <a:lstStyle/>
          <a:p>
            <a:pPr algn="ctr">
              <a:buNone/>
            </a:pPr>
            <a:r>
              <a:rPr lang="en-US" b="1" dirty="0" smtClean="0"/>
              <a:t>4. </a:t>
            </a:r>
            <a:r>
              <a:rPr lang="en-US" b="1" dirty="0" err="1" smtClean="0"/>
              <a:t>Cfdisk</a:t>
            </a:r>
            <a:endParaRPr lang="en-US" b="1" dirty="0" smtClean="0"/>
          </a:p>
          <a:p>
            <a:pPr algn="ctr">
              <a:buNone/>
            </a:pPr>
            <a:endParaRPr lang="en-US" b="1" dirty="0" smtClean="0"/>
          </a:p>
          <a:p>
            <a:pPr fontAlgn="base"/>
            <a:r>
              <a:rPr lang="en-IN" b="1" dirty="0" err="1" smtClean="0"/>
              <a:t>cfdisk</a:t>
            </a:r>
            <a:r>
              <a:rPr lang="en-IN" dirty="0" smtClean="0"/>
              <a:t> command is used to create, delete, and modify partitions on a disk device. </a:t>
            </a:r>
          </a:p>
          <a:p>
            <a:pPr fontAlgn="base"/>
            <a:r>
              <a:rPr lang="en-IN" dirty="0" smtClean="0"/>
              <a:t>It displays or manipulates the disk partition table by providing a text-based “graphical” interface.</a:t>
            </a:r>
          </a:p>
          <a:p>
            <a:pPr>
              <a:buNone/>
            </a:pPr>
            <a:r>
              <a:rPr lang="en-IN" dirty="0" smtClean="0"/>
              <a:t>				</a:t>
            </a:r>
            <a:r>
              <a:rPr lang="en-IN" b="1" dirty="0" err="1" smtClean="0"/>
              <a:t>cfdisk</a:t>
            </a:r>
            <a:r>
              <a:rPr lang="en-IN" b="1" dirty="0" smtClean="0"/>
              <a:t> /dev/</a:t>
            </a:r>
            <a:r>
              <a:rPr lang="en-IN" b="1" dirty="0" err="1" smtClean="0"/>
              <a:t>sda</a:t>
            </a:r>
            <a:endParaRPr lang="en-IN" b="1" dirty="0" smtClean="0"/>
          </a:p>
          <a:p>
            <a:pPr fontAlgn="base">
              <a:buNone/>
            </a:pPr>
            <a:r>
              <a:rPr lang="en-IN" u="sng" dirty="0" smtClean="0"/>
              <a:t>Options:</a:t>
            </a:r>
          </a:p>
          <a:p>
            <a:pPr fontAlgn="base">
              <a:buNone/>
            </a:pPr>
            <a:endParaRPr lang="en-IN" u="sng" dirty="0" smtClean="0"/>
          </a:p>
          <a:p>
            <a:pPr fontAlgn="base"/>
            <a:r>
              <a:rPr lang="en-IN" b="1" dirty="0" smtClean="0"/>
              <a:t>-h, –help:</a:t>
            </a:r>
            <a:r>
              <a:rPr lang="en-IN" dirty="0" smtClean="0"/>
              <a:t> It displays help text and exit.</a:t>
            </a:r>
          </a:p>
          <a:p>
            <a:pPr fontAlgn="base"/>
            <a:r>
              <a:rPr lang="en-IN" b="1" dirty="0" smtClean="0"/>
              <a:t>-L, –</a:t>
            </a:r>
            <a:r>
              <a:rPr lang="en-IN" b="1" dirty="0" err="1" smtClean="0"/>
              <a:t>color</a:t>
            </a:r>
            <a:r>
              <a:rPr lang="en-IN" b="1" dirty="0" smtClean="0"/>
              <a:t>[=when]:</a:t>
            </a:r>
            <a:r>
              <a:rPr lang="en-IN" dirty="0" smtClean="0"/>
              <a:t> Colorize the output. The optional argument </a:t>
            </a:r>
            <a:r>
              <a:rPr lang="en-IN" i="1" dirty="0" smtClean="0"/>
              <a:t>when </a:t>
            </a:r>
            <a:r>
              <a:rPr lang="en-IN" dirty="0" smtClean="0"/>
              <a:t>can be auto, never or always. If the </a:t>
            </a:r>
            <a:r>
              <a:rPr lang="en-IN" i="1" dirty="0" smtClean="0"/>
              <a:t>when </a:t>
            </a:r>
            <a:r>
              <a:rPr lang="en-IN" dirty="0" smtClean="0"/>
              <a:t>argument is omitted, it defaults to auto. </a:t>
            </a:r>
          </a:p>
          <a:p>
            <a:pPr fontAlgn="base"/>
            <a:r>
              <a:rPr lang="en-IN" b="1" dirty="0" smtClean="0"/>
              <a:t>-V, –version: </a:t>
            </a:r>
            <a:r>
              <a:rPr lang="en-IN" dirty="0" smtClean="0"/>
              <a:t>Display version information and exit.</a:t>
            </a:r>
          </a:p>
          <a:p>
            <a:pPr fontAlgn="base"/>
            <a:r>
              <a:rPr lang="en-IN" b="1" dirty="0" smtClean="0"/>
              <a:t>-z, –zero: </a:t>
            </a:r>
            <a:r>
              <a:rPr lang="en-IN" dirty="0" smtClean="0"/>
              <a:t>Start with an in-memory zeroed partition table. This option allows you to create a new partition table from scratch or from a </a:t>
            </a:r>
            <a:r>
              <a:rPr lang="en-IN" dirty="0" err="1" smtClean="0"/>
              <a:t>sfdisk</a:t>
            </a:r>
            <a:r>
              <a:rPr lang="en-IN" dirty="0" smtClean="0"/>
              <a:t>-compatible script.</a:t>
            </a:r>
          </a:p>
          <a:p>
            <a:pPr>
              <a:buNone/>
            </a:pP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326</TotalTime>
  <Words>2464</Words>
  <Application>Microsoft Office PowerPoint</Application>
  <PresentationFormat>On-screen Show (4:3)</PresentationFormat>
  <Paragraphs>529</Paragraphs>
  <Slides>86</Slides>
  <Notes>1</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Flow</vt:lpstr>
      <vt:lpstr>       Day 2 - Contents</vt:lpstr>
      <vt:lpstr>Commands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Vi Editor with Commands</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SSH Linux | Linux ssh command</vt:lpstr>
      <vt:lpstr>Slide 48</vt:lpstr>
      <vt:lpstr>Components of ssh command</vt:lpstr>
      <vt:lpstr>How SSH works?</vt:lpstr>
      <vt:lpstr>Slide 51</vt:lpstr>
      <vt:lpstr>Slide 52</vt:lpstr>
      <vt:lpstr>Install OpenSSH client on Linux (Ubuntu)</vt:lpstr>
      <vt:lpstr>Slide 54</vt:lpstr>
      <vt:lpstr>Slide 55</vt:lpstr>
      <vt:lpstr>Install OpenSSH server on Linux(Ubuntu)</vt:lpstr>
      <vt:lpstr>Slide 57</vt:lpstr>
      <vt:lpstr>Slide 58</vt:lpstr>
      <vt:lpstr>Slide 59</vt:lpstr>
      <vt:lpstr>SSH Key Generation</vt:lpstr>
      <vt:lpstr>Slide 61</vt:lpstr>
      <vt:lpstr>Slide 62</vt:lpstr>
      <vt:lpstr>Techniques of SSH Protocol</vt:lpstr>
      <vt:lpstr>SSH Commands</vt:lpstr>
      <vt:lpstr>Slide 65</vt:lpstr>
      <vt:lpstr>How to connect via SSH</vt:lpstr>
      <vt:lpstr>Slide 67</vt:lpstr>
      <vt:lpstr>What is BIG DATA? Introduction, Types, Characteristics, Example</vt:lpstr>
      <vt:lpstr>Slide 69</vt:lpstr>
      <vt:lpstr>Slide 70</vt:lpstr>
      <vt:lpstr>Slide 71</vt:lpstr>
      <vt:lpstr>Slide 72</vt:lpstr>
      <vt:lpstr>Slide 73</vt:lpstr>
      <vt:lpstr>Slide 74</vt:lpstr>
      <vt:lpstr>Examples Of Structured Data</vt:lpstr>
      <vt:lpstr>Unstructured</vt:lpstr>
      <vt:lpstr>Examples Of Un-structured Data</vt:lpstr>
      <vt:lpstr>Semi-structured</vt:lpstr>
      <vt:lpstr>Slide 79</vt:lpstr>
      <vt:lpstr>Characteristics Of Big Data</vt:lpstr>
      <vt:lpstr>Slide 81</vt:lpstr>
      <vt:lpstr>Slide 82</vt:lpstr>
      <vt:lpstr>Benefits of Big Data Processing</vt:lpstr>
      <vt:lpstr>Slide 84</vt:lpstr>
      <vt:lpstr>Summary</vt:lpstr>
      <vt:lpstr>End of Session Q &amp;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ASCII</dc:creator>
  <cp:lastModifiedBy>ASCII</cp:lastModifiedBy>
  <cp:revision>79</cp:revision>
  <dcterms:created xsi:type="dcterms:W3CDTF">2021-06-09T04:14:25Z</dcterms:created>
  <dcterms:modified xsi:type="dcterms:W3CDTF">2021-06-12T08:14:14Z</dcterms:modified>
</cp:coreProperties>
</file>