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9"/>
  </p:notesMasterIdLst>
  <p:sldIdLst>
    <p:sldId id="256" r:id="rId2"/>
    <p:sldId id="322" r:id="rId3"/>
    <p:sldId id="257" r:id="rId4"/>
    <p:sldId id="258" r:id="rId5"/>
    <p:sldId id="259" r:id="rId6"/>
    <p:sldId id="320" r:id="rId7"/>
    <p:sldId id="321"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Lst>
  <p:sldSz cx="9144000" cy="5143500" type="screen16x9"/>
  <p:notesSz cx="6858000" cy="9144000"/>
  <p:embeddedFontLst>
    <p:embeddedFont>
      <p:font typeface="Economica" panose="020B0604020202020204" charset="0"/>
      <p:regular r:id="rId70"/>
      <p:bold r:id="rId71"/>
      <p:italic r:id="rId72"/>
      <p:boldItalic r:id="rId73"/>
    </p:embeddedFont>
    <p:embeddedFont>
      <p:font typeface="Open Sans" panose="020B0606030504020204"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8" roundtripDataSignature="AMtx7mgn/rFFpTM6YUf/Zf7+HUPmE29B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66"/>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66"/>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66"/>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66"/>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75"/>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2" name="Google Shape;52;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7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76"/>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6" name="Google Shape;56;p76"/>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7" name="Google Shape;57;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6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6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67"/>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2" name="Google Shape;22;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70"/>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7" name="Google Shape;27;p70"/>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8" name="Google Shape;28;p70"/>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9" name="Google Shape;29;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7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71"/>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71"/>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7" name="Google Shape;37;p72"/>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7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73"/>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 name="Google Shape;4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74"/>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 name="Google Shape;45;p7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74"/>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7" name="Google Shape;47;p74"/>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8" name="Google Shape;48;p7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9" name="Google Shape;49;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6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65"/>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oracle.com/technetwork/java/javase/downloads/jdk7-downloads-1880260.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3044700" y="1803155"/>
            <a:ext cx="3054600" cy="15372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GB" dirty="0"/>
              <a:t>HADOOP FUNDAMENTALS</a:t>
            </a:r>
            <a:endParaRPr dirty="0"/>
          </a:p>
        </p:txBody>
      </p:sp>
      <p:pic>
        <p:nvPicPr>
          <p:cNvPr id="63" name="Google Shape;63;p1"/>
          <p:cNvPicPr preferRelativeResize="0"/>
          <p:nvPr/>
        </p:nvPicPr>
        <p:blipFill rotWithShape="1">
          <a:blip r:embed="rId3">
            <a:alphaModFix/>
          </a:blip>
          <a:srcRect/>
          <a:stretch/>
        </p:blipFill>
        <p:spPr>
          <a:xfrm>
            <a:off x="5556175" y="393450"/>
            <a:ext cx="3248025" cy="140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Hadoop Distributed File System</a:t>
            </a:r>
            <a:endParaRPr/>
          </a:p>
        </p:txBody>
      </p:sp>
      <p:sp>
        <p:nvSpPr>
          <p:cNvPr id="99" name="Google Shape;99;p7"/>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SzPts val="1500"/>
              <a:buChar char="●"/>
            </a:pPr>
            <a:r>
              <a:rPr lang="en-GB" sz="1500">
                <a:highlight>
                  <a:srgbClr val="FFFFFF"/>
                </a:highlight>
              </a:rPr>
              <a:t>The Hadoop Distributed File System (HDFS) is based on the Google File System (GFS) and provides a distributed file system that is designed to run on commodity hardware.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It has many similarities with existing distributed file systems.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However, the differences from other distributed file systems are significant.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It is highly fault-tolerant and is designed to be deployed on low-cost hardware.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It provides high throughput access to application data and is suitable for applications having large datasets.</a:t>
            </a:r>
            <a:endParaRPr sz="1200">
              <a:latin typeface="Arial"/>
              <a:ea typeface="Arial"/>
              <a:cs typeface="Arial"/>
              <a:sym typeface="Arial"/>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Hadoop Common and YARN</a:t>
            </a:r>
            <a:endParaRPr/>
          </a:p>
        </p:txBody>
      </p:sp>
      <p:sp>
        <p:nvSpPr>
          <p:cNvPr id="105" name="Google Shape;105;p8"/>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SzPts val="1800"/>
              <a:buNone/>
            </a:pPr>
            <a:r>
              <a:rPr lang="en-GB" sz="1500">
                <a:highlight>
                  <a:srgbClr val="FFFFFF"/>
                </a:highlight>
              </a:rPr>
              <a:t>Apart from the above-mentioned two core components, Hadoop framework also includes the following two modules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b="1">
                <a:highlight>
                  <a:srgbClr val="FFFFFF"/>
                </a:highlight>
              </a:rPr>
              <a:t>Hadoop Common</a:t>
            </a:r>
            <a:r>
              <a:rPr lang="en-GB" sz="1500">
                <a:highlight>
                  <a:srgbClr val="FFFFFF"/>
                </a:highlight>
              </a:rPr>
              <a:t> − These are Java libraries and utilities required by other Hadoop modules.</a:t>
            </a:r>
            <a:endParaRPr sz="1500">
              <a:highlight>
                <a:srgbClr val="FFFFFF"/>
              </a:highlight>
            </a:endParaRPr>
          </a:p>
          <a:p>
            <a:pPr marL="457200" marR="0" lvl="0" indent="-323850" algn="l" rtl="0">
              <a:lnSpc>
                <a:spcPct val="150000"/>
              </a:lnSpc>
              <a:spcBef>
                <a:spcPts val="1200"/>
              </a:spcBef>
              <a:spcAft>
                <a:spcPts val="1200"/>
              </a:spcAft>
              <a:buSzPts val="1500"/>
              <a:buChar char="●"/>
            </a:pPr>
            <a:r>
              <a:rPr lang="en-GB" sz="1500" b="1">
                <a:highlight>
                  <a:srgbClr val="FFFFFF"/>
                </a:highlight>
              </a:rPr>
              <a:t>Hadoop YARN</a:t>
            </a:r>
            <a:r>
              <a:rPr lang="en-GB" sz="1500">
                <a:highlight>
                  <a:srgbClr val="FFFFFF"/>
                </a:highlight>
              </a:rPr>
              <a:t> − This is a framework for job scheduling and cluster resource management.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How does Hadoop work?</a:t>
            </a:r>
            <a:endParaRPr/>
          </a:p>
        </p:txBody>
      </p:sp>
      <p:sp>
        <p:nvSpPr>
          <p:cNvPr id="111" name="Google Shape;111;p9"/>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SzPts val="1500"/>
              <a:buChar char="●"/>
            </a:pPr>
            <a:r>
              <a:rPr lang="en-GB" sz="1500">
                <a:highlight>
                  <a:srgbClr val="FFFFFF"/>
                </a:highlight>
              </a:rPr>
              <a:t>It is quite expensive to build bigger servers with heavy configurations that handle large scale processing, but as an alternative, you can tie together many commodity computers with single-CPU, as a single functional distributed system and practically, the clustered machines can read the dataset in parallel and provide a much higher throughput.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Moreover, it is cheaper than one high-end server. </a:t>
            </a:r>
            <a:endParaRPr sz="1500">
              <a:highlight>
                <a:srgbClr val="FFFFFF"/>
              </a:highlight>
            </a:endParaRPr>
          </a:p>
          <a:p>
            <a:pPr marL="457200" marR="0" lvl="0" indent="-323850" algn="l" rtl="0">
              <a:lnSpc>
                <a:spcPct val="150000"/>
              </a:lnSpc>
              <a:spcBef>
                <a:spcPts val="1200"/>
              </a:spcBef>
              <a:spcAft>
                <a:spcPts val="1200"/>
              </a:spcAft>
              <a:buSzPts val="1500"/>
              <a:buChar char="●"/>
            </a:pPr>
            <a:r>
              <a:rPr lang="en-GB" sz="1500">
                <a:highlight>
                  <a:srgbClr val="FFFFFF"/>
                </a:highlight>
              </a:rPr>
              <a:t>So this is the first motivational factor behind using Hadoop that it runs across clustered and low-cost machines.</a:t>
            </a:r>
            <a:endParaRPr sz="15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body" idx="1"/>
          </p:nvPr>
        </p:nvSpPr>
        <p:spPr>
          <a:xfrm>
            <a:off x="309850" y="495750"/>
            <a:ext cx="8522400" cy="4083600"/>
          </a:xfrm>
          <a:prstGeom prst="rect">
            <a:avLst/>
          </a:prstGeom>
          <a:noFill/>
          <a:ln>
            <a:noFill/>
          </a:ln>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SzPts val="1800"/>
              <a:buNone/>
            </a:pPr>
            <a:r>
              <a:rPr lang="en-GB" sz="1500">
                <a:highlight>
                  <a:srgbClr val="FFFFFF"/>
                </a:highlight>
              </a:rPr>
              <a:t>Hadoop runs code across a cluster of computers. This process includes the following core tasks that Hadoop performs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Data is initially divided into directories and files. Files are divided into uniform sized blocks of 128M and 64M (preferably 128M).</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These files are then distributed across various cluster nodes for further processing.</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HDFS, being on top of the local file system, supervises the processing.</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Blocks are replicated for handling hardware failure</a:t>
            </a:r>
            <a:endParaRPr sz="1200">
              <a:latin typeface="Arial"/>
              <a:ea typeface="Arial"/>
              <a:cs typeface="Arial"/>
              <a:sym typeface="Arial"/>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1"/>
          <p:cNvSpPr txBox="1">
            <a:spLocks noGrp="1"/>
          </p:cNvSpPr>
          <p:nvPr>
            <p:ph type="body" idx="1"/>
          </p:nvPr>
        </p:nvSpPr>
        <p:spPr>
          <a:xfrm>
            <a:off x="322250" y="508150"/>
            <a:ext cx="8510100" cy="4071000"/>
          </a:xfrm>
          <a:prstGeom prst="rect">
            <a:avLst/>
          </a:prstGeom>
          <a:noFill/>
          <a:ln>
            <a:noFill/>
          </a:ln>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SzPts val="1500"/>
              <a:buChar char="●"/>
            </a:pPr>
            <a:r>
              <a:rPr lang="en-GB" sz="1500">
                <a:highlight>
                  <a:srgbClr val="FFFFFF"/>
                </a:highlight>
              </a:rPr>
              <a:t>Checking that the code was executed successfully.</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Performing the sort that takes place between the map and reduce stages.</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Sending the sorted data to a certain computer.</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Writing the debugging logs for each job.</a:t>
            </a:r>
            <a:endParaRPr sz="1200">
              <a:latin typeface="Arial"/>
              <a:ea typeface="Arial"/>
              <a:cs typeface="Arial"/>
              <a:sym typeface="Arial"/>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Advantages of Hadoop</a:t>
            </a:r>
            <a:endParaRPr/>
          </a:p>
        </p:txBody>
      </p:sp>
      <p:sp>
        <p:nvSpPr>
          <p:cNvPr id="127" name="Google Shape;127;p12"/>
          <p:cNvSpPr txBox="1">
            <a:spLocks noGrp="1"/>
          </p:cNvSpPr>
          <p:nvPr>
            <p:ph type="body" idx="1"/>
          </p:nvPr>
        </p:nvSpPr>
        <p:spPr>
          <a:xfrm>
            <a:off x="311700" y="1225225"/>
            <a:ext cx="8520600" cy="34350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50000"/>
              </a:lnSpc>
              <a:spcBef>
                <a:spcPts val="1000"/>
              </a:spcBef>
              <a:spcAft>
                <a:spcPts val="0"/>
              </a:spcAft>
              <a:buSzPts val="1500"/>
              <a:buChar char="●"/>
            </a:pPr>
            <a:r>
              <a:rPr lang="en-GB" sz="1500">
                <a:highlight>
                  <a:srgbClr val="FFFFFF"/>
                </a:highlight>
              </a:rPr>
              <a:t>Hadoop framework allows the user to quickly write and test distributed systems. It is efficient, and it automatic distributes the data and work across the machines and in turn, utilizes the underlying parallelism of the CPU cores.</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Hadoop does not rely on hardware to provide fault-tolerance and high availability (FTHA), rather Hadoop library itself has been designed to detect and handle failures at the application layer. Servers can be added or removed from the cluster dynamically and Hadoop continues to operate without interruption.</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Another big advantage of Hadoop is that apart from being open source, it is compatible on all the platforms since it is Java based.</a:t>
            </a:r>
            <a:endParaRPr sz="1500"/>
          </a:p>
          <a:p>
            <a:pPr marL="0" lvl="0" indent="0" algn="l" rtl="0">
              <a:lnSpc>
                <a:spcPct val="150000"/>
              </a:lnSpc>
              <a:spcBef>
                <a:spcPts val="1200"/>
              </a:spcBef>
              <a:spcAft>
                <a:spcPts val="1200"/>
              </a:spcAft>
              <a:buSzPts val="1800"/>
              <a:buNone/>
            </a:pP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Clr>
                <a:schemeClr val="dk1"/>
              </a:buClr>
              <a:buSzPts val="1100"/>
              <a:buFont typeface="Arial"/>
              <a:buNone/>
            </a:pPr>
            <a:r>
              <a:rPr lang="en-GB"/>
              <a:t>Hadoop - Environment Setup</a:t>
            </a:r>
            <a:endParaRPr/>
          </a:p>
        </p:txBody>
      </p:sp>
      <p:sp>
        <p:nvSpPr>
          <p:cNvPr id="133" name="Google Shape;133;p1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SzPts val="1500"/>
              <a:buChar char="●"/>
            </a:pPr>
            <a:r>
              <a:rPr lang="en-GB" sz="1500">
                <a:highlight>
                  <a:srgbClr val="FFFFFF"/>
                </a:highlight>
              </a:rPr>
              <a:t>Hadoop is supported by GNU/Linux platform and its flavors.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Therefore, we have to install a Linux operating system for setting up Hadoop environment. </a:t>
            </a:r>
            <a:endParaRPr sz="1500">
              <a:highlight>
                <a:srgbClr val="FFFFFF"/>
              </a:highlight>
            </a:endParaRPr>
          </a:p>
          <a:p>
            <a:pPr marL="457200" marR="0" lvl="0" indent="-323850" algn="l" rtl="0">
              <a:lnSpc>
                <a:spcPct val="150000"/>
              </a:lnSpc>
              <a:spcBef>
                <a:spcPts val="1200"/>
              </a:spcBef>
              <a:spcAft>
                <a:spcPts val="1200"/>
              </a:spcAft>
              <a:buSzPts val="1500"/>
              <a:buChar char="●"/>
            </a:pPr>
            <a:r>
              <a:rPr lang="en-GB" sz="1500">
                <a:highlight>
                  <a:srgbClr val="FFFFFF"/>
                </a:highlight>
              </a:rPr>
              <a:t>In case you have an OS other than Linux, you can install a Virtualbox software in it and have Linux inside the Virtualbox.</a:t>
            </a:r>
            <a:endParaRPr sz="15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Pre-installation Setup</a:t>
            </a:r>
            <a:endParaRPr/>
          </a:p>
        </p:txBody>
      </p:sp>
      <p:sp>
        <p:nvSpPr>
          <p:cNvPr id="139" name="Google Shape;139;p1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25400" marR="25400" lvl="0" indent="0" algn="just" rtl="0">
              <a:lnSpc>
                <a:spcPct val="150000"/>
              </a:lnSpc>
              <a:spcBef>
                <a:spcPts val="1000"/>
              </a:spcBef>
              <a:spcAft>
                <a:spcPts val="0"/>
              </a:spcAft>
              <a:buSzPts val="1800"/>
              <a:buNone/>
            </a:pPr>
            <a:r>
              <a:rPr lang="en-GB" sz="1500"/>
              <a:t>Before installing Hadoop into the Linux environment, we need to set up Linux using ssh (Secure Shell). Follow the steps given below for setting up the Linux environment.</a:t>
            </a:r>
            <a:endParaRPr sz="1500"/>
          </a:p>
          <a:p>
            <a:pPr marL="0" lvl="0" indent="0" algn="l" rtl="0">
              <a:lnSpc>
                <a:spcPct val="150000"/>
              </a:lnSpc>
              <a:spcBef>
                <a:spcPts val="1000"/>
              </a:spcBef>
              <a:spcAft>
                <a:spcPts val="0"/>
              </a:spcAft>
              <a:buSzPts val="1800"/>
              <a:buNone/>
            </a:pPr>
            <a:r>
              <a:rPr lang="en-GB" sz="1500" b="1"/>
              <a:t>Creating a User</a:t>
            </a:r>
            <a:endParaRPr sz="1500" b="1"/>
          </a:p>
          <a:p>
            <a:pPr marL="25400" marR="25400" lvl="0" indent="0" algn="just" rtl="0">
              <a:lnSpc>
                <a:spcPct val="150000"/>
              </a:lnSpc>
              <a:spcBef>
                <a:spcPts val="1000"/>
              </a:spcBef>
              <a:spcAft>
                <a:spcPts val="0"/>
              </a:spcAft>
              <a:buSzPts val="1800"/>
              <a:buNone/>
            </a:pPr>
            <a:r>
              <a:rPr lang="en-GB" sz="1500"/>
              <a:t>At the beginning, it is recommended to create a separate user for Hadoop to isolate Hadoop file system from Unix file system. Follow the steps given below to create a user −</a:t>
            </a:r>
            <a:endParaRPr sz="1500"/>
          </a:p>
          <a:p>
            <a:pPr marL="457200" lvl="0" indent="-323850" algn="l" rtl="0">
              <a:lnSpc>
                <a:spcPct val="150000"/>
              </a:lnSpc>
              <a:spcBef>
                <a:spcPts val="1000"/>
              </a:spcBef>
              <a:spcAft>
                <a:spcPts val="0"/>
              </a:spcAft>
              <a:buSzPts val="1500"/>
              <a:buFont typeface="Open Sans"/>
              <a:buChar char="●"/>
            </a:pPr>
            <a:r>
              <a:rPr lang="en-GB" sz="1500"/>
              <a:t>Open the root using the command “su”.</a:t>
            </a:r>
            <a:endParaRPr sz="1500"/>
          </a:p>
          <a:p>
            <a:pPr marL="457200" lvl="0" indent="-323850" algn="l" rtl="0">
              <a:lnSpc>
                <a:spcPct val="150000"/>
              </a:lnSpc>
              <a:spcBef>
                <a:spcPts val="1000"/>
              </a:spcBef>
              <a:spcAft>
                <a:spcPts val="0"/>
              </a:spcAft>
              <a:buSzPts val="1500"/>
              <a:buFont typeface="Open Sans"/>
              <a:buChar char="●"/>
            </a:pPr>
            <a:r>
              <a:rPr lang="en-GB" sz="1500"/>
              <a:t>Create a user from the root account using the command “useradd username”.</a:t>
            </a:r>
            <a:endParaRPr sz="1500"/>
          </a:p>
          <a:p>
            <a:pPr marL="457200" lvl="0" indent="-323850" algn="l" rtl="0">
              <a:lnSpc>
                <a:spcPct val="150000"/>
              </a:lnSpc>
              <a:spcBef>
                <a:spcPts val="1000"/>
              </a:spcBef>
              <a:spcAft>
                <a:spcPts val="0"/>
              </a:spcAft>
              <a:buSzPts val="1500"/>
              <a:buFont typeface="Open Sans"/>
              <a:buChar char="●"/>
            </a:pPr>
            <a:r>
              <a:rPr lang="en-GB" sz="1500"/>
              <a:t>Now you can open an existing user account using the command “su username”.</a:t>
            </a:r>
            <a:endParaRPr sz="1500"/>
          </a:p>
          <a:p>
            <a:pPr marL="0" lvl="0" indent="0" algn="l" rtl="0">
              <a:lnSpc>
                <a:spcPct val="150000"/>
              </a:lnSpc>
              <a:spcBef>
                <a:spcPts val="1000"/>
              </a:spcBef>
              <a:spcAft>
                <a:spcPts val="1200"/>
              </a:spcAft>
              <a:buSzPts val="1800"/>
              <a:buNone/>
            </a:pP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body" idx="1"/>
          </p:nvPr>
        </p:nvSpPr>
        <p:spPr>
          <a:xfrm>
            <a:off x="297450" y="483375"/>
            <a:ext cx="8535000" cy="4095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500"/>
          </a:p>
          <a:p>
            <a:pPr marL="0" lvl="0" indent="0" algn="l" rtl="0">
              <a:lnSpc>
                <a:spcPct val="115000"/>
              </a:lnSpc>
              <a:spcBef>
                <a:spcPts val="1200"/>
              </a:spcBef>
              <a:spcAft>
                <a:spcPts val="1200"/>
              </a:spcAft>
              <a:buSzPts val="1800"/>
              <a:buNone/>
            </a:pPr>
            <a:r>
              <a:rPr lang="en-GB" sz="1500"/>
              <a:t>Open the Linux terminal and type the following commands to create a user.</a:t>
            </a:r>
            <a:endParaRPr/>
          </a:p>
        </p:txBody>
      </p:sp>
      <p:pic>
        <p:nvPicPr>
          <p:cNvPr id="145" name="Google Shape;145;p15"/>
          <p:cNvPicPr preferRelativeResize="0"/>
          <p:nvPr/>
        </p:nvPicPr>
        <p:blipFill rotWithShape="1">
          <a:blip r:embed="rId3">
            <a:alphaModFix/>
          </a:blip>
          <a:srcRect/>
          <a:stretch/>
        </p:blipFill>
        <p:spPr>
          <a:xfrm>
            <a:off x="2752550" y="1706125"/>
            <a:ext cx="3624800" cy="173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SSH Setup and Key Generation</a:t>
            </a:r>
            <a:endParaRPr/>
          </a:p>
        </p:txBody>
      </p:sp>
      <p:sp>
        <p:nvSpPr>
          <p:cNvPr id="151" name="Google Shape;151;p16"/>
          <p:cNvSpPr txBox="1">
            <a:spLocks noGrp="1"/>
          </p:cNvSpPr>
          <p:nvPr>
            <p:ph type="body" idx="1"/>
          </p:nvPr>
        </p:nvSpPr>
        <p:spPr>
          <a:xfrm>
            <a:off x="311700" y="1225225"/>
            <a:ext cx="8520600" cy="3608400"/>
          </a:xfrm>
          <a:prstGeom prst="rect">
            <a:avLst/>
          </a:prstGeom>
          <a:noFill/>
          <a:ln>
            <a:noFill/>
          </a:ln>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SzPts val="1500"/>
              <a:buFont typeface="Open Sans"/>
              <a:buChar char="●"/>
            </a:pPr>
            <a:r>
              <a:rPr lang="en-GB" sz="1500"/>
              <a:t>SSH setup is required to do different operations on a cluster such as starting, stopping, distributed daemon shell operations.</a:t>
            </a:r>
            <a:endParaRPr sz="1500"/>
          </a:p>
          <a:p>
            <a:pPr marL="457200" marR="0" lvl="0" indent="-323850" algn="l" rtl="0">
              <a:lnSpc>
                <a:spcPct val="150000"/>
              </a:lnSpc>
              <a:spcBef>
                <a:spcPts val="1000"/>
              </a:spcBef>
              <a:spcAft>
                <a:spcPts val="0"/>
              </a:spcAft>
              <a:buSzPts val="1500"/>
              <a:buFont typeface="Open Sans"/>
              <a:buChar char="●"/>
            </a:pPr>
            <a:r>
              <a:rPr lang="en-GB" sz="1500"/>
              <a:t>To authenticate different users of Hadoop, it is required to provide public/private key pair for a Hadoop user and share it with different users.The following commands are used for generating a key value pair using SSH. </a:t>
            </a:r>
            <a:endParaRPr sz="1500"/>
          </a:p>
          <a:p>
            <a:pPr marL="457200" marR="0" lvl="0" indent="-323850" algn="l" rtl="0">
              <a:lnSpc>
                <a:spcPct val="150000"/>
              </a:lnSpc>
              <a:spcBef>
                <a:spcPts val="1000"/>
              </a:spcBef>
              <a:spcAft>
                <a:spcPts val="0"/>
              </a:spcAft>
              <a:buSzPts val="1500"/>
              <a:buFont typeface="Open Sans"/>
              <a:buChar char="●"/>
            </a:pPr>
            <a:r>
              <a:rPr lang="en-GB" sz="1500"/>
              <a:t>Copy the public keys form id_rsa.pub to authorized_keys, and provide the owner with read and write permissions to authorized_keys file respectively.</a:t>
            </a:r>
            <a:endParaRPr sz="1200">
              <a:latin typeface="Arial"/>
              <a:ea typeface="Arial"/>
              <a:cs typeface="Arial"/>
              <a:sym typeface="Arial"/>
            </a:endParaRPr>
          </a:p>
          <a:p>
            <a:pPr marL="0" lvl="0" indent="0" algn="l" rtl="0">
              <a:lnSpc>
                <a:spcPct val="115000"/>
              </a:lnSpc>
              <a:spcBef>
                <a:spcPts val="400"/>
              </a:spcBef>
              <a:spcAft>
                <a:spcPts val="1200"/>
              </a:spcAft>
              <a:buSzPts val="1800"/>
              <a:buNone/>
            </a:pPr>
            <a:endParaRPr/>
          </a:p>
        </p:txBody>
      </p:sp>
      <p:pic>
        <p:nvPicPr>
          <p:cNvPr id="152" name="Google Shape;152;p16"/>
          <p:cNvPicPr preferRelativeResize="0"/>
          <p:nvPr/>
        </p:nvPicPr>
        <p:blipFill rotWithShape="1">
          <a:blip r:embed="rId3">
            <a:alphaModFix/>
          </a:blip>
          <a:srcRect/>
          <a:stretch/>
        </p:blipFill>
        <p:spPr>
          <a:xfrm>
            <a:off x="1801000" y="4002329"/>
            <a:ext cx="5542000" cy="83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adoop History">
            <a:extLst>
              <a:ext uri="{FF2B5EF4-FFF2-40B4-BE49-F238E27FC236}">
                <a16:creationId xmlns:a16="http://schemas.microsoft.com/office/drawing/2014/main" id="{ED9094AB-A159-4C46-B29A-AF5D5ABD4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915" y="0"/>
            <a:ext cx="53658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915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Installing Java</a:t>
            </a:r>
            <a:endParaRPr/>
          </a:p>
        </p:txBody>
      </p:sp>
      <p:sp>
        <p:nvSpPr>
          <p:cNvPr id="158" name="Google Shape;158;p17"/>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SzPts val="1500"/>
              <a:buFont typeface="Open Sans"/>
              <a:buChar char="●"/>
            </a:pPr>
            <a:r>
              <a:rPr lang="en-GB" sz="1500"/>
              <a:t>Java is the main prerequisite for Hadoop. </a:t>
            </a:r>
            <a:endParaRPr sz="1500"/>
          </a:p>
          <a:p>
            <a:pPr marL="457200" marR="0" lvl="0" indent="-323850" algn="l" rtl="0">
              <a:lnSpc>
                <a:spcPct val="150000"/>
              </a:lnSpc>
              <a:spcBef>
                <a:spcPts val="1000"/>
              </a:spcBef>
              <a:spcAft>
                <a:spcPts val="0"/>
              </a:spcAft>
              <a:buSzPts val="1500"/>
              <a:buFont typeface="Open Sans"/>
              <a:buChar char="●"/>
            </a:pPr>
            <a:r>
              <a:rPr lang="en-GB" sz="1500"/>
              <a:t>First of all, you should verify the existence of java in your system using the command “java -version”. </a:t>
            </a:r>
            <a:endParaRPr sz="1500"/>
          </a:p>
          <a:p>
            <a:pPr marL="457200" marR="0" lvl="0" indent="-323850" algn="l" rtl="0">
              <a:lnSpc>
                <a:spcPct val="150000"/>
              </a:lnSpc>
              <a:spcBef>
                <a:spcPts val="1000"/>
              </a:spcBef>
              <a:spcAft>
                <a:spcPts val="400"/>
              </a:spcAft>
              <a:buSzPts val="1500"/>
              <a:buFont typeface="Open Sans"/>
              <a:buChar char="●"/>
            </a:pPr>
            <a:r>
              <a:rPr lang="en-GB" sz="1500"/>
              <a:t>The syntax of java version command is given below.</a:t>
            </a:r>
            <a:endParaRPr/>
          </a:p>
        </p:txBody>
      </p:sp>
      <p:pic>
        <p:nvPicPr>
          <p:cNvPr id="159" name="Google Shape;159;p17"/>
          <p:cNvPicPr preferRelativeResize="0"/>
          <p:nvPr/>
        </p:nvPicPr>
        <p:blipFill rotWithShape="1">
          <a:blip r:embed="rId3">
            <a:alphaModFix/>
          </a:blip>
          <a:srcRect/>
          <a:stretch/>
        </p:blipFill>
        <p:spPr>
          <a:xfrm>
            <a:off x="3637375" y="3058450"/>
            <a:ext cx="1869225" cy="33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309850" y="532950"/>
            <a:ext cx="8522400" cy="4046400"/>
          </a:xfrm>
          <a:prstGeom prst="rect">
            <a:avLst/>
          </a:prstGeom>
          <a:noFill/>
          <a:ln>
            <a:noFill/>
          </a:ln>
        </p:spPr>
        <p:txBody>
          <a:bodyPr spcFirstLastPara="1" wrap="square" lIns="91425" tIns="91425" rIns="91425" bIns="91425" anchor="t" anchorCtr="0">
            <a:normAutofit/>
          </a:bodyPr>
          <a:lstStyle/>
          <a:p>
            <a:pPr marL="457200" marR="25400" lvl="0" indent="-323850" algn="just" rtl="0">
              <a:lnSpc>
                <a:spcPct val="115000"/>
              </a:lnSpc>
              <a:spcBef>
                <a:spcPts val="600"/>
              </a:spcBef>
              <a:spcAft>
                <a:spcPts val="0"/>
              </a:spcAft>
              <a:buSzPts val="1500"/>
              <a:buChar char="●"/>
            </a:pPr>
            <a:r>
              <a:rPr lang="en-GB" sz="1500"/>
              <a:t>If everything is in order, it will give you the following output.</a:t>
            </a:r>
            <a:endParaRPr sz="1500"/>
          </a:p>
          <a:p>
            <a:pPr marL="0" lvl="0" indent="0" algn="l" rtl="0">
              <a:lnSpc>
                <a:spcPct val="115000"/>
              </a:lnSpc>
              <a:spcBef>
                <a:spcPts val="700"/>
              </a:spcBef>
              <a:spcAft>
                <a:spcPts val="0"/>
              </a:spcAft>
              <a:buSzPts val="1800"/>
              <a:buNone/>
            </a:pPr>
            <a:endParaRPr sz="1500"/>
          </a:p>
          <a:p>
            <a:pPr marL="0" lvl="0" indent="0" algn="l" rtl="0">
              <a:lnSpc>
                <a:spcPct val="115000"/>
              </a:lnSpc>
              <a:spcBef>
                <a:spcPts val="0"/>
              </a:spcBef>
              <a:spcAft>
                <a:spcPts val="0"/>
              </a:spcAft>
              <a:buSzPts val="1800"/>
              <a:buNone/>
            </a:pPr>
            <a:endParaRPr sz="1500"/>
          </a:p>
          <a:p>
            <a:pPr marL="0" lvl="0" indent="0" algn="l" rtl="0">
              <a:lnSpc>
                <a:spcPct val="115000"/>
              </a:lnSpc>
              <a:spcBef>
                <a:spcPts val="1200"/>
              </a:spcBef>
              <a:spcAft>
                <a:spcPts val="0"/>
              </a:spcAft>
              <a:buSzPts val="1800"/>
              <a:buNone/>
            </a:pPr>
            <a:endParaRPr sz="1500"/>
          </a:p>
          <a:p>
            <a:pPr marL="0" lvl="0" indent="0" algn="l" rtl="0">
              <a:lnSpc>
                <a:spcPct val="115000"/>
              </a:lnSpc>
              <a:spcBef>
                <a:spcPts val="1200"/>
              </a:spcBef>
              <a:spcAft>
                <a:spcPts val="0"/>
              </a:spcAft>
              <a:buSzPts val="1800"/>
              <a:buNone/>
            </a:pPr>
            <a:endParaRPr sz="1500"/>
          </a:p>
          <a:p>
            <a:pPr marL="0" lvl="0" indent="0" algn="l" rtl="0">
              <a:lnSpc>
                <a:spcPct val="115000"/>
              </a:lnSpc>
              <a:spcBef>
                <a:spcPts val="1200"/>
              </a:spcBef>
              <a:spcAft>
                <a:spcPts val="0"/>
              </a:spcAft>
              <a:buSzPts val="1800"/>
              <a:buNone/>
            </a:pPr>
            <a:endParaRPr sz="1500"/>
          </a:p>
          <a:p>
            <a:pPr marL="457200" marR="25400" lvl="0" indent="-323850" algn="just" rtl="0">
              <a:lnSpc>
                <a:spcPct val="115000"/>
              </a:lnSpc>
              <a:spcBef>
                <a:spcPts val="1200"/>
              </a:spcBef>
              <a:spcAft>
                <a:spcPts val="0"/>
              </a:spcAft>
              <a:buSzPts val="1500"/>
              <a:buChar char="●"/>
            </a:pPr>
            <a:r>
              <a:rPr lang="en-GB" sz="1500"/>
              <a:t>If java is not installed in your system, then follow the steps given below for installing java.</a:t>
            </a:r>
            <a:endParaRPr sz="1500"/>
          </a:p>
          <a:p>
            <a:pPr marL="0" lvl="0" indent="0" algn="l" rtl="0">
              <a:lnSpc>
                <a:spcPct val="115000"/>
              </a:lnSpc>
              <a:spcBef>
                <a:spcPts val="700"/>
              </a:spcBef>
              <a:spcAft>
                <a:spcPts val="0"/>
              </a:spcAft>
              <a:buSzPts val="1800"/>
              <a:buNone/>
            </a:pPr>
            <a:endParaRPr sz="1500"/>
          </a:p>
          <a:p>
            <a:pPr marL="0" lvl="0" indent="0" algn="l" rtl="0">
              <a:lnSpc>
                <a:spcPct val="115000"/>
              </a:lnSpc>
              <a:spcBef>
                <a:spcPts val="0"/>
              </a:spcBef>
              <a:spcAft>
                <a:spcPts val="1200"/>
              </a:spcAft>
              <a:buSzPts val="1800"/>
              <a:buNone/>
            </a:pPr>
            <a:endParaRPr sz="1500"/>
          </a:p>
        </p:txBody>
      </p:sp>
      <p:pic>
        <p:nvPicPr>
          <p:cNvPr id="165" name="Google Shape;165;p18"/>
          <p:cNvPicPr preferRelativeResize="0"/>
          <p:nvPr/>
        </p:nvPicPr>
        <p:blipFill rotWithShape="1">
          <a:blip r:embed="rId3">
            <a:alphaModFix/>
          </a:blip>
          <a:srcRect/>
          <a:stretch/>
        </p:blipFill>
        <p:spPr>
          <a:xfrm>
            <a:off x="1402031" y="1403206"/>
            <a:ext cx="6339950" cy="97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body" idx="1"/>
          </p:nvPr>
        </p:nvSpPr>
        <p:spPr>
          <a:xfrm>
            <a:off x="322250" y="470975"/>
            <a:ext cx="8510100" cy="438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GB" sz="1500" b="1"/>
              <a:t>Step 1</a:t>
            </a:r>
            <a:endParaRPr sz="1500" b="1"/>
          </a:p>
          <a:p>
            <a:pPr marL="25400" marR="241300" lvl="0" indent="0" algn="just" rtl="0">
              <a:lnSpc>
                <a:spcPct val="115000"/>
              </a:lnSpc>
              <a:spcBef>
                <a:spcPts val="600"/>
              </a:spcBef>
              <a:spcAft>
                <a:spcPts val="0"/>
              </a:spcAft>
              <a:buClr>
                <a:schemeClr val="dk1"/>
              </a:buClr>
              <a:buSzPts val="1100"/>
              <a:buFont typeface="Arial"/>
              <a:buNone/>
            </a:pPr>
            <a:r>
              <a:rPr lang="en-GB" sz="1500"/>
              <a:t>Download java (JDK &lt;latest version&gt; - X64.tar.gz) by visiting the following link</a:t>
            </a:r>
            <a:r>
              <a:rPr lang="en-GB" sz="1500">
                <a:solidFill>
                  <a:srgbClr val="313131"/>
                </a:solidFill>
                <a:uFill>
                  <a:noFill/>
                </a:uFill>
                <a:hlinkClick r:id="rId3">
                  <a:extLst>
                    <a:ext uri="{A12FA001-AC4F-418D-AE19-62706E023703}">
                      <ahyp:hlinkClr xmlns:ahyp="http://schemas.microsoft.com/office/drawing/2018/hyperlinkcolor" val="tx"/>
                    </a:ext>
                  </a:extLst>
                </a:hlinkClick>
              </a:rPr>
              <a:t> www.oracle.com</a:t>
            </a:r>
            <a:endParaRPr sz="1500">
              <a:solidFill>
                <a:srgbClr val="313131"/>
              </a:solidFill>
            </a:endParaRPr>
          </a:p>
          <a:p>
            <a:pPr marL="25400" marR="25400" lvl="0" indent="0" algn="just" rtl="0">
              <a:lnSpc>
                <a:spcPct val="115000"/>
              </a:lnSpc>
              <a:spcBef>
                <a:spcPts val="700"/>
              </a:spcBef>
              <a:spcAft>
                <a:spcPts val="0"/>
              </a:spcAft>
              <a:buClr>
                <a:schemeClr val="dk1"/>
              </a:buClr>
              <a:buSzPts val="1100"/>
              <a:buFont typeface="Arial"/>
              <a:buNone/>
            </a:pPr>
            <a:r>
              <a:rPr lang="en-GB" sz="1500"/>
              <a:t>Then jdk-7u71-linux-x64.tar.gz will be downloaded into your system.</a:t>
            </a:r>
            <a:endParaRPr sz="1500"/>
          </a:p>
          <a:p>
            <a:pPr marL="0" lvl="0" indent="0" algn="l" rtl="0">
              <a:lnSpc>
                <a:spcPct val="115000"/>
              </a:lnSpc>
              <a:spcBef>
                <a:spcPts val="1400"/>
              </a:spcBef>
              <a:spcAft>
                <a:spcPts val="0"/>
              </a:spcAft>
              <a:buClr>
                <a:schemeClr val="dk1"/>
              </a:buClr>
              <a:buSzPts val="1100"/>
              <a:buFont typeface="Arial"/>
              <a:buNone/>
            </a:pPr>
            <a:r>
              <a:rPr lang="en-GB" sz="1500" b="1"/>
              <a:t>Step 2</a:t>
            </a:r>
            <a:endParaRPr sz="1500" b="1"/>
          </a:p>
          <a:p>
            <a:pPr marL="25400" marR="25400" lvl="0" indent="0" algn="just" rtl="0">
              <a:lnSpc>
                <a:spcPct val="115000"/>
              </a:lnSpc>
              <a:spcBef>
                <a:spcPts val="600"/>
              </a:spcBef>
              <a:spcAft>
                <a:spcPts val="0"/>
              </a:spcAft>
              <a:buClr>
                <a:schemeClr val="dk1"/>
              </a:buClr>
              <a:buSzPts val="1100"/>
              <a:buFont typeface="Arial"/>
              <a:buNone/>
            </a:pPr>
            <a:r>
              <a:rPr lang="en-GB" sz="1500"/>
              <a:t>Generally you will find the downloaded java file in Downloads folder. Verify it and extract the jdk-7u71-linux-x64.gz file using the following commands.</a:t>
            </a:r>
            <a:endParaRPr sz="1500"/>
          </a:p>
          <a:p>
            <a:pPr marL="0" lvl="0" indent="0" algn="l" rtl="0">
              <a:lnSpc>
                <a:spcPct val="115000"/>
              </a:lnSpc>
              <a:spcBef>
                <a:spcPts val="700"/>
              </a:spcBef>
              <a:spcAft>
                <a:spcPts val="1200"/>
              </a:spcAft>
              <a:buSzPts val="1800"/>
              <a:buNone/>
            </a:pPr>
            <a:endParaRPr/>
          </a:p>
        </p:txBody>
      </p:sp>
      <p:pic>
        <p:nvPicPr>
          <p:cNvPr id="171" name="Google Shape;171;p19"/>
          <p:cNvPicPr preferRelativeResize="0"/>
          <p:nvPr/>
        </p:nvPicPr>
        <p:blipFill rotWithShape="1">
          <a:blip r:embed="rId4">
            <a:alphaModFix/>
          </a:blip>
          <a:srcRect/>
          <a:stretch/>
        </p:blipFill>
        <p:spPr>
          <a:xfrm>
            <a:off x="2892325" y="3079925"/>
            <a:ext cx="3369950" cy="1679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body" idx="1"/>
          </p:nvPr>
        </p:nvSpPr>
        <p:spPr>
          <a:xfrm>
            <a:off x="334625" y="520550"/>
            <a:ext cx="8497800" cy="4058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GB" sz="1500" b="1"/>
              <a:t>Step 3</a:t>
            </a:r>
            <a:endParaRPr sz="1500" b="1"/>
          </a:p>
          <a:p>
            <a:pPr marL="25400" marR="25400" lvl="0" indent="0" algn="just" rtl="0">
              <a:lnSpc>
                <a:spcPct val="115000"/>
              </a:lnSpc>
              <a:spcBef>
                <a:spcPts val="600"/>
              </a:spcBef>
              <a:spcAft>
                <a:spcPts val="0"/>
              </a:spcAft>
              <a:buSzPts val="1800"/>
              <a:buNone/>
            </a:pPr>
            <a:r>
              <a:rPr lang="en-GB" sz="1500"/>
              <a:t>To make java available to all the users, you have to move it to the location “/usr/local/”. Open root, and type the following commands.</a:t>
            </a: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0" lvl="0" indent="0" algn="l" rtl="0">
              <a:lnSpc>
                <a:spcPct val="115000"/>
              </a:lnSpc>
              <a:spcBef>
                <a:spcPts val="1400"/>
              </a:spcBef>
              <a:spcAft>
                <a:spcPts val="0"/>
              </a:spcAft>
              <a:buSzPts val="1800"/>
              <a:buNone/>
            </a:pPr>
            <a:r>
              <a:rPr lang="en-GB" sz="1500" b="1"/>
              <a:t>Step 4</a:t>
            </a:r>
            <a:endParaRPr sz="1500" b="1"/>
          </a:p>
          <a:p>
            <a:pPr marL="25400" marR="25400" lvl="0" indent="0" algn="just" rtl="0">
              <a:lnSpc>
                <a:spcPct val="115000"/>
              </a:lnSpc>
              <a:spcBef>
                <a:spcPts val="600"/>
              </a:spcBef>
              <a:spcAft>
                <a:spcPts val="0"/>
              </a:spcAft>
              <a:buSzPts val="1800"/>
              <a:buNone/>
            </a:pPr>
            <a:r>
              <a:rPr lang="en-GB" sz="1500"/>
              <a:t>For setting up PATH and JAVA_HOME variables, add the following commands to ~/.bashrc file.</a:t>
            </a:r>
            <a:endParaRPr sz="1500"/>
          </a:p>
          <a:p>
            <a:pPr marL="25400" marR="25400" lvl="0" indent="0" algn="just" rtl="0">
              <a:lnSpc>
                <a:spcPct val="115000"/>
              </a:lnSpc>
              <a:spcBef>
                <a:spcPts val="700"/>
              </a:spcBef>
              <a:spcAft>
                <a:spcPts val="0"/>
              </a:spcAft>
              <a:buClr>
                <a:schemeClr val="dk1"/>
              </a:buClr>
              <a:buSzPts val="1100"/>
              <a:buFont typeface="Arial"/>
              <a:buNone/>
            </a:pPr>
            <a:endParaRPr sz="1500"/>
          </a:p>
          <a:p>
            <a:pPr marL="0" lvl="0" indent="0" algn="l" rtl="0">
              <a:lnSpc>
                <a:spcPct val="115000"/>
              </a:lnSpc>
              <a:spcBef>
                <a:spcPts val="700"/>
              </a:spcBef>
              <a:spcAft>
                <a:spcPts val="1200"/>
              </a:spcAft>
              <a:buSzPts val="1800"/>
              <a:buNone/>
            </a:pPr>
            <a:endParaRPr sz="1500"/>
          </a:p>
        </p:txBody>
      </p:sp>
      <p:pic>
        <p:nvPicPr>
          <p:cNvPr id="177" name="Google Shape;177;p20"/>
          <p:cNvPicPr preferRelativeResize="0"/>
          <p:nvPr/>
        </p:nvPicPr>
        <p:blipFill rotWithShape="1">
          <a:blip r:embed="rId3">
            <a:alphaModFix/>
          </a:blip>
          <a:srcRect/>
          <a:stretch/>
        </p:blipFill>
        <p:spPr>
          <a:xfrm>
            <a:off x="3066300" y="1772353"/>
            <a:ext cx="3011400" cy="1072075"/>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2534150" y="3839300"/>
            <a:ext cx="4098750" cy="549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body" idx="1"/>
          </p:nvPr>
        </p:nvSpPr>
        <p:spPr>
          <a:xfrm>
            <a:off x="309850" y="570125"/>
            <a:ext cx="8522400" cy="400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500">
                <a:highlight>
                  <a:srgbClr val="FFFFFF"/>
                </a:highlight>
              </a:rPr>
              <a:t>Now apply all the changes into the current running system.</a:t>
            </a:r>
            <a:endParaRPr sz="1500">
              <a:highlight>
                <a:srgbClr val="FFFFFF"/>
              </a:highlight>
            </a:endParaRPr>
          </a:p>
          <a:p>
            <a:pPr marL="0" lvl="0" indent="0" algn="l" rtl="0">
              <a:lnSpc>
                <a:spcPct val="115000"/>
              </a:lnSpc>
              <a:spcBef>
                <a:spcPts val="1200"/>
              </a:spcBef>
              <a:spcAft>
                <a:spcPts val="0"/>
              </a:spcAft>
              <a:buSzPts val="1800"/>
              <a:buNone/>
            </a:pPr>
            <a:endParaRPr sz="1500">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500" b="1"/>
              <a:t>Step 5</a:t>
            </a:r>
            <a:endParaRPr sz="1500" b="1"/>
          </a:p>
          <a:p>
            <a:pPr marL="457200" marR="25400" lvl="0" indent="-323850" algn="just" rtl="0">
              <a:lnSpc>
                <a:spcPct val="115000"/>
              </a:lnSpc>
              <a:spcBef>
                <a:spcPts val="600"/>
              </a:spcBef>
              <a:spcAft>
                <a:spcPts val="0"/>
              </a:spcAft>
              <a:buSzPts val="1500"/>
              <a:buChar char="●"/>
            </a:pPr>
            <a:r>
              <a:rPr lang="en-GB" sz="1500"/>
              <a:t>Use the following commands to configure java alternatives −</a:t>
            </a: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457200" marR="25400" lvl="0" indent="-323850" algn="just" rtl="0">
              <a:lnSpc>
                <a:spcPct val="115000"/>
              </a:lnSpc>
              <a:spcBef>
                <a:spcPts val="700"/>
              </a:spcBef>
              <a:spcAft>
                <a:spcPts val="0"/>
              </a:spcAft>
              <a:buSzPts val="1500"/>
              <a:buChar char="●"/>
            </a:pPr>
            <a:r>
              <a:rPr lang="en-GB" sz="1500">
                <a:highlight>
                  <a:srgbClr val="FFFFFF"/>
                </a:highlight>
              </a:rPr>
              <a:t>Now verify the java -version command from the terminal as explained above.</a:t>
            </a:r>
            <a:endParaRPr sz="1500"/>
          </a:p>
          <a:p>
            <a:pPr marL="0" lvl="0" indent="0" algn="l" rtl="0">
              <a:lnSpc>
                <a:spcPct val="115000"/>
              </a:lnSpc>
              <a:spcBef>
                <a:spcPts val="700"/>
              </a:spcBef>
              <a:spcAft>
                <a:spcPts val="0"/>
              </a:spcAft>
              <a:buSzPts val="1800"/>
              <a:buNone/>
            </a:pPr>
            <a:endParaRPr sz="1500">
              <a:highlight>
                <a:srgbClr val="FFFFFF"/>
              </a:highlight>
            </a:endParaRPr>
          </a:p>
          <a:p>
            <a:pPr marL="0" lvl="0" indent="0" algn="l" rtl="0">
              <a:lnSpc>
                <a:spcPct val="115000"/>
              </a:lnSpc>
              <a:spcBef>
                <a:spcPts val="1200"/>
              </a:spcBef>
              <a:spcAft>
                <a:spcPts val="1200"/>
              </a:spcAft>
              <a:buSzPts val="1800"/>
              <a:buNone/>
            </a:pPr>
            <a:endParaRPr sz="1500">
              <a:highlight>
                <a:srgbClr val="FFFFFF"/>
              </a:highlight>
            </a:endParaRPr>
          </a:p>
        </p:txBody>
      </p:sp>
      <p:pic>
        <p:nvPicPr>
          <p:cNvPr id="184" name="Google Shape;184;p21"/>
          <p:cNvPicPr preferRelativeResize="0"/>
          <p:nvPr/>
        </p:nvPicPr>
        <p:blipFill rotWithShape="1">
          <a:blip r:embed="rId3">
            <a:alphaModFix/>
          </a:blip>
          <a:srcRect/>
          <a:stretch/>
        </p:blipFill>
        <p:spPr>
          <a:xfrm>
            <a:off x="3315850" y="1019975"/>
            <a:ext cx="2512300" cy="428575"/>
          </a:xfrm>
          <a:prstGeom prst="rect">
            <a:avLst/>
          </a:prstGeom>
          <a:noFill/>
          <a:ln>
            <a:noFill/>
          </a:ln>
        </p:spPr>
      </p:pic>
      <p:pic>
        <p:nvPicPr>
          <p:cNvPr id="185" name="Google Shape;185;p21"/>
          <p:cNvPicPr preferRelativeResize="0"/>
          <p:nvPr/>
        </p:nvPicPr>
        <p:blipFill rotWithShape="1">
          <a:blip r:embed="rId4">
            <a:alphaModFix/>
          </a:blip>
          <a:srcRect/>
          <a:stretch/>
        </p:blipFill>
        <p:spPr>
          <a:xfrm>
            <a:off x="1695450" y="2452300"/>
            <a:ext cx="5753100" cy="1428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Downloading Hadoop</a:t>
            </a:r>
            <a:endParaRPr/>
          </a:p>
        </p:txBody>
      </p:sp>
      <p:sp>
        <p:nvSpPr>
          <p:cNvPr id="191" name="Google Shape;191;p22"/>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Char char="●"/>
            </a:pPr>
            <a:r>
              <a:rPr lang="en-GB" sz="1500">
                <a:highlight>
                  <a:srgbClr val="FFFFFF"/>
                </a:highlight>
              </a:rPr>
              <a:t>Download and extract Hadoop 2.4.1 from Apache software foundation using the following commands.</a:t>
            </a:r>
            <a:endParaRPr sz="1500"/>
          </a:p>
        </p:txBody>
      </p:sp>
      <p:pic>
        <p:nvPicPr>
          <p:cNvPr id="192" name="Google Shape;192;p22"/>
          <p:cNvPicPr preferRelativeResize="0"/>
          <p:nvPr/>
        </p:nvPicPr>
        <p:blipFill rotWithShape="1">
          <a:blip r:embed="rId3">
            <a:alphaModFix/>
          </a:blip>
          <a:srcRect/>
          <a:stretch/>
        </p:blipFill>
        <p:spPr>
          <a:xfrm>
            <a:off x="1794525" y="1977200"/>
            <a:ext cx="5554950" cy="1850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Hadoop Operation Modes</a:t>
            </a:r>
            <a:endParaRPr/>
          </a:p>
        </p:txBody>
      </p:sp>
      <p:sp>
        <p:nvSpPr>
          <p:cNvPr id="198" name="Google Shape;198;p23"/>
          <p:cNvSpPr txBox="1">
            <a:spLocks noGrp="1"/>
          </p:cNvSpPr>
          <p:nvPr>
            <p:ph type="body" idx="1"/>
          </p:nvPr>
        </p:nvSpPr>
        <p:spPr>
          <a:xfrm>
            <a:off x="311700" y="1225225"/>
            <a:ext cx="8520600" cy="3583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1000"/>
              </a:spcBef>
              <a:spcAft>
                <a:spcPts val="0"/>
              </a:spcAft>
              <a:buSzPts val="1800"/>
              <a:buNone/>
            </a:pPr>
            <a:r>
              <a:rPr lang="en-GB" sz="1500"/>
              <a:t>Once you have downloaded Hadoop, you can operate your Hadoop cluster in one of the three supported modes −</a:t>
            </a:r>
            <a:endParaRPr sz="1500"/>
          </a:p>
          <a:p>
            <a:pPr marL="457200" marR="0" lvl="0" indent="-323850" algn="l" rtl="0">
              <a:lnSpc>
                <a:spcPct val="150000"/>
              </a:lnSpc>
              <a:spcBef>
                <a:spcPts val="1000"/>
              </a:spcBef>
              <a:spcAft>
                <a:spcPts val="0"/>
              </a:spcAft>
              <a:buSzPts val="1500"/>
              <a:buFont typeface="Open Sans"/>
              <a:buChar char="●"/>
            </a:pPr>
            <a:r>
              <a:rPr lang="en-GB" sz="1500" b="1"/>
              <a:t>Local/Standalone Mode</a:t>
            </a:r>
            <a:r>
              <a:rPr lang="en-GB" sz="1500"/>
              <a:t> − After downloading Hadoop in your system, by default, it is configured in a standalone mode and can be run as a single java process.</a:t>
            </a:r>
            <a:endParaRPr sz="1500"/>
          </a:p>
          <a:p>
            <a:pPr marL="457200" marR="0" lvl="0" indent="-323850" algn="l" rtl="0">
              <a:lnSpc>
                <a:spcPct val="150000"/>
              </a:lnSpc>
              <a:spcBef>
                <a:spcPts val="1000"/>
              </a:spcBef>
              <a:spcAft>
                <a:spcPts val="0"/>
              </a:spcAft>
              <a:buSzPts val="1500"/>
              <a:buFont typeface="Open Sans"/>
              <a:buChar char="●"/>
            </a:pPr>
            <a:r>
              <a:rPr lang="en-GB" sz="1500" b="1"/>
              <a:t>Pseudo Distributed Mode</a:t>
            </a:r>
            <a:r>
              <a:rPr lang="en-GB" sz="1500"/>
              <a:t> − It is a distributed simulation on single machine. Each Hadoop daemon such as hdfs, yarn, MapReduce etc., will run as a separate java process. This mode is useful for development.</a:t>
            </a:r>
            <a:endParaRPr sz="1500"/>
          </a:p>
          <a:p>
            <a:pPr marL="457200" marR="0" lvl="0" indent="-323850" algn="l" rtl="0">
              <a:lnSpc>
                <a:spcPct val="150000"/>
              </a:lnSpc>
              <a:spcBef>
                <a:spcPts val="1000"/>
              </a:spcBef>
              <a:spcAft>
                <a:spcPts val="0"/>
              </a:spcAft>
              <a:buSzPts val="1500"/>
              <a:buFont typeface="Open Sans"/>
              <a:buChar char="●"/>
            </a:pPr>
            <a:r>
              <a:rPr lang="en-GB" sz="1500" b="1"/>
              <a:t>Fully Distributed Mode</a:t>
            </a:r>
            <a:r>
              <a:rPr lang="en-GB" sz="1500"/>
              <a:t> − This mode is fully distributed with minimum two or more machines as a cluster. We will come across this mode in detail in the coming chapters.</a:t>
            </a:r>
            <a:endParaRPr sz="1500"/>
          </a:p>
          <a:p>
            <a:pPr marL="0" lvl="0" indent="0" algn="l" rtl="0">
              <a:lnSpc>
                <a:spcPct val="115000"/>
              </a:lnSpc>
              <a:spcBef>
                <a:spcPts val="400"/>
              </a:spcBef>
              <a:spcAft>
                <a:spcPts val="1200"/>
              </a:spcAft>
              <a:buSzPts val="1800"/>
              <a:buNone/>
            </a:pP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Installing Hadoop in Standalone Mode</a:t>
            </a:r>
            <a:endParaRPr/>
          </a:p>
        </p:txBody>
      </p:sp>
      <p:sp>
        <p:nvSpPr>
          <p:cNvPr id="204" name="Google Shape;204;p2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SzPts val="1800"/>
              <a:buNone/>
            </a:pPr>
            <a:r>
              <a:rPr lang="en-GB" sz="1500"/>
              <a:t>The installation of Hadoop 2.4.1 in standalone mode.</a:t>
            </a:r>
            <a:endParaRPr sz="1500"/>
          </a:p>
          <a:p>
            <a:pPr marL="457200" marR="0" lvl="0" indent="-323850" algn="l" rtl="0">
              <a:lnSpc>
                <a:spcPct val="150000"/>
              </a:lnSpc>
              <a:spcBef>
                <a:spcPts val="1000"/>
              </a:spcBef>
              <a:spcAft>
                <a:spcPts val="0"/>
              </a:spcAft>
              <a:buSzPts val="1500"/>
              <a:buFont typeface="Open Sans"/>
              <a:buChar char="●"/>
            </a:pPr>
            <a:r>
              <a:rPr lang="en-GB" sz="1500"/>
              <a:t>There are no daemons running and everything runs in a single JVM. Standalone mode is suitable for running MapReduce programs during development, since it is easy to test and debug them.</a:t>
            </a:r>
            <a:endParaRPr sz="1500"/>
          </a:p>
          <a:p>
            <a:pPr marL="0" marR="0" lvl="0" indent="0" algn="l" rtl="0">
              <a:lnSpc>
                <a:spcPct val="150000"/>
              </a:lnSpc>
              <a:spcBef>
                <a:spcPts val="1000"/>
              </a:spcBef>
              <a:spcAft>
                <a:spcPts val="0"/>
              </a:spcAft>
              <a:buSzPts val="1800"/>
              <a:buNone/>
            </a:pPr>
            <a:r>
              <a:rPr lang="en-GB" sz="1500" b="1"/>
              <a:t>Setting Up Hadoop</a:t>
            </a:r>
            <a:endParaRPr sz="1500" b="1"/>
          </a:p>
          <a:p>
            <a:pPr marL="457200" marR="0" lvl="0" indent="-323850" algn="l" rtl="0">
              <a:lnSpc>
                <a:spcPct val="150000"/>
              </a:lnSpc>
              <a:spcBef>
                <a:spcPts val="1000"/>
              </a:spcBef>
              <a:spcAft>
                <a:spcPts val="0"/>
              </a:spcAft>
              <a:buSzPts val="1500"/>
              <a:buFont typeface="Open Sans"/>
              <a:buChar char="●"/>
            </a:pPr>
            <a:r>
              <a:rPr lang="en-GB" sz="1500"/>
              <a:t>You can set Hadoop environment variables by appending the following commands to ~/.bashrc file.</a:t>
            </a:r>
            <a:endParaRPr sz="1200">
              <a:latin typeface="Arial"/>
              <a:ea typeface="Arial"/>
              <a:cs typeface="Arial"/>
              <a:sym typeface="Arial"/>
            </a:endParaRPr>
          </a:p>
          <a:p>
            <a:pPr marL="25400" marR="25400" lvl="0" indent="0" algn="just" rtl="0">
              <a:lnSpc>
                <a:spcPct val="115000"/>
              </a:lnSpc>
              <a:spcBef>
                <a:spcPts val="600"/>
              </a:spcBef>
              <a:spcAft>
                <a:spcPts val="0"/>
              </a:spcAft>
              <a:buClr>
                <a:schemeClr val="dk1"/>
              </a:buClr>
              <a:buSzPts val="1100"/>
              <a:buFont typeface="Arial"/>
              <a:buNone/>
            </a:pPr>
            <a:endParaRPr sz="1200">
              <a:latin typeface="Arial"/>
              <a:ea typeface="Arial"/>
              <a:cs typeface="Arial"/>
              <a:sym typeface="Arial"/>
            </a:endParaRPr>
          </a:p>
          <a:p>
            <a:pPr marL="0" lvl="0" indent="0" algn="l" rtl="0">
              <a:lnSpc>
                <a:spcPct val="115000"/>
              </a:lnSpc>
              <a:spcBef>
                <a:spcPts val="700"/>
              </a:spcBef>
              <a:spcAft>
                <a:spcPts val="1200"/>
              </a:spcAft>
              <a:buSzPts val="1800"/>
              <a:buNone/>
            </a:pPr>
            <a:endParaRPr/>
          </a:p>
        </p:txBody>
      </p:sp>
      <p:pic>
        <p:nvPicPr>
          <p:cNvPr id="205" name="Google Shape;205;p24"/>
          <p:cNvPicPr preferRelativeResize="0"/>
          <p:nvPr/>
        </p:nvPicPr>
        <p:blipFill rotWithShape="1">
          <a:blip r:embed="rId3">
            <a:alphaModFix/>
          </a:blip>
          <a:srcRect/>
          <a:stretch/>
        </p:blipFill>
        <p:spPr>
          <a:xfrm>
            <a:off x="2355313" y="3950800"/>
            <a:ext cx="4433375" cy="352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body" idx="1"/>
          </p:nvPr>
        </p:nvSpPr>
        <p:spPr>
          <a:xfrm>
            <a:off x="322250" y="632100"/>
            <a:ext cx="8510100" cy="39471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Char char="●"/>
            </a:pPr>
            <a:r>
              <a:rPr lang="en-GB" sz="1500">
                <a:highlight>
                  <a:srgbClr val="FFFFFF"/>
                </a:highlight>
              </a:rPr>
              <a:t>Before proceeding further, you need to make sure that Hadoop is working fine. Just issue the following command −</a:t>
            </a:r>
            <a:endParaRPr sz="1500">
              <a:highlight>
                <a:srgbClr val="FFFFFF"/>
              </a:highlight>
            </a:endParaRPr>
          </a:p>
          <a:p>
            <a:pPr marL="0" lvl="0" indent="0" algn="l" rtl="0">
              <a:lnSpc>
                <a:spcPct val="115000"/>
              </a:lnSpc>
              <a:spcBef>
                <a:spcPts val="1200"/>
              </a:spcBef>
              <a:spcAft>
                <a:spcPts val="0"/>
              </a:spcAft>
              <a:buSzPts val="1800"/>
              <a:buNone/>
            </a:pPr>
            <a:endParaRPr sz="1500">
              <a:highlight>
                <a:srgbClr val="FFFFFF"/>
              </a:highlight>
            </a:endParaRPr>
          </a:p>
          <a:p>
            <a:pPr marL="457200" lvl="0" indent="-323850" algn="l" rtl="0">
              <a:lnSpc>
                <a:spcPct val="115000"/>
              </a:lnSpc>
              <a:spcBef>
                <a:spcPts val="1200"/>
              </a:spcBef>
              <a:spcAft>
                <a:spcPts val="0"/>
              </a:spcAft>
              <a:buSzPts val="1500"/>
              <a:buChar char="●"/>
            </a:pPr>
            <a:r>
              <a:rPr lang="en-GB" sz="1500">
                <a:highlight>
                  <a:srgbClr val="FFFFFF"/>
                </a:highlight>
              </a:rPr>
              <a:t>If everything is fine with your setup, then you should see the following result −</a:t>
            </a:r>
            <a:endParaRPr sz="1500">
              <a:highlight>
                <a:srgbClr val="FFFFFF"/>
              </a:highlight>
            </a:endParaRPr>
          </a:p>
          <a:p>
            <a:pPr marL="0" lvl="0" indent="0" algn="l" rtl="0">
              <a:lnSpc>
                <a:spcPct val="115000"/>
              </a:lnSpc>
              <a:spcBef>
                <a:spcPts val="1200"/>
              </a:spcBef>
              <a:spcAft>
                <a:spcPts val="0"/>
              </a:spcAft>
              <a:buSzPts val="1800"/>
              <a:buNone/>
            </a:pPr>
            <a:endParaRPr sz="1500">
              <a:highlight>
                <a:srgbClr val="FFFFFF"/>
              </a:highlight>
            </a:endParaRPr>
          </a:p>
          <a:p>
            <a:pPr marL="0" lvl="0" indent="0" algn="l" rtl="0">
              <a:lnSpc>
                <a:spcPct val="115000"/>
              </a:lnSpc>
              <a:spcBef>
                <a:spcPts val="1200"/>
              </a:spcBef>
              <a:spcAft>
                <a:spcPts val="0"/>
              </a:spcAft>
              <a:buSzPts val="1800"/>
              <a:buNone/>
            </a:pPr>
            <a:endParaRPr sz="1500">
              <a:highlight>
                <a:srgbClr val="FFFFFF"/>
              </a:highlight>
            </a:endParaRPr>
          </a:p>
          <a:p>
            <a:pPr marL="0" lvl="0" indent="0" algn="l" rtl="0">
              <a:lnSpc>
                <a:spcPct val="115000"/>
              </a:lnSpc>
              <a:spcBef>
                <a:spcPts val="1200"/>
              </a:spcBef>
              <a:spcAft>
                <a:spcPts val="0"/>
              </a:spcAft>
              <a:buSzPts val="1800"/>
              <a:buNone/>
            </a:pPr>
            <a:endParaRPr sz="1500">
              <a:highlight>
                <a:srgbClr val="FFFFFF"/>
              </a:highlight>
            </a:endParaRPr>
          </a:p>
          <a:p>
            <a:pPr marL="0" lvl="0" indent="0" algn="l" rtl="0">
              <a:lnSpc>
                <a:spcPct val="115000"/>
              </a:lnSpc>
              <a:spcBef>
                <a:spcPts val="1200"/>
              </a:spcBef>
              <a:spcAft>
                <a:spcPts val="0"/>
              </a:spcAft>
              <a:buSzPts val="1800"/>
              <a:buNone/>
            </a:pPr>
            <a:endParaRPr sz="1500">
              <a:highlight>
                <a:srgbClr val="FFFFFF"/>
              </a:highlight>
            </a:endParaRPr>
          </a:p>
          <a:p>
            <a:pPr marL="457200" lvl="0" indent="-323850" algn="l" rtl="0">
              <a:lnSpc>
                <a:spcPct val="115000"/>
              </a:lnSpc>
              <a:spcBef>
                <a:spcPts val="1200"/>
              </a:spcBef>
              <a:spcAft>
                <a:spcPts val="0"/>
              </a:spcAft>
              <a:buSzPts val="1500"/>
              <a:buChar char="●"/>
            </a:pPr>
            <a:r>
              <a:rPr lang="en-GB" sz="1500">
                <a:highlight>
                  <a:srgbClr val="FFFFFF"/>
                </a:highlight>
              </a:rPr>
              <a:t>It means your Hadoop's standalone mode setup is working fine. By default, Hadoop is configured to run in a non-distributed mode on a single machine.</a:t>
            </a:r>
            <a:endParaRPr sz="1500">
              <a:highlight>
                <a:srgbClr val="FFFFFF"/>
              </a:highlight>
            </a:endParaRPr>
          </a:p>
        </p:txBody>
      </p:sp>
      <p:pic>
        <p:nvPicPr>
          <p:cNvPr id="211" name="Google Shape;211;p25"/>
          <p:cNvPicPr preferRelativeResize="0"/>
          <p:nvPr/>
        </p:nvPicPr>
        <p:blipFill rotWithShape="1">
          <a:blip r:embed="rId3">
            <a:alphaModFix/>
          </a:blip>
          <a:srcRect/>
          <a:stretch/>
        </p:blipFill>
        <p:spPr>
          <a:xfrm>
            <a:off x="3401300" y="1267850"/>
            <a:ext cx="2351975" cy="389500"/>
          </a:xfrm>
          <a:prstGeom prst="rect">
            <a:avLst/>
          </a:prstGeom>
          <a:noFill/>
          <a:ln>
            <a:noFill/>
          </a:ln>
        </p:spPr>
      </p:pic>
      <p:pic>
        <p:nvPicPr>
          <p:cNvPr id="212" name="Google Shape;212;p25"/>
          <p:cNvPicPr preferRelativeResize="0"/>
          <p:nvPr/>
        </p:nvPicPr>
        <p:blipFill rotWithShape="1">
          <a:blip r:embed="rId4">
            <a:alphaModFix/>
          </a:blip>
          <a:srcRect/>
          <a:stretch/>
        </p:blipFill>
        <p:spPr>
          <a:xfrm>
            <a:off x="1317088" y="2229853"/>
            <a:ext cx="6832100" cy="130192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body" idx="1"/>
          </p:nvPr>
        </p:nvSpPr>
        <p:spPr>
          <a:xfrm>
            <a:off x="334625" y="532950"/>
            <a:ext cx="8497800" cy="404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000"/>
              </a:spcBef>
              <a:spcAft>
                <a:spcPts val="0"/>
              </a:spcAft>
              <a:buSzPts val="1800"/>
              <a:buNone/>
            </a:pPr>
            <a:r>
              <a:rPr lang="en-GB" sz="1500" b="1"/>
              <a:t>Example</a:t>
            </a:r>
            <a:endParaRPr sz="1500" b="1"/>
          </a:p>
          <a:p>
            <a:pPr marL="457200" marR="25400" lvl="0" indent="-323850" algn="just" rtl="0">
              <a:lnSpc>
                <a:spcPct val="150000"/>
              </a:lnSpc>
              <a:spcBef>
                <a:spcPts val="1000"/>
              </a:spcBef>
              <a:spcAft>
                <a:spcPts val="0"/>
              </a:spcAft>
              <a:buSzPts val="1500"/>
              <a:buChar char="●"/>
            </a:pPr>
            <a:r>
              <a:rPr lang="en-GB" sz="1500"/>
              <a:t>Hadoop installation delivers the following example MapReduce jar file, which provides basic functionality of MapReduce and can be used for calculating, like Pi value, word counts in a given list of files, etc.</a:t>
            </a:r>
            <a:endParaRPr sz="1500"/>
          </a:p>
          <a:p>
            <a:pPr marL="0" lvl="0" indent="0" algn="l" rtl="0">
              <a:lnSpc>
                <a:spcPct val="150000"/>
              </a:lnSpc>
              <a:spcBef>
                <a:spcPts val="1000"/>
              </a:spcBef>
              <a:spcAft>
                <a:spcPts val="0"/>
              </a:spcAft>
              <a:buSzPts val="1800"/>
              <a:buNone/>
            </a:pPr>
            <a:endParaRPr sz="1500"/>
          </a:p>
          <a:p>
            <a:pPr marL="0" lvl="0" indent="0" algn="l" rtl="0">
              <a:lnSpc>
                <a:spcPct val="150000"/>
              </a:lnSpc>
              <a:spcBef>
                <a:spcPts val="1200"/>
              </a:spcBef>
              <a:spcAft>
                <a:spcPts val="1200"/>
              </a:spcAft>
              <a:buSzPts val="1800"/>
              <a:buNone/>
            </a:pPr>
            <a:endParaRPr sz="1500"/>
          </a:p>
        </p:txBody>
      </p:sp>
      <p:pic>
        <p:nvPicPr>
          <p:cNvPr id="218" name="Google Shape;218;p26"/>
          <p:cNvPicPr preferRelativeResize="0"/>
          <p:nvPr/>
        </p:nvPicPr>
        <p:blipFill rotWithShape="1">
          <a:blip r:embed="rId3">
            <a:alphaModFix/>
          </a:blip>
          <a:srcRect/>
          <a:stretch/>
        </p:blipFill>
        <p:spPr>
          <a:xfrm>
            <a:off x="596038" y="2378975"/>
            <a:ext cx="8150226" cy="35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CONTENTS</a:t>
            </a:r>
            <a:endParaRPr/>
          </a:p>
        </p:txBody>
      </p:sp>
      <p:sp>
        <p:nvSpPr>
          <p:cNvPr id="69" name="Google Shape;69;p2"/>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SzPts val="1500"/>
              <a:buChar char="●"/>
            </a:pPr>
            <a:r>
              <a:rPr lang="en-GB" sz="1500"/>
              <a:t>Hadoop Ecosystem Introduction</a:t>
            </a:r>
            <a:endParaRPr sz="1500"/>
          </a:p>
          <a:p>
            <a:pPr marL="457200" lvl="0" indent="-323850" algn="l" rtl="0">
              <a:lnSpc>
                <a:spcPct val="150000"/>
              </a:lnSpc>
              <a:spcBef>
                <a:spcPts val="1200"/>
              </a:spcBef>
              <a:spcAft>
                <a:spcPts val="0"/>
              </a:spcAft>
              <a:buSzPts val="1500"/>
              <a:buChar char="●"/>
            </a:pPr>
            <a:r>
              <a:rPr lang="en-GB" sz="1500"/>
              <a:t>Intro to HDFS</a:t>
            </a:r>
            <a:endParaRPr sz="1500"/>
          </a:p>
          <a:p>
            <a:pPr marL="457200" lvl="0" indent="-323850" algn="l" rtl="0">
              <a:lnSpc>
                <a:spcPct val="150000"/>
              </a:lnSpc>
              <a:spcBef>
                <a:spcPts val="1000"/>
              </a:spcBef>
              <a:spcAft>
                <a:spcPts val="0"/>
              </a:spcAft>
              <a:buSzPts val="1500"/>
              <a:buChar char="●"/>
            </a:pPr>
            <a:r>
              <a:rPr lang="en-GB" sz="1500"/>
              <a:t>Evolution of Hadoop </a:t>
            </a:r>
            <a:endParaRPr sz="1500"/>
          </a:p>
          <a:p>
            <a:pPr marL="457200" lvl="0" indent="-323850" algn="l" rtl="0">
              <a:lnSpc>
                <a:spcPct val="150000"/>
              </a:lnSpc>
              <a:spcBef>
                <a:spcPts val="1000"/>
              </a:spcBef>
              <a:spcAft>
                <a:spcPts val="0"/>
              </a:spcAft>
              <a:buSzPts val="1500"/>
              <a:buChar char="●"/>
            </a:pPr>
            <a:r>
              <a:rPr lang="en-GB" sz="1500"/>
              <a:t>HDFS Commands</a:t>
            </a:r>
            <a:endParaRPr sz="1500"/>
          </a:p>
          <a:p>
            <a:pPr marL="0" lvl="0" indent="0" algn="l" rtl="0">
              <a:lnSpc>
                <a:spcPct val="150000"/>
              </a:lnSpc>
              <a:spcBef>
                <a:spcPts val="1000"/>
              </a:spcBef>
              <a:spcAft>
                <a:spcPts val="1200"/>
              </a:spcAft>
              <a:buSzPts val="1800"/>
              <a:buNone/>
            </a:pP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body" idx="1"/>
          </p:nvPr>
        </p:nvSpPr>
        <p:spPr>
          <a:xfrm>
            <a:off x="322250" y="520550"/>
            <a:ext cx="8510100" cy="4058700"/>
          </a:xfrm>
          <a:prstGeom prst="rect">
            <a:avLst/>
          </a:prstGeom>
          <a:noFill/>
          <a:ln>
            <a:noFill/>
          </a:ln>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SzPts val="1500"/>
              <a:buChar char="●"/>
            </a:pPr>
            <a:r>
              <a:rPr lang="en-GB" sz="1500">
                <a:highlight>
                  <a:srgbClr val="FFFFFF"/>
                </a:highlight>
              </a:rPr>
              <a:t>Let's have an input directory where we will push a few files and our requirement is to count the total number of words in those files. </a:t>
            </a:r>
            <a:endParaRPr sz="1500">
              <a:highlight>
                <a:srgbClr val="FFFFFF"/>
              </a:highlight>
            </a:endParaRPr>
          </a:p>
          <a:p>
            <a:pPr marL="457200" lvl="0" indent="-323850" algn="l" rtl="0">
              <a:lnSpc>
                <a:spcPct val="150000"/>
              </a:lnSpc>
              <a:spcBef>
                <a:spcPts val="1200"/>
              </a:spcBef>
              <a:spcAft>
                <a:spcPts val="0"/>
              </a:spcAft>
              <a:buSzPts val="1500"/>
              <a:buChar char="●"/>
            </a:pPr>
            <a:r>
              <a:rPr lang="en-GB" sz="1500">
                <a:highlight>
                  <a:srgbClr val="FFFFFF"/>
                </a:highlight>
              </a:rPr>
              <a:t>To calculate the total number of words, we do not need to write our MapReduce, provided the .jar file contains the implementation for word count. </a:t>
            </a:r>
            <a:endParaRPr sz="1500">
              <a:highlight>
                <a:srgbClr val="FFFFFF"/>
              </a:highlight>
            </a:endParaRPr>
          </a:p>
          <a:p>
            <a:pPr marL="457200" lvl="0" indent="-323850" algn="l" rtl="0">
              <a:lnSpc>
                <a:spcPct val="150000"/>
              </a:lnSpc>
              <a:spcBef>
                <a:spcPts val="1000"/>
              </a:spcBef>
              <a:spcAft>
                <a:spcPts val="1200"/>
              </a:spcAft>
              <a:buSzPts val="1500"/>
              <a:buChar char="●"/>
            </a:pPr>
            <a:r>
              <a:rPr lang="en-GB" sz="1500">
                <a:highlight>
                  <a:srgbClr val="FFFFFF"/>
                </a:highlight>
              </a:rPr>
              <a:t>You can try other examples using the same .jar file; just issue the following commands to check supported MapReduce functional programs by hadoop-mapreduce-examples-2.2.0.jar file.</a:t>
            </a:r>
            <a:endParaRPr/>
          </a:p>
        </p:txBody>
      </p:sp>
      <p:pic>
        <p:nvPicPr>
          <p:cNvPr id="224" name="Google Shape;224;p27"/>
          <p:cNvPicPr preferRelativeResize="0"/>
          <p:nvPr/>
        </p:nvPicPr>
        <p:blipFill rotWithShape="1">
          <a:blip r:embed="rId3">
            <a:alphaModFix/>
          </a:blip>
          <a:srcRect/>
          <a:stretch/>
        </p:blipFill>
        <p:spPr>
          <a:xfrm>
            <a:off x="1277038" y="3492250"/>
            <a:ext cx="6292475" cy="387075"/>
          </a:xfrm>
          <a:prstGeom prst="rect">
            <a:avLst/>
          </a:prstGeom>
          <a:noFill/>
          <a:ln>
            <a:noFill/>
          </a:ln>
        </p:spPr>
      </p:pic>
      <p:pic>
        <p:nvPicPr>
          <p:cNvPr id="225" name="Google Shape;225;p27"/>
          <p:cNvPicPr preferRelativeResize="0"/>
          <p:nvPr/>
        </p:nvPicPr>
        <p:blipFill rotWithShape="1">
          <a:blip r:embed="rId4">
            <a:alphaModFix/>
          </a:blip>
          <a:srcRect/>
          <a:stretch/>
        </p:blipFill>
        <p:spPr>
          <a:xfrm>
            <a:off x="7569500" y="3492250"/>
            <a:ext cx="419100" cy="387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body" idx="1"/>
          </p:nvPr>
        </p:nvSpPr>
        <p:spPr>
          <a:xfrm>
            <a:off x="334625" y="495750"/>
            <a:ext cx="8497800" cy="4083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50000"/>
              </a:lnSpc>
              <a:spcBef>
                <a:spcPts val="1400"/>
              </a:spcBef>
              <a:spcAft>
                <a:spcPts val="0"/>
              </a:spcAft>
              <a:buClr>
                <a:schemeClr val="dk1"/>
              </a:buClr>
              <a:buSzPts val="1100"/>
              <a:buFont typeface="Arial"/>
              <a:buNone/>
            </a:pPr>
            <a:r>
              <a:rPr lang="en-GB" sz="1500" b="1"/>
              <a:t>Step 1</a:t>
            </a:r>
            <a:endParaRPr sz="1500" b="1"/>
          </a:p>
          <a:p>
            <a:pPr marL="457200" marR="25400" lvl="0" indent="-323850" algn="just" rtl="0">
              <a:lnSpc>
                <a:spcPct val="150000"/>
              </a:lnSpc>
              <a:spcBef>
                <a:spcPts val="600"/>
              </a:spcBef>
              <a:spcAft>
                <a:spcPts val="0"/>
              </a:spcAft>
              <a:buSzPts val="1500"/>
              <a:buChar char="●"/>
            </a:pPr>
            <a:r>
              <a:rPr lang="en-GB" sz="1500"/>
              <a:t>Create temporary content files in the input directory. You can create this input directory anywhere you would like to work.</a:t>
            </a:r>
            <a:endParaRPr sz="1500"/>
          </a:p>
          <a:p>
            <a:pPr marL="25400" marR="25400" lvl="0" indent="0" algn="just" rtl="0">
              <a:lnSpc>
                <a:spcPct val="115000"/>
              </a:lnSpc>
              <a:spcBef>
                <a:spcPts val="700"/>
              </a:spcBef>
              <a:spcAft>
                <a:spcPts val="0"/>
              </a:spcAft>
              <a:buSzPts val="1800"/>
              <a:buNone/>
            </a:pPr>
            <a:endParaRPr sz="1200">
              <a:latin typeface="Arial"/>
              <a:ea typeface="Arial"/>
              <a:cs typeface="Arial"/>
              <a:sym typeface="Arial"/>
            </a:endParaRPr>
          </a:p>
          <a:p>
            <a:pPr marL="25400" marR="25400" lvl="0" indent="0" algn="just" rtl="0">
              <a:lnSpc>
                <a:spcPct val="115000"/>
              </a:lnSpc>
              <a:spcBef>
                <a:spcPts val="700"/>
              </a:spcBef>
              <a:spcAft>
                <a:spcPts val="0"/>
              </a:spcAft>
              <a:buSzPts val="1800"/>
              <a:buNone/>
            </a:pPr>
            <a:endParaRPr sz="1200">
              <a:latin typeface="Arial"/>
              <a:ea typeface="Arial"/>
              <a:cs typeface="Arial"/>
              <a:sym typeface="Arial"/>
            </a:endParaRPr>
          </a:p>
          <a:p>
            <a:pPr marL="25400" marR="25400" lvl="0" indent="0" algn="just" rtl="0">
              <a:lnSpc>
                <a:spcPct val="115000"/>
              </a:lnSpc>
              <a:spcBef>
                <a:spcPts val="700"/>
              </a:spcBef>
              <a:spcAft>
                <a:spcPts val="0"/>
              </a:spcAft>
              <a:buSzPts val="1800"/>
              <a:buNone/>
            </a:pPr>
            <a:endParaRPr sz="1200">
              <a:latin typeface="Arial"/>
              <a:ea typeface="Arial"/>
              <a:cs typeface="Arial"/>
              <a:sym typeface="Arial"/>
            </a:endParaRPr>
          </a:p>
          <a:p>
            <a:pPr marL="457200" marR="25400" lvl="0" indent="-323850" algn="just" rtl="0">
              <a:lnSpc>
                <a:spcPct val="115000"/>
              </a:lnSpc>
              <a:spcBef>
                <a:spcPts val="700"/>
              </a:spcBef>
              <a:spcAft>
                <a:spcPts val="0"/>
              </a:spcAft>
              <a:buSzPts val="1500"/>
              <a:buChar char="●"/>
            </a:pPr>
            <a:r>
              <a:rPr lang="en-GB" sz="1500"/>
              <a:t>It will give the following files in your input directory −</a:t>
            </a:r>
            <a:endParaRPr sz="1500"/>
          </a:p>
          <a:p>
            <a:pPr marL="25400" marR="25400" lvl="0" indent="0" algn="just" rtl="0">
              <a:lnSpc>
                <a:spcPct val="115000"/>
              </a:lnSpc>
              <a:spcBef>
                <a:spcPts val="700"/>
              </a:spcBef>
              <a:spcAft>
                <a:spcPts val="0"/>
              </a:spcAft>
              <a:buSzPts val="1800"/>
              <a:buNone/>
            </a:pPr>
            <a:endParaRPr sz="1200">
              <a:highlight>
                <a:srgbClr val="FFFFFF"/>
              </a:highlight>
              <a:latin typeface="Arial"/>
              <a:ea typeface="Arial"/>
              <a:cs typeface="Arial"/>
              <a:sym typeface="Arial"/>
            </a:endParaRPr>
          </a:p>
          <a:p>
            <a:pPr marL="25400" marR="25400" lvl="0" indent="0" algn="just" rtl="0">
              <a:lnSpc>
                <a:spcPct val="115000"/>
              </a:lnSpc>
              <a:spcBef>
                <a:spcPts val="700"/>
              </a:spcBef>
              <a:spcAft>
                <a:spcPts val="0"/>
              </a:spcAft>
              <a:buClr>
                <a:schemeClr val="dk1"/>
              </a:buClr>
              <a:buSzPts val="1100"/>
              <a:buFont typeface="Arial"/>
              <a:buNone/>
            </a:pPr>
            <a:endParaRPr sz="1200">
              <a:highlight>
                <a:srgbClr val="FFFFFF"/>
              </a:highlight>
              <a:latin typeface="Arial"/>
              <a:ea typeface="Arial"/>
              <a:cs typeface="Arial"/>
              <a:sym typeface="Arial"/>
            </a:endParaRPr>
          </a:p>
          <a:p>
            <a:pPr marL="0" lvl="0" indent="0" algn="l" rtl="0">
              <a:lnSpc>
                <a:spcPct val="115000"/>
              </a:lnSpc>
              <a:spcBef>
                <a:spcPts val="700"/>
              </a:spcBef>
              <a:spcAft>
                <a:spcPts val="0"/>
              </a:spcAft>
              <a:buSzPts val="1800"/>
              <a:buNone/>
            </a:pPr>
            <a:endParaRPr/>
          </a:p>
          <a:p>
            <a:pPr marL="457200" lvl="0" indent="-323850" algn="l" rtl="0">
              <a:lnSpc>
                <a:spcPct val="115000"/>
              </a:lnSpc>
              <a:spcBef>
                <a:spcPts val="1200"/>
              </a:spcBef>
              <a:spcAft>
                <a:spcPts val="0"/>
              </a:spcAft>
              <a:buSzPts val="1500"/>
              <a:buChar char="●"/>
            </a:pPr>
            <a:r>
              <a:rPr lang="en-GB" sz="1500"/>
              <a:t>These files have been copied from the Hadoop installation home directory. For your experiment, you can have different and large sets of files</a:t>
            </a:r>
            <a:endParaRPr/>
          </a:p>
        </p:txBody>
      </p:sp>
      <p:pic>
        <p:nvPicPr>
          <p:cNvPr id="231" name="Google Shape;231;p28"/>
          <p:cNvPicPr preferRelativeResize="0"/>
          <p:nvPr/>
        </p:nvPicPr>
        <p:blipFill rotWithShape="1">
          <a:blip r:embed="rId3">
            <a:alphaModFix/>
          </a:blip>
          <a:srcRect/>
          <a:stretch/>
        </p:blipFill>
        <p:spPr>
          <a:xfrm>
            <a:off x="2753779" y="1600550"/>
            <a:ext cx="3659475" cy="853450"/>
          </a:xfrm>
          <a:prstGeom prst="rect">
            <a:avLst/>
          </a:prstGeom>
          <a:noFill/>
          <a:ln>
            <a:noFill/>
          </a:ln>
        </p:spPr>
      </p:pic>
      <p:pic>
        <p:nvPicPr>
          <p:cNvPr id="232" name="Google Shape;232;p28"/>
          <p:cNvPicPr preferRelativeResize="0"/>
          <p:nvPr/>
        </p:nvPicPr>
        <p:blipFill rotWithShape="1">
          <a:blip r:embed="rId4">
            <a:alphaModFix/>
          </a:blip>
          <a:srcRect/>
          <a:stretch/>
        </p:blipFill>
        <p:spPr>
          <a:xfrm>
            <a:off x="2440400" y="2918225"/>
            <a:ext cx="4286250" cy="819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body" idx="1"/>
          </p:nvPr>
        </p:nvSpPr>
        <p:spPr>
          <a:xfrm>
            <a:off x="309850" y="570125"/>
            <a:ext cx="8522400" cy="400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GB" sz="1500" b="1"/>
              <a:t>Step 2</a:t>
            </a:r>
            <a:endParaRPr sz="1500" b="1"/>
          </a:p>
          <a:p>
            <a:pPr marL="457200" marR="25400" lvl="0" indent="-323850" algn="just" rtl="0">
              <a:lnSpc>
                <a:spcPct val="115000"/>
              </a:lnSpc>
              <a:spcBef>
                <a:spcPts val="600"/>
              </a:spcBef>
              <a:spcAft>
                <a:spcPts val="0"/>
              </a:spcAft>
              <a:buSzPts val="1500"/>
              <a:buChar char="●"/>
            </a:pPr>
            <a:r>
              <a:rPr lang="en-GB" sz="1500"/>
              <a:t>Let's start the Hadoop process to count the total number of words in all the files available in the input directory, as follows −</a:t>
            </a: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0" lvl="0" indent="0" algn="l" rtl="0">
              <a:lnSpc>
                <a:spcPct val="115000"/>
              </a:lnSpc>
              <a:spcBef>
                <a:spcPts val="1400"/>
              </a:spcBef>
              <a:spcAft>
                <a:spcPts val="0"/>
              </a:spcAft>
              <a:buSzPts val="1800"/>
              <a:buNone/>
            </a:pPr>
            <a:r>
              <a:rPr lang="en-GB" sz="1500" b="1"/>
              <a:t>Step 3</a:t>
            </a:r>
            <a:endParaRPr sz="1500" b="1"/>
          </a:p>
          <a:p>
            <a:pPr marL="457200" marR="25400" lvl="0" indent="-323850" algn="just" rtl="0">
              <a:lnSpc>
                <a:spcPct val="115000"/>
              </a:lnSpc>
              <a:spcBef>
                <a:spcPts val="600"/>
              </a:spcBef>
              <a:spcAft>
                <a:spcPts val="0"/>
              </a:spcAft>
              <a:buSzPts val="1500"/>
              <a:buChar char="●"/>
            </a:pPr>
            <a:r>
              <a:rPr lang="en-GB" sz="1500"/>
              <a:t>Step-2 will do the required processing and save the output in output/part-r00000 file, which you can check by using −</a:t>
            </a: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457200" marR="25400" lvl="0" indent="-323850" algn="just" rtl="0">
              <a:lnSpc>
                <a:spcPct val="115000"/>
              </a:lnSpc>
              <a:spcBef>
                <a:spcPts val="700"/>
              </a:spcBef>
              <a:spcAft>
                <a:spcPts val="0"/>
              </a:spcAft>
              <a:buSzPts val="1500"/>
              <a:buChar char="●"/>
            </a:pPr>
            <a:r>
              <a:rPr lang="en-GB" sz="1500">
                <a:highlight>
                  <a:srgbClr val="FFFFFF"/>
                </a:highlight>
              </a:rPr>
              <a:t>It will list down all the words along with their total counts available in all the files available in the input directory.</a:t>
            </a:r>
            <a:endParaRPr sz="1500"/>
          </a:p>
          <a:p>
            <a:pPr marL="25400" marR="25400" lvl="0" indent="0" algn="just" rtl="0">
              <a:lnSpc>
                <a:spcPct val="115000"/>
              </a:lnSpc>
              <a:spcBef>
                <a:spcPts val="700"/>
              </a:spcBef>
              <a:spcAft>
                <a:spcPts val="0"/>
              </a:spcAft>
              <a:buClr>
                <a:schemeClr val="dk1"/>
              </a:buClr>
              <a:buSzPts val="1100"/>
              <a:buFont typeface="Arial"/>
              <a:buNone/>
            </a:pPr>
            <a:endParaRPr sz="1500"/>
          </a:p>
          <a:p>
            <a:pPr marL="0" lvl="0" indent="0" algn="l" rtl="0">
              <a:lnSpc>
                <a:spcPct val="115000"/>
              </a:lnSpc>
              <a:spcBef>
                <a:spcPts val="700"/>
              </a:spcBef>
              <a:spcAft>
                <a:spcPts val="1200"/>
              </a:spcAft>
              <a:buSzPts val="1800"/>
              <a:buNone/>
            </a:pPr>
            <a:endParaRPr sz="1500"/>
          </a:p>
        </p:txBody>
      </p:sp>
      <p:pic>
        <p:nvPicPr>
          <p:cNvPr id="238" name="Google Shape;238;p29"/>
          <p:cNvPicPr preferRelativeResize="0"/>
          <p:nvPr/>
        </p:nvPicPr>
        <p:blipFill rotWithShape="1">
          <a:blip r:embed="rId3">
            <a:alphaModFix/>
          </a:blip>
          <a:srcRect/>
          <a:stretch/>
        </p:blipFill>
        <p:spPr>
          <a:xfrm>
            <a:off x="309850" y="1697975"/>
            <a:ext cx="6508824" cy="306175"/>
          </a:xfrm>
          <a:prstGeom prst="rect">
            <a:avLst/>
          </a:prstGeom>
          <a:noFill/>
          <a:ln>
            <a:noFill/>
          </a:ln>
        </p:spPr>
      </p:pic>
      <p:pic>
        <p:nvPicPr>
          <p:cNvPr id="239" name="Google Shape;239;p29"/>
          <p:cNvPicPr preferRelativeResize="0"/>
          <p:nvPr/>
        </p:nvPicPr>
        <p:blipFill rotWithShape="1">
          <a:blip r:embed="rId4">
            <a:alphaModFix/>
          </a:blip>
          <a:srcRect/>
          <a:stretch/>
        </p:blipFill>
        <p:spPr>
          <a:xfrm>
            <a:off x="6818675" y="1697975"/>
            <a:ext cx="2264750" cy="306175"/>
          </a:xfrm>
          <a:prstGeom prst="rect">
            <a:avLst/>
          </a:prstGeom>
          <a:noFill/>
          <a:ln>
            <a:noFill/>
          </a:ln>
        </p:spPr>
      </p:pic>
      <p:pic>
        <p:nvPicPr>
          <p:cNvPr id="240" name="Google Shape;240;p29"/>
          <p:cNvPicPr preferRelativeResize="0"/>
          <p:nvPr/>
        </p:nvPicPr>
        <p:blipFill rotWithShape="1">
          <a:blip r:embed="rId5">
            <a:alphaModFix/>
          </a:blip>
          <a:srcRect/>
          <a:stretch/>
        </p:blipFill>
        <p:spPr>
          <a:xfrm>
            <a:off x="3823975" y="3511125"/>
            <a:ext cx="1494134" cy="306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0"/>
          <p:cNvPicPr preferRelativeResize="0"/>
          <p:nvPr/>
        </p:nvPicPr>
        <p:blipFill rotWithShape="1">
          <a:blip r:embed="rId3">
            <a:alphaModFix/>
          </a:blip>
          <a:srcRect/>
          <a:stretch/>
        </p:blipFill>
        <p:spPr>
          <a:xfrm>
            <a:off x="2776250" y="366725"/>
            <a:ext cx="2057400" cy="4410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Installing Hadoop in Pseudo Distributed Mode</a:t>
            </a:r>
            <a:endParaRPr/>
          </a:p>
        </p:txBody>
      </p:sp>
      <p:sp>
        <p:nvSpPr>
          <p:cNvPr id="251" name="Google Shape;251;p31"/>
          <p:cNvSpPr txBox="1">
            <a:spLocks noGrp="1"/>
          </p:cNvSpPr>
          <p:nvPr>
            <p:ph type="body" idx="1"/>
          </p:nvPr>
        </p:nvSpPr>
        <p:spPr>
          <a:xfrm>
            <a:off x="311700" y="1225225"/>
            <a:ext cx="8520600" cy="3583800"/>
          </a:xfrm>
          <a:prstGeom prst="rect">
            <a:avLst/>
          </a:prstGeom>
          <a:noFill/>
          <a:ln>
            <a:noFill/>
          </a:ln>
        </p:spPr>
        <p:txBody>
          <a:bodyPr spcFirstLastPara="1" wrap="square" lIns="91425" tIns="91425" rIns="91425" bIns="91425" anchor="t" anchorCtr="0">
            <a:normAutofit/>
          </a:bodyPr>
          <a:lstStyle/>
          <a:p>
            <a:pPr marL="25400" marR="25400" lvl="0" indent="0" algn="just" rtl="0">
              <a:lnSpc>
                <a:spcPct val="115000"/>
              </a:lnSpc>
              <a:spcBef>
                <a:spcPts val="600"/>
              </a:spcBef>
              <a:spcAft>
                <a:spcPts val="0"/>
              </a:spcAft>
              <a:buClr>
                <a:schemeClr val="dk1"/>
              </a:buClr>
              <a:buSzPts val="1100"/>
              <a:buFont typeface="Arial"/>
              <a:buNone/>
            </a:pPr>
            <a:r>
              <a:rPr lang="en-GB" sz="1500"/>
              <a:t>Follow the steps given below to install Hadoop 2.4.1 in pseudo distributed mode.</a:t>
            </a:r>
            <a:endParaRPr sz="1500"/>
          </a:p>
          <a:p>
            <a:pPr marL="0" lvl="0" indent="0" algn="l" rtl="0">
              <a:lnSpc>
                <a:spcPct val="115000"/>
              </a:lnSpc>
              <a:spcBef>
                <a:spcPts val="1400"/>
              </a:spcBef>
              <a:spcAft>
                <a:spcPts val="0"/>
              </a:spcAft>
              <a:buClr>
                <a:schemeClr val="dk1"/>
              </a:buClr>
              <a:buSzPts val="1100"/>
              <a:buFont typeface="Arial"/>
              <a:buNone/>
            </a:pPr>
            <a:r>
              <a:rPr lang="en-GB" sz="1500" b="1"/>
              <a:t>Step 1 − Setting Up Hadoop</a:t>
            </a:r>
            <a:endParaRPr sz="1500" b="1"/>
          </a:p>
          <a:p>
            <a:pPr marL="457200" marR="25400" lvl="0" indent="-323850" algn="just" rtl="0">
              <a:lnSpc>
                <a:spcPct val="115000"/>
              </a:lnSpc>
              <a:spcBef>
                <a:spcPts val="600"/>
              </a:spcBef>
              <a:spcAft>
                <a:spcPts val="0"/>
              </a:spcAft>
              <a:buSzPts val="1500"/>
              <a:buChar char="●"/>
            </a:pPr>
            <a:r>
              <a:rPr lang="en-GB" sz="1500"/>
              <a:t>You can set Hadoop environment variables by appending the following commands to ~/.bashrc file.</a:t>
            </a:r>
            <a:endParaRPr sz="1500"/>
          </a:p>
          <a:p>
            <a:pPr marL="25400" marR="25400" lvl="0" indent="0" algn="just" rtl="0">
              <a:lnSpc>
                <a:spcPct val="115000"/>
              </a:lnSpc>
              <a:spcBef>
                <a:spcPts val="700"/>
              </a:spcBef>
              <a:spcAft>
                <a:spcPts val="0"/>
              </a:spcAft>
              <a:buClr>
                <a:schemeClr val="dk1"/>
              </a:buClr>
              <a:buSzPts val="1100"/>
              <a:buFont typeface="Arial"/>
              <a:buNone/>
            </a:pPr>
            <a:endParaRPr sz="1500"/>
          </a:p>
          <a:p>
            <a:pPr marL="0" lvl="0" indent="0" algn="l" rtl="0">
              <a:lnSpc>
                <a:spcPct val="115000"/>
              </a:lnSpc>
              <a:spcBef>
                <a:spcPts val="700"/>
              </a:spcBef>
              <a:spcAft>
                <a:spcPts val="1200"/>
              </a:spcAft>
              <a:buSzPts val="1800"/>
              <a:buNone/>
            </a:pPr>
            <a:endParaRPr sz="1500"/>
          </a:p>
        </p:txBody>
      </p:sp>
      <p:pic>
        <p:nvPicPr>
          <p:cNvPr id="252" name="Google Shape;252;p31"/>
          <p:cNvPicPr preferRelativeResize="0"/>
          <p:nvPr/>
        </p:nvPicPr>
        <p:blipFill rotWithShape="1">
          <a:blip r:embed="rId3">
            <a:alphaModFix/>
          </a:blip>
          <a:srcRect/>
          <a:stretch/>
        </p:blipFill>
        <p:spPr>
          <a:xfrm>
            <a:off x="2032550" y="2633725"/>
            <a:ext cx="5078912" cy="2007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322250" y="483375"/>
            <a:ext cx="8510100" cy="4095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500">
                <a:highlight>
                  <a:srgbClr val="FFFFFF"/>
                </a:highlight>
              </a:rPr>
              <a:t>Now apply all the changes into the current running system.</a:t>
            </a:r>
            <a:endParaRPr sz="1500">
              <a:highlight>
                <a:srgbClr val="FFFFFF"/>
              </a:highlight>
            </a:endParaRPr>
          </a:p>
          <a:p>
            <a:pPr marL="0" lvl="0" indent="0" algn="l" rtl="0">
              <a:lnSpc>
                <a:spcPct val="115000"/>
              </a:lnSpc>
              <a:spcBef>
                <a:spcPts val="1200"/>
              </a:spcBef>
              <a:spcAft>
                <a:spcPts val="0"/>
              </a:spcAft>
              <a:buSzPts val="1800"/>
              <a:buNone/>
            </a:pPr>
            <a:endParaRPr sz="1500">
              <a:highlight>
                <a:srgbClr val="FFFFFF"/>
              </a:highlight>
            </a:endParaRPr>
          </a:p>
          <a:p>
            <a:pPr marL="0" lvl="0" indent="0" algn="l" rtl="0">
              <a:lnSpc>
                <a:spcPct val="115000"/>
              </a:lnSpc>
              <a:spcBef>
                <a:spcPts val="1200"/>
              </a:spcBef>
              <a:spcAft>
                <a:spcPts val="0"/>
              </a:spcAft>
              <a:buSzPts val="1800"/>
              <a:buNone/>
            </a:pPr>
            <a:endParaRPr sz="1500" b="1">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500" b="1"/>
              <a:t>Step 2 − Hadoop Configuration</a:t>
            </a:r>
            <a:endParaRPr sz="1500" b="1"/>
          </a:p>
          <a:p>
            <a:pPr marL="25400" marR="25400" lvl="0" indent="0" algn="just" rtl="0">
              <a:lnSpc>
                <a:spcPct val="115000"/>
              </a:lnSpc>
              <a:spcBef>
                <a:spcPts val="600"/>
              </a:spcBef>
              <a:spcAft>
                <a:spcPts val="0"/>
              </a:spcAft>
              <a:buClr>
                <a:schemeClr val="dk1"/>
              </a:buClr>
              <a:buSzPts val="1100"/>
              <a:buFont typeface="Arial"/>
              <a:buNone/>
            </a:pPr>
            <a:r>
              <a:rPr lang="en-GB" sz="1500"/>
              <a:t>You can find all the Hadoop configuration files in the location “$HADOOP_HOME/etc/hadoop”. It is required to make changes in those configuration files according to your Hadoop infrastructure.</a:t>
            </a:r>
            <a:endParaRPr sz="1500"/>
          </a:p>
          <a:p>
            <a:pPr marL="0" lvl="0" indent="0" algn="l" rtl="0">
              <a:lnSpc>
                <a:spcPct val="115000"/>
              </a:lnSpc>
              <a:spcBef>
                <a:spcPts val="700"/>
              </a:spcBef>
              <a:spcAft>
                <a:spcPts val="1200"/>
              </a:spcAft>
              <a:buSzPts val="1800"/>
              <a:buNone/>
            </a:pPr>
            <a:endParaRPr sz="1500">
              <a:highlight>
                <a:srgbClr val="FFFFFF"/>
              </a:highlight>
            </a:endParaRPr>
          </a:p>
        </p:txBody>
      </p:sp>
      <p:pic>
        <p:nvPicPr>
          <p:cNvPr id="258" name="Google Shape;258;p32"/>
          <p:cNvPicPr preferRelativeResize="0"/>
          <p:nvPr/>
        </p:nvPicPr>
        <p:blipFill rotWithShape="1">
          <a:blip r:embed="rId3">
            <a:alphaModFix/>
          </a:blip>
          <a:srcRect/>
          <a:stretch/>
        </p:blipFill>
        <p:spPr>
          <a:xfrm>
            <a:off x="3412000" y="1001075"/>
            <a:ext cx="1685675" cy="411850"/>
          </a:xfrm>
          <a:prstGeom prst="rect">
            <a:avLst/>
          </a:prstGeom>
          <a:noFill/>
          <a:ln>
            <a:noFill/>
          </a:ln>
        </p:spPr>
      </p:pic>
      <p:pic>
        <p:nvPicPr>
          <p:cNvPr id="259" name="Google Shape;259;p32"/>
          <p:cNvPicPr preferRelativeResize="0"/>
          <p:nvPr/>
        </p:nvPicPr>
        <p:blipFill rotWithShape="1">
          <a:blip r:embed="rId4">
            <a:alphaModFix/>
          </a:blip>
          <a:srcRect/>
          <a:stretch/>
        </p:blipFill>
        <p:spPr>
          <a:xfrm>
            <a:off x="2814780" y="3293950"/>
            <a:ext cx="3514438" cy="411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body" idx="1"/>
          </p:nvPr>
        </p:nvSpPr>
        <p:spPr>
          <a:xfrm>
            <a:off x="309850" y="532950"/>
            <a:ext cx="8522400" cy="404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Char char="●"/>
            </a:pPr>
            <a:r>
              <a:rPr lang="en-GB" sz="1500">
                <a:highlight>
                  <a:srgbClr val="FFFFFF"/>
                </a:highlight>
              </a:rPr>
              <a:t>In order to develop Hadoop programs in java, you have to reset the java environment variables in hadoop-env.sh file by replacing JAVA_HOME value with the location of java in your system.</a:t>
            </a:r>
            <a:endParaRPr sz="1500">
              <a:highlight>
                <a:srgbClr val="FFFFFF"/>
              </a:highlight>
            </a:endParaRPr>
          </a:p>
          <a:p>
            <a:pPr marL="0" lvl="0" indent="0" algn="l" rtl="0">
              <a:lnSpc>
                <a:spcPct val="115000"/>
              </a:lnSpc>
              <a:spcBef>
                <a:spcPts val="1200"/>
              </a:spcBef>
              <a:spcAft>
                <a:spcPts val="0"/>
              </a:spcAft>
              <a:buSzPts val="1800"/>
              <a:buNone/>
            </a:pPr>
            <a:endParaRPr sz="1500">
              <a:highlight>
                <a:srgbClr val="FFFFFF"/>
              </a:highlight>
            </a:endParaRPr>
          </a:p>
          <a:p>
            <a:pPr marL="457200" lvl="0" indent="-323850" algn="l" rtl="0">
              <a:lnSpc>
                <a:spcPct val="115000"/>
              </a:lnSpc>
              <a:spcBef>
                <a:spcPts val="1200"/>
              </a:spcBef>
              <a:spcAft>
                <a:spcPts val="0"/>
              </a:spcAft>
              <a:buSzPts val="1500"/>
              <a:buChar char="●"/>
            </a:pPr>
            <a:r>
              <a:rPr lang="en-GB" sz="1500">
                <a:highlight>
                  <a:srgbClr val="FFFFFF"/>
                </a:highlight>
              </a:rPr>
              <a:t>The following are the list of files that you have to edit to configure Hadoop.</a:t>
            </a:r>
            <a:endParaRPr sz="1500">
              <a:highlight>
                <a:srgbClr val="FFFFFF"/>
              </a:highlight>
            </a:endParaRPr>
          </a:p>
        </p:txBody>
      </p:sp>
      <p:pic>
        <p:nvPicPr>
          <p:cNvPr id="265" name="Google Shape;265;p33"/>
          <p:cNvPicPr preferRelativeResize="0"/>
          <p:nvPr/>
        </p:nvPicPr>
        <p:blipFill rotWithShape="1">
          <a:blip r:embed="rId3">
            <a:alphaModFix/>
          </a:blip>
          <a:srcRect/>
          <a:stretch/>
        </p:blipFill>
        <p:spPr>
          <a:xfrm>
            <a:off x="2903850" y="1459625"/>
            <a:ext cx="3651825" cy="325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body" idx="1"/>
          </p:nvPr>
        </p:nvSpPr>
        <p:spPr>
          <a:xfrm>
            <a:off x="322250" y="557725"/>
            <a:ext cx="8510100" cy="4021500"/>
          </a:xfrm>
          <a:prstGeom prst="rect">
            <a:avLst/>
          </a:prstGeom>
          <a:noFill/>
          <a:ln>
            <a:noFill/>
          </a:ln>
        </p:spPr>
        <p:txBody>
          <a:bodyPr spcFirstLastPara="1" wrap="square" lIns="91425" tIns="91425" rIns="91425" bIns="91425" anchor="t" anchorCtr="0">
            <a:normAutofit/>
          </a:bodyPr>
          <a:lstStyle/>
          <a:p>
            <a:pPr marL="0" marR="25400" lvl="0" indent="0" algn="just" rtl="0">
              <a:lnSpc>
                <a:spcPct val="115000"/>
              </a:lnSpc>
              <a:spcBef>
                <a:spcPts val="600"/>
              </a:spcBef>
              <a:spcAft>
                <a:spcPts val="0"/>
              </a:spcAft>
              <a:buSzPts val="1800"/>
              <a:buNone/>
            </a:pPr>
            <a:r>
              <a:rPr lang="en-GB" sz="1500" b="1"/>
              <a:t>core-site.xml</a:t>
            </a:r>
            <a:endParaRPr sz="1500" b="1"/>
          </a:p>
          <a:p>
            <a:pPr marL="457200" marR="25400" lvl="0" indent="-323850" algn="just" rtl="0">
              <a:lnSpc>
                <a:spcPct val="115000"/>
              </a:lnSpc>
              <a:spcBef>
                <a:spcPts val="700"/>
              </a:spcBef>
              <a:spcAft>
                <a:spcPts val="0"/>
              </a:spcAft>
              <a:buSzPts val="1500"/>
              <a:buChar char="●"/>
            </a:pPr>
            <a:r>
              <a:rPr lang="en-GB" sz="1500"/>
              <a:t>The core-site.xml file contains information such as the port number used for Hadoop instance, memory allocated for the file system, memory limit for storing the data, and size of Read/Write buffers.</a:t>
            </a:r>
            <a:endParaRPr sz="1500"/>
          </a:p>
          <a:p>
            <a:pPr marL="457200" marR="25400" lvl="0" indent="-323850" algn="just" rtl="0">
              <a:lnSpc>
                <a:spcPct val="115000"/>
              </a:lnSpc>
              <a:spcBef>
                <a:spcPts val="0"/>
              </a:spcBef>
              <a:spcAft>
                <a:spcPts val="0"/>
              </a:spcAft>
              <a:buSzPts val="1500"/>
              <a:buChar char="●"/>
            </a:pPr>
            <a:r>
              <a:rPr lang="en-GB" sz="1500"/>
              <a:t>Open the core-site.xml and add the following properties in between &lt;configuration&gt;, &lt;/configuration&gt; tags.</a:t>
            </a:r>
            <a:endParaRPr sz="1500"/>
          </a:p>
          <a:p>
            <a:pPr marL="457200" marR="25400" lvl="0" indent="0" algn="just" rtl="0">
              <a:lnSpc>
                <a:spcPct val="115000"/>
              </a:lnSpc>
              <a:spcBef>
                <a:spcPts val="700"/>
              </a:spcBef>
              <a:spcAft>
                <a:spcPts val="700"/>
              </a:spcAft>
              <a:buSzPts val="1800"/>
              <a:buNone/>
            </a:pPr>
            <a:endParaRPr sz="1500"/>
          </a:p>
        </p:txBody>
      </p:sp>
      <p:pic>
        <p:nvPicPr>
          <p:cNvPr id="271" name="Google Shape;271;p34"/>
          <p:cNvPicPr preferRelativeResize="0"/>
          <p:nvPr/>
        </p:nvPicPr>
        <p:blipFill rotWithShape="1">
          <a:blip r:embed="rId3">
            <a:alphaModFix/>
          </a:blip>
          <a:srcRect/>
          <a:stretch/>
        </p:blipFill>
        <p:spPr>
          <a:xfrm>
            <a:off x="2867025" y="2800188"/>
            <a:ext cx="3409950" cy="1228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body" idx="1"/>
          </p:nvPr>
        </p:nvSpPr>
        <p:spPr>
          <a:xfrm>
            <a:off x="297450" y="557725"/>
            <a:ext cx="8535000" cy="4021500"/>
          </a:xfrm>
          <a:prstGeom prst="rect">
            <a:avLst/>
          </a:prstGeom>
          <a:noFill/>
          <a:ln>
            <a:noFill/>
          </a:ln>
        </p:spPr>
        <p:txBody>
          <a:bodyPr spcFirstLastPara="1" wrap="square" lIns="91425" tIns="91425" rIns="91425" bIns="91425" anchor="t" anchorCtr="0">
            <a:normAutofit/>
          </a:bodyPr>
          <a:lstStyle/>
          <a:p>
            <a:pPr marL="25400" marR="25400" lvl="0" indent="0" algn="just" rtl="0">
              <a:lnSpc>
                <a:spcPct val="150000"/>
              </a:lnSpc>
              <a:spcBef>
                <a:spcPts val="600"/>
              </a:spcBef>
              <a:spcAft>
                <a:spcPts val="0"/>
              </a:spcAft>
              <a:buSzPts val="1800"/>
              <a:buNone/>
            </a:pPr>
            <a:r>
              <a:rPr lang="en-GB" sz="1500" b="1"/>
              <a:t>hdfs-site.xml</a:t>
            </a:r>
            <a:endParaRPr sz="1500" b="1"/>
          </a:p>
          <a:p>
            <a:pPr marL="457200" marR="25400" lvl="0" indent="-323850" algn="just" rtl="0">
              <a:lnSpc>
                <a:spcPct val="150000"/>
              </a:lnSpc>
              <a:spcBef>
                <a:spcPts val="700"/>
              </a:spcBef>
              <a:spcAft>
                <a:spcPts val="0"/>
              </a:spcAft>
              <a:buSzPts val="1500"/>
              <a:buChar char="●"/>
            </a:pPr>
            <a:r>
              <a:rPr lang="en-GB" sz="1500"/>
              <a:t>The hdfs-site.xml file contains information such as the value of replication data, namenode path, and datanode paths of your local file systems. It means the place where you want to store the Hadoop infrastructure.</a:t>
            </a:r>
            <a:endParaRPr sz="1500"/>
          </a:p>
          <a:p>
            <a:pPr marL="457200" marR="25400" lvl="0" indent="-323850" algn="just" rtl="0">
              <a:lnSpc>
                <a:spcPct val="150000"/>
              </a:lnSpc>
              <a:spcBef>
                <a:spcPts val="0"/>
              </a:spcBef>
              <a:spcAft>
                <a:spcPts val="0"/>
              </a:spcAft>
              <a:buSzPts val="1500"/>
              <a:buChar char="●"/>
            </a:pPr>
            <a:r>
              <a:rPr lang="en-GB" sz="1500"/>
              <a:t>Let us assume the following data.</a:t>
            </a:r>
            <a:endParaRPr sz="1500"/>
          </a:p>
          <a:p>
            <a:pPr marL="0" lvl="0" indent="0" algn="l" rtl="0">
              <a:lnSpc>
                <a:spcPct val="115000"/>
              </a:lnSpc>
              <a:spcBef>
                <a:spcPts val="70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1200"/>
              </a:spcAft>
              <a:buSzPts val="1800"/>
              <a:buNone/>
            </a:pPr>
            <a:endParaRPr/>
          </a:p>
        </p:txBody>
      </p:sp>
      <p:pic>
        <p:nvPicPr>
          <p:cNvPr id="277" name="Google Shape;277;p35"/>
          <p:cNvPicPr preferRelativeResize="0"/>
          <p:nvPr/>
        </p:nvPicPr>
        <p:blipFill rotWithShape="1">
          <a:blip r:embed="rId3">
            <a:alphaModFix/>
          </a:blip>
          <a:srcRect/>
          <a:stretch/>
        </p:blipFill>
        <p:spPr>
          <a:xfrm>
            <a:off x="1738413" y="2571750"/>
            <a:ext cx="5915025" cy="1695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body" idx="1"/>
          </p:nvPr>
        </p:nvSpPr>
        <p:spPr>
          <a:xfrm>
            <a:off x="309850" y="384225"/>
            <a:ext cx="8522400" cy="41949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Char char="●"/>
            </a:pPr>
            <a:r>
              <a:rPr lang="en-GB" sz="1500">
                <a:highlight>
                  <a:srgbClr val="FFFFFF"/>
                </a:highlight>
              </a:rPr>
              <a:t>Open this file and add the following properties in between the &lt;configuration&gt; &lt;/configuration&gt; tags in this file.</a:t>
            </a:r>
            <a:endParaRPr sz="1500">
              <a:highlight>
                <a:srgbClr val="FFFFFF"/>
              </a:highlight>
            </a:endParaRPr>
          </a:p>
        </p:txBody>
      </p:sp>
      <p:pic>
        <p:nvPicPr>
          <p:cNvPr id="283" name="Google Shape;283;p36"/>
          <p:cNvPicPr preferRelativeResize="0"/>
          <p:nvPr/>
        </p:nvPicPr>
        <p:blipFill rotWithShape="1">
          <a:blip r:embed="rId3">
            <a:alphaModFix/>
          </a:blip>
          <a:srcRect/>
          <a:stretch/>
        </p:blipFill>
        <p:spPr>
          <a:xfrm>
            <a:off x="1735725" y="1140250"/>
            <a:ext cx="5917425" cy="352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Hadoop - Introduction</a:t>
            </a:r>
            <a:endParaRPr/>
          </a:p>
        </p:txBody>
      </p:sp>
      <p:sp>
        <p:nvSpPr>
          <p:cNvPr id="75" name="Google Shape;75;p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SzPts val="1500"/>
              <a:buChar char="●"/>
            </a:pPr>
            <a:r>
              <a:rPr lang="en-GB" sz="1500">
                <a:highlight>
                  <a:srgbClr val="FFFFFF"/>
                </a:highlight>
              </a:rPr>
              <a:t>Hadoop is an Apache open source framework written in java that allows distributed processing of large datasets across clusters of computers using simple programming models. </a:t>
            </a:r>
            <a:endParaRPr sz="1500">
              <a:highlight>
                <a:srgbClr val="FFFFFF"/>
              </a:highlight>
            </a:endParaRPr>
          </a:p>
          <a:p>
            <a:pPr marL="457200" lvl="0" indent="-323850" algn="l" rtl="0">
              <a:lnSpc>
                <a:spcPct val="150000"/>
              </a:lnSpc>
              <a:spcBef>
                <a:spcPts val="1200"/>
              </a:spcBef>
              <a:spcAft>
                <a:spcPts val="0"/>
              </a:spcAft>
              <a:buSzPts val="1500"/>
              <a:buChar char="●"/>
            </a:pPr>
            <a:r>
              <a:rPr lang="en-GB" sz="1500">
                <a:highlight>
                  <a:srgbClr val="FFFFFF"/>
                </a:highlight>
              </a:rPr>
              <a:t>The Hadoop framework application works in an environment that provides distributed storage and computation across clusters of computers. </a:t>
            </a:r>
            <a:endParaRPr sz="1500">
              <a:highlight>
                <a:srgbClr val="FFFFFF"/>
              </a:highlight>
            </a:endParaRPr>
          </a:p>
          <a:p>
            <a:pPr marL="457200" lvl="0" indent="-323850" algn="l" rtl="0">
              <a:lnSpc>
                <a:spcPct val="150000"/>
              </a:lnSpc>
              <a:spcBef>
                <a:spcPts val="1000"/>
              </a:spcBef>
              <a:spcAft>
                <a:spcPts val="1200"/>
              </a:spcAft>
              <a:buSzPts val="1500"/>
              <a:buChar char="●"/>
            </a:pPr>
            <a:r>
              <a:rPr lang="en-GB" sz="1500">
                <a:highlight>
                  <a:srgbClr val="FFFFFF"/>
                </a:highlight>
              </a:rPr>
              <a:t>Hadoop is designed to scale up from single server to thousands of machines, each offering local computation and storage.</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body" idx="1"/>
          </p:nvPr>
        </p:nvSpPr>
        <p:spPr>
          <a:xfrm>
            <a:off x="309850" y="495750"/>
            <a:ext cx="8522400" cy="4083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500" b="1"/>
              <a:t>yarn-site.xml</a:t>
            </a:r>
            <a:endParaRPr sz="1500" b="1"/>
          </a:p>
          <a:p>
            <a:pPr marL="457200" lvl="0" indent="-323850" algn="l" rtl="0">
              <a:lnSpc>
                <a:spcPct val="115000"/>
              </a:lnSpc>
              <a:spcBef>
                <a:spcPts val="1200"/>
              </a:spcBef>
              <a:spcAft>
                <a:spcPts val="0"/>
              </a:spcAft>
              <a:buSzPts val="1500"/>
              <a:buChar char="●"/>
            </a:pPr>
            <a:r>
              <a:rPr lang="en-GB" sz="1500">
                <a:highlight>
                  <a:srgbClr val="FFFFFF"/>
                </a:highlight>
              </a:rPr>
              <a:t>This file is used to configure yarn into Hadoop. Open the yarn-site.xml file and add the following properties in between the &lt;configuration&gt;, &lt;/configuration&gt; tags in this file.</a:t>
            </a:r>
            <a:endParaRPr sz="1500"/>
          </a:p>
        </p:txBody>
      </p:sp>
      <p:pic>
        <p:nvPicPr>
          <p:cNvPr id="289" name="Google Shape;289;p37"/>
          <p:cNvPicPr preferRelativeResize="0"/>
          <p:nvPr/>
        </p:nvPicPr>
        <p:blipFill rotWithShape="1">
          <a:blip r:embed="rId3">
            <a:alphaModFix/>
          </a:blip>
          <a:srcRect/>
          <a:stretch/>
        </p:blipFill>
        <p:spPr>
          <a:xfrm>
            <a:off x="2219415" y="1797188"/>
            <a:ext cx="4705175" cy="1549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body" idx="1"/>
          </p:nvPr>
        </p:nvSpPr>
        <p:spPr>
          <a:xfrm>
            <a:off x="322250" y="532950"/>
            <a:ext cx="8510100" cy="404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500" b="1"/>
              <a:t>mapred-site.xml</a:t>
            </a:r>
            <a:endParaRPr sz="1500" b="1"/>
          </a:p>
          <a:p>
            <a:pPr marL="457200" lvl="0" indent="-323850" algn="l" rtl="0">
              <a:lnSpc>
                <a:spcPct val="115000"/>
              </a:lnSpc>
              <a:spcBef>
                <a:spcPts val="1200"/>
              </a:spcBef>
              <a:spcAft>
                <a:spcPts val="0"/>
              </a:spcAft>
              <a:buSzPts val="1500"/>
              <a:buChar char="●"/>
            </a:pPr>
            <a:r>
              <a:rPr lang="en-GB" sz="1500">
                <a:highlight>
                  <a:srgbClr val="FFFFFF"/>
                </a:highlight>
              </a:rPr>
              <a:t>This file is used to specify which MapReduce framework we are using. By default, Hadoop contains a template of yarn-site.xml. First of all, it is required to copy the file from mapred-site.xml.template to mapred-site.xml file using the following command.</a:t>
            </a:r>
            <a:endParaRPr sz="1500">
              <a:highlight>
                <a:srgbClr val="FFFFFF"/>
              </a:highlight>
            </a:endParaRPr>
          </a:p>
          <a:p>
            <a:pPr marL="0" lvl="0" indent="0" algn="l" rtl="0">
              <a:lnSpc>
                <a:spcPct val="115000"/>
              </a:lnSpc>
              <a:spcBef>
                <a:spcPts val="1200"/>
              </a:spcBef>
              <a:spcAft>
                <a:spcPts val="0"/>
              </a:spcAft>
              <a:buSzPts val="1800"/>
              <a:buNone/>
            </a:pPr>
            <a:endParaRPr sz="1500">
              <a:highlight>
                <a:srgbClr val="FFFFFF"/>
              </a:highlight>
            </a:endParaRPr>
          </a:p>
          <a:p>
            <a:pPr marL="457200" lvl="0" indent="-323850" algn="l" rtl="0">
              <a:lnSpc>
                <a:spcPct val="115000"/>
              </a:lnSpc>
              <a:spcBef>
                <a:spcPts val="1200"/>
              </a:spcBef>
              <a:spcAft>
                <a:spcPts val="0"/>
              </a:spcAft>
              <a:buSzPts val="1500"/>
              <a:buChar char="●"/>
            </a:pPr>
            <a:r>
              <a:rPr lang="en-GB" sz="1500">
                <a:highlight>
                  <a:srgbClr val="FFFFFF"/>
                </a:highlight>
              </a:rPr>
              <a:t>Open mapred-site.xml file and add the following properties in between the &lt;configuration&gt;, &lt;/configuration&gt;tags in this file.</a:t>
            </a:r>
            <a:endParaRPr sz="1500">
              <a:highlight>
                <a:srgbClr val="FFFFFF"/>
              </a:highlight>
            </a:endParaRPr>
          </a:p>
        </p:txBody>
      </p:sp>
      <p:pic>
        <p:nvPicPr>
          <p:cNvPr id="295" name="Google Shape;295;p38"/>
          <p:cNvPicPr preferRelativeResize="0"/>
          <p:nvPr/>
        </p:nvPicPr>
        <p:blipFill rotWithShape="1">
          <a:blip r:embed="rId3">
            <a:alphaModFix/>
          </a:blip>
          <a:srcRect/>
          <a:stretch/>
        </p:blipFill>
        <p:spPr>
          <a:xfrm>
            <a:off x="2185000" y="1905900"/>
            <a:ext cx="4049175" cy="421550"/>
          </a:xfrm>
          <a:prstGeom prst="rect">
            <a:avLst/>
          </a:prstGeom>
          <a:noFill/>
          <a:ln>
            <a:noFill/>
          </a:ln>
        </p:spPr>
      </p:pic>
      <p:pic>
        <p:nvPicPr>
          <p:cNvPr id="296" name="Google Shape;296;p38"/>
          <p:cNvPicPr preferRelativeResize="0"/>
          <p:nvPr/>
        </p:nvPicPr>
        <p:blipFill rotWithShape="1">
          <a:blip r:embed="rId4">
            <a:alphaModFix/>
          </a:blip>
          <a:srcRect/>
          <a:stretch/>
        </p:blipFill>
        <p:spPr>
          <a:xfrm>
            <a:off x="2280212" y="3075696"/>
            <a:ext cx="3858750" cy="142878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Verifying Hadoop Installation</a:t>
            </a:r>
            <a:endParaRPr/>
          </a:p>
        </p:txBody>
      </p:sp>
      <p:sp>
        <p:nvSpPr>
          <p:cNvPr id="302" name="Google Shape;302;p39"/>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25400" marR="25400" lvl="0" indent="0" algn="just" rtl="0">
              <a:lnSpc>
                <a:spcPct val="115000"/>
              </a:lnSpc>
              <a:spcBef>
                <a:spcPts val="600"/>
              </a:spcBef>
              <a:spcAft>
                <a:spcPts val="0"/>
              </a:spcAft>
              <a:buClr>
                <a:schemeClr val="dk1"/>
              </a:buClr>
              <a:buSzPts val="1100"/>
              <a:buFont typeface="Arial"/>
              <a:buNone/>
            </a:pPr>
            <a:r>
              <a:rPr lang="en-GB" sz="1500">
                <a:highlight>
                  <a:srgbClr val="FFFFFF"/>
                </a:highlight>
              </a:rPr>
              <a:t>The following steps are used to verify the Hadoop installation.</a:t>
            </a:r>
            <a:endParaRPr sz="1500">
              <a:highlight>
                <a:srgbClr val="FFFFFF"/>
              </a:highlight>
            </a:endParaRPr>
          </a:p>
          <a:p>
            <a:pPr marL="25400" marR="25400" lvl="0" indent="0" algn="just" rtl="0">
              <a:lnSpc>
                <a:spcPct val="115000"/>
              </a:lnSpc>
              <a:spcBef>
                <a:spcPts val="700"/>
              </a:spcBef>
              <a:spcAft>
                <a:spcPts val="0"/>
              </a:spcAft>
              <a:buSzPts val="1800"/>
              <a:buNone/>
            </a:pPr>
            <a:r>
              <a:rPr lang="en-GB" sz="1500" b="1">
                <a:highlight>
                  <a:srgbClr val="FFFFFF"/>
                </a:highlight>
              </a:rPr>
              <a:t>Step 1 − Name Node Setup</a:t>
            </a:r>
            <a:endParaRPr sz="1500" b="1">
              <a:highlight>
                <a:srgbClr val="FFFFFF"/>
              </a:highlight>
            </a:endParaRPr>
          </a:p>
          <a:p>
            <a:pPr marL="457200" marR="25400" lvl="0" indent="-323850" algn="just" rtl="0">
              <a:lnSpc>
                <a:spcPct val="115000"/>
              </a:lnSpc>
              <a:spcBef>
                <a:spcPts val="700"/>
              </a:spcBef>
              <a:spcAft>
                <a:spcPts val="0"/>
              </a:spcAft>
              <a:buSzPts val="1500"/>
              <a:buChar char="●"/>
            </a:pPr>
            <a:r>
              <a:rPr lang="en-GB" sz="1500">
                <a:highlight>
                  <a:srgbClr val="FFFFFF"/>
                </a:highlight>
              </a:rPr>
              <a:t>Set up the namenode using the command “hdfs namenode -format” as follows.</a:t>
            </a:r>
            <a:endParaRPr sz="1500">
              <a:highlight>
                <a:srgbClr val="FFFFFF"/>
              </a:highlight>
            </a:endParaRPr>
          </a:p>
          <a:p>
            <a:pPr marL="0" lvl="0" indent="0" algn="l" rtl="0">
              <a:lnSpc>
                <a:spcPct val="115000"/>
              </a:lnSpc>
              <a:spcBef>
                <a:spcPts val="700"/>
              </a:spcBef>
              <a:spcAft>
                <a:spcPts val="0"/>
              </a:spcAft>
              <a:buSzPts val="1800"/>
              <a:buNone/>
            </a:pPr>
            <a:endParaRPr sz="1500">
              <a:highlight>
                <a:srgbClr val="FFFFFF"/>
              </a:highlight>
            </a:endParaRPr>
          </a:p>
          <a:p>
            <a:pPr marL="0" lvl="0" indent="0" algn="l" rtl="0">
              <a:lnSpc>
                <a:spcPct val="115000"/>
              </a:lnSpc>
              <a:spcBef>
                <a:spcPts val="1200"/>
              </a:spcBef>
              <a:spcAft>
                <a:spcPts val="1200"/>
              </a:spcAft>
              <a:buSzPts val="1800"/>
              <a:buNone/>
            </a:pPr>
            <a:endParaRPr sz="1500">
              <a:highlight>
                <a:srgbClr val="FFFFFF"/>
              </a:highlight>
            </a:endParaRPr>
          </a:p>
        </p:txBody>
      </p:sp>
      <p:pic>
        <p:nvPicPr>
          <p:cNvPr id="303" name="Google Shape;303;p39"/>
          <p:cNvPicPr preferRelativeResize="0"/>
          <p:nvPr/>
        </p:nvPicPr>
        <p:blipFill rotWithShape="1">
          <a:blip r:embed="rId3">
            <a:alphaModFix/>
          </a:blip>
          <a:srcRect/>
          <a:stretch/>
        </p:blipFill>
        <p:spPr>
          <a:xfrm>
            <a:off x="2990625" y="2609538"/>
            <a:ext cx="2575700" cy="5853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0"/>
          <p:cNvSpPr txBox="1">
            <a:spLocks noGrp="1"/>
          </p:cNvSpPr>
          <p:nvPr>
            <p:ph type="body" idx="1"/>
          </p:nvPr>
        </p:nvSpPr>
        <p:spPr>
          <a:xfrm>
            <a:off x="322250" y="545325"/>
            <a:ext cx="8510100" cy="40338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sz="1500">
                <a:highlight>
                  <a:srgbClr val="FFFFFF"/>
                </a:highlight>
              </a:rPr>
              <a:t>The expected result is as follows</a:t>
            </a:r>
            <a:r>
              <a:rPr lang="en-GB" sz="1200">
                <a:highlight>
                  <a:srgbClr val="FFFFFF"/>
                </a:highlight>
                <a:latin typeface="Arial"/>
                <a:ea typeface="Arial"/>
                <a:cs typeface="Arial"/>
                <a:sym typeface="Arial"/>
              </a:rPr>
              <a:t>.</a:t>
            </a:r>
            <a:endParaRPr sz="1200">
              <a:highlight>
                <a:srgbClr val="FFFFFF"/>
              </a:highlight>
              <a:latin typeface="Arial"/>
              <a:ea typeface="Arial"/>
              <a:cs typeface="Arial"/>
              <a:sym typeface="Arial"/>
            </a:endParaRPr>
          </a:p>
          <a:p>
            <a:pPr marL="0" lvl="0" indent="0" algn="l" rtl="0">
              <a:lnSpc>
                <a:spcPct val="115000"/>
              </a:lnSpc>
              <a:spcBef>
                <a:spcPts val="1200"/>
              </a:spcBef>
              <a:spcAft>
                <a:spcPts val="1200"/>
              </a:spcAft>
              <a:buSzPts val="1800"/>
              <a:buNone/>
            </a:pPr>
            <a:endParaRPr sz="1200">
              <a:highlight>
                <a:srgbClr val="FFFFFF"/>
              </a:highlight>
              <a:latin typeface="Arial"/>
              <a:ea typeface="Arial"/>
              <a:cs typeface="Arial"/>
              <a:sym typeface="Arial"/>
            </a:endParaRPr>
          </a:p>
        </p:txBody>
      </p:sp>
      <p:pic>
        <p:nvPicPr>
          <p:cNvPr id="309" name="Google Shape;309;p40"/>
          <p:cNvPicPr preferRelativeResize="0"/>
          <p:nvPr/>
        </p:nvPicPr>
        <p:blipFill rotWithShape="1">
          <a:blip r:embed="rId3">
            <a:alphaModFix/>
          </a:blip>
          <a:srcRect/>
          <a:stretch/>
        </p:blipFill>
        <p:spPr>
          <a:xfrm>
            <a:off x="1738850" y="1140588"/>
            <a:ext cx="5676900" cy="3438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body" idx="1"/>
          </p:nvPr>
        </p:nvSpPr>
        <p:spPr>
          <a:xfrm>
            <a:off x="309850" y="470975"/>
            <a:ext cx="8522400" cy="410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GB" sz="1500" b="1"/>
              <a:t>Step 2 − Verifying Hadoop dfs</a:t>
            </a:r>
            <a:endParaRPr sz="1500" b="1"/>
          </a:p>
          <a:p>
            <a:pPr marL="457200" marR="25400" lvl="0" indent="-323850" algn="just" rtl="0">
              <a:lnSpc>
                <a:spcPct val="115000"/>
              </a:lnSpc>
              <a:spcBef>
                <a:spcPts val="600"/>
              </a:spcBef>
              <a:spcAft>
                <a:spcPts val="0"/>
              </a:spcAft>
              <a:buSzPts val="1500"/>
              <a:buChar char="●"/>
            </a:pPr>
            <a:r>
              <a:rPr lang="en-GB" sz="1500"/>
              <a:t>The following command is used to start dfs. Executing this command will start your Hadoop file system.</a:t>
            </a:r>
            <a:endParaRPr sz="1500"/>
          </a:p>
          <a:p>
            <a:pPr marL="2540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457200" marR="25400" lvl="0" indent="-323850" algn="just" rtl="0">
              <a:lnSpc>
                <a:spcPct val="115000"/>
              </a:lnSpc>
              <a:spcBef>
                <a:spcPts val="700"/>
              </a:spcBef>
              <a:spcAft>
                <a:spcPts val="0"/>
              </a:spcAft>
              <a:buSzPts val="1500"/>
              <a:buChar char="●"/>
            </a:pPr>
            <a:r>
              <a:rPr lang="en-GB" sz="1500">
                <a:highlight>
                  <a:srgbClr val="FFFFFF"/>
                </a:highlight>
              </a:rPr>
              <a:t>The expected output is as follows −</a:t>
            </a:r>
            <a:endParaRPr sz="1500">
              <a:highlight>
                <a:srgbClr val="FFFFFF"/>
              </a:highlight>
            </a:endParaRPr>
          </a:p>
          <a:p>
            <a:pPr marL="25400" marR="25400" lvl="0" indent="0" algn="just" rtl="0">
              <a:lnSpc>
                <a:spcPct val="115000"/>
              </a:lnSpc>
              <a:spcBef>
                <a:spcPts val="700"/>
              </a:spcBef>
              <a:spcAft>
                <a:spcPts val="0"/>
              </a:spcAft>
              <a:buClr>
                <a:schemeClr val="dk1"/>
              </a:buClr>
              <a:buSzPts val="1100"/>
              <a:buFont typeface="Arial"/>
              <a:buNone/>
            </a:pPr>
            <a:endParaRPr sz="1500">
              <a:highlight>
                <a:srgbClr val="FFFFFF"/>
              </a:highlight>
            </a:endParaRPr>
          </a:p>
          <a:p>
            <a:pPr marL="0" lvl="0" indent="0" algn="l" rtl="0">
              <a:lnSpc>
                <a:spcPct val="115000"/>
              </a:lnSpc>
              <a:spcBef>
                <a:spcPts val="700"/>
              </a:spcBef>
              <a:spcAft>
                <a:spcPts val="1200"/>
              </a:spcAft>
              <a:buSzPts val="1800"/>
              <a:buNone/>
            </a:pPr>
            <a:endParaRPr sz="1500"/>
          </a:p>
        </p:txBody>
      </p:sp>
      <p:pic>
        <p:nvPicPr>
          <p:cNvPr id="315" name="Google Shape;315;p41"/>
          <p:cNvPicPr preferRelativeResize="0"/>
          <p:nvPr/>
        </p:nvPicPr>
        <p:blipFill rotWithShape="1">
          <a:blip r:embed="rId3">
            <a:alphaModFix/>
          </a:blip>
          <a:srcRect/>
          <a:stretch/>
        </p:blipFill>
        <p:spPr>
          <a:xfrm>
            <a:off x="3432838" y="1434775"/>
            <a:ext cx="2276425" cy="387150"/>
          </a:xfrm>
          <a:prstGeom prst="rect">
            <a:avLst/>
          </a:prstGeom>
          <a:noFill/>
          <a:ln>
            <a:noFill/>
          </a:ln>
        </p:spPr>
      </p:pic>
      <p:pic>
        <p:nvPicPr>
          <p:cNvPr id="316" name="Google Shape;316;p41"/>
          <p:cNvPicPr preferRelativeResize="0"/>
          <p:nvPr/>
        </p:nvPicPr>
        <p:blipFill rotWithShape="1">
          <a:blip r:embed="rId4">
            <a:alphaModFix/>
          </a:blip>
          <a:srcRect/>
          <a:stretch/>
        </p:blipFill>
        <p:spPr>
          <a:xfrm>
            <a:off x="2175513" y="2710688"/>
            <a:ext cx="4791075" cy="1457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body" idx="1"/>
          </p:nvPr>
        </p:nvSpPr>
        <p:spPr>
          <a:xfrm>
            <a:off x="309850" y="557725"/>
            <a:ext cx="8522400" cy="40215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400"/>
              </a:spcBef>
              <a:spcAft>
                <a:spcPts val="0"/>
              </a:spcAft>
              <a:buSzPts val="1800"/>
              <a:buNone/>
            </a:pPr>
            <a:r>
              <a:rPr lang="en-GB" sz="1500" b="1"/>
              <a:t>Step 3 − Verifying Yarn Script</a:t>
            </a:r>
            <a:endParaRPr sz="1500" b="1"/>
          </a:p>
          <a:p>
            <a:pPr marL="457200" marR="25400" lvl="0" indent="-323850" algn="just" rtl="0">
              <a:lnSpc>
                <a:spcPct val="150000"/>
              </a:lnSpc>
              <a:spcBef>
                <a:spcPts val="600"/>
              </a:spcBef>
              <a:spcAft>
                <a:spcPts val="0"/>
              </a:spcAft>
              <a:buSzPts val="1500"/>
              <a:buChar char="●"/>
            </a:pPr>
            <a:r>
              <a:rPr lang="en-GB" sz="1500"/>
              <a:t>The following command is used to start the yarn script. Executing this command will start your yarn daemons.</a:t>
            </a:r>
            <a:endParaRPr sz="1500"/>
          </a:p>
          <a:p>
            <a:pPr marL="0" marR="25400" lvl="0" indent="0" algn="just" rtl="0">
              <a:lnSpc>
                <a:spcPct val="150000"/>
              </a:lnSpc>
              <a:spcBef>
                <a:spcPts val="700"/>
              </a:spcBef>
              <a:spcAft>
                <a:spcPts val="0"/>
              </a:spcAft>
              <a:buSzPts val="1800"/>
              <a:buNone/>
            </a:pPr>
            <a:endParaRPr sz="1500"/>
          </a:p>
          <a:p>
            <a:pPr marL="457200" marR="25400" lvl="0" indent="-323850" algn="just" rtl="0">
              <a:lnSpc>
                <a:spcPct val="150000"/>
              </a:lnSpc>
              <a:spcBef>
                <a:spcPts val="700"/>
              </a:spcBef>
              <a:spcAft>
                <a:spcPts val="0"/>
              </a:spcAft>
              <a:buSzPts val="1500"/>
              <a:buChar char="●"/>
            </a:pPr>
            <a:r>
              <a:rPr lang="en-GB" sz="1500">
                <a:highlight>
                  <a:srgbClr val="FFFFFF"/>
                </a:highlight>
              </a:rPr>
              <a:t>The expected output as follows −</a:t>
            </a:r>
            <a:endParaRPr sz="1500"/>
          </a:p>
          <a:p>
            <a:pPr marL="0" lvl="0" indent="0" algn="l" rtl="0">
              <a:lnSpc>
                <a:spcPct val="150000"/>
              </a:lnSpc>
              <a:spcBef>
                <a:spcPts val="700"/>
              </a:spcBef>
              <a:spcAft>
                <a:spcPts val="1200"/>
              </a:spcAft>
              <a:buSzPts val="1800"/>
              <a:buNone/>
            </a:pPr>
            <a:endParaRPr sz="1500"/>
          </a:p>
        </p:txBody>
      </p:sp>
      <p:pic>
        <p:nvPicPr>
          <p:cNvPr id="322" name="Google Shape;322;p42"/>
          <p:cNvPicPr preferRelativeResize="0"/>
          <p:nvPr/>
        </p:nvPicPr>
        <p:blipFill rotWithShape="1">
          <a:blip r:embed="rId3">
            <a:alphaModFix/>
          </a:blip>
          <a:srcRect/>
          <a:stretch/>
        </p:blipFill>
        <p:spPr>
          <a:xfrm>
            <a:off x="3654575" y="1695075"/>
            <a:ext cx="1834850" cy="374725"/>
          </a:xfrm>
          <a:prstGeom prst="rect">
            <a:avLst/>
          </a:prstGeom>
          <a:noFill/>
          <a:ln>
            <a:noFill/>
          </a:ln>
        </p:spPr>
      </p:pic>
      <p:pic>
        <p:nvPicPr>
          <p:cNvPr id="323" name="Google Shape;323;p42"/>
          <p:cNvPicPr preferRelativeResize="0"/>
          <p:nvPr/>
        </p:nvPicPr>
        <p:blipFill rotWithShape="1">
          <a:blip r:embed="rId4">
            <a:alphaModFix/>
          </a:blip>
          <a:srcRect/>
          <a:stretch/>
        </p:blipFill>
        <p:spPr>
          <a:xfrm>
            <a:off x="1410775" y="2678878"/>
            <a:ext cx="6322450" cy="1299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body" idx="1"/>
          </p:nvPr>
        </p:nvSpPr>
        <p:spPr>
          <a:xfrm>
            <a:off x="309850" y="508150"/>
            <a:ext cx="8522400" cy="4474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400"/>
              </a:spcBef>
              <a:spcAft>
                <a:spcPts val="0"/>
              </a:spcAft>
              <a:buSzPts val="1800"/>
              <a:buNone/>
            </a:pPr>
            <a:r>
              <a:rPr lang="en-GB" sz="1500" b="1"/>
              <a:t>Step 4 − Accessing Hadoop on Browser</a:t>
            </a:r>
            <a:endParaRPr sz="1500" b="1"/>
          </a:p>
          <a:p>
            <a:pPr marL="457200" marR="25400" lvl="0" indent="-323850" algn="just" rtl="0">
              <a:lnSpc>
                <a:spcPct val="115000"/>
              </a:lnSpc>
              <a:spcBef>
                <a:spcPts val="600"/>
              </a:spcBef>
              <a:spcAft>
                <a:spcPts val="0"/>
              </a:spcAft>
              <a:buSzPts val="1500"/>
              <a:buChar char="●"/>
            </a:pPr>
            <a:r>
              <a:rPr lang="en-GB" sz="1500"/>
              <a:t>The default port number to access Hadoop is 50070. Use the following url to get Hadoop services on browser.</a:t>
            </a:r>
            <a:endParaRPr sz="1500"/>
          </a:p>
          <a:p>
            <a:pPr marL="0" lvl="0" indent="0" algn="l" rtl="0">
              <a:lnSpc>
                <a:spcPct val="115000"/>
              </a:lnSpc>
              <a:spcBef>
                <a:spcPts val="700"/>
              </a:spcBef>
              <a:spcAft>
                <a:spcPts val="1200"/>
              </a:spcAft>
              <a:buSzPts val="1800"/>
              <a:buNone/>
            </a:pPr>
            <a:endParaRPr sz="1500"/>
          </a:p>
        </p:txBody>
      </p:sp>
      <p:pic>
        <p:nvPicPr>
          <p:cNvPr id="329" name="Google Shape;329;p43"/>
          <p:cNvPicPr preferRelativeResize="0"/>
          <p:nvPr/>
        </p:nvPicPr>
        <p:blipFill rotWithShape="1">
          <a:blip r:embed="rId3">
            <a:alphaModFix/>
          </a:blip>
          <a:srcRect/>
          <a:stretch/>
        </p:blipFill>
        <p:spPr>
          <a:xfrm>
            <a:off x="1728100" y="1519050"/>
            <a:ext cx="6067701" cy="3463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a:spLocks noGrp="1"/>
          </p:cNvSpPr>
          <p:nvPr>
            <p:ph type="body" idx="1"/>
          </p:nvPr>
        </p:nvSpPr>
        <p:spPr>
          <a:xfrm>
            <a:off x="322250" y="520550"/>
            <a:ext cx="8510100" cy="4058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400"/>
              </a:spcBef>
              <a:spcAft>
                <a:spcPts val="0"/>
              </a:spcAft>
              <a:buSzPts val="1800"/>
              <a:buNone/>
            </a:pPr>
            <a:r>
              <a:rPr lang="en-GB" sz="1500" b="1"/>
              <a:t>Step 5 − Verify All Applications for Cluster</a:t>
            </a:r>
            <a:endParaRPr sz="1500" b="1"/>
          </a:p>
          <a:p>
            <a:pPr marL="457200" marR="25400" lvl="0" indent="-323850" algn="just" rtl="0">
              <a:lnSpc>
                <a:spcPct val="115000"/>
              </a:lnSpc>
              <a:spcBef>
                <a:spcPts val="600"/>
              </a:spcBef>
              <a:spcAft>
                <a:spcPts val="0"/>
              </a:spcAft>
              <a:buSzPts val="1500"/>
              <a:buChar char="●"/>
            </a:pPr>
            <a:r>
              <a:rPr lang="en-GB" sz="1500"/>
              <a:t>The default port number to access all applications of cluster is 8088. Use the following url to visit this service.</a:t>
            </a:r>
            <a:endParaRPr sz="1500"/>
          </a:p>
          <a:p>
            <a:pPr marL="0" lvl="0" indent="0" algn="l" rtl="0">
              <a:lnSpc>
                <a:spcPct val="115000"/>
              </a:lnSpc>
              <a:spcBef>
                <a:spcPts val="700"/>
              </a:spcBef>
              <a:spcAft>
                <a:spcPts val="1200"/>
              </a:spcAft>
              <a:buSzPts val="1800"/>
              <a:buNone/>
            </a:pPr>
            <a:endParaRPr sz="1500"/>
          </a:p>
        </p:txBody>
      </p:sp>
      <p:pic>
        <p:nvPicPr>
          <p:cNvPr id="335" name="Google Shape;335;p44"/>
          <p:cNvPicPr preferRelativeResize="0"/>
          <p:nvPr/>
        </p:nvPicPr>
        <p:blipFill rotWithShape="1">
          <a:blip r:embed="rId3">
            <a:alphaModFix/>
          </a:blip>
          <a:srcRect/>
          <a:stretch/>
        </p:blipFill>
        <p:spPr>
          <a:xfrm>
            <a:off x="1127525" y="1563326"/>
            <a:ext cx="6899549" cy="27993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Hadoop - HDFS Overview</a:t>
            </a:r>
            <a:endParaRPr/>
          </a:p>
        </p:txBody>
      </p:sp>
      <p:sp>
        <p:nvSpPr>
          <p:cNvPr id="341" name="Google Shape;341;p45"/>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fontScale="92500"/>
          </a:bodyPr>
          <a:lstStyle/>
          <a:p>
            <a:pPr marL="457200" marR="25400" lvl="0" indent="-323850" algn="just" rtl="0">
              <a:lnSpc>
                <a:spcPct val="150000"/>
              </a:lnSpc>
              <a:spcBef>
                <a:spcPts val="1000"/>
              </a:spcBef>
              <a:spcAft>
                <a:spcPts val="0"/>
              </a:spcAft>
              <a:buSzPts val="1500"/>
              <a:buChar char="●"/>
            </a:pPr>
            <a:r>
              <a:rPr lang="en-GB" sz="1500"/>
              <a:t>Hadoop File System was developed using distributed file system design.</a:t>
            </a:r>
            <a:endParaRPr sz="1500"/>
          </a:p>
          <a:p>
            <a:pPr marL="457200" marR="25400" lvl="0" indent="-323850" algn="just" rtl="0">
              <a:lnSpc>
                <a:spcPct val="150000"/>
              </a:lnSpc>
              <a:spcBef>
                <a:spcPts val="1000"/>
              </a:spcBef>
              <a:spcAft>
                <a:spcPts val="0"/>
              </a:spcAft>
              <a:buSzPts val="1500"/>
              <a:buChar char="●"/>
            </a:pPr>
            <a:r>
              <a:rPr lang="en-GB" sz="1500"/>
              <a:t>It is run on commodity hardware. Unlike other distributed systems, HDFS is highly fault tolerant and designed using low-cost hardware.</a:t>
            </a:r>
            <a:endParaRPr sz="1500"/>
          </a:p>
          <a:p>
            <a:pPr marL="457200" marR="25400" lvl="0" indent="-323850" algn="just" rtl="0">
              <a:lnSpc>
                <a:spcPct val="150000"/>
              </a:lnSpc>
              <a:spcBef>
                <a:spcPts val="1000"/>
              </a:spcBef>
              <a:spcAft>
                <a:spcPts val="0"/>
              </a:spcAft>
              <a:buSzPts val="1500"/>
              <a:buChar char="●"/>
            </a:pPr>
            <a:r>
              <a:rPr lang="en-GB" sz="1500"/>
              <a:t>HDFS holds very large amount of data and provides easier access. </a:t>
            </a:r>
            <a:endParaRPr sz="1500"/>
          </a:p>
          <a:p>
            <a:pPr marL="457200" marR="25400" lvl="0" indent="-323850" algn="just" rtl="0">
              <a:lnSpc>
                <a:spcPct val="150000"/>
              </a:lnSpc>
              <a:spcBef>
                <a:spcPts val="1000"/>
              </a:spcBef>
              <a:spcAft>
                <a:spcPts val="0"/>
              </a:spcAft>
              <a:buSzPts val="1500"/>
              <a:buChar char="●"/>
            </a:pPr>
            <a:r>
              <a:rPr lang="en-GB" sz="1500"/>
              <a:t>To store such huge data, the files are stored across multiple machines. These files are stored in redundant fashion to rescue the system from possible data losses in case of failure. </a:t>
            </a:r>
            <a:endParaRPr sz="1500"/>
          </a:p>
          <a:p>
            <a:pPr marL="457200" marR="25400" lvl="0" indent="-323850" algn="just" rtl="0">
              <a:lnSpc>
                <a:spcPct val="150000"/>
              </a:lnSpc>
              <a:spcBef>
                <a:spcPts val="1000"/>
              </a:spcBef>
              <a:spcAft>
                <a:spcPts val="0"/>
              </a:spcAft>
              <a:buSzPts val="1500"/>
              <a:buChar char="●"/>
            </a:pPr>
            <a:r>
              <a:rPr lang="en-GB" sz="1500"/>
              <a:t>HDFS also makes applications available to parallel processing.</a:t>
            </a:r>
            <a:endParaRPr sz="15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Features of HDFS</a:t>
            </a:r>
            <a:endParaRPr/>
          </a:p>
        </p:txBody>
      </p:sp>
      <p:sp>
        <p:nvSpPr>
          <p:cNvPr id="347" name="Google Shape;347;p46"/>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marR="25400" lvl="0" indent="-323850" algn="just" rtl="0">
              <a:lnSpc>
                <a:spcPct val="150000"/>
              </a:lnSpc>
              <a:spcBef>
                <a:spcPts val="1000"/>
              </a:spcBef>
              <a:spcAft>
                <a:spcPts val="0"/>
              </a:spcAft>
              <a:buSzPts val="1500"/>
              <a:buChar char="●"/>
            </a:pPr>
            <a:r>
              <a:rPr lang="en-GB" sz="1500"/>
              <a:t>It is suitable for the distributed storage and processing.</a:t>
            </a:r>
            <a:endParaRPr sz="1500"/>
          </a:p>
          <a:p>
            <a:pPr marL="457200" marR="25400" lvl="0" indent="-323850" algn="just" rtl="0">
              <a:lnSpc>
                <a:spcPct val="150000"/>
              </a:lnSpc>
              <a:spcBef>
                <a:spcPts val="1000"/>
              </a:spcBef>
              <a:spcAft>
                <a:spcPts val="0"/>
              </a:spcAft>
              <a:buSzPts val="1500"/>
              <a:buChar char="●"/>
            </a:pPr>
            <a:r>
              <a:rPr lang="en-GB" sz="1500"/>
              <a:t>Hadoop provides a command interface to interact with HDFS.</a:t>
            </a:r>
            <a:endParaRPr sz="1500"/>
          </a:p>
          <a:p>
            <a:pPr marL="457200" marR="25400" lvl="0" indent="-323850" algn="just" rtl="0">
              <a:lnSpc>
                <a:spcPct val="150000"/>
              </a:lnSpc>
              <a:spcBef>
                <a:spcPts val="1000"/>
              </a:spcBef>
              <a:spcAft>
                <a:spcPts val="0"/>
              </a:spcAft>
              <a:buSzPts val="1500"/>
              <a:buChar char="●"/>
            </a:pPr>
            <a:r>
              <a:rPr lang="en-GB" sz="1500"/>
              <a:t>The built-in servers of namenode and datanode help users to easily check the status of cluster.</a:t>
            </a:r>
            <a:endParaRPr sz="1500"/>
          </a:p>
          <a:p>
            <a:pPr marL="457200" marR="25400" lvl="0" indent="-323850" algn="just" rtl="0">
              <a:lnSpc>
                <a:spcPct val="150000"/>
              </a:lnSpc>
              <a:spcBef>
                <a:spcPts val="1000"/>
              </a:spcBef>
              <a:spcAft>
                <a:spcPts val="0"/>
              </a:spcAft>
              <a:buSzPts val="1500"/>
              <a:buChar char="●"/>
            </a:pPr>
            <a:r>
              <a:rPr lang="en-GB" sz="1500"/>
              <a:t>Streaming access to file system data.</a:t>
            </a:r>
            <a:endParaRPr sz="1500"/>
          </a:p>
          <a:p>
            <a:pPr marL="457200" marR="25400" lvl="0" indent="-323850" algn="just" rtl="0">
              <a:lnSpc>
                <a:spcPct val="150000"/>
              </a:lnSpc>
              <a:spcBef>
                <a:spcPts val="1000"/>
              </a:spcBef>
              <a:spcAft>
                <a:spcPts val="0"/>
              </a:spcAft>
              <a:buSzPts val="1500"/>
              <a:buChar char="●"/>
            </a:pPr>
            <a:r>
              <a:rPr lang="en-GB" sz="1500"/>
              <a:t>HDFS provides file permissions and authentication.</a:t>
            </a:r>
            <a:endParaRPr sz="1200">
              <a:latin typeface="Arial"/>
              <a:ea typeface="Arial"/>
              <a:cs typeface="Arial"/>
              <a:sym typeface="Arial"/>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Hadoop Architecture</a:t>
            </a:r>
            <a:endParaRPr/>
          </a:p>
        </p:txBody>
      </p:sp>
      <p:sp>
        <p:nvSpPr>
          <p:cNvPr id="81" name="Google Shape;81;p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SzPts val="1800"/>
              <a:buNone/>
            </a:pPr>
            <a:r>
              <a:rPr lang="en-GB" sz="1500">
                <a:highlight>
                  <a:srgbClr val="FFFFFF"/>
                </a:highlight>
              </a:rPr>
              <a:t>At its core, Hadoop has two major layers namely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Processing/Computation layer (MapReduce), and</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Storage layer (Hadoop Distributed File System).</a:t>
            </a:r>
            <a:endParaRPr sz="1500">
              <a:highlight>
                <a:srgbClr val="FFFFFF"/>
              </a:highlight>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311700" y="315925"/>
            <a:ext cx="8520600" cy="7128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GB"/>
              <a:t>HDFS ARCHITECTURE</a:t>
            </a:r>
            <a:endParaRPr/>
          </a:p>
        </p:txBody>
      </p:sp>
      <p:sp>
        <p:nvSpPr>
          <p:cNvPr id="353" name="Google Shape;353;p47"/>
          <p:cNvSpPr txBox="1">
            <a:spLocks noGrp="1"/>
          </p:cNvSpPr>
          <p:nvPr>
            <p:ph type="body" idx="1"/>
          </p:nvPr>
        </p:nvSpPr>
        <p:spPr>
          <a:xfrm>
            <a:off x="311700" y="1028725"/>
            <a:ext cx="8520600" cy="39783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1800"/>
              <a:buNone/>
            </a:pPr>
            <a:r>
              <a:rPr lang="en-GB" sz="1500">
                <a:highlight>
                  <a:srgbClr val="FFFFFF"/>
                </a:highlight>
              </a:rPr>
              <a:t>Given below is the architecture of a Hadoop File System. HDFS follows the master-slave architecture and it has the following elements.</a:t>
            </a:r>
            <a:endParaRPr sz="12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1200"/>
              </a:spcAft>
              <a:buSzPts val="1800"/>
              <a:buNone/>
            </a:pPr>
            <a:endParaRPr sz="1500">
              <a:highlight>
                <a:srgbClr val="FFFFFF"/>
              </a:highlight>
            </a:endParaRPr>
          </a:p>
        </p:txBody>
      </p:sp>
      <p:pic>
        <p:nvPicPr>
          <p:cNvPr id="354" name="Google Shape;354;p47"/>
          <p:cNvPicPr preferRelativeResize="0"/>
          <p:nvPr/>
        </p:nvPicPr>
        <p:blipFill rotWithShape="1">
          <a:blip r:embed="rId3">
            <a:alphaModFix/>
          </a:blip>
          <a:srcRect/>
          <a:stretch/>
        </p:blipFill>
        <p:spPr>
          <a:xfrm>
            <a:off x="2236175" y="1842100"/>
            <a:ext cx="4671651" cy="3103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Namenode</a:t>
            </a:r>
            <a:endParaRPr/>
          </a:p>
        </p:txBody>
      </p:sp>
      <p:sp>
        <p:nvSpPr>
          <p:cNvPr id="360" name="Google Shape;360;p48"/>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25400" marR="25400" lvl="0" indent="0" algn="just" rtl="0">
              <a:lnSpc>
                <a:spcPct val="150000"/>
              </a:lnSpc>
              <a:spcBef>
                <a:spcPts val="600"/>
              </a:spcBef>
              <a:spcAft>
                <a:spcPts val="0"/>
              </a:spcAft>
              <a:buClr>
                <a:schemeClr val="dk1"/>
              </a:buClr>
              <a:buSzPts val="1100"/>
              <a:buFont typeface="Arial"/>
              <a:buNone/>
            </a:pPr>
            <a:r>
              <a:rPr lang="en-GB" sz="1500"/>
              <a:t>The namenode is the commodity hardware that contains the GNU/Linux operating system and the namenode software. It is a software that can be run on commodity hardware. The system having the namenode acts as the master server and it does the following tasks −</a:t>
            </a:r>
            <a:endParaRPr sz="1500"/>
          </a:p>
          <a:p>
            <a:pPr marL="457200" lvl="0" indent="-323850" algn="l" rtl="0">
              <a:lnSpc>
                <a:spcPct val="150000"/>
              </a:lnSpc>
              <a:spcBef>
                <a:spcPts val="700"/>
              </a:spcBef>
              <a:spcAft>
                <a:spcPts val="0"/>
              </a:spcAft>
              <a:buSzPts val="1500"/>
              <a:buFont typeface="Open Sans"/>
              <a:buChar char="●"/>
            </a:pPr>
            <a:r>
              <a:rPr lang="en-GB" sz="1500"/>
              <a:t>Manages the file system namespace.</a:t>
            </a:r>
            <a:endParaRPr sz="1500"/>
          </a:p>
          <a:p>
            <a:pPr marL="457200" lvl="0" indent="-323850" algn="l" rtl="0">
              <a:lnSpc>
                <a:spcPct val="150000"/>
              </a:lnSpc>
              <a:spcBef>
                <a:spcPts val="0"/>
              </a:spcBef>
              <a:spcAft>
                <a:spcPts val="0"/>
              </a:spcAft>
              <a:buSzPts val="1500"/>
              <a:buFont typeface="Open Sans"/>
              <a:buChar char="●"/>
            </a:pPr>
            <a:r>
              <a:rPr lang="en-GB" sz="1500"/>
              <a:t>Regulates client’s access to files.</a:t>
            </a:r>
            <a:endParaRPr sz="1500"/>
          </a:p>
          <a:p>
            <a:pPr marL="457200" lvl="0" indent="-323850" algn="l" rtl="0">
              <a:lnSpc>
                <a:spcPct val="150000"/>
              </a:lnSpc>
              <a:spcBef>
                <a:spcPts val="0"/>
              </a:spcBef>
              <a:spcAft>
                <a:spcPts val="0"/>
              </a:spcAft>
              <a:buSzPts val="1500"/>
              <a:buFont typeface="Open Sans"/>
              <a:buChar char="●"/>
            </a:pPr>
            <a:r>
              <a:rPr lang="en-GB" sz="1500"/>
              <a:t>It also executes file system operations such as renaming, closing, and opening files and directories.</a:t>
            </a:r>
            <a:endParaRPr sz="1500"/>
          </a:p>
          <a:p>
            <a:pPr marL="0" lvl="0" indent="0" algn="l" rtl="0">
              <a:lnSpc>
                <a:spcPct val="150000"/>
              </a:lnSpc>
              <a:spcBef>
                <a:spcPts val="400"/>
              </a:spcBef>
              <a:spcAft>
                <a:spcPts val="1200"/>
              </a:spcAft>
              <a:buSzPts val="1800"/>
              <a:buNone/>
            </a:pPr>
            <a:endParaRPr sz="15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Datanode</a:t>
            </a:r>
            <a:endParaRPr/>
          </a:p>
        </p:txBody>
      </p:sp>
      <p:sp>
        <p:nvSpPr>
          <p:cNvPr id="366" name="Google Shape;366;p49"/>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25400" marR="25400" lvl="0" indent="0" algn="just" rtl="0">
              <a:lnSpc>
                <a:spcPct val="150000"/>
              </a:lnSpc>
              <a:spcBef>
                <a:spcPts val="1000"/>
              </a:spcBef>
              <a:spcAft>
                <a:spcPts val="0"/>
              </a:spcAft>
              <a:buClr>
                <a:schemeClr val="dk1"/>
              </a:buClr>
              <a:buSzPts val="1100"/>
              <a:buFont typeface="Arial"/>
              <a:buNone/>
            </a:pPr>
            <a:r>
              <a:rPr lang="en-GB" sz="1500"/>
              <a:t>The datanode is a commodity hardware having the GNU/Linux operating system and datanode software. For every node (Commodity hardware/System) in a cluster, there will be a datanode. These nodes manage the data storage of their system.</a:t>
            </a:r>
            <a:endParaRPr sz="1500"/>
          </a:p>
          <a:p>
            <a:pPr marL="457200" lvl="0" indent="-323850" algn="l" rtl="0">
              <a:lnSpc>
                <a:spcPct val="150000"/>
              </a:lnSpc>
              <a:spcBef>
                <a:spcPts val="1000"/>
              </a:spcBef>
              <a:spcAft>
                <a:spcPts val="0"/>
              </a:spcAft>
              <a:buSzPts val="1500"/>
              <a:buFont typeface="Open Sans"/>
              <a:buChar char="●"/>
            </a:pPr>
            <a:r>
              <a:rPr lang="en-GB" sz="1500"/>
              <a:t>Datanodes perform read-write operations on the file systems, as per client request.</a:t>
            </a:r>
            <a:endParaRPr sz="1500"/>
          </a:p>
          <a:p>
            <a:pPr marL="457200" lvl="0" indent="-323850" algn="l" rtl="0">
              <a:lnSpc>
                <a:spcPct val="150000"/>
              </a:lnSpc>
              <a:spcBef>
                <a:spcPts val="1000"/>
              </a:spcBef>
              <a:spcAft>
                <a:spcPts val="0"/>
              </a:spcAft>
              <a:buSzPts val="1500"/>
              <a:buFont typeface="Open Sans"/>
              <a:buChar char="●"/>
            </a:pPr>
            <a:r>
              <a:rPr lang="en-GB" sz="1500"/>
              <a:t>They also perform operations such as block creation, deletion, and replication according to the instructions of the namenode.</a:t>
            </a:r>
            <a:endParaRPr sz="1500"/>
          </a:p>
          <a:p>
            <a:pPr marL="0" lvl="0" indent="0" algn="l" rtl="0">
              <a:lnSpc>
                <a:spcPct val="150000"/>
              </a:lnSpc>
              <a:spcBef>
                <a:spcPts val="1000"/>
              </a:spcBef>
              <a:spcAft>
                <a:spcPts val="1200"/>
              </a:spcAft>
              <a:buSzPts val="1800"/>
              <a:buNone/>
            </a:pPr>
            <a:endParaRPr sz="15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BLOCK</a:t>
            </a:r>
            <a:endParaRPr/>
          </a:p>
        </p:txBody>
      </p:sp>
      <p:sp>
        <p:nvSpPr>
          <p:cNvPr id="372" name="Google Shape;372;p5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SzPts val="1500"/>
              <a:buChar char="●"/>
            </a:pPr>
            <a:r>
              <a:rPr lang="en-GB" sz="1500">
                <a:highlight>
                  <a:srgbClr val="FFFFFF"/>
                </a:highlight>
              </a:rPr>
              <a:t>Generally the user data is stored in the files of HDFS. </a:t>
            </a:r>
            <a:endParaRPr sz="1500">
              <a:highlight>
                <a:srgbClr val="FFFFFF"/>
              </a:highlight>
            </a:endParaRPr>
          </a:p>
          <a:p>
            <a:pPr marL="457200" lvl="0" indent="-323850" algn="l" rtl="0">
              <a:lnSpc>
                <a:spcPct val="150000"/>
              </a:lnSpc>
              <a:spcBef>
                <a:spcPts val="0"/>
              </a:spcBef>
              <a:spcAft>
                <a:spcPts val="0"/>
              </a:spcAft>
              <a:buSzPts val="1500"/>
              <a:buChar char="●"/>
            </a:pPr>
            <a:r>
              <a:rPr lang="en-GB" sz="1500">
                <a:highlight>
                  <a:srgbClr val="FFFFFF"/>
                </a:highlight>
              </a:rPr>
              <a:t>The file in a file system will be divided into one or more segments and/or stored in individual data nodes. </a:t>
            </a:r>
            <a:endParaRPr sz="1500">
              <a:highlight>
                <a:srgbClr val="FFFFFF"/>
              </a:highlight>
            </a:endParaRPr>
          </a:p>
          <a:p>
            <a:pPr marL="457200" lvl="0" indent="-323850" algn="l" rtl="0">
              <a:lnSpc>
                <a:spcPct val="150000"/>
              </a:lnSpc>
              <a:spcBef>
                <a:spcPts val="0"/>
              </a:spcBef>
              <a:spcAft>
                <a:spcPts val="0"/>
              </a:spcAft>
              <a:buSzPts val="1500"/>
              <a:buChar char="●"/>
            </a:pPr>
            <a:r>
              <a:rPr lang="en-GB" sz="1500">
                <a:highlight>
                  <a:srgbClr val="FFFFFF"/>
                </a:highlight>
              </a:rPr>
              <a:t>These file segments are called as blocks. In other words, the minimum amount of data that HDFS can read or write is called a Block. </a:t>
            </a:r>
            <a:endParaRPr sz="1500">
              <a:highlight>
                <a:srgbClr val="FFFFFF"/>
              </a:highlight>
            </a:endParaRPr>
          </a:p>
          <a:p>
            <a:pPr marL="457200" lvl="0" indent="-323850" algn="l" rtl="0">
              <a:lnSpc>
                <a:spcPct val="150000"/>
              </a:lnSpc>
              <a:spcBef>
                <a:spcPts val="0"/>
              </a:spcBef>
              <a:spcAft>
                <a:spcPts val="0"/>
              </a:spcAft>
              <a:buSzPts val="1500"/>
              <a:buChar char="●"/>
            </a:pPr>
            <a:r>
              <a:rPr lang="en-GB" sz="1500">
                <a:highlight>
                  <a:srgbClr val="FFFFFF"/>
                </a:highlight>
              </a:rPr>
              <a:t>The default block size is 64MB, but it can be increased as per the need to change in HDFS configuration.</a:t>
            </a:r>
            <a:endParaRPr sz="15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GOALS OF HDFS</a:t>
            </a:r>
            <a:endParaRPr/>
          </a:p>
        </p:txBody>
      </p:sp>
      <p:sp>
        <p:nvSpPr>
          <p:cNvPr id="378" name="Google Shape;378;p5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SzPts val="1500"/>
              <a:buChar char="●"/>
            </a:pPr>
            <a:r>
              <a:rPr lang="en-GB" sz="1500" b="1">
                <a:highlight>
                  <a:srgbClr val="FFFFFF"/>
                </a:highlight>
              </a:rPr>
              <a:t>Fault detection and recovery </a:t>
            </a:r>
            <a:r>
              <a:rPr lang="en-GB" sz="1500">
                <a:highlight>
                  <a:srgbClr val="FFFFFF"/>
                </a:highlight>
              </a:rPr>
              <a:t>− Since HDFS includes a large number of commodity hardware, failure of components is frequent. Therefore HDFS should have mechanisms for quick and automatic fault detection and recovery.</a:t>
            </a:r>
            <a:endParaRPr sz="1500">
              <a:highlight>
                <a:srgbClr val="FFFFFF"/>
              </a:highlight>
            </a:endParaRPr>
          </a:p>
          <a:p>
            <a:pPr marL="457200" marR="0" lvl="0" indent="-323850" algn="l" rtl="0">
              <a:lnSpc>
                <a:spcPct val="150000"/>
              </a:lnSpc>
              <a:spcBef>
                <a:spcPts val="0"/>
              </a:spcBef>
              <a:spcAft>
                <a:spcPts val="0"/>
              </a:spcAft>
              <a:buSzPts val="1500"/>
              <a:buChar char="●"/>
            </a:pPr>
            <a:r>
              <a:rPr lang="en-GB" sz="1500" b="1">
                <a:highlight>
                  <a:srgbClr val="FFFFFF"/>
                </a:highlight>
              </a:rPr>
              <a:t>Huge datasets</a:t>
            </a:r>
            <a:r>
              <a:rPr lang="en-GB" sz="1500">
                <a:highlight>
                  <a:srgbClr val="FFFFFF"/>
                </a:highlight>
              </a:rPr>
              <a:t> − HDFS should have hundreds of nodes per cluster to manage the applications having huge datasets.</a:t>
            </a:r>
            <a:endParaRPr sz="1500">
              <a:highlight>
                <a:srgbClr val="FFFFFF"/>
              </a:highlight>
            </a:endParaRPr>
          </a:p>
          <a:p>
            <a:pPr marL="457200" marR="0" lvl="0" indent="-323850" algn="l" rtl="0">
              <a:lnSpc>
                <a:spcPct val="150000"/>
              </a:lnSpc>
              <a:spcBef>
                <a:spcPts val="0"/>
              </a:spcBef>
              <a:spcAft>
                <a:spcPts val="0"/>
              </a:spcAft>
              <a:buSzPts val="1500"/>
              <a:buChar char="●"/>
            </a:pPr>
            <a:r>
              <a:rPr lang="en-GB" sz="1500" b="1">
                <a:highlight>
                  <a:srgbClr val="FFFFFF"/>
                </a:highlight>
              </a:rPr>
              <a:t>Hardware at data</a:t>
            </a:r>
            <a:r>
              <a:rPr lang="en-GB" sz="1500">
                <a:highlight>
                  <a:srgbClr val="FFFFFF"/>
                </a:highlight>
              </a:rPr>
              <a:t> − A requested task can be done efficiently, when the computation takes place near the data. Especially where huge datasets are involved, it reduces the network traffic and increases the throughput.</a:t>
            </a:r>
            <a:endParaRPr sz="1200">
              <a:latin typeface="Arial"/>
              <a:ea typeface="Arial"/>
              <a:cs typeface="Arial"/>
              <a:sym typeface="Arial"/>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Hadoop - HDFS Operations</a:t>
            </a:r>
            <a:endParaRPr/>
          </a:p>
        </p:txBody>
      </p:sp>
      <p:sp>
        <p:nvSpPr>
          <p:cNvPr id="384" name="Google Shape;384;p52"/>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1"/>
              </a:buClr>
              <a:buSzPts val="1100"/>
              <a:buFont typeface="Arial"/>
              <a:buNone/>
            </a:pPr>
            <a:r>
              <a:rPr lang="en-GB" sz="1500" b="1"/>
              <a:t>Starting HDFS</a:t>
            </a:r>
            <a:endParaRPr sz="1500" b="1"/>
          </a:p>
          <a:p>
            <a:pPr marL="457200" marR="25400" lvl="0" indent="-323850" algn="just" rtl="0">
              <a:lnSpc>
                <a:spcPct val="150000"/>
              </a:lnSpc>
              <a:spcBef>
                <a:spcPts val="1000"/>
              </a:spcBef>
              <a:spcAft>
                <a:spcPts val="0"/>
              </a:spcAft>
              <a:buSzPts val="1500"/>
              <a:buChar char="●"/>
            </a:pPr>
            <a:r>
              <a:rPr lang="en-GB" sz="1500"/>
              <a:t>Initially you have to format the configured HDFS file system, open namenode (HDFS server), and execute the following command.</a:t>
            </a:r>
            <a:endParaRPr sz="1500"/>
          </a:p>
          <a:p>
            <a:pPr marL="25400" marR="25400" lvl="0" indent="0" algn="just" rtl="0">
              <a:lnSpc>
                <a:spcPct val="150000"/>
              </a:lnSpc>
              <a:spcBef>
                <a:spcPts val="1000"/>
              </a:spcBef>
              <a:spcAft>
                <a:spcPts val="0"/>
              </a:spcAft>
              <a:buSzPts val="1800"/>
              <a:buNone/>
            </a:pPr>
            <a:endParaRPr sz="1500"/>
          </a:p>
          <a:p>
            <a:pPr marL="457200" lvl="0" indent="-323850" algn="l" rtl="0">
              <a:lnSpc>
                <a:spcPct val="150000"/>
              </a:lnSpc>
              <a:spcBef>
                <a:spcPts val="1000"/>
              </a:spcBef>
              <a:spcAft>
                <a:spcPts val="0"/>
              </a:spcAft>
              <a:buSzPts val="1500"/>
              <a:buChar char="●"/>
            </a:pPr>
            <a:r>
              <a:rPr lang="en-GB" sz="1500">
                <a:highlight>
                  <a:srgbClr val="FFFFFF"/>
                </a:highlight>
              </a:rPr>
              <a:t>After formatting the HDFS, start the distributed file system. The following command will start the namenode as well as the data nodes as cluster.</a:t>
            </a:r>
            <a:endParaRPr sz="1500"/>
          </a:p>
        </p:txBody>
      </p:sp>
      <p:pic>
        <p:nvPicPr>
          <p:cNvPr id="385" name="Google Shape;385;p52"/>
          <p:cNvPicPr preferRelativeResize="0"/>
          <p:nvPr/>
        </p:nvPicPr>
        <p:blipFill rotWithShape="1">
          <a:blip r:embed="rId3">
            <a:alphaModFix/>
          </a:blip>
          <a:srcRect/>
          <a:stretch/>
        </p:blipFill>
        <p:spPr>
          <a:xfrm>
            <a:off x="2841900" y="2509775"/>
            <a:ext cx="2582062" cy="331325"/>
          </a:xfrm>
          <a:prstGeom prst="rect">
            <a:avLst/>
          </a:prstGeom>
          <a:noFill/>
          <a:ln>
            <a:noFill/>
          </a:ln>
        </p:spPr>
      </p:pic>
      <p:pic>
        <p:nvPicPr>
          <p:cNvPr id="386" name="Google Shape;386;p52"/>
          <p:cNvPicPr preferRelativeResize="0"/>
          <p:nvPr/>
        </p:nvPicPr>
        <p:blipFill rotWithShape="1">
          <a:blip r:embed="rId4">
            <a:alphaModFix/>
          </a:blip>
          <a:srcRect/>
          <a:stretch/>
        </p:blipFill>
        <p:spPr>
          <a:xfrm>
            <a:off x="3080413" y="3826875"/>
            <a:ext cx="1881926" cy="331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body" idx="1"/>
          </p:nvPr>
        </p:nvSpPr>
        <p:spPr>
          <a:xfrm>
            <a:off x="322250" y="632100"/>
            <a:ext cx="8510100" cy="394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GB" sz="1500" b="1"/>
              <a:t>Listing Files in HDFS</a:t>
            </a:r>
            <a:endParaRPr sz="1500" b="1"/>
          </a:p>
          <a:p>
            <a:pPr marL="457200" marR="25400" lvl="0" indent="-323850" algn="just" rtl="0">
              <a:lnSpc>
                <a:spcPct val="115000"/>
              </a:lnSpc>
              <a:spcBef>
                <a:spcPts val="600"/>
              </a:spcBef>
              <a:spcAft>
                <a:spcPts val="0"/>
              </a:spcAft>
              <a:buSzPts val="1500"/>
              <a:buChar char="●"/>
            </a:pPr>
            <a:r>
              <a:rPr lang="en-GB" sz="1500"/>
              <a:t>After loading the information in the server, we can find the list of files in a directory, status of a file, using ‘ls’. Given below is the syntax of ls that you can pass to a directory or a filename as an argument.</a:t>
            </a:r>
            <a:endParaRPr sz="1500"/>
          </a:p>
          <a:p>
            <a:pPr marL="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SzPts val="1800"/>
              <a:buNone/>
            </a:pPr>
            <a:endParaRPr sz="1500"/>
          </a:p>
          <a:p>
            <a:pPr marL="0" lvl="0" indent="0" algn="l" rtl="0">
              <a:lnSpc>
                <a:spcPct val="115000"/>
              </a:lnSpc>
              <a:spcBef>
                <a:spcPts val="1800"/>
              </a:spcBef>
              <a:spcAft>
                <a:spcPts val="0"/>
              </a:spcAft>
              <a:buSzPts val="1800"/>
              <a:buNone/>
            </a:pPr>
            <a:r>
              <a:rPr lang="en-GB" sz="1500" b="1"/>
              <a:t>Inserting Data into HDFS</a:t>
            </a:r>
            <a:endParaRPr sz="1500" b="1"/>
          </a:p>
          <a:p>
            <a:pPr marL="457200" marR="25400" lvl="0" indent="-323850" algn="just" rtl="0">
              <a:lnSpc>
                <a:spcPct val="115000"/>
              </a:lnSpc>
              <a:spcBef>
                <a:spcPts val="600"/>
              </a:spcBef>
              <a:spcAft>
                <a:spcPts val="0"/>
              </a:spcAft>
              <a:buSzPts val="1500"/>
              <a:buChar char="●"/>
            </a:pPr>
            <a:r>
              <a:rPr lang="en-GB" sz="1500"/>
              <a:t>Assume we have data in the file called file.txt in the local system which is ought to be saved in the hdfs file system. Follow the steps given below to insert the required file in the Hadoop file system.</a:t>
            </a:r>
            <a:endParaRPr sz="1500"/>
          </a:p>
          <a:p>
            <a:pPr marL="25400" marR="25400" lvl="0" indent="0" algn="just" rtl="0">
              <a:lnSpc>
                <a:spcPct val="115000"/>
              </a:lnSpc>
              <a:spcBef>
                <a:spcPts val="700"/>
              </a:spcBef>
              <a:spcAft>
                <a:spcPts val="0"/>
              </a:spcAft>
              <a:buClr>
                <a:schemeClr val="dk1"/>
              </a:buClr>
              <a:buSzPts val="1100"/>
              <a:buFont typeface="Arial"/>
              <a:buNone/>
            </a:pPr>
            <a:endParaRPr sz="1500"/>
          </a:p>
          <a:p>
            <a:pPr marL="0" lvl="0" indent="0" algn="l" rtl="0">
              <a:lnSpc>
                <a:spcPct val="115000"/>
              </a:lnSpc>
              <a:spcBef>
                <a:spcPts val="700"/>
              </a:spcBef>
              <a:spcAft>
                <a:spcPts val="1200"/>
              </a:spcAft>
              <a:buSzPts val="1800"/>
              <a:buNone/>
            </a:pPr>
            <a:endParaRPr sz="1500"/>
          </a:p>
        </p:txBody>
      </p:sp>
      <p:pic>
        <p:nvPicPr>
          <p:cNvPr id="392" name="Google Shape;392;p53"/>
          <p:cNvPicPr preferRelativeResize="0"/>
          <p:nvPr/>
        </p:nvPicPr>
        <p:blipFill rotWithShape="1">
          <a:blip r:embed="rId3">
            <a:alphaModFix/>
          </a:blip>
          <a:srcRect/>
          <a:stretch/>
        </p:blipFill>
        <p:spPr>
          <a:xfrm>
            <a:off x="2718537" y="2085875"/>
            <a:ext cx="3706925" cy="3929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4"/>
          <p:cNvSpPr txBox="1">
            <a:spLocks noGrp="1"/>
          </p:cNvSpPr>
          <p:nvPr>
            <p:ph type="body" idx="1"/>
          </p:nvPr>
        </p:nvSpPr>
        <p:spPr>
          <a:xfrm>
            <a:off x="309850" y="520550"/>
            <a:ext cx="8522400" cy="4058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400"/>
              </a:spcBef>
              <a:spcAft>
                <a:spcPts val="0"/>
              </a:spcAft>
              <a:buSzPts val="1800"/>
              <a:buNone/>
            </a:pPr>
            <a:r>
              <a:rPr lang="en-GB" sz="1500" b="1"/>
              <a:t>Step 1</a:t>
            </a:r>
            <a:endParaRPr sz="1500" b="1"/>
          </a:p>
          <a:p>
            <a:pPr marL="457200" marR="25400" lvl="0" indent="-323850" algn="just" rtl="0">
              <a:lnSpc>
                <a:spcPct val="115000"/>
              </a:lnSpc>
              <a:spcBef>
                <a:spcPts val="600"/>
              </a:spcBef>
              <a:spcAft>
                <a:spcPts val="0"/>
              </a:spcAft>
              <a:buSzPts val="1500"/>
              <a:buChar char="●"/>
            </a:pPr>
            <a:r>
              <a:rPr lang="en-GB" sz="1500"/>
              <a:t>You have to create an input directory.</a:t>
            </a:r>
            <a:endParaRPr sz="1500"/>
          </a:p>
          <a:p>
            <a:pPr marL="25400" marR="25400" lvl="0" indent="0" algn="just" rtl="0">
              <a:lnSpc>
                <a:spcPct val="115000"/>
              </a:lnSpc>
              <a:spcBef>
                <a:spcPts val="700"/>
              </a:spcBef>
              <a:spcAft>
                <a:spcPts val="0"/>
              </a:spcAft>
              <a:buSzPts val="1800"/>
              <a:buNone/>
            </a:pPr>
            <a:endParaRPr sz="1500"/>
          </a:p>
          <a:p>
            <a:pPr marL="0" marR="25400" lvl="0" indent="0" algn="just" rtl="0">
              <a:lnSpc>
                <a:spcPct val="115000"/>
              </a:lnSpc>
              <a:spcBef>
                <a:spcPts val="700"/>
              </a:spcBef>
              <a:spcAft>
                <a:spcPts val="0"/>
              </a:spcAft>
              <a:buSzPts val="1800"/>
              <a:buNone/>
            </a:pPr>
            <a:endParaRPr sz="1500"/>
          </a:p>
          <a:p>
            <a:pPr marL="0" lvl="0" indent="0" algn="l" rtl="0">
              <a:lnSpc>
                <a:spcPct val="115000"/>
              </a:lnSpc>
              <a:spcBef>
                <a:spcPts val="1400"/>
              </a:spcBef>
              <a:spcAft>
                <a:spcPts val="0"/>
              </a:spcAft>
              <a:buSzPts val="1800"/>
              <a:buNone/>
            </a:pPr>
            <a:r>
              <a:rPr lang="en-GB" sz="1500" b="1"/>
              <a:t>Step 2</a:t>
            </a:r>
            <a:endParaRPr sz="1500" b="1"/>
          </a:p>
          <a:p>
            <a:pPr marL="457200" marR="25400" lvl="0" indent="-323850" algn="just" rtl="0">
              <a:lnSpc>
                <a:spcPct val="115000"/>
              </a:lnSpc>
              <a:spcBef>
                <a:spcPts val="600"/>
              </a:spcBef>
              <a:spcAft>
                <a:spcPts val="0"/>
              </a:spcAft>
              <a:buSzPts val="1500"/>
              <a:buChar char="●"/>
            </a:pPr>
            <a:r>
              <a:rPr lang="en-GB" sz="1500"/>
              <a:t>Transfer and store a data file from local systems to the Hadoop file system using the put command.</a:t>
            </a:r>
            <a:endParaRPr sz="1500"/>
          </a:p>
          <a:p>
            <a:pPr marL="25400" marR="25400" lvl="0" indent="0" algn="just" rtl="0">
              <a:lnSpc>
                <a:spcPct val="115000"/>
              </a:lnSpc>
              <a:spcBef>
                <a:spcPts val="700"/>
              </a:spcBef>
              <a:spcAft>
                <a:spcPts val="0"/>
              </a:spcAft>
              <a:buSzPts val="1800"/>
              <a:buNone/>
            </a:pPr>
            <a:endParaRPr sz="1500"/>
          </a:p>
          <a:p>
            <a:pPr marL="0" lvl="0" indent="0" algn="l" rtl="0">
              <a:lnSpc>
                <a:spcPct val="115000"/>
              </a:lnSpc>
              <a:spcBef>
                <a:spcPts val="700"/>
              </a:spcBef>
              <a:spcAft>
                <a:spcPts val="1200"/>
              </a:spcAft>
              <a:buSzPts val="1800"/>
              <a:buNone/>
            </a:pPr>
            <a:endParaRPr sz="1500"/>
          </a:p>
        </p:txBody>
      </p:sp>
      <p:pic>
        <p:nvPicPr>
          <p:cNvPr id="398" name="Google Shape;398;p54"/>
          <p:cNvPicPr preferRelativeResize="0"/>
          <p:nvPr/>
        </p:nvPicPr>
        <p:blipFill rotWithShape="1">
          <a:blip r:embed="rId3">
            <a:alphaModFix/>
          </a:blip>
          <a:srcRect/>
          <a:stretch/>
        </p:blipFill>
        <p:spPr>
          <a:xfrm>
            <a:off x="2035879" y="1499675"/>
            <a:ext cx="5070325" cy="392950"/>
          </a:xfrm>
          <a:prstGeom prst="rect">
            <a:avLst/>
          </a:prstGeom>
          <a:noFill/>
          <a:ln>
            <a:noFill/>
          </a:ln>
        </p:spPr>
      </p:pic>
      <p:pic>
        <p:nvPicPr>
          <p:cNvPr id="399" name="Google Shape;399;p54"/>
          <p:cNvPicPr preferRelativeResize="0"/>
          <p:nvPr/>
        </p:nvPicPr>
        <p:blipFill rotWithShape="1">
          <a:blip r:embed="rId4">
            <a:alphaModFix/>
          </a:blip>
          <a:srcRect/>
          <a:stretch/>
        </p:blipFill>
        <p:spPr>
          <a:xfrm>
            <a:off x="1644113" y="3219575"/>
            <a:ext cx="5853875" cy="337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5"/>
          <p:cNvSpPr txBox="1">
            <a:spLocks noGrp="1"/>
          </p:cNvSpPr>
          <p:nvPr>
            <p:ph type="body" idx="1"/>
          </p:nvPr>
        </p:nvSpPr>
        <p:spPr>
          <a:xfrm>
            <a:off x="334625" y="557725"/>
            <a:ext cx="8497800" cy="402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GB" sz="1500" b="1"/>
              <a:t>Step 3</a:t>
            </a:r>
            <a:endParaRPr sz="1500" b="1"/>
          </a:p>
          <a:p>
            <a:pPr marL="25400" marR="25400" lvl="0" indent="0" algn="just" rtl="0">
              <a:lnSpc>
                <a:spcPct val="115000"/>
              </a:lnSpc>
              <a:spcBef>
                <a:spcPts val="600"/>
              </a:spcBef>
              <a:spcAft>
                <a:spcPts val="0"/>
              </a:spcAft>
              <a:buSzPts val="1800"/>
              <a:buNone/>
            </a:pPr>
            <a:r>
              <a:rPr lang="en-GB" sz="1500"/>
              <a:t>You can verify the file using ls command.</a:t>
            </a:r>
            <a:endParaRPr sz="1500"/>
          </a:p>
          <a:p>
            <a:pPr marL="25400" marR="25400" lvl="0" indent="0" algn="just" rtl="0">
              <a:lnSpc>
                <a:spcPct val="115000"/>
              </a:lnSpc>
              <a:spcBef>
                <a:spcPts val="700"/>
              </a:spcBef>
              <a:spcAft>
                <a:spcPts val="0"/>
              </a:spcAft>
              <a:buSzPts val="1800"/>
              <a:buNone/>
            </a:pPr>
            <a:endParaRPr sz="1500"/>
          </a:p>
          <a:p>
            <a:pPr marL="0" marR="25400" lvl="0" indent="0" algn="just" rtl="0">
              <a:lnSpc>
                <a:spcPct val="115000"/>
              </a:lnSpc>
              <a:spcBef>
                <a:spcPts val="700"/>
              </a:spcBef>
              <a:spcAft>
                <a:spcPts val="0"/>
              </a:spcAft>
              <a:buSzPts val="1800"/>
              <a:buNone/>
            </a:pPr>
            <a:endParaRPr sz="1500"/>
          </a:p>
          <a:p>
            <a:pPr marL="0" lvl="0" indent="0" algn="l" rtl="0">
              <a:lnSpc>
                <a:spcPct val="115000"/>
              </a:lnSpc>
              <a:spcBef>
                <a:spcPts val="1800"/>
              </a:spcBef>
              <a:spcAft>
                <a:spcPts val="0"/>
              </a:spcAft>
              <a:buSzPts val="1800"/>
              <a:buNone/>
            </a:pPr>
            <a:r>
              <a:rPr lang="en-GB" sz="1500" b="1"/>
              <a:t>Retrieving Data from HDFS</a:t>
            </a:r>
            <a:endParaRPr sz="1500" b="1"/>
          </a:p>
          <a:p>
            <a:pPr marL="25400" marR="25400" lvl="0" indent="0" algn="just" rtl="0">
              <a:lnSpc>
                <a:spcPct val="115000"/>
              </a:lnSpc>
              <a:spcBef>
                <a:spcPts val="600"/>
              </a:spcBef>
              <a:spcAft>
                <a:spcPts val="0"/>
              </a:spcAft>
              <a:buSzPts val="1800"/>
              <a:buNone/>
            </a:pPr>
            <a:r>
              <a:rPr lang="en-GB" sz="1500"/>
              <a:t>Assume we have a file in HDFS called outfile. Given below is a simple demonstration for retrieving the required file from the Hadoop file system.</a:t>
            </a:r>
            <a:endParaRPr sz="1500"/>
          </a:p>
          <a:p>
            <a:pPr marL="0" lvl="0" indent="0" algn="l" rtl="0">
              <a:lnSpc>
                <a:spcPct val="115000"/>
              </a:lnSpc>
              <a:spcBef>
                <a:spcPts val="1400"/>
              </a:spcBef>
              <a:spcAft>
                <a:spcPts val="0"/>
              </a:spcAft>
              <a:buSzPts val="1800"/>
              <a:buNone/>
            </a:pPr>
            <a:r>
              <a:rPr lang="en-GB" sz="1500" b="1"/>
              <a:t>Step 1</a:t>
            </a:r>
            <a:endParaRPr sz="1500" b="1"/>
          </a:p>
          <a:p>
            <a:pPr marL="25400" marR="25400" lvl="0" indent="0" algn="just" rtl="0">
              <a:lnSpc>
                <a:spcPct val="115000"/>
              </a:lnSpc>
              <a:spcBef>
                <a:spcPts val="600"/>
              </a:spcBef>
              <a:spcAft>
                <a:spcPts val="0"/>
              </a:spcAft>
              <a:buSzPts val="1800"/>
              <a:buNone/>
            </a:pPr>
            <a:r>
              <a:rPr lang="en-GB" sz="1500"/>
              <a:t>Initially, view the data from HDFS using cat command.</a:t>
            </a:r>
            <a:endParaRPr sz="1500"/>
          </a:p>
          <a:p>
            <a:pPr marL="25400" marR="25400" lvl="0" indent="0" algn="just" rtl="0">
              <a:lnSpc>
                <a:spcPct val="115000"/>
              </a:lnSpc>
              <a:spcBef>
                <a:spcPts val="700"/>
              </a:spcBef>
              <a:spcAft>
                <a:spcPts val="0"/>
              </a:spcAft>
              <a:buClr>
                <a:schemeClr val="dk1"/>
              </a:buClr>
              <a:buSzPts val="1100"/>
              <a:buFont typeface="Arial"/>
              <a:buNone/>
            </a:pPr>
            <a:endParaRPr sz="1500"/>
          </a:p>
          <a:p>
            <a:pPr marL="0" lvl="0" indent="0" algn="l" rtl="0">
              <a:lnSpc>
                <a:spcPct val="115000"/>
              </a:lnSpc>
              <a:spcBef>
                <a:spcPts val="700"/>
              </a:spcBef>
              <a:spcAft>
                <a:spcPts val="1200"/>
              </a:spcAft>
              <a:buSzPts val="1800"/>
              <a:buNone/>
            </a:pPr>
            <a:endParaRPr sz="1500"/>
          </a:p>
        </p:txBody>
      </p:sp>
      <p:pic>
        <p:nvPicPr>
          <p:cNvPr id="405" name="Google Shape;405;p55"/>
          <p:cNvPicPr preferRelativeResize="0"/>
          <p:nvPr/>
        </p:nvPicPr>
        <p:blipFill rotWithShape="1">
          <a:blip r:embed="rId3">
            <a:alphaModFix/>
          </a:blip>
          <a:srcRect/>
          <a:stretch/>
        </p:blipFill>
        <p:spPr>
          <a:xfrm>
            <a:off x="1924763" y="1546375"/>
            <a:ext cx="4264075" cy="337525"/>
          </a:xfrm>
          <a:prstGeom prst="rect">
            <a:avLst/>
          </a:prstGeom>
          <a:noFill/>
          <a:ln>
            <a:noFill/>
          </a:ln>
        </p:spPr>
      </p:pic>
      <p:pic>
        <p:nvPicPr>
          <p:cNvPr id="406" name="Google Shape;406;p55"/>
          <p:cNvPicPr preferRelativeResize="0"/>
          <p:nvPr/>
        </p:nvPicPr>
        <p:blipFill rotWithShape="1">
          <a:blip r:embed="rId4">
            <a:alphaModFix/>
          </a:blip>
          <a:srcRect/>
          <a:stretch/>
        </p:blipFill>
        <p:spPr>
          <a:xfrm>
            <a:off x="1641388" y="4109050"/>
            <a:ext cx="4830812" cy="3375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6"/>
          <p:cNvSpPr txBox="1">
            <a:spLocks noGrp="1"/>
          </p:cNvSpPr>
          <p:nvPr>
            <p:ph type="body" idx="1"/>
          </p:nvPr>
        </p:nvSpPr>
        <p:spPr>
          <a:xfrm>
            <a:off x="334625" y="495750"/>
            <a:ext cx="8497800" cy="4083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GB" sz="1500" b="1"/>
              <a:t>Step 2</a:t>
            </a:r>
            <a:endParaRPr sz="1500" b="1"/>
          </a:p>
          <a:p>
            <a:pPr marL="457200" marR="25400" lvl="0" indent="-323850" algn="just" rtl="0">
              <a:lnSpc>
                <a:spcPct val="115000"/>
              </a:lnSpc>
              <a:spcBef>
                <a:spcPts val="600"/>
              </a:spcBef>
              <a:spcAft>
                <a:spcPts val="0"/>
              </a:spcAft>
              <a:buSzPts val="1500"/>
              <a:buChar char="●"/>
            </a:pPr>
            <a:r>
              <a:rPr lang="en-GB" sz="1500"/>
              <a:t>Get the file from HDFS to the local file system using get command.</a:t>
            </a:r>
            <a:endParaRPr sz="1500"/>
          </a:p>
          <a:p>
            <a:pPr marL="25400" marR="25400" lvl="0" indent="0" algn="just" rtl="0">
              <a:lnSpc>
                <a:spcPct val="115000"/>
              </a:lnSpc>
              <a:spcBef>
                <a:spcPts val="700"/>
              </a:spcBef>
              <a:spcAft>
                <a:spcPts val="0"/>
              </a:spcAft>
              <a:buSzPts val="1800"/>
              <a:buNone/>
            </a:pPr>
            <a:endParaRPr sz="1500"/>
          </a:p>
          <a:p>
            <a:pPr marL="0" marR="25400" lvl="0" indent="0" algn="just" rtl="0">
              <a:lnSpc>
                <a:spcPct val="115000"/>
              </a:lnSpc>
              <a:spcBef>
                <a:spcPts val="700"/>
              </a:spcBef>
              <a:spcAft>
                <a:spcPts val="0"/>
              </a:spcAft>
              <a:buSzPts val="1800"/>
              <a:buNone/>
            </a:pPr>
            <a:endParaRPr sz="1500"/>
          </a:p>
          <a:p>
            <a:pPr marL="25400" marR="25400" lvl="0" indent="0" algn="just" rtl="0">
              <a:lnSpc>
                <a:spcPct val="115000"/>
              </a:lnSpc>
              <a:spcBef>
                <a:spcPts val="700"/>
              </a:spcBef>
              <a:spcAft>
                <a:spcPts val="0"/>
              </a:spcAft>
              <a:buClr>
                <a:schemeClr val="dk1"/>
              </a:buClr>
              <a:buSzPts val="1100"/>
              <a:buFont typeface="Arial"/>
              <a:buNone/>
            </a:pPr>
            <a:endParaRPr sz="1500"/>
          </a:p>
          <a:p>
            <a:pPr marL="0" lvl="0" indent="0" algn="l" rtl="0">
              <a:lnSpc>
                <a:spcPct val="115000"/>
              </a:lnSpc>
              <a:spcBef>
                <a:spcPts val="1800"/>
              </a:spcBef>
              <a:spcAft>
                <a:spcPts val="0"/>
              </a:spcAft>
              <a:buClr>
                <a:schemeClr val="dk1"/>
              </a:buClr>
              <a:buSzPts val="1100"/>
              <a:buFont typeface="Arial"/>
              <a:buNone/>
            </a:pPr>
            <a:r>
              <a:rPr lang="en-GB" sz="1500" b="1"/>
              <a:t>Shutting Down the HDFS</a:t>
            </a:r>
            <a:endParaRPr sz="1500" b="1"/>
          </a:p>
          <a:p>
            <a:pPr marL="457200" marR="25400" lvl="0" indent="-323850" algn="just" rtl="0">
              <a:lnSpc>
                <a:spcPct val="115000"/>
              </a:lnSpc>
              <a:spcBef>
                <a:spcPts val="600"/>
              </a:spcBef>
              <a:spcAft>
                <a:spcPts val="0"/>
              </a:spcAft>
              <a:buSzPts val="1500"/>
              <a:buChar char="●"/>
            </a:pPr>
            <a:r>
              <a:rPr lang="en-GB" sz="1500"/>
              <a:t>You can shut down the HDFS by using the following command.</a:t>
            </a:r>
            <a:endParaRPr sz="1500"/>
          </a:p>
          <a:p>
            <a:pPr marL="0" lvl="0" indent="0" algn="l" rtl="0">
              <a:lnSpc>
                <a:spcPct val="115000"/>
              </a:lnSpc>
              <a:spcBef>
                <a:spcPts val="700"/>
              </a:spcBef>
              <a:spcAft>
                <a:spcPts val="1200"/>
              </a:spcAft>
              <a:buSzPts val="1800"/>
              <a:buNone/>
            </a:pPr>
            <a:endParaRPr sz="1500"/>
          </a:p>
        </p:txBody>
      </p:sp>
      <p:pic>
        <p:nvPicPr>
          <p:cNvPr id="412" name="Google Shape;412;p56"/>
          <p:cNvPicPr preferRelativeResize="0"/>
          <p:nvPr/>
        </p:nvPicPr>
        <p:blipFill rotWithShape="1">
          <a:blip r:embed="rId3">
            <a:alphaModFix/>
          </a:blip>
          <a:srcRect/>
          <a:stretch/>
        </p:blipFill>
        <p:spPr>
          <a:xfrm>
            <a:off x="1751225" y="1459725"/>
            <a:ext cx="5396525" cy="448925"/>
          </a:xfrm>
          <a:prstGeom prst="rect">
            <a:avLst/>
          </a:prstGeom>
          <a:noFill/>
          <a:ln>
            <a:noFill/>
          </a:ln>
        </p:spPr>
      </p:pic>
      <p:pic>
        <p:nvPicPr>
          <p:cNvPr id="413" name="Google Shape;413;p56"/>
          <p:cNvPicPr preferRelativeResize="0"/>
          <p:nvPr/>
        </p:nvPicPr>
        <p:blipFill rotWithShape="1">
          <a:blip r:embed="rId4">
            <a:alphaModFix/>
          </a:blip>
          <a:srcRect/>
          <a:stretch/>
        </p:blipFill>
        <p:spPr>
          <a:xfrm>
            <a:off x="3040200" y="3529550"/>
            <a:ext cx="1646050" cy="44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doop Ecosystem - GeeksforGeeks">
            <a:extLst>
              <a:ext uri="{FF2B5EF4-FFF2-40B4-BE49-F238E27FC236}">
                <a16:creationId xmlns:a16="http://schemas.microsoft.com/office/drawing/2014/main" id="{C6BE1DAD-313D-47E1-B5B4-068376227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49" y="0"/>
            <a:ext cx="8789581"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977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Hadoop - Command Reference</a:t>
            </a:r>
            <a:endParaRPr/>
          </a:p>
        </p:txBody>
      </p:sp>
      <p:sp>
        <p:nvSpPr>
          <p:cNvPr id="419" name="Google Shape;419;p57"/>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marR="25400" lvl="0" indent="-323850" algn="just" rtl="0">
              <a:lnSpc>
                <a:spcPct val="150000"/>
              </a:lnSpc>
              <a:spcBef>
                <a:spcPts val="1000"/>
              </a:spcBef>
              <a:spcAft>
                <a:spcPts val="0"/>
              </a:spcAft>
              <a:buSzPts val="1500"/>
              <a:buChar char="●"/>
            </a:pPr>
            <a:r>
              <a:rPr lang="en-GB" sz="1500"/>
              <a:t>There are many more commands in "$HADOOP_HOME/bin/hadoop fs" than are demonstrated here, although these basic operations will get you started. </a:t>
            </a:r>
            <a:endParaRPr sz="1500"/>
          </a:p>
          <a:p>
            <a:pPr marL="457200" marR="25400" lvl="0" indent="-323850" algn="just" rtl="0">
              <a:lnSpc>
                <a:spcPct val="150000"/>
              </a:lnSpc>
              <a:spcBef>
                <a:spcPts val="1000"/>
              </a:spcBef>
              <a:spcAft>
                <a:spcPts val="0"/>
              </a:spcAft>
              <a:buSzPts val="1500"/>
              <a:buChar char="●"/>
            </a:pPr>
            <a:r>
              <a:rPr lang="en-GB" sz="1500"/>
              <a:t>Running ./bin/hadoop dfs with no additional arguments will list all the commands that can be run with the FsShell system. </a:t>
            </a:r>
            <a:endParaRPr sz="1500"/>
          </a:p>
          <a:p>
            <a:pPr marL="457200" marR="25400" lvl="0" indent="-323850" algn="just" rtl="0">
              <a:lnSpc>
                <a:spcPct val="150000"/>
              </a:lnSpc>
              <a:spcBef>
                <a:spcPts val="1000"/>
              </a:spcBef>
              <a:spcAft>
                <a:spcPts val="0"/>
              </a:spcAft>
              <a:buSzPts val="1500"/>
              <a:buChar char="●"/>
            </a:pPr>
            <a:r>
              <a:rPr lang="en-GB" sz="1500"/>
              <a:t>Furthermore, $HADOOP_HOME/bin/hadoop fs -help commandName will display a short usage summary for the operation in question, if you are stuck.</a:t>
            </a:r>
            <a:endParaRPr sz="1500"/>
          </a:p>
          <a:p>
            <a:pPr marL="0" lvl="0" indent="0" algn="l" rtl="0">
              <a:lnSpc>
                <a:spcPct val="150000"/>
              </a:lnSpc>
              <a:spcBef>
                <a:spcPts val="1000"/>
              </a:spcBef>
              <a:spcAft>
                <a:spcPts val="1200"/>
              </a:spcAft>
              <a:buSzPts val="1800"/>
              <a:buNone/>
            </a:pPr>
            <a:endParaRPr sz="15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8"/>
          <p:cNvSpPr txBox="1">
            <a:spLocks noGrp="1"/>
          </p:cNvSpPr>
          <p:nvPr>
            <p:ph type="body" idx="1"/>
          </p:nvPr>
        </p:nvSpPr>
        <p:spPr>
          <a:xfrm>
            <a:off x="322250" y="607300"/>
            <a:ext cx="8510100" cy="3972000"/>
          </a:xfrm>
          <a:prstGeom prst="rect">
            <a:avLst/>
          </a:prstGeom>
          <a:noFill/>
          <a:ln>
            <a:noFill/>
          </a:ln>
        </p:spPr>
        <p:txBody>
          <a:bodyPr spcFirstLastPara="1" wrap="square" lIns="91425" tIns="91425" rIns="91425" bIns="91425" anchor="t" anchorCtr="0">
            <a:normAutofit/>
          </a:bodyPr>
          <a:lstStyle/>
          <a:p>
            <a:pPr marL="457200" marR="25400" lvl="0" indent="-323850" algn="just" rtl="0">
              <a:lnSpc>
                <a:spcPct val="115000"/>
              </a:lnSpc>
              <a:spcBef>
                <a:spcPts val="600"/>
              </a:spcBef>
              <a:spcAft>
                <a:spcPts val="0"/>
              </a:spcAft>
              <a:buSzPts val="1500"/>
              <a:buChar char="●"/>
            </a:pPr>
            <a:r>
              <a:rPr lang="en-GB" sz="1500"/>
              <a:t>A table of all the operations is shown below. The following conventions are used for parameters −</a:t>
            </a:r>
            <a:endParaRPr sz="1500"/>
          </a:p>
          <a:p>
            <a:pPr marL="0" marR="25400" lvl="0" indent="0" algn="just" rtl="0">
              <a:lnSpc>
                <a:spcPct val="115000"/>
              </a:lnSpc>
              <a:spcBef>
                <a:spcPts val="700"/>
              </a:spcBef>
              <a:spcAft>
                <a:spcPts val="0"/>
              </a:spcAft>
              <a:buSzPts val="1800"/>
              <a:buNone/>
            </a:pPr>
            <a:endParaRPr sz="1500"/>
          </a:p>
          <a:p>
            <a:pPr marL="0" marR="25400" lvl="0" indent="0" algn="just" rtl="0">
              <a:lnSpc>
                <a:spcPct val="115000"/>
              </a:lnSpc>
              <a:spcBef>
                <a:spcPts val="700"/>
              </a:spcBef>
              <a:spcAft>
                <a:spcPts val="0"/>
              </a:spcAft>
              <a:buSzPts val="1800"/>
              <a:buNone/>
            </a:pPr>
            <a:endParaRPr sz="1500"/>
          </a:p>
          <a:p>
            <a:pPr marL="0" marR="25400" lvl="0" indent="0" algn="just" rtl="0">
              <a:lnSpc>
                <a:spcPct val="115000"/>
              </a:lnSpc>
              <a:spcBef>
                <a:spcPts val="700"/>
              </a:spcBef>
              <a:spcAft>
                <a:spcPts val="0"/>
              </a:spcAft>
              <a:buSzPts val="1800"/>
              <a:buNone/>
            </a:pPr>
            <a:endParaRPr sz="1500"/>
          </a:p>
          <a:p>
            <a:pPr marL="0" marR="25400" lvl="0" indent="0" algn="just" rtl="0">
              <a:lnSpc>
                <a:spcPct val="115000"/>
              </a:lnSpc>
              <a:spcBef>
                <a:spcPts val="700"/>
              </a:spcBef>
              <a:spcAft>
                <a:spcPts val="0"/>
              </a:spcAft>
              <a:buSzPts val="1800"/>
              <a:buNone/>
            </a:pPr>
            <a:endParaRPr sz="1500"/>
          </a:p>
          <a:p>
            <a:pPr marL="0" marR="25400" lvl="0" indent="0" algn="just" rtl="0">
              <a:lnSpc>
                <a:spcPct val="115000"/>
              </a:lnSpc>
              <a:spcBef>
                <a:spcPts val="700"/>
              </a:spcBef>
              <a:spcAft>
                <a:spcPts val="0"/>
              </a:spcAft>
              <a:buSzPts val="1800"/>
              <a:buNone/>
            </a:pPr>
            <a:endParaRPr sz="1500"/>
          </a:p>
          <a:p>
            <a:pPr marL="457200" lvl="0" indent="-323850" algn="l" rtl="0">
              <a:lnSpc>
                <a:spcPct val="115000"/>
              </a:lnSpc>
              <a:spcBef>
                <a:spcPts val="700"/>
              </a:spcBef>
              <a:spcAft>
                <a:spcPts val="0"/>
              </a:spcAft>
              <a:buSzPts val="1500"/>
              <a:buChar char="●"/>
            </a:pPr>
            <a:r>
              <a:rPr lang="en-GB" sz="1500">
                <a:highlight>
                  <a:srgbClr val="FFFFFF"/>
                </a:highlight>
              </a:rPr>
              <a:t>All other files and path names refer to the objects inside HDFS.</a:t>
            </a:r>
            <a:endParaRPr sz="1500"/>
          </a:p>
          <a:p>
            <a:pPr marL="0" marR="25400" lvl="0" indent="0" algn="just" rtl="0">
              <a:lnSpc>
                <a:spcPct val="115000"/>
              </a:lnSpc>
              <a:spcBef>
                <a:spcPts val="1200"/>
              </a:spcBef>
              <a:spcAft>
                <a:spcPts val="0"/>
              </a:spcAft>
              <a:buSzPts val="1800"/>
              <a:buNone/>
            </a:pPr>
            <a:endParaRPr sz="1500"/>
          </a:p>
          <a:p>
            <a:pPr marL="0" marR="25400" lvl="0" indent="0" algn="just" rtl="0">
              <a:lnSpc>
                <a:spcPct val="115000"/>
              </a:lnSpc>
              <a:spcBef>
                <a:spcPts val="700"/>
              </a:spcBef>
              <a:spcAft>
                <a:spcPts val="0"/>
              </a:spcAft>
              <a:buSzPts val="1800"/>
              <a:buNone/>
            </a:pPr>
            <a:endParaRPr sz="1500"/>
          </a:p>
          <a:p>
            <a:pPr marL="457200" lvl="0" indent="0" algn="l" rtl="0">
              <a:lnSpc>
                <a:spcPct val="115000"/>
              </a:lnSpc>
              <a:spcBef>
                <a:spcPts val="700"/>
              </a:spcBef>
              <a:spcAft>
                <a:spcPts val="1200"/>
              </a:spcAft>
              <a:buSzPts val="1800"/>
              <a:buNone/>
            </a:pPr>
            <a:endParaRPr sz="1500"/>
          </a:p>
        </p:txBody>
      </p:sp>
      <p:pic>
        <p:nvPicPr>
          <p:cNvPr id="425" name="Google Shape;425;p58"/>
          <p:cNvPicPr preferRelativeResize="0"/>
          <p:nvPr/>
        </p:nvPicPr>
        <p:blipFill rotWithShape="1">
          <a:blip r:embed="rId3">
            <a:alphaModFix/>
          </a:blip>
          <a:srcRect/>
          <a:stretch/>
        </p:blipFill>
        <p:spPr>
          <a:xfrm>
            <a:off x="875500" y="1551200"/>
            <a:ext cx="7403599" cy="13236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59"/>
          <p:cNvPicPr preferRelativeResize="0"/>
          <p:nvPr/>
        </p:nvPicPr>
        <p:blipFill rotWithShape="1">
          <a:blip r:embed="rId3">
            <a:alphaModFix/>
          </a:blip>
          <a:srcRect/>
          <a:stretch/>
        </p:blipFill>
        <p:spPr>
          <a:xfrm>
            <a:off x="1549349" y="71449"/>
            <a:ext cx="6045300" cy="4787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60"/>
          <p:cNvPicPr preferRelativeResize="0"/>
          <p:nvPr/>
        </p:nvPicPr>
        <p:blipFill rotWithShape="1">
          <a:blip r:embed="rId3">
            <a:alphaModFix/>
          </a:blip>
          <a:srcRect/>
          <a:stretch/>
        </p:blipFill>
        <p:spPr>
          <a:xfrm>
            <a:off x="1409700" y="257175"/>
            <a:ext cx="6324600" cy="46291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p61"/>
          <p:cNvPicPr preferRelativeResize="0"/>
          <p:nvPr/>
        </p:nvPicPr>
        <p:blipFill rotWithShape="1">
          <a:blip r:embed="rId3">
            <a:alphaModFix/>
          </a:blip>
          <a:srcRect/>
          <a:stretch/>
        </p:blipFill>
        <p:spPr>
          <a:xfrm>
            <a:off x="1409700" y="161925"/>
            <a:ext cx="6324600" cy="48196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62"/>
          <p:cNvPicPr preferRelativeResize="0"/>
          <p:nvPr/>
        </p:nvPicPr>
        <p:blipFill rotWithShape="1">
          <a:blip r:embed="rId3">
            <a:alphaModFix/>
          </a:blip>
          <a:srcRect/>
          <a:stretch/>
        </p:blipFill>
        <p:spPr>
          <a:xfrm>
            <a:off x="1602500" y="152400"/>
            <a:ext cx="6171907" cy="483870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63"/>
          <p:cNvPicPr preferRelativeResize="0"/>
          <p:nvPr/>
        </p:nvPicPr>
        <p:blipFill rotWithShape="1">
          <a:blip r:embed="rId3">
            <a:alphaModFix/>
          </a:blip>
          <a:srcRect/>
          <a:stretch/>
        </p:blipFill>
        <p:spPr>
          <a:xfrm>
            <a:off x="1503350" y="90425"/>
            <a:ext cx="5601367" cy="48387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64"/>
          <p:cNvPicPr preferRelativeResize="0"/>
          <p:nvPr/>
        </p:nvPicPr>
        <p:blipFill rotWithShape="1">
          <a:blip r:embed="rId3">
            <a:alphaModFix/>
          </a:blip>
          <a:srcRect/>
          <a:stretch/>
        </p:blipFill>
        <p:spPr>
          <a:xfrm>
            <a:off x="1019975" y="858850"/>
            <a:ext cx="6296025" cy="103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doop Ecosystem | Hadoop Tools for Crunching Big Data | Edureka">
            <a:extLst>
              <a:ext uri="{FF2B5EF4-FFF2-40B4-BE49-F238E27FC236}">
                <a16:creationId xmlns:a16="http://schemas.microsoft.com/office/drawing/2014/main" id="{DC5F6263-3714-43A6-BDA2-58B1B2671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84" y="0"/>
            <a:ext cx="9002231"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11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Hadoop Architecture</a:t>
            </a:r>
            <a:endParaRPr/>
          </a:p>
        </p:txBody>
      </p:sp>
      <p:pic>
        <p:nvPicPr>
          <p:cNvPr id="87" name="Google Shape;87;p5"/>
          <p:cNvPicPr preferRelativeResize="0"/>
          <p:nvPr/>
        </p:nvPicPr>
        <p:blipFill rotWithShape="1">
          <a:blip r:embed="rId3">
            <a:alphaModFix/>
          </a:blip>
          <a:srcRect/>
          <a:stretch/>
        </p:blipFill>
        <p:spPr>
          <a:xfrm>
            <a:off x="2963100" y="1324400"/>
            <a:ext cx="3217790" cy="369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MapReduce</a:t>
            </a:r>
            <a:endParaRPr/>
          </a:p>
        </p:txBody>
      </p:sp>
      <p:sp>
        <p:nvSpPr>
          <p:cNvPr id="93" name="Google Shape;93;p6"/>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SzPts val="1500"/>
              <a:buChar char="●"/>
            </a:pPr>
            <a:r>
              <a:rPr lang="en-GB" sz="1500">
                <a:highlight>
                  <a:srgbClr val="FFFFFF"/>
                </a:highlight>
              </a:rPr>
              <a:t>MapReduce is a parallel programming model for writing distributed applications devised at Google for efficient processing of large amounts of data (multi-terabyte data-sets), on large clusters (thousands of nodes) of commodity hardware in a reliable, fault-tolerant manner. </a:t>
            </a:r>
            <a:endParaRPr sz="1500">
              <a:highlight>
                <a:srgbClr val="FFFFFF"/>
              </a:highlight>
            </a:endParaRPr>
          </a:p>
          <a:p>
            <a:pPr marL="457200" marR="0" lvl="0" indent="-323850" algn="l" rtl="0">
              <a:lnSpc>
                <a:spcPct val="150000"/>
              </a:lnSpc>
              <a:spcBef>
                <a:spcPts val="1200"/>
              </a:spcBef>
              <a:spcAft>
                <a:spcPts val="0"/>
              </a:spcAft>
              <a:buSzPts val="1500"/>
              <a:buChar char="●"/>
            </a:pPr>
            <a:r>
              <a:rPr lang="en-GB" sz="1500">
                <a:highlight>
                  <a:srgbClr val="FFFFFF"/>
                </a:highlight>
              </a:rPr>
              <a:t>The MapReduce program runs on Hadoop which is an Apache open-source framework.</a:t>
            </a:r>
            <a:endParaRPr sz="1200">
              <a:latin typeface="Arial"/>
              <a:ea typeface="Arial"/>
              <a:cs typeface="Arial"/>
              <a:sym typeface="Arial"/>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3158</Words>
  <Application>Microsoft Office PowerPoint</Application>
  <PresentationFormat>On-screen Show (16:9)</PresentationFormat>
  <Paragraphs>260</Paragraphs>
  <Slides>67</Slides>
  <Notes>64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Economica</vt:lpstr>
      <vt:lpstr>Arial</vt:lpstr>
      <vt:lpstr>Open Sans</vt:lpstr>
      <vt:lpstr>Luxe</vt:lpstr>
      <vt:lpstr>HADOOP FUNDAMENTALS</vt:lpstr>
      <vt:lpstr>PowerPoint Presentation</vt:lpstr>
      <vt:lpstr>CONTENTS</vt:lpstr>
      <vt:lpstr>Hadoop - Introduction</vt:lpstr>
      <vt:lpstr>Hadoop Architecture</vt:lpstr>
      <vt:lpstr>PowerPoint Presentation</vt:lpstr>
      <vt:lpstr>PowerPoint Presentation</vt:lpstr>
      <vt:lpstr>Hadoop Architecture</vt:lpstr>
      <vt:lpstr>MapReduce</vt:lpstr>
      <vt:lpstr>Hadoop Distributed File System</vt:lpstr>
      <vt:lpstr>Hadoop Common and YARN</vt:lpstr>
      <vt:lpstr>How does Hadoop work?</vt:lpstr>
      <vt:lpstr>PowerPoint Presentation</vt:lpstr>
      <vt:lpstr>PowerPoint Presentation</vt:lpstr>
      <vt:lpstr>Advantages of Hadoop</vt:lpstr>
      <vt:lpstr>Hadoop - Environment Setup</vt:lpstr>
      <vt:lpstr>Pre-installation Setup</vt:lpstr>
      <vt:lpstr>PowerPoint Presentation</vt:lpstr>
      <vt:lpstr>SSH Setup and Key Generation</vt:lpstr>
      <vt:lpstr>Installing Java</vt:lpstr>
      <vt:lpstr>PowerPoint Presentation</vt:lpstr>
      <vt:lpstr>PowerPoint Presentation</vt:lpstr>
      <vt:lpstr>PowerPoint Presentation</vt:lpstr>
      <vt:lpstr>PowerPoint Presentation</vt:lpstr>
      <vt:lpstr>Downloading Hadoop</vt:lpstr>
      <vt:lpstr>Hadoop Operation Modes</vt:lpstr>
      <vt:lpstr>Installing Hadoop in Standalone Mode</vt:lpstr>
      <vt:lpstr>PowerPoint Presentation</vt:lpstr>
      <vt:lpstr>PowerPoint Presentation</vt:lpstr>
      <vt:lpstr>PowerPoint Presentation</vt:lpstr>
      <vt:lpstr>PowerPoint Presentation</vt:lpstr>
      <vt:lpstr>PowerPoint Presentation</vt:lpstr>
      <vt:lpstr>PowerPoint Presentation</vt:lpstr>
      <vt:lpstr>Installing Hadoop in Pseudo Distributed Mode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Verifying Hadoop Installation</vt:lpstr>
      <vt:lpstr>PowerPoint Presentation</vt:lpstr>
      <vt:lpstr>PowerPoint Presentation</vt:lpstr>
      <vt:lpstr>PowerPoint Presentation</vt:lpstr>
      <vt:lpstr>PowerPoint Presentation</vt:lpstr>
      <vt:lpstr>PowerPoint Presentation</vt:lpstr>
      <vt:lpstr>Hadoop - HDFS Overview</vt:lpstr>
      <vt:lpstr>Features of HDFS</vt:lpstr>
      <vt:lpstr>HDFS ARCHITECTURE</vt:lpstr>
      <vt:lpstr>Namenode</vt:lpstr>
      <vt:lpstr>Datanode</vt:lpstr>
      <vt:lpstr>BLOCK</vt:lpstr>
      <vt:lpstr>GOALS OF HDFS</vt:lpstr>
      <vt:lpstr>Hadoop - HDFS Operations</vt:lpstr>
      <vt:lpstr>PowerPoint Presentation</vt:lpstr>
      <vt:lpstr>PowerPoint Presentation</vt:lpstr>
      <vt:lpstr>PowerPoint Presentation</vt:lpstr>
      <vt:lpstr>PowerPoint Presentation</vt:lpstr>
      <vt:lpstr>Hadoop - Command Reference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UNIX/HADOOP FUNDAMENTALS</dc:title>
  <cp:lastModifiedBy>BHARATH KUMAR</cp:lastModifiedBy>
  <cp:revision>3</cp:revision>
  <dcterms:modified xsi:type="dcterms:W3CDTF">2022-03-31T13:53:21Z</dcterms:modified>
</cp:coreProperties>
</file>