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Economica"/>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italic.fntdata"/><Relationship Id="rId10" Type="http://schemas.openxmlformats.org/officeDocument/2006/relationships/slide" Target="slides/slide5.xml"/><Relationship Id="rId54" Type="http://schemas.openxmlformats.org/officeDocument/2006/relationships/font" Target="fonts/Economica-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Economica-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04c00bd8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04c00bd8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4c00bd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04c00bd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04c00bd8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04c00bd8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04c00bd8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04c00bd8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04c00bd8d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04c00bd8d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04c00bd8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04c00bd8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04c00bd8d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04c00bd8d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04c00bd8d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04c00bd8d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04c00bd8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04c00bd8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04c00bd8d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04c00bd8d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04c00bd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04c00bd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04c00bd8d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04c00bd8d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04c00bd8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04c00bd8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04c00bd8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04c00bd8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04c00bd8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04c00bd8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04c00bd8d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04c00bd8d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04c00bd8d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04c00bd8d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04c00bd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04c00bd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04c00bd8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04c00bd8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04c00bd8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04c00bd8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4c00bd8d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4c00bd8d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04c00bd8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04c00bd8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04c00bd8d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04c00bd8d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04c00bd8d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04c00bd8d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04c00bd8d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04c00bd8d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04c00bd8d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04c00bd8d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04c00bd8d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04c00bd8d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04c00bd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04c00bd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04c00bd8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04c00bd8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04c00bd8d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04c00bd8d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04c00bd8d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04c00bd8d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4c00bd8d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04c00bd8d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04c00bd8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04c00bd8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04c00bd8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04c00bd8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4ba83e01b97d0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4ba83e01b97d0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04c00bd8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04c00bd8d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4ba83e01b97d0d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4ba83e01b97d0d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04c00bd8d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04c00bd8d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04c00bd8d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04c00bd8d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04c00bd8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04c00bd8d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04c00bd8d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04c00bd8d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04c00bd8d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04c00bd8d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04c00bd8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04c00bd8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04c00bd8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04c00bd8d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04c00bd8d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04c00bd8d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04c00bd8d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04c00bd8d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ata-flair.training/blogs/partitioner-in-hadoop-mapreduce-hadoop-internals/" TargetMode="External"/><Relationship Id="rId4" Type="http://schemas.openxmlformats.org/officeDocument/2006/relationships/hyperlink" Target="http://data-flair.training/blogs/shuffling-sorting-hadoop-mapredu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ata-flair.training/blogs/hadoop-inputforma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ata-flair.training/blogs/mapper-in-hadoop-mapredu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ata-flair.training/blogs/comprehensive-hdfs-guide-introduction-architecture-data-read-write-tutorial/" TargetMode="External"/><Relationship Id="rId4" Type="http://schemas.openxmlformats.org/officeDocument/2006/relationships/hyperlink" Target="http://data-flair.training/blogs/key-value-pairs-hadoop-mapredu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ata-flair.training/blogs/key-value-pairs-hadoop-mapreduc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79450" y="1549275"/>
            <a:ext cx="7985100" cy="1698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Unix / Hadoop </a:t>
            </a:r>
            <a:endParaRPr/>
          </a:p>
          <a:p>
            <a:pPr indent="0" lvl="0" marL="0" rtl="0" algn="ctr">
              <a:spcBef>
                <a:spcPts val="0"/>
              </a:spcBef>
              <a:spcAft>
                <a:spcPts val="0"/>
              </a:spcAft>
              <a:buNone/>
            </a:pPr>
            <a:r>
              <a:rPr lang="en-GB"/>
              <a:t>Fundamentals</a:t>
            </a:r>
            <a:endParaRPr/>
          </a:p>
        </p:txBody>
      </p:sp>
      <p:pic>
        <p:nvPicPr>
          <p:cNvPr id="63" name="Google Shape;63;p13"/>
          <p:cNvPicPr preferRelativeResize="0"/>
          <p:nvPr/>
        </p:nvPicPr>
        <p:blipFill>
          <a:blip r:embed="rId3">
            <a:alphaModFix/>
          </a:blip>
          <a:stretch>
            <a:fillRect/>
          </a:stretch>
        </p:blipFill>
        <p:spPr>
          <a:xfrm>
            <a:off x="5481800" y="139575"/>
            <a:ext cx="3248025"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09850" y="495750"/>
            <a:ext cx="8522400" cy="40836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1000"/>
              </a:spcBef>
              <a:spcAft>
                <a:spcPts val="0"/>
              </a:spcAft>
              <a:buClr>
                <a:srgbClr val="000000"/>
              </a:buClr>
              <a:buSzPts val="1500"/>
              <a:buChar char="●"/>
            </a:pPr>
            <a:r>
              <a:rPr lang="en-GB" sz="1500">
                <a:solidFill>
                  <a:srgbClr val="000000"/>
                </a:solidFill>
              </a:rPr>
              <a:t>Shuffle and Sort − The Reducer task starts with the Shuffle and Sort step. It downloads the grouped key-value pairs onto the local machine, where the Reducer is running. The individual key-value pairs are sorted by key into a larger data list. The data list groups the equivalent keys together so that their values can be iterated easily in the Reducer task.  </a:t>
            </a:r>
            <a:endParaRPr sz="1500">
              <a:solidFill>
                <a:srgbClr val="000000"/>
              </a:solidFill>
            </a:endParaRPr>
          </a:p>
          <a:p>
            <a:pPr indent="-323850" lvl="0" marL="457200" rtl="0" algn="l">
              <a:lnSpc>
                <a:spcPct val="150000"/>
              </a:lnSpc>
              <a:spcBef>
                <a:spcPts val="1200"/>
              </a:spcBef>
              <a:spcAft>
                <a:spcPts val="0"/>
              </a:spcAft>
              <a:buClr>
                <a:srgbClr val="000000"/>
              </a:buClr>
              <a:buSzPts val="1500"/>
              <a:buChar char="●"/>
            </a:pPr>
            <a:r>
              <a:rPr lang="en-GB" sz="1500">
                <a:solidFill>
                  <a:srgbClr val="000000"/>
                </a:solidFill>
              </a:rPr>
              <a:t>Reducer − The Reducer takes the grouped key-value paired data as input and runs a Reducer function on each one of them. Here, the data can be aggregated, filtered, and combined in a number of ways, and it requires a wide range of processing. Once the execution is over, it gives zero or more keyvalue pairs to the final step. </a:t>
            </a:r>
            <a:endParaRPr sz="1500">
              <a:solidFill>
                <a:srgbClr val="000000"/>
              </a:solidFill>
            </a:endParaRPr>
          </a:p>
          <a:p>
            <a:pPr indent="-323850" lvl="0" marL="457200" rtl="0" algn="l">
              <a:lnSpc>
                <a:spcPct val="150000"/>
              </a:lnSpc>
              <a:spcBef>
                <a:spcPts val="1000"/>
              </a:spcBef>
              <a:spcAft>
                <a:spcPts val="1200"/>
              </a:spcAft>
              <a:buClr>
                <a:srgbClr val="000000"/>
              </a:buClr>
              <a:buSzPts val="1500"/>
              <a:buChar char="●"/>
            </a:pPr>
            <a:r>
              <a:rPr lang="en-GB" sz="1500">
                <a:solidFill>
                  <a:srgbClr val="000000"/>
                </a:solidFill>
              </a:rPr>
              <a:t> Output Phase − In the output phase, we have an output formatter that translates the final key-value pairs from the Reducer function and writes them onto a file using a record writer.</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297450" y="470975"/>
            <a:ext cx="8535000" cy="4108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Let us try to understand the two tasks Map &amp; Reduce with the help of a small diagram</a:t>
            </a:r>
            <a:endParaRPr sz="1500"/>
          </a:p>
        </p:txBody>
      </p:sp>
      <p:pic>
        <p:nvPicPr>
          <p:cNvPr id="122" name="Google Shape;122;p23"/>
          <p:cNvPicPr preferRelativeResize="0"/>
          <p:nvPr/>
        </p:nvPicPr>
        <p:blipFill>
          <a:blip r:embed="rId3">
            <a:alphaModFix/>
          </a:blip>
          <a:stretch>
            <a:fillRect/>
          </a:stretch>
        </p:blipFill>
        <p:spPr>
          <a:xfrm>
            <a:off x="1497450" y="1023250"/>
            <a:ext cx="6135000" cy="366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MapReduce - Example</a:t>
            </a:r>
            <a:endParaRPr/>
          </a:p>
        </p:txBody>
      </p:sp>
      <p:sp>
        <p:nvSpPr>
          <p:cNvPr id="128" name="Google Shape;128;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Let us take a real-world example to comprehend the power of MapReduce. </a:t>
            </a:r>
            <a:endParaRPr sz="1500"/>
          </a:p>
          <a:p>
            <a:pPr indent="-323850" lvl="0" marL="457200" rtl="0" algn="l">
              <a:lnSpc>
                <a:spcPct val="150000"/>
              </a:lnSpc>
              <a:spcBef>
                <a:spcPts val="0"/>
              </a:spcBef>
              <a:spcAft>
                <a:spcPts val="0"/>
              </a:spcAft>
              <a:buSzPts val="1500"/>
              <a:buChar char="●"/>
            </a:pPr>
            <a:r>
              <a:rPr lang="en-GB" sz="1500"/>
              <a:t>Twitter receives around 500 million tweets per day, which is nearly 3000 tweets per second. </a:t>
            </a:r>
            <a:endParaRPr sz="1500"/>
          </a:p>
          <a:p>
            <a:pPr indent="-323850" lvl="0" marL="457200" rtl="0" algn="l">
              <a:lnSpc>
                <a:spcPct val="150000"/>
              </a:lnSpc>
              <a:spcBef>
                <a:spcPts val="0"/>
              </a:spcBef>
              <a:spcAft>
                <a:spcPts val="0"/>
              </a:spcAft>
              <a:buSzPts val="1500"/>
              <a:buChar char="●"/>
            </a:pPr>
            <a:r>
              <a:rPr lang="en-GB" sz="1500"/>
              <a:t>The following illustration shows how Tweeter manages its tweets with the help of MapReduce.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59425" y="458575"/>
            <a:ext cx="8472900" cy="412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GB" sz="1500"/>
              <a:t>As shown in the illustration, the MapReduce algorithm performs the following actions </a:t>
            </a:r>
            <a:endParaRPr sz="1500"/>
          </a:p>
        </p:txBody>
      </p:sp>
      <p:pic>
        <p:nvPicPr>
          <p:cNvPr id="134" name="Google Shape;134;p25"/>
          <p:cNvPicPr preferRelativeResize="0"/>
          <p:nvPr/>
        </p:nvPicPr>
        <p:blipFill>
          <a:blip r:embed="rId3">
            <a:alphaModFix/>
          </a:blip>
          <a:stretch>
            <a:fillRect/>
          </a:stretch>
        </p:blipFill>
        <p:spPr>
          <a:xfrm>
            <a:off x="1498175" y="826238"/>
            <a:ext cx="5924550" cy="227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22250" y="433800"/>
            <a:ext cx="8510100" cy="4145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t>Tokenize − Tokenizes the tweets into maps of tokens and writes them as keyvalue pairs.  </a:t>
            </a:r>
            <a:endParaRPr sz="1500"/>
          </a:p>
          <a:p>
            <a:pPr indent="-323850" lvl="0" marL="457200" rtl="0" algn="l">
              <a:lnSpc>
                <a:spcPct val="150000"/>
              </a:lnSpc>
              <a:spcBef>
                <a:spcPts val="1200"/>
              </a:spcBef>
              <a:spcAft>
                <a:spcPts val="0"/>
              </a:spcAft>
              <a:buSzPts val="1500"/>
              <a:buChar char="●"/>
            </a:pPr>
            <a:r>
              <a:rPr lang="en-GB" sz="1500"/>
              <a:t>Filter − Filters unwanted words from the maps of tokens and writes the filtered maps as key-value pairs.  </a:t>
            </a:r>
            <a:endParaRPr sz="1500"/>
          </a:p>
          <a:p>
            <a:pPr indent="-323850" lvl="0" marL="457200" rtl="0" algn="l">
              <a:lnSpc>
                <a:spcPct val="150000"/>
              </a:lnSpc>
              <a:spcBef>
                <a:spcPts val="1000"/>
              </a:spcBef>
              <a:spcAft>
                <a:spcPts val="0"/>
              </a:spcAft>
              <a:buSzPts val="1500"/>
              <a:buChar char="●"/>
            </a:pPr>
            <a:r>
              <a:rPr lang="en-GB" sz="1500"/>
              <a:t>Count − Generates a token counter per word. </a:t>
            </a:r>
            <a:endParaRPr sz="1500"/>
          </a:p>
          <a:p>
            <a:pPr indent="-323850" lvl="0" marL="457200" rtl="0" algn="l">
              <a:lnSpc>
                <a:spcPct val="150000"/>
              </a:lnSpc>
              <a:spcBef>
                <a:spcPts val="1000"/>
              </a:spcBef>
              <a:spcAft>
                <a:spcPts val="1200"/>
              </a:spcAft>
              <a:buSzPts val="1500"/>
              <a:buChar char="●"/>
            </a:pPr>
            <a:r>
              <a:rPr lang="en-GB" sz="1500"/>
              <a:t> Aggregate Counters − Prepares an aggregate of similar counter values into small manageable units.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Mapper Phase</a:t>
            </a:r>
            <a:endParaRPr/>
          </a:p>
        </p:txBody>
      </p:sp>
      <p:sp>
        <p:nvSpPr>
          <p:cNvPr id="145" name="Google Shape;145;p27"/>
          <p:cNvSpPr txBox="1"/>
          <p:nvPr>
            <p:ph idx="1" type="body"/>
          </p:nvPr>
        </p:nvSpPr>
        <p:spPr>
          <a:xfrm>
            <a:off x="311700" y="1225225"/>
            <a:ext cx="8520600" cy="3620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Mapper task is the first phase of processing that processes each input record (from RecordReader) and generates an intermediate key-value pair. </a:t>
            </a:r>
            <a:endParaRPr sz="1500">
              <a:highlight>
                <a:srgbClr val="FFFFFF"/>
              </a:highlight>
            </a:endParaRPr>
          </a:p>
          <a:p>
            <a:pPr indent="-323850" lvl="0" marL="457200" rtl="0" algn="l">
              <a:lnSpc>
                <a:spcPct val="150000"/>
              </a:lnSpc>
              <a:spcBef>
                <a:spcPts val="1200"/>
              </a:spcBef>
              <a:spcAft>
                <a:spcPts val="1200"/>
              </a:spcAft>
              <a:buSzPts val="1500"/>
              <a:buChar char="●"/>
            </a:pPr>
            <a:r>
              <a:rPr lang="en-GB" sz="1500">
                <a:highlight>
                  <a:srgbClr val="FFFFFF"/>
                </a:highlight>
              </a:rPr>
              <a:t>Hadoop Mapper stores intermediate-output on the local disk.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Mapper in Hadoop MapReduce</a:t>
            </a:r>
            <a:endParaRPr/>
          </a:p>
        </p:txBody>
      </p:sp>
      <p:pic>
        <p:nvPicPr>
          <p:cNvPr id="151" name="Google Shape;151;p28"/>
          <p:cNvPicPr preferRelativeResize="0"/>
          <p:nvPr/>
        </p:nvPicPr>
        <p:blipFill>
          <a:blip r:embed="rId3">
            <a:alphaModFix/>
          </a:blip>
          <a:stretch>
            <a:fillRect/>
          </a:stretch>
        </p:blipFill>
        <p:spPr>
          <a:xfrm>
            <a:off x="1090338" y="1475018"/>
            <a:ext cx="6963325" cy="27635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Hadoop Mapper?</a:t>
            </a:r>
            <a:endParaRPr/>
          </a:p>
        </p:txBody>
      </p:sp>
      <p:sp>
        <p:nvSpPr>
          <p:cNvPr id="157" name="Google Shape;157;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Hadoop Mapper task processes each input record and it generates a new &lt;key, value&gt; pairs.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The &lt;key, value&gt; pairs can be completely different from the input pair.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In mapper task, the output is the full collection of all these &lt;key, value&gt; pairs. </a:t>
            </a:r>
            <a:endParaRPr sz="1500">
              <a:highlight>
                <a:srgbClr val="FFFFFF"/>
              </a:highlight>
            </a:endParaRPr>
          </a:p>
          <a:p>
            <a:pPr indent="-323850" lvl="0" marL="457200" rtl="0" algn="l">
              <a:lnSpc>
                <a:spcPct val="150000"/>
              </a:lnSpc>
              <a:spcBef>
                <a:spcPts val="1000"/>
              </a:spcBef>
              <a:spcAft>
                <a:spcPts val="1400"/>
              </a:spcAft>
              <a:buSzPts val="1500"/>
              <a:buChar char="●"/>
            </a:pPr>
            <a:r>
              <a:rPr lang="en-GB" sz="1500">
                <a:highlight>
                  <a:srgbClr val="FFFFFF"/>
                </a:highlight>
              </a:rPr>
              <a:t>Before writing the output for each mapper task, </a:t>
            </a:r>
            <a:r>
              <a:rPr lang="en-GB" sz="1500">
                <a:highlight>
                  <a:srgbClr val="FFFFFF"/>
                </a:highlight>
                <a:uFill>
                  <a:noFill/>
                </a:uFill>
                <a:hlinkClick r:id="rId3"/>
              </a:rPr>
              <a:t>partitioning</a:t>
            </a:r>
            <a:r>
              <a:rPr lang="en-GB" sz="1500">
                <a:highlight>
                  <a:srgbClr val="FFFFFF"/>
                </a:highlight>
              </a:rPr>
              <a:t> of output take place on the basis of the key and then </a:t>
            </a:r>
            <a:r>
              <a:rPr lang="en-GB" sz="1500">
                <a:highlight>
                  <a:srgbClr val="FFFFFF"/>
                </a:highlight>
                <a:uFill>
                  <a:noFill/>
                </a:uFill>
                <a:hlinkClick r:id="rId4"/>
              </a:rPr>
              <a:t>sorting</a:t>
            </a:r>
            <a:r>
              <a:rPr lang="en-GB" sz="1500">
                <a:highlight>
                  <a:srgbClr val="FFFFFF"/>
                </a:highlight>
              </a:rPr>
              <a:t> is done.</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09850" y="483375"/>
            <a:ext cx="8522400" cy="4095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This partitioning specifies that all the values for each key are grouped together.</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MapReduce frame generates one map task for each InputSplit generated by the </a:t>
            </a:r>
            <a:r>
              <a:rPr lang="en-GB" sz="1500">
                <a:highlight>
                  <a:srgbClr val="FFFFFF"/>
                </a:highlight>
                <a:uFill>
                  <a:noFill/>
                </a:uFill>
                <a:hlinkClick r:id="rId3"/>
              </a:rPr>
              <a:t>InputFormat</a:t>
            </a:r>
            <a:r>
              <a:rPr lang="en-GB" sz="1500">
                <a:highlight>
                  <a:srgbClr val="FFFFFF"/>
                </a:highlight>
              </a:rPr>
              <a:t> for the job.</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Mapper only understands &lt;key, value&gt; pairs of data, so before passing data to the mapper, data should be first converted into &lt;key, value&gt; pairs.</a:t>
            </a:r>
            <a:endParaRPr sz="1500">
              <a:highlight>
                <a:srgbClr val="FFFFFF"/>
              </a:highlight>
            </a:endParaRPr>
          </a:p>
          <a:p>
            <a:pPr indent="0" lvl="0" marL="0" rtl="0" algn="l">
              <a:lnSpc>
                <a:spcPct val="150000"/>
              </a:lnSpc>
              <a:spcBef>
                <a:spcPts val="14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a:t>
            </a:r>
            <a:r>
              <a:rPr lang="en-GB"/>
              <a:t>is Key value pair generated in Hadoop?</a:t>
            </a:r>
            <a:endParaRPr/>
          </a:p>
        </p:txBody>
      </p:sp>
      <p:sp>
        <p:nvSpPr>
          <p:cNvPr id="168" name="Google Shape;168;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749300" rtl="0" algn="l">
              <a:lnSpc>
                <a:spcPct val="150000"/>
              </a:lnSpc>
              <a:spcBef>
                <a:spcPts val="1000"/>
              </a:spcBef>
              <a:spcAft>
                <a:spcPts val="0"/>
              </a:spcAft>
              <a:buClr>
                <a:schemeClr val="dk1"/>
              </a:buClr>
              <a:buSzPts val="1500"/>
              <a:buFont typeface="Open Sans"/>
              <a:buChar char="●"/>
            </a:pPr>
            <a:r>
              <a:rPr lang="en-GB" sz="1500">
                <a:highlight>
                  <a:srgbClr val="FFFFFF"/>
                </a:highlight>
              </a:rPr>
              <a:t>InputSplit – It is the logical representation of data. It describes a unit of work that contains a single map task in a MapReduce program. </a:t>
            </a:r>
            <a:endParaRPr sz="1500">
              <a:highlight>
                <a:srgbClr val="FFFFFF"/>
              </a:highlight>
            </a:endParaRPr>
          </a:p>
          <a:p>
            <a:pPr indent="-323850" lvl="0" marL="749300" rtl="0" algn="l">
              <a:lnSpc>
                <a:spcPct val="150000"/>
              </a:lnSpc>
              <a:spcBef>
                <a:spcPts val="2200"/>
              </a:spcBef>
              <a:spcAft>
                <a:spcPts val="2200"/>
              </a:spcAft>
              <a:buClr>
                <a:schemeClr val="dk1"/>
              </a:buClr>
              <a:buSzPts val="1500"/>
              <a:buFont typeface="Open Sans"/>
              <a:buChar char="●"/>
            </a:pPr>
            <a:r>
              <a:rPr lang="en-GB" sz="1500">
                <a:highlight>
                  <a:srgbClr val="FFFFFF"/>
                </a:highlight>
              </a:rPr>
              <a:t>RecordReader – It communicates with the InputSplit and it converts the data into key-value pairs suitable for reading by the Mapper. By default, it uses TextInputFormat for converting data into the key-value pair. RecordReader communicates with the Inputsplit until the file reading is not completed.</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t>Intro</a:t>
            </a:r>
            <a:r>
              <a:rPr lang="en-GB" sz="1500">
                <a:solidFill>
                  <a:srgbClr val="000000"/>
                </a:solidFill>
              </a:rPr>
              <a:t>duction to MapReduce</a:t>
            </a:r>
            <a:endParaRPr sz="1500">
              <a:solidFill>
                <a:srgbClr val="000000"/>
              </a:solidFill>
            </a:endParaRPr>
          </a:p>
          <a:p>
            <a:pPr indent="-323850" lvl="0" marL="457200" rtl="0" algn="l">
              <a:lnSpc>
                <a:spcPct val="150000"/>
              </a:lnSpc>
              <a:spcBef>
                <a:spcPts val="1200"/>
              </a:spcBef>
              <a:spcAft>
                <a:spcPts val="0"/>
              </a:spcAft>
              <a:buClr>
                <a:srgbClr val="000000"/>
              </a:buClr>
              <a:buSzPts val="1500"/>
              <a:buChar char="●"/>
            </a:pPr>
            <a:r>
              <a:rPr lang="en-GB" sz="1500">
                <a:solidFill>
                  <a:srgbClr val="000000"/>
                </a:solidFill>
              </a:rPr>
              <a:t>Mapper /Intermediate/ Reducer phases</a:t>
            </a:r>
            <a:endParaRPr sz="1500">
              <a:solidFill>
                <a:srgbClr val="000000"/>
              </a:solidFill>
            </a:endParaRPr>
          </a:p>
          <a:p>
            <a:pPr indent="-323850" lvl="0" marL="457200" rtl="0" algn="l">
              <a:lnSpc>
                <a:spcPct val="150000"/>
              </a:lnSpc>
              <a:spcBef>
                <a:spcPts val="1000"/>
              </a:spcBef>
              <a:spcAft>
                <a:spcPts val="0"/>
              </a:spcAft>
              <a:buClr>
                <a:srgbClr val="000000"/>
              </a:buClr>
              <a:buSzPts val="1500"/>
              <a:buChar char="●"/>
            </a:pPr>
            <a:r>
              <a:rPr lang="en-GB" sz="1500">
                <a:solidFill>
                  <a:srgbClr val="000000"/>
                </a:solidFill>
              </a:rPr>
              <a:t>Partitioners</a:t>
            </a:r>
            <a:endParaRPr sz="1500">
              <a:solidFill>
                <a:srgbClr val="000000"/>
              </a:solidFill>
            </a:endParaRPr>
          </a:p>
          <a:p>
            <a:pPr indent="-323850" lvl="0" marL="457200" rtl="0" algn="l">
              <a:lnSpc>
                <a:spcPct val="150000"/>
              </a:lnSpc>
              <a:spcBef>
                <a:spcPts val="1000"/>
              </a:spcBef>
              <a:spcAft>
                <a:spcPts val="1200"/>
              </a:spcAft>
              <a:buClr>
                <a:srgbClr val="000000"/>
              </a:buClr>
              <a:buSzPts val="1500"/>
              <a:buChar char="●"/>
            </a:pPr>
            <a:r>
              <a:rPr lang="en-GB" sz="1500">
                <a:solidFill>
                  <a:srgbClr val="000000"/>
                </a:solidFill>
              </a:rPr>
              <a:t>Combiners</a:t>
            </a: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does Hadoop Mapper work?</a:t>
            </a:r>
            <a:endParaRPr/>
          </a:p>
        </p:txBody>
      </p:sp>
      <p:sp>
        <p:nvSpPr>
          <p:cNvPr id="174" name="Google Shape;174;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50000"/>
              </a:lnSpc>
              <a:spcBef>
                <a:spcPts val="1000"/>
              </a:spcBef>
              <a:spcAft>
                <a:spcPts val="0"/>
              </a:spcAft>
              <a:buSzPct val="100000"/>
              <a:buChar char="●"/>
            </a:pPr>
            <a:r>
              <a:rPr lang="en-GB" sz="1500">
                <a:highlight>
                  <a:srgbClr val="FFFFFF"/>
                </a:highlight>
              </a:rPr>
              <a:t>InputSplits converts the physical representation of the block into logical for the Hadoop mapper. To read the 100MB file, two InputSplits are required. One InputSplit is created for each block and one RecordReader and one mapper are created for each InputSplit.</a:t>
            </a:r>
            <a:endParaRPr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InputSpits do not always depend on the number of blocks, we can customize the number of splits for a particular file by setting </a:t>
            </a:r>
            <a:r>
              <a:rPr i="1" lang="en-GB" sz="1500">
                <a:highlight>
                  <a:srgbClr val="FFFFFF"/>
                </a:highlight>
              </a:rPr>
              <a:t>mapred.max.split.size</a:t>
            </a:r>
            <a:r>
              <a:rPr lang="en-GB" sz="1500">
                <a:highlight>
                  <a:srgbClr val="FFFFFF"/>
                </a:highlight>
              </a:rPr>
              <a:t> property during job execution.</a:t>
            </a:r>
            <a:endParaRPr sz="1500">
              <a:highlight>
                <a:srgbClr val="FFFFFF"/>
              </a:highlight>
            </a:endParaRPr>
          </a:p>
          <a:p>
            <a:pPr indent="-316706" lvl="0" marL="457200" rtl="0" algn="l">
              <a:lnSpc>
                <a:spcPct val="150000"/>
              </a:lnSpc>
              <a:spcBef>
                <a:spcPts val="1000"/>
              </a:spcBef>
              <a:spcAft>
                <a:spcPts val="0"/>
              </a:spcAft>
              <a:buSzPct val="100000"/>
              <a:buChar char="●"/>
            </a:pPr>
            <a:r>
              <a:rPr lang="en-GB" sz="1500">
                <a:highlight>
                  <a:srgbClr val="FFFFFF"/>
                </a:highlight>
              </a:rPr>
              <a:t>RecordReader’s responsibility is to keep reading/converting data into key-value pairs until the end of the file. Byte offset (unique number) is assigned to each line present in the file by RecordReader. </a:t>
            </a:r>
            <a:endParaRPr sz="1500">
              <a:highlight>
                <a:srgbClr val="FFFFFF"/>
              </a:highlight>
            </a:endParaRPr>
          </a:p>
          <a:p>
            <a:pPr indent="-316706" lvl="0" marL="457200" rtl="0" algn="l">
              <a:lnSpc>
                <a:spcPct val="150000"/>
              </a:lnSpc>
              <a:spcBef>
                <a:spcPts val="1000"/>
              </a:spcBef>
              <a:spcAft>
                <a:spcPts val="1400"/>
              </a:spcAft>
              <a:buSzPct val="100000"/>
              <a:buChar char="●"/>
            </a:pPr>
            <a:r>
              <a:rPr lang="en-GB" sz="1500">
                <a:highlight>
                  <a:srgbClr val="FFFFFF"/>
                </a:highlight>
              </a:rPr>
              <a:t>Further, this key-value pair is sent to the mapper. The output of the mapper program is called as intermediate data (key-value pairs which are understandable to reduce).</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many map tasks are in Hadoop?</a:t>
            </a:r>
            <a:endParaRPr/>
          </a:p>
        </p:txBody>
      </p:sp>
      <p:sp>
        <p:nvSpPr>
          <p:cNvPr id="180" name="Google Shape;180;p33"/>
          <p:cNvSpPr txBox="1"/>
          <p:nvPr>
            <p:ph idx="1" type="body"/>
          </p:nvPr>
        </p:nvSpPr>
        <p:spPr>
          <a:xfrm>
            <a:off x="311700" y="1225225"/>
            <a:ext cx="8520600" cy="3781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The total number of blocks of the input files handles the number of map tasks in a program.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For maps, the right level of parallelism is around 10-100 maps/node, although for CPU-light map tasks it has been set up to 300 maps.</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Since task setup takes some time, so it’s better if the maps take at least a minute to execute.</a:t>
            </a:r>
            <a:endParaRPr sz="1500">
              <a:highlight>
                <a:srgbClr val="FFFFFF"/>
              </a:highlight>
            </a:endParaRPr>
          </a:p>
          <a:p>
            <a:pPr indent="0" lvl="0" marL="457200" rtl="0" algn="l">
              <a:lnSpc>
                <a:spcPct val="150000"/>
              </a:lnSpc>
              <a:spcBef>
                <a:spcPts val="1400"/>
              </a:spcBef>
              <a:spcAft>
                <a:spcPts val="0"/>
              </a:spcAft>
              <a:buNone/>
            </a:pPr>
            <a:r>
              <a:t/>
            </a:r>
            <a:endParaRPr sz="1500">
              <a:highlight>
                <a:srgbClr val="FFFFFF"/>
              </a:highlight>
            </a:endParaRPr>
          </a:p>
          <a:p>
            <a:pPr indent="0" lvl="0" marL="457200" rtl="0" algn="l">
              <a:lnSpc>
                <a:spcPct val="150000"/>
              </a:lnSpc>
              <a:spcBef>
                <a:spcPts val="14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285050" y="446175"/>
            <a:ext cx="8547300" cy="4132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444444"/>
              </a:buClr>
              <a:buSzPts val="1500"/>
              <a:buChar char="●"/>
            </a:pPr>
            <a:r>
              <a:rPr lang="en-GB" sz="1500">
                <a:solidFill>
                  <a:srgbClr val="444444"/>
                </a:solidFill>
                <a:highlight>
                  <a:srgbClr val="FFFFFF"/>
                </a:highlight>
              </a:rPr>
              <a:t>For example, if we have a block size of 128 MB and we expect 10TB of input data, we will have 82,000 maps. Thus, the InputFormat determines the number of maps.</a:t>
            </a:r>
            <a:endParaRPr sz="1500">
              <a:solidFill>
                <a:srgbClr val="444444"/>
              </a:solidFill>
              <a:highlight>
                <a:srgbClr val="FFFFFF"/>
              </a:highlight>
            </a:endParaRPr>
          </a:p>
          <a:p>
            <a:pPr indent="-323850" lvl="1" marL="914400" rtl="0" algn="l">
              <a:lnSpc>
                <a:spcPct val="150000"/>
              </a:lnSpc>
              <a:spcBef>
                <a:spcPts val="0"/>
              </a:spcBef>
              <a:spcAft>
                <a:spcPts val="0"/>
              </a:spcAft>
              <a:buClr>
                <a:srgbClr val="444444"/>
              </a:buClr>
              <a:buSzPts val="1500"/>
              <a:buChar char="○"/>
            </a:pPr>
            <a:r>
              <a:rPr lang="en-GB" sz="1500">
                <a:solidFill>
                  <a:srgbClr val="444444"/>
                </a:solidFill>
                <a:highlight>
                  <a:srgbClr val="FFFFFF"/>
                </a:highlight>
              </a:rPr>
              <a:t>Hence, No. of Mapper= {(total data size)/ (input split size)}</a:t>
            </a:r>
            <a:endParaRPr sz="1500">
              <a:solidFill>
                <a:srgbClr val="444444"/>
              </a:solidFill>
              <a:highlight>
                <a:srgbClr val="FFFFFF"/>
              </a:highlight>
            </a:endParaRPr>
          </a:p>
          <a:p>
            <a:pPr indent="-323850" lvl="1" marL="914400" rtl="0" algn="l">
              <a:lnSpc>
                <a:spcPct val="150000"/>
              </a:lnSpc>
              <a:spcBef>
                <a:spcPts val="0"/>
              </a:spcBef>
              <a:spcAft>
                <a:spcPts val="0"/>
              </a:spcAft>
              <a:buClr>
                <a:srgbClr val="444444"/>
              </a:buClr>
              <a:buSzPts val="1500"/>
              <a:buChar char="○"/>
            </a:pPr>
            <a:r>
              <a:rPr lang="en-GB" sz="1500">
                <a:solidFill>
                  <a:srgbClr val="444444"/>
                </a:solidFill>
                <a:highlight>
                  <a:srgbClr val="FFFFFF"/>
                </a:highlight>
              </a:rPr>
              <a:t>For example, if data size is 1 TB and InputSplit size is 100 MB then,</a:t>
            </a:r>
            <a:endParaRPr sz="1500">
              <a:solidFill>
                <a:srgbClr val="444444"/>
              </a:solidFill>
              <a:highlight>
                <a:srgbClr val="FFFFFF"/>
              </a:highlight>
            </a:endParaRPr>
          </a:p>
          <a:p>
            <a:pPr indent="-323850" lvl="1" marL="914400" rtl="0" algn="l">
              <a:lnSpc>
                <a:spcPct val="150000"/>
              </a:lnSpc>
              <a:spcBef>
                <a:spcPts val="0"/>
              </a:spcBef>
              <a:spcAft>
                <a:spcPts val="0"/>
              </a:spcAft>
              <a:buClr>
                <a:srgbClr val="444444"/>
              </a:buClr>
              <a:buSzPts val="1500"/>
              <a:buChar char="○"/>
            </a:pPr>
            <a:r>
              <a:rPr lang="en-GB" sz="1500">
                <a:solidFill>
                  <a:srgbClr val="444444"/>
                </a:solidFill>
                <a:highlight>
                  <a:srgbClr val="FFFFFF"/>
                </a:highlight>
              </a:rPr>
              <a:t>No. of Mapper= (1000*1000)/100= 10,000</a:t>
            </a:r>
            <a:endParaRPr sz="1500">
              <a:solidFill>
                <a:srgbClr val="444444"/>
              </a:solidFill>
              <a:highlight>
                <a:srgbClr val="FFFFFF"/>
              </a:highlight>
            </a:endParaRPr>
          </a:p>
          <a:p>
            <a:pPr indent="0" lvl="0" marL="0" rtl="0" algn="l">
              <a:lnSpc>
                <a:spcPct val="150000"/>
              </a:lnSpc>
              <a:spcBef>
                <a:spcPts val="1400"/>
              </a:spcBef>
              <a:spcAft>
                <a:spcPts val="0"/>
              </a:spcAft>
              <a:buNone/>
            </a:pPr>
            <a:r>
              <a:rPr b="1" lang="en-GB" sz="1500">
                <a:solidFill>
                  <a:srgbClr val="444444"/>
                </a:solidFill>
                <a:highlight>
                  <a:srgbClr val="FFFFFF"/>
                </a:highlight>
              </a:rPr>
              <a:t>CONCLUSION</a:t>
            </a:r>
            <a:endParaRPr b="1" sz="1500">
              <a:solidFill>
                <a:srgbClr val="444444"/>
              </a:solidFill>
              <a:highlight>
                <a:srgbClr val="FFFFFF"/>
              </a:highlight>
            </a:endParaRPr>
          </a:p>
          <a:p>
            <a:pPr indent="-323850" lvl="0" marL="457200" rtl="0" algn="l">
              <a:lnSpc>
                <a:spcPct val="150000"/>
              </a:lnSpc>
              <a:spcBef>
                <a:spcPts val="1400"/>
              </a:spcBef>
              <a:spcAft>
                <a:spcPts val="0"/>
              </a:spcAft>
              <a:buClr>
                <a:srgbClr val="444444"/>
              </a:buClr>
              <a:buSzPts val="1500"/>
              <a:buChar char="●"/>
            </a:pPr>
            <a:r>
              <a:rPr lang="en-GB" sz="1500">
                <a:solidFill>
                  <a:srgbClr val="444444"/>
                </a:solidFill>
                <a:highlight>
                  <a:srgbClr val="FFFFFF"/>
                </a:highlight>
              </a:rPr>
              <a:t> Mapper takes the set of key-value pair generates by InputSplit and RecordReader and generates intermediate key-value pairs.</a:t>
            </a:r>
            <a:endParaRPr sz="1500">
              <a:solidFill>
                <a:srgbClr val="444444"/>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Reducer Phase</a:t>
            </a:r>
            <a:endParaRPr/>
          </a:p>
        </p:txBody>
      </p:sp>
      <p:sp>
        <p:nvSpPr>
          <p:cNvPr id="191" name="Google Shape;191;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In Hadoop, Reducer takes the output of the </a:t>
            </a:r>
            <a:r>
              <a:rPr lang="en-GB" sz="1500">
                <a:highlight>
                  <a:srgbClr val="FFFFFF"/>
                </a:highlight>
                <a:uFill>
                  <a:noFill/>
                </a:uFill>
                <a:hlinkClick r:id="rId3"/>
              </a:rPr>
              <a:t>Mapper</a:t>
            </a:r>
            <a:r>
              <a:rPr lang="en-GB" sz="1500">
                <a:highlight>
                  <a:srgbClr val="FFFFFF"/>
                </a:highlight>
              </a:rPr>
              <a:t> (intermediate key-value pair) process each of them to generate the output. </a:t>
            </a:r>
            <a:endParaRPr sz="1500">
              <a:highlight>
                <a:srgbClr val="FFFFFF"/>
              </a:highlight>
            </a:endParaRPr>
          </a:p>
          <a:p>
            <a:pPr indent="-323850" lvl="0" marL="457200" rtl="0" algn="l">
              <a:lnSpc>
                <a:spcPct val="150000"/>
              </a:lnSpc>
              <a:spcBef>
                <a:spcPts val="1200"/>
              </a:spcBef>
              <a:spcAft>
                <a:spcPts val="0"/>
              </a:spcAft>
              <a:buSzPts val="1500"/>
              <a:buChar char="●"/>
            </a:pPr>
            <a:r>
              <a:rPr lang="en-GB" sz="1500">
                <a:highlight>
                  <a:srgbClr val="FFFFFF"/>
                </a:highlight>
              </a:rPr>
              <a:t>The output of the reducer is the final output, which is stored in HDFS.</a:t>
            </a:r>
            <a:endParaRPr sz="1500">
              <a:highlight>
                <a:srgbClr val="FFFFFF"/>
              </a:highlight>
            </a:endParaRPr>
          </a:p>
          <a:p>
            <a:pPr indent="-323850" lvl="0" marL="457200" rtl="0" algn="l">
              <a:lnSpc>
                <a:spcPct val="150000"/>
              </a:lnSpc>
              <a:spcBef>
                <a:spcPts val="1000"/>
              </a:spcBef>
              <a:spcAft>
                <a:spcPts val="1200"/>
              </a:spcAft>
              <a:buSzPts val="1500"/>
              <a:buChar char="●"/>
            </a:pPr>
            <a:r>
              <a:rPr lang="en-GB" sz="1500">
                <a:highlight>
                  <a:srgbClr val="FFFFFF"/>
                </a:highlight>
              </a:rPr>
              <a:t> Usually, in the Hadoop Reducer, we do aggregation or summation sort of computation</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Reducer</a:t>
            </a:r>
            <a:endParaRPr/>
          </a:p>
        </p:txBody>
      </p:sp>
      <p:pic>
        <p:nvPicPr>
          <p:cNvPr id="197" name="Google Shape;197;p36"/>
          <p:cNvPicPr preferRelativeResize="0"/>
          <p:nvPr/>
        </p:nvPicPr>
        <p:blipFill>
          <a:blip r:embed="rId3">
            <a:alphaModFix/>
          </a:blip>
          <a:stretch>
            <a:fillRect/>
          </a:stretch>
        </p:blipFill>
        <p:spPr>
          <a:xfrm>
            <a:off x="1069952" y="1831150"/>
            <a:ext cx="7004100" cy="207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Hadoop Reducer?</a:t>
            </a:r>
            <a:endParaRPr/>
          </a:p>
        </p:txBody>
      </p:sp>
      <p:sp>
        <p:nvSpPr>
          <p:cNvPr id="203" name="Google Shape;203;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The Reducer processes the output of the mapper.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After processing the data, it produces a new set of output. At last </a:t>
            </a:r>
            <a:r>
              <a:rPr lang="en-GB" sz="1500">
                <a:highlight>
                  <a:srgbClr val="FFFFFF"/>
                </a:highlight>
                <a:uFill>
                  <a:noFill/>
                </a:uFill>
                <a:hlinkClick r:id="rId3"/>
              </a:rPr>
              <a:t>HDFS </a:t>
            </a:r>
            <a:r>
              <a:rPr lang="en-GB" sz="1500">
                <a:highlight>
                  <a:srgbClr val="FFFFFF"/>
                </a:highlight>
              </a:rPr>
              <a:t>stores this output data.</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Hadoop Reducer takes a set of an intermediate </a:t>
            </a:r>
            <a:r>
              <a:rPr lang="en-GB" sz="1500">
                <a:highlight>
                  <a:srgbClr val="FFFFFF"/>
                </a:highlight>
                <a:uFill>
                  <a:noFill/>
                </a:uFill>
                <a:hlinkClick r:id="rId4"/>
              </a:rPr>
              <a:t>key-value pair</a:t>
            </a:r>
            <a:r>
              <a:rPr lang="en-GB" sz="1500">
                <a:highlight>
                  <a:srgbClr val="FFFFFF"/>
                </a:highlight>
              </a:rPr>
              <a:t> produced by the mapper as the input and runs a Reducer function on each of them.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One can aggregate, filter, and combine this data (key, value) in a number of ways for a wide range of processing. </a:t>
            </a:r>
            <a:endParaRPr sz="1500">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idx="1" type="body"/>
          </p:nvPr>
        </p:nvSpPr>
        <p:spPr>
          <a:xfrm>
            <a:off x="309850" y="421400"/>
            <a:ext cx="8522400" cy="4157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Reducer first processes the intermediate values for particular key generated by the map function and then generates the output (zero or more key-value pair).</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One-one mapping takes place between keys and reducers.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Reducers run in parallel since they are independent of one another.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The user decides the number of reducers.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By default number of reducers is 1.</a:t>
            </a:r>
            <a:endParaRPr sz="1500">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38596"/>
              <a:buFont typeface="Arial"/>
              <a:buNone/>
            </a:pPr>
            <a:r>
              <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rPr lang="en-GB"/>
              <a:t>Phases of MapReduce Reducer</a:t>
            </a:r>
            <a:endParaRPr/>
          </a:p>
        </p:txBody>
      </p:sp>
      <p:sp>
        <p:nvSpPr>
          <p:cNvPr id="214" name="Google Shape;214;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GB" sz="1500">
                <a:solidFill>
                  <a:srgbClr val="1A1A1A"/>
                </a:solidFill>
                <a:highlight>
                  <a:srgbClr val="FFFFFF"/>
                </a:highlight>
              </a:rPr>
              <a:t>There are 3 phases of Reducer in Hadoop MapReduce.</a:t>
            </a:r>
            <a:endParaRPr sz="1500">
              <a:solidFill>
                <a:srgbClr val="1A1A1A"/>
              </a:solidFill>
              <a:highlight>
                <a:srgbClr val="FFFFFF"/>
              </a:highlight>
            </a:endParaRPr>
          </a:p>
          <a:p>
            <a:pPr indent="0" lvl="0" marL="0" rtl="0" algn="l">
              <a:lnSpc>
                <a:spcPct val="150000"/>
              </a:lnSpc>
              <a:spcBef>
                <a:spcPts val="1200"/>
              </a:spcBef>
              <a:spcAft>
                <a:spcPts val="0"/>
              </a:spcAft>
              <a:buNone/>
            </a:pPr>
            <a:r>
              <a:rPr lang="en-GB" sz="1500">
                <a:solidFill>
                  <a:srgbClr val="1A1A1A"/>
                </a:solidFill>
                <a:highlight>
                  <a:srgbClr val="FFFFFF"/>
                </a:highlight>
              </a:rPr>
              <a:t>1. Shuffle Phase of MapReduce Reducer</a:t>
            </a:r>
            <a:endParaRPr sz="1500">
              <a:solidFill>
                <a:srgbClr val="1A1A1A"/>
              </a:solidFill>
              <a:highlight>
                <a:srgbClr val="FFFFFF"/>
              </a:highlight>
            </a:endParaRPr>
          </a:p>
          <a:p>
            <a:pPr indent="-323850" lvl="0" marL="457200" rtl="0" algn="l">
              <a:lnSpc>
                <a:spcPct val="150000"/>
              </a:lnSpc>
              <a:spcBef>
                <a:spcPts val="1200"/>
              </a:spcBef>
              <a:spcAft>
                <a:spcPts val="0"/>
              </a:spcAft>
              <a:buClr>
                <a:srgbClr val="1A1A1A"/>
              </a:buClr>
              <a:buSzPts val="1500"/>
              <a:buChar char="●"/>
            </a:pPr>
            <a:r>
              <a:rPr lang="en-GB" sz="1500">
                <a:solidFill>
                  <a:srgbClr val="1A1A1A"/>
                </a:solidFill>
                <a:highlight>
                  <a:srgbClr val="FFFFFF"/>
                </a:highlight>
              </a:rPr>
              <a:t>In this phase, the sorted output from the mapper is the input to the Reducer. </a:t>
            </a:r>
            <a:endParaRPr sz="1500">
              <a:solidFill>
                <a:srgbClr val="1A1A1A"/>
              </a:solidFill>
              <a:highlight>
                <a:srgbClr val="FFFFFF"/>
              </a:highlight>
            </a:endParaRPr>
          </a:p>
          <a:p>
            <a:pPr indent="-323850" lvl="0" marL="457200" rtl="0" algn="l">
              <a:lnSpc>
                <a:spcPct val="150000"/>
              </a:lnSpc>
              <a:spcBef>
                <a:spcPts val="1400"/>
              </a:spcBef>
              <a:spcAft>
                <a:spcPts val="0"/>
              </a:spcAft>
              <a:buClr>
                <a:srgbClr val="1A1A1A"/>
              </a:buClr>
              <a:buSzPts val="1500"/>
              <a:buChar char="●"/>
            </a:pPr>
            <a:r>
              <a:rPr lang="en-GB" sz="1500">
                <a:solidFill>
                  <a:srgbClr val="1A1A1A"/>
                </a:solidFill>
                <a:highlight>
                  <a:srgbClr val="FFFFFF"/>
                </a:highlight>
              </a:rPr>
              <a:t>In Shuffle phase, with the help of HTTP, the framework fetches the relevant partition of the output of all the mappers.</a:t>
            </a:r>
            <a:endParaRPr sz="1500">
              <a:solidFill>
                <a:srgbClr val="1A1A1A"/>
              </a:solidFill>
              <a:highlight>
                <a:srgbClr val="FFFFFF"/>
              </a:highlight>
            </a:endParaRPr>
          </a:p>
          <a:p>
            <a:pPr indent="0" lvl="0" marL="0" rtl="0" algn="l">
              <a:lnSpc>
                <a:spcPct val="150000"/>
              </a:lnSpc>
              <a:spcBef>
                <a:spcPts val="1400"/>
              </a:spcBef>
              <a:spcAft>
                <a:spcPts val="0"/>
              </a:spcAft>
              <a:buNone/>
            </a:pPr>
            <a:r>
              <a:t/>
            </a:r>
            <a:endParaRPr sz="1500">
              <a:solidFill>
                <a:srgbClr val="1A1A1A"/>
              </a:solidFill>
              <a:highlight>
                <a:srgbClr val="FFFFFF"/>
              </a:highlight>
            </a:endParaRPr>
          </a:p>
          <a:p>
            <a:pPr indent="0" lvl="0" marL="0" rtl="0" algn="l">
              <a:lnSpc>
                <a:spcPct val="150000"/>
              </a:lnSpc>
              <a:spcBef>
                <a:spcPts val="1400"/>
              </a:spcBef>
              <a:spcAft>
                <a:spcPts val="1200"/>
              </a:spcAft>
              <a:buNone/>
            </a:pPr>
            <a:r>
              <a:t/>
            </a:r>
            <a:endParaRPr sz="1500">
              <a:solidFill>
                <a:srgbClr val="1A1A1A"/>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09850" y="409000"/>
            <a:ext cx="8522400" cy="41703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lang="en-GB" sz="1500">
                <a:highlight>
                  <a:srgbClr val="FFFFFF"/>
                </a:highlight>
              </a:rPr>
              <a:t>2. Sort Phase of MapReduce Reducer</a:t>
            </a:r>
            <a:endParaRPr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In this phase, the input from different mappers is again sorted based on the similar keys in different Mappers. </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GB" sz="1500">
                <a:highlight>
                  <a:srgbClr val="FFFFFF"/>
                </a:highlight>
              </a:rPr>
              <a:t>The shuffle and sort phases occur concurrently.</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GB" sz="1500">
                <a:highlight>
                  <a:srgbClr val="FFFFFF"/>
                </a:highlight>
              </a:rPr>
              <a:t>3. Reduce Phase</a:t>
            </a:r>
            <a:endParaRPr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In this phase, after shuffling and sorting, reduce task aggregates the key-value pairs. </a:t>
            </a:r>
            <a:endParaRPr sz="1500">
              <a:highlight>
                <a:srgbClr val="FFFFFF"/>
              </a:highlight>
            </a:endParaRPr>
          </a:p>
          <a:p>
            <a:pPr indent="-323850" lvl="0" marL="457200" rtl="0" algn="l">
              <a:lnSpc>
                <a:spcPct val="150000"/>
              </a:lnSpc>
              <a:spcBef>
                <a:spcPts val="1400"/>
              </a:spcBef>
              <a:spcAft>
                <a:spcPts val="1400"/>
              </a:spcAft>
              <a:buSzPts val="1500"/>
              <a:buChar char="●"/>
            </a:pPr>
            <a:r>
              <a:rPr lang="en-GB" sz="1500">
                <a:highlight>
                  <a:srgbClr val="FFFFFF"/>
                </a:highlight>
              </a:rPr>
              <a:t>The </a:t>
            </a:r>
            <a:r>
              <a:rPr i="1" lang="en-GB" sz="1500">
                <a:highlight>
                  <a:srgbClr val="FFFFFF"/>
                </a:highlight>
              </a:rPr>
              <a:t>OutputCollector.collect()</a:t>
            </a:r>
            <a:r>
              <a:rPr lang="en-GB" sz="1500">
                <a:highlight>
                  <a:srgbClr val="FFFFFF"/>
                </a:highlight>
              </a:rPr>
              <a:t> method, writes the output of the reduce task to the Filesystem. Reducer output is not sorted.</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MapReduce Number of Reducers</a:t>
            </a:r>
            <a:endParaRPr/>
          </a:p>
        </p:txBody>
      </p:sp>
      <p:sp>
        <p:nvSpPr>
          <p:cNvPr id="225" name="Google Shape;225;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With the help of </a:t>
            </a:r>
            <a:r>
              <a:rPr i="1" lang="en-GB" sz="1500">
                <a:highlight>
                  <a:srgbClr val="FFFFFF"/>
                </a:highlight>
              </a:rPr>
              <a:t>Job.setNumreduceTasks(int)</a:t>
            </a:r>
            <a:r>
              <a:rPr lang="en-GB" sz="1500">
                <a:highlight>
                  <a:srgbClr val="FFFFFF"/>
                </a:highlight>
              </a:rPr>
              <a:t> the user set the number of reducers for the job.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The right number of reducers are 0.95 or 1.75 multiplied by (&lt;no. of nodes&gt; * &lt;no. of the maximum container per node&gt;).</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With 0.95, all reducers immediately launch and start transferring map outputs as the maps finish.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With 1.75, the first round of reducers is finished by the faster nodes and second wave of reducers is launched doing a much better job of load balancing.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MapReduce</a:t>
            </a:r>
            <a:endParaRPr/>
          </a:p>
        </p:txBody>
      </p:sp>
      <p:sp>
        <p:nvSpPr>
          <p:cNvPr id="75" name="Google Shape;75;p15"/>
          <p:cNvSpPr txBox="1"/>
          <p:nvPr>
            <p:ph idx="1" type="body"/>
          </p:nvPr>
        </p:nvSpPr>
        <p:spPr>
          <a:xfrm>
            <a:off x="311700" y="1212825"/>
            <a:ext cx="8520600" cy="3354000"/>
          </a:xfrm>
          <a:prstGeom prst="rect">
            <a:avLst/>
          </a:prstGeom>
        </p:spPr>
        <p:txBody>
          <a:bodyPr anchorCtr="0" anchor="t" bIns="91425" lIns="91425" spcFirstLastPara="1" rIns="91425" wrap="square" tIns="91425">
            <a:normAutofit fontScale="85000" lnSpcReduction="20000"/>
          </a:bodyPr>
          <a:lstStyle/>
          <a:p>
            <a:pPr indent="-323056" lvl="0" marL="457200" rtl="0" algn="l">
              <a:lnSpc>
                <a:spcPct val="150000"/>
              </a:lnSpc>
              <a:spcBef>
                <a:spcPts val="1000"/>
              </a:spcBef>
              <a:spcAft>
                <a:spcPts val="0"/>
              </a:spcAft>
              <a:buSzPct val="100000"/>
              <a:buChar char="●"/>
            </a:pPr>
            <a:r>
              <a:rPr lang="en-GB" sz="1750"/>
              <a:t>MapReduce is a programming model for writing applications that can process Big Data in parallel on multiple nodes. MapReduce provides analytical capabilities for analyzing huge volumes of complex data. </a:t>
            </a:r>
            <a:endParaRPr sz="1750"/>
          </a:p>
          <a:p>
            <a:pPr indent="-323056" lvl="0" marL="457200" rtl="0" algn="l">
              <a:lnSpc>
                <a:spcPct val="150000"/>
              </a:lnSpc>
              <a:spcBef>
                <a:spcPts val="1200"/>
              </a:spcBef>
              <a:spcAft>
                <a:spcPts val="0"/>
              </a:spcAft>
              <a:buSzPct val="100000"/>
              <a:buChar char="●"/>
            </a:pPr>
            <a:r>
              <a:rPr lang="en-GB" sz="1750"/>
              <a:t>It can also be called a programming model in which we can process large datasets across computer clusters. </a:t>
            </a:r>
            <a:endParaRPr sz="1750"/>
          </a:p>
          <a:p>
            <a:pPr indent="-323056" lvl="0" marL="457200" rtl="0" algn="l">
              <a:lnSpc>
                <a:spcPct val="150000"/>
              </a:lnSpc>
              <a:spcBef>
                <a:spcPts val="1000"/>
              </a:spcBef>
              <a:spcAft>
                <a:spcPts val="0"/>
              </a:spcAft>
              <a:buSzPct val="100000"/>
              <a:buChar char="●"/>
            </a:pPr>
            <a:r>
              <a:rPr lang="en-GB" sz="1750"/>
              <a:t>The MapReduce algorithm contains two important tasks, namely Map and Reduce. </a:t>
            </a:r>
            <a:endParaRPr sz="1750"/>
          </a:p>
          <a:p>
            <a:pPr indent="-323056" lvl="0" marL="457200" rtl="0" algn="l">
              <a:lnSpc>
                <a:spcPct val="150000"/>
              </a:lnSpc>
              <a:spcBef>
                <a:spcPts val="1000"/>
              </a:spcBef>
              <a:spcAft>
                <a:spcPts val="0"/>
              </a:spcAft>
              <a:buSzPct val="100000"/>
              <a:buChar char="●"/>
            </a:pPr>
            <a:r>
              <a:rPr lang="en-GB" sz="1750"/>
              <a:t>Map takes a set of data and converts it into another set of data, where individual elements are broken down into tuples.</a:t>
            </a:r>
            <a:endParaRPr sz="1750"/>
          </a:p>
          <a:p>
            <a:pPr indent="0" lvl="0" marL="457200" rtl="0" algn="l">
              <a:lnSpc>
                <a:spcPct val="150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Increasing the number of Reducers</a:t>
            </a:r>
            <a:endParaRPr/>
          </a:p>
        </p:txBody>
      </p:sp>
      <p:sp>
        <p:nvSpPr>
          <p:cNvPr id="231" name="Google Shape;231;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749300" rtl="0" algn="l">
              <a:lnSpc>
                <a:spcPct val="150000"/>
              </a:lnSpc>
              <a:spcBef>
                <a:spcPts val="0"/>
              </a:spcBef>
              <a:spcAft>
                <a:spcPts val="0"/>
              </a:spcAft>
              <a:buClr>
                <a:srgbClr val="1A1A1A"/>
              </a:buClr>
              <a:buSzPts val="1500"/>
              <a:buFont typeface="Open Sans"/>
              <a:buChar char="●"/>
            </a:pPr>
            <a:r>
              <a:rPr lang="en-GB" sz="1500">
                <a:solidFill>
                  <a:srgbClr val="1A1A1A"/>
                </a:solidFill>
                <a:highlight>
                  <a:srgbClr val="FFFFFF"/>
                </a:highlight>
              </a:rPr>
              <a:t>Increases the Framework overhead.</a:t>
            </a:r>
            <a:endParaRPr sz="1500">
              <a:solidFill>
                <a:srgbClr val="1A1A1A"/>
              </a:solidFill>
              <a:highlight>
                <a:srgbClr val="FFFFFF"/>
              </a:highlight>
            </a:endParaRPr>
          </a:p>
          <a:p>
            <a:pPr indent="-323850" lvl="0" marL="749300" rtl="0" algn="l">
              <a:lnSpc>
                <a:spcPct val="150000"/>
              </a:lnSpc>
              <a:spcBef>
                <a:spcPts val="0"/>
              </a:spcBef>
              <a:spcAft>
                <a:spcPts val="0"/>
              </a:spcAft>
              <a:buClr>
                <a:srgbClr val="1A1A1A"/>
              </a:buClr>
              <a:buSzPts val="1500"/>
              <a:buFont typeface="Open Sans"/>
              <a:buChar char="●"/>
            </a:pPr>
            <a:r>
              <a:rPr lang="en-GB" sz="1500">
                <a:solidFill>
                  <a:srgbClr val="1A1A1A"/>
                </a:solidFill>
                <a:highlight>
                  <a:srgbClr val="FFFFFF"/>
                </a:highlight>
              </a:rPr>
              <a:t>Increases load balancing.</a:t>
            </a:r>
            <a:endParaRPr sz="1500">
              <a:solidFill>
                <a:srgbClr val="1A1A1A"/>
              </a:solidFill>
              <a:highlight>
                <a:srgbClr val="FFFFFF"/>
              </a:highlight>
            </a:endParaRPr>
          </a:p>
          <a:p>
            <a:pPr indent="-323850" lvl="0" marL="749300" rtl="0" algn="l">
              <a:lnSpc>
                <a:spcPct val="150000"/>
              </a:lnSpc>
              <a:spcBef>
                <a:spcPts val="0"/>
              </a:spcBef>
              <a:spcAft>
                <a:spcPts val="0"/>
              </a:spcAft>
              <a:buClr>
                <a:srgbClr val="1A1A1A"/>
              </a:buClr>
              <a:buSzPts val="1500"/>
              <a:buFont typeface="Open Sans"/>
              <a:buChar char="●"/>
            </a:pPr>
            <a:r>
              <a:rPr lang="en-GB" sz="1500">
                <a:solidFill>
                  <a:srgbClr val="1A1A1A"/>
                </a:solidFill>
                <a:highlight>
                  <a:srgbClr val="FFFFFF"/>
                </a:highlight>
              </a:rPr>
              <a:t>Lowers the cost of failures.</a:t>
            </a:r>
            <a:endParaRPr sz="1500">
              <a:solidFill>
                <a:srgbClr val="1A1A1A"/>
              </a:solidFill>
              <a:highlight>
                <a:srgbClr val="FFFFFF"/>
              </a:highlight>
            </a:endParaRPr>
          </a:p>
          <a:p>
            <a:pPr indent="0" lvl="0" marL="0" rtl="0" algn="l">
              <a:lnSpc>
                <a:spcPct val="150000"/>
              </a:lnSpc>
              <a:spcBef>
                <a:spcPts val="2200"/>
              </a:spcBef>
              <a:spcAft>
                <a:spcPts val="0"/>
              </a:spcAft>
              <a:buNone/>
            </a:pPr>
            <a:r>
              <a:t/>
            </a:r>
            <a:endParaRPr sz="1500">
              <a:solidFill>
                <a:srgbClr val="444444"/>
              </a:solidFill>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297450" y="495750"/>
            <a:ext cx="8535000" cy="40836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t>CONCLUSION</a:t>
            </a:r>
            <a:endParaRPr b="1" sz="1500"/>
          </a:p>
          <a:p>
            <a:pPr indent="-323850" lvl="0" marL="457200" rtl="0" algn="l">
              <a:lnSpc>
                <a:spcPct val="150000"/>
              </a:lnSpc>
              <a:spcBef>
                <a:spcPts val="1200"/>
              </a:spcBef>
              <a:spcAft>
                <a:spcPts val="0"/>
              </a:spcAft>
              <a:buSzPts val="1500"/>
              <a:buChar char="●"/>
            </a:pPr>
            <a:r>
              <a:rPr lang="en-GB" sz="1500">
                <a:highlight>
                  <a:srgbClr val="FFFFFF"/>
                </a:highlight>
              </a:rPr>
              <a:t>Hadoop Reducer is the second phase of processing in MapReduce.</a:t>
            </a:r>
            <a:endParaRPr sz="1500">
              <a:highlight>
                <a:srgbClr val="FFFFFF"/>
              </a:highlight>
            </a:endParaRPr>
          </a:p>
          <a:p>
            <a:pPr indent="-323850" lvl="0" marL="457200" rtl="0" algn="l">
              <a:lnSpc>
                <a:spcPct val="150000"/>
              </a:lnSpc>
              <a:spcBef>
                <a:spcPts val="1200"/>
              </a:spcBef>
              <a:spcAft>
                <a:spcPts val="0"/>
              </a:spcAft>
              <a:buSzPts val="1500"/>
              <a:buChar char="●"/>
            </a:pPr>
            <a:r>
              <a:rPr lang="en-GB" sz="1500">
                <a:highlight>
                  <a:srgbClr val="FFFFFF"/>
                </a:highlight>
              </a:rPr>
              <a:t>Hadoop Reducer does aggregation or summation sort of computation by three phases(shuffle, sort and reduce). </a:t>
            </a:r>
            <a:endParaRPr sz="1500">
              <a:highlight>
                <a:srgbClr val="FFFFFF"/>
              </a:highlight>
            </a:endParaRPr>
          </a:p>
          <a:p>
            <a:pPr indent="-323850" lvl="0" marL="457200" rtl="0" algn="l">
              <a:lnSpc>
                <a:spcPct val="150000"/>
              </a:lnSpc>
              <a:spcBef>
                <a:spcPts val="1000"/>
              </a:spcBef>
              <a:spcAft>
                <a:spcPts val="1200"/>
              </a:spcAft>
              <a:buSzPts val="1500"/>
              <a:buChar char="●"/>
            </a:pPr>
            <a:r>
              <a:rPr lang="en-GB" sz="1500">
                <a:highlight>
                  <a:srgbClr val="FFFFFF"/>
                </a:highlight>
              </a:rPr>
              <a:t>Thus, HDFS Stores the final output of Reducer.</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PARTITIONER</a:t>
            </a:r>
            <a:endParaRPr/>
          </a:p>
        </p:txBody>
      </p:sp>
      <p:sp>
        <p:nvSpPr>
          <p:cNvPr id="242" name="Google Shape;242;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444444"/>
                </a:solidFill>
                <a:highlight>
                  <a:srgbClr val="FFFFFF"/>
                </a:highlight>
              </a:rPr>
              <a:t>The Partitioner in MapReduce controls the partitioning of the key of the intermediate mapper output. </a:t>
            </a:r>
            <a:endParaRPr sz="1500">
              <a:solidFill>
                <a:srgbClr val="444444"/>
              </a:solidFill>
              <a:highlight>
                <a:srgbClr val="FFFFFF"/>
              </a:highlight>
            </a:endParaRPr>
          </a:p>
          <a:p>
            <a:pPr indent="0" lvl="0" marL="0" rtl="0" algn="l">
              <a:spcBef>
                <a:spcPts val="1200"/>
              </a:spcBef>
              <a:spcAft>
                <a:spcPts val="0"/>
              </a:spcAft>
              <a:buNone/>
            </a:pPr>
            <a:r>
              <a:rPr lang="en-GB" sz="1500">
                <a:solidFill>
                  <a:srgbClr val="444444"/>
                </a:solidFill>
                <a:highlight>
                  <a:srgbClr val="FFFFFF"/>
                </a:highlight>
              </a:rPr>
              <a:t>By hash function, key (or a subset of the key) is used to derive the partition.</a:t>
            </a:r>
            <a:endParaRPr sz="1500">
              <a:solidFill>
                <a:srgbClr val="444444"/>
              </a:solidFill>
              <a:highlight>
                <a:srgbClr val="FFFFFF"/>
              </a:highlight>
            </a:endParaRPr>
          </a:p>
          <a:p>
            <a:pPr indent="0" lvl="0" marL="0" rtl="0" algn="l">
              <a:spcBef>
                <a:spcPts val="1200"/>
              </a:spcBef>
              <a:spcAft>
                <a:spcPts val="0"/>
              </a:spcAft>
              <a:buNone/>
            </a:pPr>
            <a:r>
              <a:rPr lang="en-GB" sz="1500">
                <a:solidFill>
                  <a:srgbClr val="444444"/>
                </a:solidFill>
                <a:highlight>
                  <a:srgbClr val="FFFFFF"/>
                </a:highlight>
              </a:rPr>
              <a:t> A total number of partitions depends on the number of reduce task. </a:t>
            </a:r>
            <a:endParaRPr sz="1500">
              <a:solidFill>
                <a:srgbClr val="444444"/>
              </a:solidFill>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Partitioner in Hadoop MapReduce</a:t>
            </a:r>
            <a:endParaRPr/>
          </a:p>
        </p:txBody>
      </p:sp>
      <p:pic>
        <p:nvPicPr>
          <p:cNvPr id="248" name="Google Shape;248;p45"/>
          <p:cNvPicPr preferRelativeResize="0"/>
          <p:nvPr/>
        </p:nvPicPr>
        <p:blipFill>
          <a:blip r:embed="rId3">
            <a:alphaModFix/>
          </a:blip>
          <a:stretch>
            <a:fillRect/>
          </a:stretch>
        </p:blipFill>
        <p:spPr>
          <a:xfrm>
            <a:off x="1505977" y="1404175"/>
            <a:ext cx="6132026" cy="3255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Hadoop Partitioner?</a:t>
            </a:r>
            <a:endParaRPr/>
          </a:p>
        </p:txBody>
      </p:sp>
      <p:sp>
        <p:nvSpPr>
          <p:cNvPr id="254" name="Google Shape;254;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Partitioning of the keys of the intermediate map output is controlled by the Partitioner. </a:t>
            </a:r>
            <a:endParaRPr sz="1500">
              <a:highlight>
                <a:srgbClr val="FFFFFF"/>
              </a:highlight>
            </a:endParaRPr>
          </a:p>
          <a:p>
            <a:pPr indent="-323850" lvl="0" marL="457200" rtl="0" algn="l">
              <a:lnSpc>
                <a:spcPct val="150000"/>
              </a:lnSpc>
              <a:spcBef>
                <a:spcPts val="1200"/>
              </a:spcBef>
              <a:spcAft>
                <a:spcPts val="0"/>
              </a:spcAft>
              <a:buSzPts val="1500"/>
              <a:buChar char="●"/>
            </a:pPr>
            <a:r>
              <a:rPr lang="en-GB" sz="1500">
                <a:highlight>
                  <a:srgbClr val="FFFFFF"/>
                </a:highlight>
              </a:rPr>
              <a:t>By hash function, key (or a subset of the key) is used to derive the partition.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According to the</a:t>
            </a:r>
            <a:r>
              <a:rPr lang="en-GB" sz="1500">
                <a:highlight>
                  <a:srgbClr val="FFFFFF"/>
                </a:highlight>
                <a:uFill>
                  <a:noFill/>
                </a:uFill>
                <a:hlinkClick r:id="rId3"/>
              </a:rPr>
              <a:t> key-value</a:t>
            </a:r>
            <a:r>
              <a:rPr lang="en-GB" sz="1500">
                <a:highlight>
                  <a:srgbClr val="FFFFFF"/>
                </a:highlight>
              </a:rPr>
              <a:t> each mapper output is partitioned and records having the same key value go into the same partition (within each mapper), and then each partition is sent to a reducer.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Partition class determines which partition a given (key, value) pair will go. </a:t>
            </a:r>
            <a:endParaRPr sz="1500">
              <a:highlight>
                <a:srgbClr val="FFFFFF"/>
              </a:highlight>
            </a:endParaRPr>
          </a:p>
          <a:p>
            <a:pPr indent="-323850" lvl="0" marL="457200" rtl="0" algn="l">
              <a:lnSpc>
                <a:spcPct val="150000"/>
              </a:lnSpc>
              <a:spcBef>
                <a:spcPts val="1000"/>
              </a:spcBef>
              <a:spcAft>
                <a:spcPts val="1200"/>
              </a:spcAft>
              <a:buSzPts val="1500"/>
              <a:buChar char="●"/>
            </a:pPr>
            <a:r>
              <a:rPr lang="en-GB" sz="1500">
                <a:highlight>
                  <a:srgbClr val="FFFFFF"/>
                </a:highlight>
              </a:rPr>
              <a:t>Partition phase takes place after map phase and before reduce phase.</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Need of Hadoop MapReduce Partitioner?</a:t>
            </a:r>
            <a:endParaRPr/>
          </a:p>
        </p:txBody>
      </p:sp>
      <p:sp>
        <p:nvSpPr>
          <p:cNvPr id="260" name="Google Shape;260;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MapReduce job takes an input data set and produces the list of the key-value pair which is the result of map phase in which input data is split and each task processes the split and each map, output the list of key-value pairs.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Then, the output from the map phase is sent to reduce task which processes the user-defined reduce function on map outputs.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But before reduce phase, partitioning of the map output take place on the basis of the key and sorted.</a:t>
            </a:r>
            <a:endParaRPr sz="1500">
              <a:highlight>
                <a:srgbClr val="FFFFFF"/>
              </a:highlight>
            </a:endParaRPr>
          </a:p>
          <a:p>
            <a:pPr indent="0" lvl="0" marL="457200" rtl="0" algn="l">
              <a:lnSpc>
                <a:spcPct val="150000"/>
              </a:lnSpc>
              <a:spcBef>
                <a:spcPts val="1000"/>
              </a:spcBef>
              <a:spcAft>
                <a:spcPts val="0"/>
              </a:spcAft>
              <a:buNone/>
            </a:pPr>
            <a:r>
              <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a:off x="287750" y="539525"/>
            <a:ext cx="8544600" cy="4027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This partitioning specifies that all the values for each key are grouped together and make sure that all the values of a single key go to the same reducer, thus allows even distribution of the map output over the reducer.</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Partitioner in Hadoop MapReduce redirects the mapper output to the reducer by determining which reducer is responsible for the particular key.</a:t>
            </a:r>
            <a:endParaRPr sz="1500">
              <a:highlight>
                <a:srgbClr val="FFFFFF"/>
              </a:highlight>
            </a:endParaRPr>
          </a:p>
          <a:p>
            <a:pPr indent="-323850" lvl="0" marL="457200" rtl="0" algn="l">
              <a:lnSpc>
                <a:spcPct val="150000"/>
              </a:lnSpc>
              <a:spcBef>
                <a:spcPts val="1400"/>
              </a:spcBef>
              <a:spcAft>
                <a:spcPts val="1400"/>
              </a:spcAft>
              <a:buSzPts val="1500"/>
              <a:buChar char="●"/>
            </a:pPr>
            <a:r>
              <a:rPr lang="en-GB" sz="1500">
                <a:highlight>
                  <a:srgbClr val="FFFFFF"/>
                </a:highlight>
              </a:rPr>
              <a:t>The Default Hadoop partitioner in Hadoop MapReduce is Hash Partitioner which computes a hash value for the key and assigns the partition based on this result.</a:t>
            </a:r>
            <a:endParaRPr sz="1500">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Poor Partitioning in Hadoop MapReduce</a:t>
            </a:r>
            <a:endParaRPr/>
          </a:p>
        </p:txBody>
      </p:sp>
      <p:sp>
        <p:nvSpPr>
          <p:cNvPr id="271" name="Google Shape;271;p4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1000"/>
              </a:spcBef>
              <a:spcAft>
                <a:spcPts val="0"/>
              </a:spcAft>
              <a:buClr>
                <a:schemeClr val="dk1"/>
              </a:buClr>
              <a:buSzPts val="1100"/>
              <a:buFont typeface="Arial"/>
              <a:buNone/>
            </a:pPr>
            <a:r>
              <a:rPr lang="en-GB" sz="1500">
                <a:solidFill>
                  <a:srgbClr val="444444"/>
                </a:solidFill>
                <a:highlight>
                  <a:srgbClr val="FFFFFF"/>
                </a:highlight>
              </a:rPr>
              <a:t>If in data input one key appears more than any other key. In such case, we use two mechanisms to send data to partitions.</a:t>
            </a:r>
            <a:endParaRPr sz="1500">
              <a:solidFill>
                <a:srgbClr val="444444"/>
              </a:solidFill>
              <a:highlight>
                <a:srgbClr val="FFFFFF"/>
              </a:highlight>
            </a:endParaRPr>
          </a:p>
          <a:p>
            <a:pPr indent="-323850" lvl="0" marL="749300" rtl="0" algn="l">
              <a:lnSpc>
                <a:spcPct val="150000"/>
              </a:lnSpc>
              <a:spcBef>
                <a:spcPts val="1400"/>
              </a:spcBef>
              <a:spcAft>
                <a:spcPts val="0"/>
              </a:spcAft>
              <a:buClr>
                <a:srgbClr val="444444"/>
              </a:buClr>
              <a:buSzPts val="1500"/>
              <a:buFont typeface="Open Sans"/>
              <a:buChar char="●"/>
            </a:pPr>
            <a:r>
              <a:rPr lang="en-GB" sz="1500">
                <a:solidFill>
                  <a:srgbClr val="444444"/>
                </a:solidFill>
                <a:highlight>
                  <a:srgbClr val="FFFFFF"/>
                </a:highlight>
              </a:rPr>
              <a:t>The key appearing more will be sent to one partition.</a:t>
            </a:r>
            <a:endParaRPr sz="1500">
              <a:solidFill>
                <a:srgbClr val="444444"/>
              </a:solidFill>
              <a:highlight>
                <a:srgbClr val="FFFFFF"/>
              </a:highlight>
            </a:endParaRPr>
          </a:p>
          <a:p>
            <a:pPr indent="-323850" lvl="0" marL="749300" rtl="0" algn="l">
              <a:lnSpc>
                <a:spcPct val="150000"/>
              </a:lnSpc>
              <a:spcBef>
                <a:spcPts val="2200"/>
              </a:spcBef>
              <a:spcAft>
                <a:spcPts val="0"/>
              </a:spcAft>
              <a:buClr>
                <a:srgbClr val="444444"/>
              </a:buClr>
              <a:buSzPts val="1500"/>
              <a:buFont typeface="Open Sans"/>
              <a:buChar char="●"/>
            </a:pPr>
            <a:r>
              <a:rPr lang="en-GB" sz="1500">
                <a:solidFill>
                  <a:srgbClr val="444444"/>
                </a:solidFill>
                <a:highlight>
                  <a:srgbClr val="FFFFFF"/>
                </a:highlight>
              </a:rPr>
              <a:t>All the other key will be sent to partitions according to their hashCode().</a:t>
            </a:r>
            <a:endParaRPr sz="1500">
              <a:solidFill>
                <a:srgbClr val="444444"/>
              </a:solidFill>
              <a:highlight>
                <a:srgbClr val="FFFFFF"/>
              </a:highlight>
            </a:endParaRPr>
          </a:p>
          <a:p>
            <a:pPr indent="0" lvl="0" marL="0" rtl="0" algn="l">
              <a:lnSpc>
                <a:spcPct val="150000"/>
              </a:lnSpc>
              <a:spcBef>
                <a:spcPts val="2200"/>
              </a:spcBef>
              <a:spcAft>
                <a:spcPts val="0"/>
              </a:spcAft>
              <a:buClr>
                <a:schemeClr val="dk1"/>
              </a:buClr>
              <a:buSzPts val="1100"/>
              <a:buFont typeface="Arial"/>
              <a:buNone/>
            </a:pPr>
            <a:r>
              <a:rPr lang="en-GB" sz="1500">
                <a:solidFill>
                  <a:srgbClr val="444444"/>
                </a:solidFill>
                <a:highlight>
                  <a:srgbClr val="FFFFFF"/>
                </a:highlight>
              </a:rPr>
              <a:t>But if hashCode() method does not uniformly distribute other keys data over partition range, then data will not be evenly sent to reducers.</a:t>
            </a:r>
            <a:endParaRPr sz="1500">
              <a:solidFill>
                <a:srgbClr val="444444"/>
              </a:solidFill>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idx="1" type="body"/>
          </p:nvPr>
        </p:nvSpPr>
        <p:spPr>
          <a:xfrm>
            <a:off x="311725" y="467600"/>
            <a:ext cx="8520600" cy="4111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444444"/>
              </a:buClr>
              <a:buSzPts val="1500"/>
              <a:buChar char="●"/>
            </a:pPr>
            <a:r>
              <a:rPr lang="en-GB" sz="1500">
                <a:solidFill>
                  <a:srgbClr val="444444"/>
                </a:solidFill>
                <a:highlight>
                  <a:srgbClr val="FFFFFF"/>
                </a:highlight>
              </a:rPr>
              <a:t>Poor partitioning of data means that some reducers will have more data input than other i.e. they will have more work to do than other reducers. So, the entire job will wait for one reducer to finish its extra-large share of the load.</a:t>
            </a:r>
            <a:endParaRPr sz="1500">
              <a:solidFill>
                <a:srgbClr val="444444"/>
              </a:solidFill>
              <a:highlight>
                <a:srgbClr val="FFFFFF"/>
              </a:highlight>
            </a:endParaRPr>
          </a:p>
          <a:p>
            <a:pPr indent="-323850" lvl="0" marL="457200" rtl="0" algn="l">
              <a:lnSpc>
                <a:spcPct val="150000"/>
              </a:lnSpc>
              <a:spcBef>
                <a:spcPts val="1000"/>
              </a:spcBef>
              <a:spcAft>
                <a:spcPts val="0"/>
              </a:spcAft>
              <a:buClr>
                <a:srgbClr val="444444"/>
              </a:buClr>
              <a:buSzPts val="1500"/>
              <a:buChar char="●"/>
            </a:pPr>
            <a:r>
              <a:rPr lang="en-GB" sz="1500">
                <a:solidFill>
                  <a:srgbClr val="444444"/>
                </a:solidFill>
                <a:highlight>
                  <a:srgbClr val="FFFFFF"/>
                </a:highlight>
              </a:rPr>
              <a:t>To overcome poor partitioner in Hadoop MapReduce, we can create Custom partitioner, which allows sharing workload uniformly across different reducers.</a:t>
            </a:r>
            <a:endParaRPr sz="1500">
              <a:solidFill>
                <a:srgbClr val="444444"/>
              </a:solidFill>
              <a:highlight>
                <a:srgbClr val="FFFFFF"/>
              </a:highlight>
            </a:endParaRPr>
          </a:p>
          <a:p>
            <a:pPr indent="0" lvl="0" marL="0" rtl="0" algn="l">
              <a:lnSpc>
                <a:spcPct val="150000"/>
              </a:lnSpc>
              <a:spcBef>
                <a:spcPts val="1200"/>
              </a:spcBef>
              <a:spcAft>
                <a:spcPts val="0"/>
              </a:spcAft>
              <a:buNone/>
            </a:pPr>
            <a:r>
              <a:rPr b="1" lang="en-GB" sz="1500">
                <a:solidFill>
                  <a:srgbClr val="444444"/>
                </a:solidFill>
                <a:highlight>
                  <a:srgbClr val="FFFFFF"/>
                </a:highlight>
              </a:rPr>
              <a:t>CONCLUSION</a:t>
            </a:r>
            <a:endParaRPr b="1" sz="1500">
              <a:solidFill>
                <a:srgbClr val="444444"/>
              </a:solidFill>
              <a:highlight>
                <a:srgbClr val="FFFFFF"/>
              </a:highlight>
            </a:endParaRPr>
          </a:p>
          <a:p>
            <a:pPr indent="-323850" lvl="0" marL="457200" rtl="0" algn="l">
              <a:lnSpc>
                <a:spcPct val="150000"/>
              </a:lnSpc>
              <a:spcBef>
                <a:spcPts val="1200"/>
              </a:spcBef>
              <a:spcAft>
                <a:spcPts val="0"/>
              </a:spcAft>
              <a:buClr>
                <a:srgbClr val="444444"/>
              </a:buClr>
              <a:buSzPts val="1500"/>
              <a:buChar char="●"/>
            </a:pPr>
            <a:r>
              <a:rPr lang="en-GB" sz="1500">
                <a:solidFill>
                  <a:srgbClr val="444444"/>
                </a:solidFill>
                <a:highlight>
                  <a:srgbClr val="FFFFFF"/>
                </a:highlight>
              </a:rPr>
              <a:t>Hadoop Partitioner allows even distribution of the map output over the reducer. In Partitioner, partitioning of map output take place on the basis of the key and sorted.</a:t>
            </a:r>
            <a:endParaRPr sz="1500">
              <a:solidFill>
                <a:srgbClr val="444444"/>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COMBINER</a:t>
            </a:r>
            <a:endParaRPr/>
          </a:p>
        </p:txBody>
      </p:sp>
      <p:sp>
        <p:nvSpPr>
          <p:cNvPr id="282" name="Google Shape;282;p5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Hadoop Combiner is also known as “Mini-Reducer” that summarizes the Mapper output record with the same Key before passing to the Reducer.</a:t>
            </a:r>
            <a:endParaRPr sz="1500">
              <a:highlight>
                <a:srgbClr val="FFFFFF"/>
              </a:highlight>
            </a:endParaRPr>
          </a:p>
          <a:p>
            <a:pPr indent="-323850" lvl="0" marL="457200" marR="25400" rtl="0" algn="just">
              <a:lnSpc>
                <a:spcPct val="150000"/>
              </a:lnSpc>
              <a:spcBef>
                <a:spcPts val="1200"/>
              </a:spcBef>
              <a:spcAft>
                <a:spcPts val="0"/>
              </a:spcAft>
              <a:buSzPts val="1500"/>
              <a:buChar char="●"/>
            </a:pPr>
            <a:r>
              <a:rPr lang="en-GB" sz="1500"/>
              <a:t>A Combiner, also known as a semi-reducer, is an optional class that operates by accepting the inputs from the Map class and thereafter passing the output key-value pairs to the Reducer class.</a:t>
            </a:r>
            <a:endParaRPr sz="1500"/>
          </a:p>
          <a:p>
            <a:pPr indent="-323850" lvl="0" marL="457200" marR="25400" rtl="0" algn="just">
              <a:lnSpc>
                <a:spcPct val="150000"/>
              </a:lnSpc>
              <a:spcBef>
                <a:spcPts val="1000"/>
              </a:spcBef>
              <a:spcAft>
                <a:spcPts val="0"/>
              </a:spcAft>
              <a:buSzPts val="1500"/>
              <a:buChar char="●"/>
            </a:pPr>
            <a:r>
              <a:rPr lang="en-GB" sz="1500"/>
              <a:t>The main function of a Combiner is to summarize the map output records with the same key. The output (key-value collection) of the combiner will be sent over the network to the actual Reducer task as input.</a:t>
            </a:r>
            <a:endParaRPr sz="15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Big Data?</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t>Big Data is a collection of large datasets that cannot be processed using traditional computing techniques. </a:t>
            </a:r>
            <a:endParaRPr sz="1500"/>
          </a:p>
          <a:p>
            <a:pPr indent="-323850" lvl="0" marL="457200" rtl="0" algn="l">
              <a:lnSpc>
                <a:spcPct val="150000"/>
              </a:lnSpc>
              <a:spcBef>
                <a:spcPts val="1000"/>
              </a:spcBef>
              <a:spcAft>
                <a:spcPts val="0"/>
              </a:spcAft>
              <a:buSzPts val="1500"/>
              <a:buChar char="●"/>
            </a:pPr>
            <a:r>
              <a:rPr lang="en-GB" sz="1500"/>
              <a:t>For example, the volume of data Facebook or YouTube need require it to collect and manage on a daily basis, can fall under the category of Big Data. </a:t>
            </a:r>
            <a:endParaRPr sz="1500"/>
          </a:p>
          <a:p>
            <a:pPr indent="-323850" lvl="0" marL="457200" rtl="0" algn="l">
              <a:lnSpc>
                <a:spcPct val="150000"/>
              </a:lnSpc>
              <a:spcBef>
                <a:spcPts val="1000"/>
              </a:spcBef>
              <a:spcAft>
                <a:spcPts val="0"/>
              </a:spcAft>
              <a:buSzPts val="1500"/>
              <a:buChar char="●"/>
            </a:pPr>
            <a:r>
              <a:rPr lang="en-GB" sz="1500"/>
              <a:t>However, Big Data is not only about scale and volume, it also involves one or more of the following aspects − Velocity, Variety, Volume, and Complexity.</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Hadoop Combiner?</a:t>
            </a:r>
            <a:endParaRPr/>
          </a:p>
        </p:txBody>
      </p:sp>
      <p:sp>
        <p:nvSpPr>
          <p:cNvPr id="288" name="Google Shape;288;p52"/>
          <p:cNvSpPr txBox="1"/>
          <p:nvPr>
            <p:ph idx="1" type="body"/>
          </p:nvPr>
        </p:nvSpPr>
        <p:spPr>
          <a:xfrm>
            <a:off x="311700" y="1225225"/>
            <a:ext cx="8520600" cy="3654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On a large dataset when we run MapReduce job, large chunks of intermediate data is generated by the Mapper and this intermediate data is passed on the Reducer for further processing, which leads to enormous network congestion.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MapReduce framework provides a function known as Hadoop Combiner that plays a key role in reducing network congestion.The combiner in MapReduce is also known as ‘Mini-reducer’.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The primary job of Combiner is to process the output data from the Mapper, before passing it to Reducer.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It runs after the mapper and before the Reducer and its use is optional.</a:t>
            </a:r>
            <a:endParaRPr sz="15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does MapReduce without Combiner work?</a:t>
            </a:r>
            <a:endParaRPr/>
          </a:p>
        </p:txBody>
      </p:sp>
      <p:pic>
        <p:nvPicPr>
          <p:cNvPr id="294" name="Google Shape;294;p53"/>
          <p:cNvPicPr preferRelativeResize="0"/>
          <p:nvPr/>
        </p:nvPicPr>
        <p:blipFill>
          <a:blip r:embed="rId3">
            <a:alphaModFix/>
          </a:blip>
          <a:stretch>
            <a:fillRect/>
          </a:stretch>
        </p:blipFill>
        <p:spPr>
          <a:xfrm>
            <a:off x="2520375" y="1068675"/>
            <a:ext cx="3981849" cy="38350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idx="1" type="body"/>
          </p:nvPr>
        </p:nvSpPr>
        <p:spPr>
          <a:xfrm>
            <a:off x="287750" y="527550"/>
            <a:ext cx="8544600" cy="405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In the above diagram, no combiner is used. Input is split into two mappers and 9 keys are generated from the mappers.</a:t>
            </a:r>
            <a:endParaRPr sz="1500">
              <a:highlight>
                <a:srgbClr val="FFFFFF"/>
              </a:highlight>
            </a:endParaRPr>
          </a:p>
          <a:p>
            <a:pPr indent="-323850" lvl="0" marL="457200" rtl="0" algn="l">
              <a:lnSpc>
                <a:spcPct val="150000"/>
              </a:lnSpc>
              <a:spcBef>
                <a:spcPts val="1200"/>
              </a:spcBef>
              <a:spcAft>
                <a:spcPts val="0"/>
              </a:spcAft>
              <a:buSzPts val="1500"/>
              <a:buChar char="●"/>
            </a:pPr>
            <a:r>
              <a:rPr lang="en-GB" sz="1500">
                <a:highlight>
                  <a:srgbClr val="FFFFFF"/>
                </a:highlight>
              </a:rPr>
              <a:t> Now we have (9 key/value) intermediate data, the further mapper will send directly this data to reducer and while sending data to the reducer, it consumes some network bandwidth (bandwidth means time taken to transfer data between 2 machines).</a:t>
            </a:r>
            <a:endParaRPr sz="1500">
              <a:highlight>
                <a:srgbClr val="FFFFFF"/>
              </a:highlight>
            </a:endParaRPr>
          </a:p>
          <a:p>
            <a:pPr indent="-323850" lvl="0" marL="457200" rtl="0" algn="l">
              <a:lnSpc>
                <a:spcPct val="150000"/>
              </a:lnSpc>
              <a:spcBef>
                <a:spcPts val="1000"/>
              </a:spcBef>
              <a:spcAft>
                <a:spcPts val="1200"/>
              </a:spcAft>
              <a:buSzPts val="1500"/>
              <a:buChar char="●"/>
            </a:pPr>
            <a:r>
              <a:rPr lang="en-GB" sz="1500">
                <a:highlight>
                  <a:srgbClr val="FFFFFF"/>
                </a:highlight>
              </a:rPr>
              <a:t>It will take more time to transfer data to reducer if the size of data is big.</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does MapReduce with Combiner work?</a:t>
            </a:r>
            <a:endParaRPr/>
          </a:p>
        </p:txBody>
      </p:sp>
      <p:pic>
        <p:nvPicPr>
          <p:cNvPr id="305" name="Google Shape;305;p55"/>
          <p:cNvPicPr preferRelativeResize="0"/>
          <p:nvPr/>
        </p:nvPicPr>
        <p:blipFill>
          <a:blip r:embed="rId3">
            <a:alphaModFix/>
          </a:blip>
          <a:stretch>
            <a:fillRect/>
          </a:stretch>
        </p:blipFill>
        <p:spPr>
          <a:xfrm>
            <a:off x="2637700" y="1096250"/>
            <a:ext cx="3988375" cy="3850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idx="1" type="body"/>
          </p:nvPr>
        </p:nvSpPr>
        <p:spPr>
          <a:xfrm>
            <a:off x="287750" y="431625"/>
            <a:ext cx="8544600" cy="4147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Now in between mapper and reducer we use a  hadoop combiner, then combiner shuffles intermediate data (9 key/value) before sending it to the reducer and generates 4 key/value pair as an output.</a:t>
            </a:r>
            <a:endParaRPr sz="1500">
              <a:highlight>
                <a:srgbClr val="FFFFFF"/>
              </a:highlight>
            </a:endParaRPr>
          </a:p>
          <a:p>
            <a:pPr indent="-323850" lvl="0" marL="457200" rtl="0" algn="l">
              <a:lnSpc>
                <a:spcPct val="150000"/>
              </a:lnSpc>
              <a:spcBef>
                <a:spcPts val="1200"/>
              </a:spcBef>
              <a:spcAft>
                <a:spcPts val="0"/>
              </a:spcAft>
              <a:buSzPts val="1500"/>
              <a:buChar char="●"/>
            </a:pPr>
            <a:r>
              <a:rPr lang="en-GB" sz="1500">
                <a:highlight>
                  <a:srgbClr val="FFFFFF"/>
                </a:highlight>
              </a:rPr>
              <a:t>Reducer now needs to process only 4 key/value pair data which is generated from 2 combiners.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Thus reducer gets executed only 4 times to produce final output, which increases the overall performance.</a:t>
            </a:r>
            <a:endParaRPr sz="1500">
              <a:highlight>
                <a:srgbClr val="FFFFFF"/>
              </a:highlight>
            </a:endParaRPr>
          </a:p>
          <a:p>
            <a:pPr indent="0" lvl="0" marL="0" rtl="0" algn="l">
              <a:lnSpc>
                <a:spcPct val="150000"/>
              </a:lnSpc>
              <a:spcBef>
                <a:spcPts val="1000"/>
              </a:spcBef>
              <a:spcAft>
                <a:spcPts val="0"/>
              </a:spcAft>
              <a:buNone/>
            </a:pPr>
            <a:r>
              <a:t/>
            </a:r>
            <a:endParaRPr sz="1500">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Advantages of MapReduce Combiner</a:t>
            </a:r>
            <a:endParaRPr/>
          </a:p>
        </p:txBody>
      </p:sp>
      <p:sp>
        <p:nvSpPr>
          <p:cNvPr id="316" name="Google Shape;316;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Hadoop Combiner reduces the time taken for data transfer between mapper and reducer.</a:t>
            </a:r>
            <a:endParaRPr sz="1500">
              <a:highlight>
                <a:srgbClr val="FFFFFF"/>
              </a:highlight>
            </a:endParaRPr>
          </a:p>
          <a:p>
            <a:pPr indent="-323850" lvl="0" marL="457200" marR="0" rtl="0" algn="l">
              <a:lnSpc>
                <a:spcPct val="150000"/>
              </a:lnSpc>
              <a:spcBef>
                <a:spcPts val="1200"/>
              </a:spcBef>
              <a:spcAft>
                <a:spcPts val="0"/>
              </a:spcAft>
              <a:buSzPts val="1500"/>
              <a:buChar char="●"/>
            </a:pPr>
            <a:r>
              <a:rPr lang="en-GB" sz="1500">
                <a:highlight>
                  <a:srgbClr val="FFFFFF"/>
                </a:highlight>
              </a:rPr>
              <a:t>It decreases the amount of data that needed to be processed by the reducer.</a:t>
            </a:r>
            <a:endParaRPr sz="1500">
              <a:solidFill>
                <a:srgbClr val="444444"/>
              </a:solidFill>
              <a:highlight>
                <a:srgbClr val="FFFFFF"/>
              </a:highlight>
            </a:endParaRPr>
          </a:p>
          <a:p>
            <a:pPr indent="-323850" lvl="0" marL="457200" rtl="0" algn="l">
              <a:lnSpc>
                <a:spcPct val="150000"/>
              </a:lnSpc>
              <a:spcBef>
                <a:spcPts val="1200"/>
              </a:spcBef>
              <a:spcAft>
                <a:spcPts val="0"/>
              </a:spcAft>
              <a:buClr>
                <a:srgbClr val="444444"/>
              </a:buClr>
              <a:buSzPts val="1500"/>
              <a:buChar char="●"/>
            </a:pPr>
            <a:r>
              <a:rPr lang="en-GB" sz="1500">
                <a:solidFill>
                  <a:srgbClr val="444444"/>
                </a:solidFill>
                <a:highlight>
                  <a:srgbClr val="FFFFFF"/>
                </a:highlight>
              </a:rPr>
              <a:t>The Combiner improves the overall performance of the reducer.</a:t>
            </a:r>
            <a:endParaRPr sz="1500">
              <a:solidFill>
                <a:srgbClr val="444444"/>
              </a:solidFill>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Disa</a:t>
            </a:r>
            <a:r>
              <a:rPr lang="en-GB"/>
              <a:t>dvantages of MapReduce Combiner</a:t>
            </a:r>
            <a:endParaRPr/>
          </a:p>
        </p:txBody>
      </p:sp>
      <p:sp>
        <p:nvSpPr>
          <p:cNvPr id="322" name="Google Shape;322;p5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MapReduce jobs cannot depend on the Hadoop combiner execution because there is no guarantee in its execution.</a:t>
            </a:r>
            <a:endParaRPr sz="1500">
              <a:highlight>
                <a:srgbClr val="FFFFFF"/>
              </a:highlight>
            </a:endParaRPr>
          </a:p>
          <a:p>
            <a:pPr indent="-323850" lvl="0" marL="457200" marR="0" rtl="0" algn="l">
              <a:lnSpc>
                <a:spcPct val="150000"/>
              </a:lnSpc>
              <a:spcBef>
                <a:spcPts val="1200"/>
              </a:spcBef>
              <a:spcAft>
                <a:spcPts val="0"/>
              </a:spcAft>
              <a:buSzPts val="1500"/>
              <a:buChar char="●"/>
            </a:pPr>
            <a:r>
              <a:rPr lang="en-GB" sz="1500">
                <a:highlight>
                  <a:srgbClr val="FFFFFF"/>
                </a:highlight>
              </a:rPr>
              <a:t>In the local filesystem, the key-value pairs are stored in the Hadoop and run the combiner later which will cause expensive disk IO.</a:t>
            </a:r>
            <a:endParaRPr sz="1500">
              <a:highlight>
                <a:srgbClr val="FFFFFF"/>
              </a:highlight>
            </a:endParaRPr>
          </a:p>
          <a:p>
            <a:pPr indent="0" lvl="0" marL="0" rtl="0" algn="l">
              <a:lnSpc>
                <a:spcPct val="150000"/>
              </a:lnSpc>
              <a:spcBef>
                <a:spcPts val="1200"/>
              </a:spcBef>
              <a:spcAft>
                <a:spcPts val="1200"/>
              </a:spcAft>
              <a:buNone/>
            </a:pPr>
            <a:r>
              <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9"/>
          <p:cNvSpPr txBox="1"/>
          <p:nvPr>
            <p:ph idx="1" type="body"/>
          </p:nvPr>
        </p:nvSpPr>
        <p:spPr>
          <a:xfrm>
            <a:off x="299750" y="515550"/>
            <a:ext cx="8532600" cy="406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t>CONCLUSION</a:t>
            </a:r>
            <a:endParaRPr b="1" sz="1500"/>
          </a:p>
          <a:p>
            <a:pPr indent="-323850" lvl="0" marL="457200" rtl="0" algn="l">
              <a:lnSpc>
                <a:spcPct val="150000"/>
              </a:lnSpc>
              <a:spcBef>
                <a:spcPts val="1200"/>
              </a:spcBef>
              <a:spcAft>
                <a:spcPts val="0"/>
              </a:spcAft>
              <a:buSzPts val="1500"/>
              <a:buChar char="●"/>
            </a:pPr>
            <a:r>
              <a:rPr lang="en-GB" sz="1500">
                <a:highlight>
                  <a:srgbClr val="FFFFFF"/>
                </a:highlight>
              </a:rPr>
              <a:t>MapReduce Combiner plays a key role in reducing network congestion. </a:t>
            </a:r>
            <a:endParaRPr sz="1500">
              <a:highlight>
                <a:srgbClr val="FFFFFF"/>
              </a:highlight>
            </a:endParaRPr>
          </a:p>
          <a:p>
            <a:pPr indent="-323850" lvl="0" marL="457200" rtl="0" algn="l">
              <a:lnSpc>
                <a:spcPct val="150000"/>
              </a:lnSpc>
              <a:spcBef>
                <a:spcPts val="1200"/>
              </a:spcBef>
              <a:spcAft>
                <a:spcPts val="1200"/>
              </a:spcAft>
              <a:buSzPts val="1500"/>
              <a:buChar char="●"/>
            </a:pPr>
            <a:r>
              <a:rPr lang="en-GB" sz="1500">
                <a:highlight>
                  <a:srgbClr val="FFFFFF"/>
                </a:highlight>
              </a:rPr>
              <a:t>MapReduce combiner improves the overall performance of the reducer by summarizing the output of Mapper.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Why MapReduce?</a:t>
            </a:r>
            <a:endParaRPr/>
          </a:p>
        </p:txBody>
      </p:sp>
      <p:sp>
        <p:nvSpPr>
          <p:cNvPr id="87" name="Google Shape;87;p17"/>
          <p:cNvSpPr txBox="1"/>
          <p:nvPr>
            <p:ph idx="1" type="body"/>
          </p:nvPr>
        </p:nvSpPr>
        <p:spPr>
          <a:xfrm>
            <a:off x="311700" y="1225225"/>
            <a:ext cx="8520600" cy="35340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GB" sz="1500"/>
              <a:t>Traditional Enterprise Systems normally have a centralized server to store and process data. The following illustration depicts a schematic view of a traditional enterprise system. </a:t>
            </a:r>
            <a:endParaRPr sz="1500"/>
          </a:p>
          <a:p>
            <a:pPr indent="-323850" lvl="0" marL="457200" rtl="0" algn="l">
              <a:spcBef>
                <a:spcPts val="1200"/>
              </a:spcBef>
              <a:spcAft>
                <a:spcPts val="0"/>
              </a:spcAft>
              <a:buSzPts val="1500"/>
              <a:buChar char="●"/>
            </a:pPr>
            <a:r>
              <a:rPr lang="en-GB" sz="1500"/>
              <a:t>Traditional model is certainly not suitable to process huge volumes of scalable data and cannot be accommodated by standard database servers.</a:t>
            </a:r>
            <a:r>
              <a:rPr lang="en-GB" sz="1500"/>
              <a:t> </a:t>
            </a:r>
            <a:endParaRPr sz="1500"/>
          </a:p>
          <a:p>
            <a:pPr indent="-323850" lvl="0" marL="457200" rtl="0" algn="l">
              <a:spcBef>
                <a:spcPts val="1000"/>
              </a:spcBef>
              <a:spcAft>
                <a:spcPts val="1200"/>
              </a:spcAft>
              <a:buSzPts val="1500"/>
              <a:buChar char="●"/>
            </a:pPr>
            <a:r>
              <a:rPr lang="en-GB" sz="1500"/>
              <a:t>Moreover, the centralized system creates too much of a bottleneck while processing multiple files simultaneously.</a:t>
            </a:r>
            <a:endParaRPr sz="1500"/>
          </a:p>
        </p:txBody>
      </p:sp>
      <p:pic>
        <p:nvPicPr>
          <p:cNvPr id="88" name="Google Shape;88;p17"/>
          <p:cNvPicPr preferRelativeResize="0"/>
          <p:nvPr/>
        </p:nvPicPr>
        <p:blipFill>
          <a:blip r:embed="rId3">
            <a:alphaModFix/>
          </a:blip>
          <a:stretch>
            <a:fillRect/>
          </a:stretch>
        </p:blipFill>
        <p:spPr>
          <a:xfrm>
            <a:off x="2551650" y="3453823"/>
            <a:ext cx="4040675" cy="11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508150"/>
            <a:ext cx="8520600" cy="4071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t>Google solved this bottleneck issue using an algorithm called MapReduce. MapReduce divides a task into small parts and assigns them to many computers. </a:t>
            </a:r>
            <a:endParaRPr sz="1500"/>
          </a:p>
          <a:p>
            <a:pPr indent="-323850" lvl="0" marL="457200" rtl="0" algn="l">
              <a:lnSpc>
                <a:spcPct val="150000"/>
              </a:lnSpc>
              <a:spcBef>
                <a:spcPts val="1000"/>
              </a:spcBef>
              <a:spcAft>
                <a:spcPts val="1000"/>
              </a:spcAft>
              <a:buSzPts val="1500"/>
              <a:buChar char="●"/>
            </a:pPr>
            <a:r>
              <a:rPr lang="en-GB" sz="1500"/>
              <a:t>Later, the results are collected at one place and integrated to form the result dataset.</a:t>
            </a:r>
            <a:endParaRPr sz="1500"/>
          </a:p>
        </p:txBody>
      </p:sp>
      <p:pic>
        <p:nvPicPr>
          <p:cNvPr id="94" name="Google Shape;94;p18"/>
          <p:cNvPicPr preferRelativeResize="0"/>
          <p:nvPr/>
        </p:nvPicPr>
        <p:blipFill>
          <a:blip r:embed="rId3">
            <a:alphaModFix/>
          </a:blip>
          <a:stretch>
            <a:fillRect/>
          </a:stretch>
        </p:blipFill>
        <p:spPr>
          <a:xfrm>
            <a:off x="1609725" y="1951413"/>
            <a:ext cx="5924550" cy="275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MapReduce Works?</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The MapReduce algorithm contains two important tasks, namely Map and Reduce.  </a:t>
            </a:r>
            <a:endParaRPr sz="1500"/>
          </a:p>
          <a:p>
            <a:pPr indent="-323850" lvl="0" marL="914400" rtl="0" algn="l">
              <a:lnSpc>
                <a:spcPct val="150000"/>
              </a:lnSpc>
              <a:spcBef>
                <a:spcPts val="0"/>
              </a:spcBef>
              <a:spcAft>
                <a:spcPts val="0"/>
              </a:spcAft>
              <a:buSzPts val="1500"/>
              <a:buChar char="➔"/>
            </a:pPr>
            <a:r>
              <a:rPr lang="en-GB" sz="1500"/>
              <a:t>The Map task takes a set of data and converts it into another set of data, where individual elements are broken down into tuples (key-value pairs).  </a:t>
            </a:r>
            <a:endParaRPr sz="1500"/>
          </a:p>
          <a:p>
            <a:pPr indent="-323850" lvl="0" marL="914400" rtl="0" algn="l">
              <a:lnSpc>
                <a:spcPct val="150000"/>
              </a:lnSpc>
              <a:spcBef>
                <a:spcPts val="0"/>
              </a:spcBef>
              <a:spcAft>
                <a:spcPts val="0"/>
              </a:spcAft>
              <a:buSzPts val="1500"/>
              <a:buChar char="➔"/>
            </a:pPr>
            <a:r>
              <a:rPr lang="en-GB" sz="1500"/>
              <a:t>The Reduce task takes the output from the Map as an input and combines those data tuples (key-value pairs) into a smaller set of tuples. </a:t>
            </a:r>
            <a:endParaRPr sz="1500"/>
          </a:p>
          <a:p>
            <a:pPr indent="-323850" lvl="0" marL="457200" rtl="0" algn="l">
              <a:lnSpc>
                <a:spcPct val="150000"/>
              </a:lnSpc>
              <a:spcBef>
                <a:spcPts val="0"/>
              </a:spcBef>
              <a:spcAft>
                <a:spcPts val="0"/>
              </a:spcAft>
              <a:buSzPts val="1500"/>
              <a:buChar char="●"/>
            </a:pPr>
            <a:r>
              <a:rPr lang="en-GB" sz="1500"/>
              <a:t>The reduce task is always performed after the map job. </a:t>
            </a:r>
            <a:endParaRPr sz="1500"/>
          </a:p>
          <a:p>
            <a:pPr indent="0" lvl="0" marL="0" rtl="0" algn="l">
              <a:lnSpc>
                <a:spcPct val="150000"/>
              </a:lnSpc>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297450" y="483375"/>
            <a:ext cx="8535000" cy="4095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Let us now take a close look at each of the phases and try to understand their significance.</a:t>
            </a:r>
            <a:endParaRPr/>
          </a:p>
        </p:txBody>
      </p:sp>
      <p:pic>
        <p:nvPicPr>
          <p:cNvPr id="106" name="Google Shape;106;p20"/>
          <p:cNvPicPr preferRelativeResize="0"/>
          <p:nvPr/>
        </p:nvPicPr>
        <p:blipFill>
          <a:blip r:embed="rId3">
            <a:alphaModFix/>
          </a:blip>
          <a:stretch>
            <a:fillRect/>
          </a:stretch>
        </p:blipFill>
        <p:spPr>
          <a:xfrm>
            <a:off x="1426113" y="1317276"/>
            <a:ext cx="6291775" cy="332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09850" y="495750"/>
            <a:ext cx="8522400" cy="4083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Char char="●"/>
            </a:pPr>
            <a:r>
              <a:rPr lang="en-GB" sz="1500">
                <a:solidFill>
                  <a:srgbClr val="000000"/>
                </a:solidFill>
              </a:rPr>
              <a:t>Input Phase − Here we have a Record Reader that translates each record in an input file and sends the parsed data to the mapper in the form of key-value pairs.  </a:t>
            </a:r>
            <a:endParaRPr sz="1500">
              <a:solidFill>
                <a:srgbClr val="000000"/>
              </a:solidFill>
            </a:endParaRPr>
          </a:p>
          <a:p>
            <a:pPr indent="-323850" lvl="0" marL="457200" rtl="0" algn="l">
              <a:lnSpc>
                <a:spcPct val="150000"/>
              </a:lnSpc>
              <a:spcBef>
                <a:spcPts val="1200"/>
              </a:spcBef>
              <a:spcAft>
                <a:spcPts val="0"/>
              </a:spcAft>
              <a:buClr>
                <a:srgbClr val="000000"/>
              </a:buClr>
              <a:buSzPts val="1500"/>
              <a:buChar char="●"/>
            </a:pPr>
            <a:r>
              <a:rPr lang="en-GB" sz="1500">
                <a:solidFill>
                  <a:srgbClr val="000000"/>
                </a:solidFill>
              </a:rPr>
              <a:t>Map − Map is a user-defined function, which takes a series of key-value pairs and processes each one of them to generate zero or more key-value pairs.  </a:t>
            </a:r>
            <a:endParaRPr sz="1500">
              <a:solidFill>
                <a:srgbClr val="000000"/>
              </a:solidFill>
            </a:endParaRPr>
          </a:p>
          <a:p>
            <a:pPr indent="-323850" lvl="0" marL="457200" rtl="0" algn="l">
              <a:lnSpc>
                <a:spcPct val="150000"/>
              </a:lnSpc>
              <a:spcBef>
                <a:spcPts val="1000"/>
              </a:spcBef>
              <a:spcAft>
                <a:spcPts val="0"/>
              </a:spcAft>
              <a:buClr>
                <a:srgbClr val="000000"/>
              </a:buClr>
              <a:buSzPts val="1500"/>
              <a:buChar char="●"/>
            </a:pPr>
            <a:r>
              <a:rPr lang="en-GB" sz="1500">
                <a:solidFill>
                  <a:srgbClr val="000000"/>
                </a:solidFill>
              </a:rPr>
              <a:t>Intermediate Keys − The key-value pairs generated by the mapper are known as intermediate keys.  </a:t>
            </a:r>
            <a:endParaRPr sz="1500">
              <a:solidFill>
                <a:srgbClr val="000000"/>
              </a:solidFill>
            </a:endParaRPr>
          </a:p>
          <a:p>
            <a:pPr indent="-323850" lvl="0" marL="457200" rtl="0" algn="l">
              <a:lnSpc>
                <a:spcPct val="150000"/>
              </a:lnSpc>
              <a:spcBef>
                <a:spcPts val="1000"/>
              </a:spcBef>
              <a:spcAft>
                <a:spcPts val="1200"/>
              </a:spcAft>
              <a:buClr>
                <a:srgbClr val="000000"/>
              </a:buClr>
              <a:buSzPts val="1500"/>
              <a:buChar char="●"/>
            </a:pPr>
            <a:r>
              <a:rPr lang="en-GB" sz="1500">
                <a:solidFill>
                  <a:srgbClr val="000000"/>
                </a:solidFill>
              </a:rPr>
              <a:t>Combiner − A combiner is a type of local Reducer that groups similar data from the map phase into identifiable sets. It takes the intermediate keys from the mapper as input and applies a user-defined code to aggregate the values in a small scope of one mapper. It is not a part of the main MapReduce algorithm; it is optional.</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