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Economica"/>
      <p:regular r:id="rId70"/>
      <p:bold r:id="rId71"/>
      <p:italic r:id="rId72"/>
      <p:boldItalic r:id="rId73"/>
    </p:embeddedFont>
    <p:embeddedFont>
      <p:font typeface="Open Sans"/>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Economica-boldItalic.fntdata"/><Relationship Id="rId72" Type="http://schemas.openxmlformats.org/officeDocument/2006/relationships/font" Target="fonts/Economica-italic.fntdata"/><Relationship Id="rId31" Type="http://schemas.openxmlformats.org/officeDocument/2006/relationships/slide" Target="slides/slide26.xml"/><Relationship Id="rId75" Type="http://schemas.openxmlformats.org/officeDocument/2006/relationships/font" Target="fonts/OpenSans-bold.fntdata"/><Relationship Id="rId30" Type="http://schemas.openxmlformats.org/officeDocument/2006/relationships/slide" Target="slides/slide25.xml"/><Relationship Id="rId74" Type="http://schemas.openxmlformats.org/officeDocument/2006/relationships/font" Target="fonts/OpenSans-regular.fntdata"/><Relationship Id="rId33" Type="http://schemas.openxmlformats.org/officeDocument/2006/relationships/slide" Target="slides/slide28.xml"/><Relationship Id="rId77" Type="http://schemas.openxmlformats.org/officeDocument/2006/relationships/font" Target="fonts/OpenSans-boldItalic.fntdata"/><Relationship Id="rId32" Type="http://schemas.openxmlformats.org/officeDocument/2006/relationships/slide" Target="slides/slide27.xml"/><Relationship Id="rId76" Type="http://schemas.openxmlformats.org/officeDocument/2006/relationships/font" Target="fonts/OpenSans-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Economica-bold.fntdata"/><Relationship Id="rId70" Type="http://schemas.openxmlformats.org/officeDocument/2006/relationships/font" Target="fonts/Economica-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7365da4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f7365da4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f7365da4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f7365da4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f7365da4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f7365da4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f7365da4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f7365da4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f7365da4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f7365da4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f7365da4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f7365da4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f7365da4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f7365da4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f7365da4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f7365da4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f7365da4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f7365da4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f7365da4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f7365da4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f7365da4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f7365da4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f7365da4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f7365da4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f7365da4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f7365da4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f7365da4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f7365da4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f7365da4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f7365da4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f7365da4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f7365da4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f7365da4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f7365da4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f7365da4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f7365da4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f7365da4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f7365da4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f7365da4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f7365da4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f7365da4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f7365da4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f7365da4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f7365da4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f7365da4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f7365da4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f7365da4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f7365da4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f7365da4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f7365da4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f7365da4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f7365da4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f7365da45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f7365da4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f7365da4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f7365da4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f7365da4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f7365da4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f7365da4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f7365da4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f7365da4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f7365da4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f7365da4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f7365da4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f7365da4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f7365da4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f7365da4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f7365da4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f7365da4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f7365da4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f7365da4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f7365da4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f7365da4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f7365da4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f7365da4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f7365da4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f7365da45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f7365da45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f7365da4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f7365da4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f7365da4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f7365da4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f7365da4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f7365da4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f7365da4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f7365da4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f7365da4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f7365da4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f7365da4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f7365da4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f7365da4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f7365da4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f7365da4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f7365da4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f7365da45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f7365da45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f7365da45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f7365da45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f7365da4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f7365da4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f7365da45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f7365da4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f7365da45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f7365da45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f7365da45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f7365da45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f7365da4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f7365da4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f7365da4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f7365da4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f7365da4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f7365da4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f7365da4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f7365da4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f7365da4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f7365da4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f7365da4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f7365da4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f7365da4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f7365da4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f7365da4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f7365da4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f7365da4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f7365da4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f7365da4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f7365da4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techvidvan.com/tutorials/hdfs-introduction-tutoria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8031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UNIX/HADOOP FUNDAMENTALS</a:t>
            </a:r>
            <a:endParaRPr/>
          </a:p>
        </p:txBody>
      </p:sp>
      <p:pic>
        <p:nvPicPr>
          <p:cNvPr id="63" name="Google Shape;63;p13"/>
          <p:cNvPicPr preferRelativeResize="0"/>
          <p:nvPr/>
        </p:nvPicPr>
        <p:blipFill>
          <a:blip r:embed="rId3">
            <a:alphaModFix/>
          </a:blip>
          <a:stretch>
            <a:fillRect/>
          </a:stretch>
        </p:blipFill>
        <p:spPr>
          <a:xfrm>
            <a:off x="5580950" y="393450"/>
            <a:ext cx="3248025" cy="140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Resource Manager Restart</a:t>
            </a:r>
            <a:endParaRPr/>
          </a:p>
        </p:txBody>
      </p:sp>
      <p:sp>
        <p:nvSpPr>
          <p:cNvPr id="112" name="Google Shape;112;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R</a:t>
            </a:r>
            <a:r>
              <a:rPr lang="en-GB" sz="1500">
                <a:highlight>
                  <a:srgbClr val="FFFFFF"/>
                </a:highlight>
              </a:rPr>
              <a:t>esource Manager is the central authority that manages resources and schedules applications running on YARN.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Hence, it is potentially an SPOF in an Apache YARN cluster.</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There are two types of restart for Resource Manager:</a:t>
            </a:r>
            <a:endParaRPr sz="1500">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309850" y="582525"/>
            <a:ext cx="8522400" cy="3996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SzPts val="1500"/>
              <a:buChar char="❖"/>
            </a:pPr>
            <a:r>
              <a:rPr b="1" lang="en-GB" sz="1500">
                <a:highlight>
                  <a:srgbClr val="FFFFFF"/>
                </a:highlight>
              </a:rPr>
              <a:t>Non-work-preserving RM restart </a:t>
            </a:r>
            <a:endParaRPr b="1" sz="1500">
              <a:highlight>
                <a:srgbClr val="FFFFFF"/>
              </a:highlight>
            </a:endParaRPr>
          </a:p>
          <a:p>
            <a:pPr indent="-323850" lvl="1" marL="914400" marR="0" rtl="0" algn="l">
              <a:lnSpc>
                <a:spcPct val="150000"/>
              </a:lnSpc>
              <a:spcBef>
                <a:spcPts val="0"/>
              </a:spcBef>
              <a:spcAft>
                <a:spcPts val="0"/>
              </a:spcAft>
              <a:buSzPts val="1500"/>
              <a:buChar char="➢"/>
            </a:pPr>
            <a:r>
              <a:rPr lang="en-GB" sz="1500">
                <a:highlight>
                  <a:srgbClr val="FFFFFF"/>
                </a:highlight>
              </a:rPr>
              <a:t>This restart enhances RM to persist application/attempt state in a pluggable state-store. </a:t>
            </a:r>
            <a:endParaRPr sz="1500">
              <a:highlight>
                <a:srgbClr val="FFFFFF"/>
              </a:highlight>
            </a:endParaRPr>
          </a:p>
          <a:p>
            <a:pPr indent="-323850" lvl="1" marL="914400" marR="0" rtl="0" algn="l">
              <a:lnSpc>
                <a:spcPct val="150000"/>
              </a:lnSpc>
              <a:spcBef>
                <a:spcPts val="0"/>
              </a:spcBef>
              <a:spcAft>
                <a:spcPts val="0"/>
              </a:spcAft>
              <a:buSzPts val="1500"/>
              <a:buChar char="➢"/>
            </a:pPr>
            <a:r>
              <a:rPr lang="en-GB" sz="1500">
                <a:highlight>
                  <a:srgbClr val="FFFFFF"/>
                </a:highlight>
              </a:rPr>
              <a:t>Resource Manager will reload the same info from state-store on the restart and re-kick the previously running apps. </a:t>
            </a:r>
            <a:endParaRPr sz="1500">
              <a:highlight>
                <a:srgbClr val="FFFFFF"/>
              </a:highlight>
            </a:endParaRPr>
          </a:p>
          <a:p>
            <a:pPr indent="-323850" lvl="1" marL="914400" marR="0" rtl="0" algn="l">
              <a:lnSpc>
                <a:spcPct val="150000"/>
              </a:lnSpc>
              <a:spcBef>
                <a:spcPts val="0"/>
              </a:spcBef>
              <a:spcAft>
                <a:spcPts val="0"/>
              </a:spcAft>
              <a:buSzPts val="1500"/>
              <a:buChar char="➢"/>
            </a:pPr>
            <a:r>
              <a:rPr lang="en-GB" sz="1500">
                <a:highlight>
                  <a:srgbClr val="FFFFFF"/>
                </a:highlight>
              </a:rPr>
              <a:t>Users does not need to re-submit the applications. Node manager and clients during down time of RM will keep polling RM until RM comes up, when RM comes up, it will send a re-sync command to all the NM and AM it was talking to via heartbeats.</a:t>
            </a:r>
            <a:endParaRPr sz="1500">
              <a:highlight>
                <a:srgbClr val="FFFFFF"/>
              </a:highlight>
            </a:endParaRPr>
          </a:p>
          <a:p>
            <a:pPr indent="-323850" lvl="1" marL="914400" marR="0" rtl="0" algn="l">
              <a:lnSpc>
                <a:spcPct val="150000"/>
              </a:lnSpc>
              <a:spcBef>
                <a:spcPts val="0"/>
              </a:spcBef>
              <a:spcAft>
                <a:spcPts val="0"/>
              </a:spcAft>
              <a:buSzPts val="1500"/>
              <a:buChar char="➢"/>
            </a:pPr>
            <a:r>
              <a:rPr lang="en-GB" sz="1500">
                <a:highlight>
                  <a:srgbClr val="FFFFFF"/>
                </a:highlight>
              </a:rPr>
              <a:t>The NMs will kill all its manager’s containers and re-register with RM.</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297450" y="557725"/>
            <a:ext cx="8535000" cy="43131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SzPts val="1500"/>
              <a:buChar char="❖"/>
            </a:pPr>
            <a:r>
              <a:rPr b="1" lang="en-GB" sz="1500">
                <a:highlight>
                  <a:srgbClr val="FFFFFF"/>
                </a:highlight>
              </a:rPr>
              <a:t>Work-preserving RM restart </a:t>
            </a:r>
            <a:endParaRPr b="1" sz="1500">
              <a:highlight>
                <a:srgbClr val="FFFFFF"/>
              </a:highlight>
            </a:endParaRPr>
          </a:p>
          <a:p>
            <a:pPr indent="-323850" lvl="1" marL="914400" marR="0" rtl="0" algn="l">
              <a:lnSpc>
                <a:spcPct val="150000"/>
              </a:lnSpc>
              <a:spcBef>
                <a:spcPts val="0"/>
              </a:spcBef>
              <a:spcAft>
                <a:spcPts val="0"/>
              </a:spcAft>
              <a:buSzPts val="1500"/>
              <a:buChar char="➢"/>
            </a:pPr>
            <a:r>
              <a:rPr lang="en-GB" sz="1500">
                <a:highlight>
                  <a:srgbClr val="FFFFFF"/>
                </a:highlight>
              </a:rPr>
              <a:t>This focuses on reconstructing the running state of RM by combining the container status from Node Managers and container requests from Application Masters on restart. </a:t>
            </a:r>
            <a:endParaRPr sz="1500">
              <a:highlight>
                <a:srgbClr val="FFFFFF"/>
              </a:highlight>
            </a:endParaRPr>
          </a:p>
          <a:p>
            <a:pPr indent="-323850" lvl="1" marL="914400" marR="0" rtl="0" algn="l">
              <a:lnSpc>
                <a:spcPct val="150000"/>
              </a:lnSpc>
              <a:spcBef>
                <a:spcPts val="0"/>
              </a:spcBef>
              <a:spcAft>
                <a:spcPts val="0"/>
              </a:spcAft>
              <a:buSzPts val="1500"/>
              <a:buChar char="➢"/>
            </a:pPr>
            <a:r>
              <a:rPr lang="en-GB" sz="1500">
                <a:highlight>
                  <a:srgbClr val="FFFFFF"/>
                </a:highlight>
              </a:rPr>
              <a:t>The key difference from Non-work-preserving RM restart is that already running apps will not be stopped after master restarts, so applications will not lose its processed data because of RM/master outage. </a:t>
            </a:r>
            <a:endParaRPr sz="1500">
              <a:highlight>
                <a:srgbClr val="FFFFFF"/>
              </a:highlight>
            </a:endParaRPr>
          </a:p>
          <a:p>
            <a:pPr indent="-323850" lvl="1" marL="914400" marR="0" rtl="0" algn="l">
              <a:lnSpc>
                <a:spcPct val="150000"/>
              </a:lnSpc>
              <a:spcBef>
                <a:spcPts val="0"/>
              </a:spcBef>
              <a:spcAft>
                <a:spcPts val="0"/>
              </a:spcAft>
              <a:buSzPts val="1500"/>
              <a:buChar char="➢"/>
            </a:pPr>
            <a:r>
              <a:rPr lang="en-GB" sz="1500">
                <a:highlight>
                  <a:srgbClr val="FFFFFF"/>
                </a:highlight>
              </a:rPr>
              <a:t>RM recovers its running state by taking advantage of container status which is sent from all the node managers. </a:t>
            </a:r>
            <a:endParaRPr sz="1500">
              <a:highlight>
                <a:srgbClr val="FFFFFF"/>
              </a:highlight>
            </a:endParaRPr>
          </a:p>
          <a:p>
            <a:pPr indent="-323850" lvl="1" marL="914400" marR="0" rtl="0" algn="l">
              <a:lnSpc>
                <a:spcPct val="150000"/>
              </a:lnSpc>
              <a:spcBef>
                <a:spcPts val="0"/>
              </a:spcBef>
              <a:spcAft>
                <a:spcPts val="0"/>
              </a:spcAft>
              <a:buSzPts val="1500"/>
              <a:buChar char="➢"/>
            </a:pPr>
            <a:r>
              <a:rPr lang="en-GB" sz="1500">
                <a:highlight>
                  <a:srgbClr val="FFFFFF"/>
                </a:highlight>
              </a:rPr>
              <a:t>NM will not kill the containers when it re-syncs with the restarted RM. It continues managing the containers and sends the container status across to RM when it re-registers.</a:t>
            </a:r>
            <a:endParaRPr sz="1500">
              <a:solidFill>
                <a:srgbClr val="444444"/>
              </a:solidFill>
              <a:highlight>
                <a:srgbClr val="FFFFFF"/>
              </a:highlight>
            </a:endParaRPr>
          </a:p>
          <a:p>
            <a:pPr indent="0" lvl="0" marL="0" rtl="0" algn="l">
              <a:spcBef>
                <a:spcPts val="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Yarn Resource Manager High Availability</a:t>
            </a:r>
            <a:endParaRPr/>
          </a:p>
        </p:txBody>
      </p:sp>
      <p:sp>
        <p:nvSpPr>
          <p:cNvPr id="128" name="Google Shape;128;p25"/>
          <p:cNvSpPr txBox="1"/>
          <p:nvPr>
            <p:ph idx="1" type="body"/>
          </p:nvPr>
        </p:nvSpPr>
        <p:spPr>
          <a:xfrm>
            <a:off x="311700" y="1225225"/>
            <a:ext cx="8520600" cy="37572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The ResourceManager (master) is responsible for handling the resources in a cluster, and scheduling multiple applications (e.g., spark apps or MapReduce). </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The High Availability feature adds redundancy in the form of an Active/Standby ResourceManager pair to remove this otherwise single point of failure.</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ResourceManager HA is realized through an Active/Standby architecture – at any point in time, one in the masters is Active, and other Resource Managers are in Standby mode, they are waiting to take over when anything happens to the Active.</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The trigger to transition-to-active comes from either the admin (through CLI) or through the integrated failover-controller when automatic failover is enable</a:t>
            </a:r>
            <a:r>
              <a:rPr lang="en-GB" sz="1500">
                <a:solidFill>
                  <a:srgbClr val="444444"/>
                </a:solidFill>
                <a:highlight>
                  <a:srgbClr val="FFFFFF"/>
                </a:highlight>
              </a:rPr>
              <a:t>d.</a:t>
            </a:r>
            <a:endParaRPr sz="1500">
              <a:solidFill>
                <a:srgbClr val="444444"/>
              </a:solidFill>
              <a:highlight>
                <a:srgbClr val="FFFFFF"/>
              </a:highlight>
            </a:endParaRPr>
          </a:p>
          <a:p>
            <a:pPr indent="0" lvl="0" marL="0" rtl="0" algn="l">
              <a:lnSpc>
                <a:spcPct val="150000"/>
              </a:lnSpc>
              <a:spcBef>
                <a:spcPts val="1400"/>
              </a:spcBef>
              <a:spcAft>
                <a:spcPts val="1200"/>
              </a:spcAft>
              <a:buNone/>
            </a:pPr>
            <a:r>
              <a:t/>
            </a:r>
            <a:endParaRPr sz="1500">
              <a:solidFill>
                <a:srgbClr val="44444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322250" y="570125"/>
            <a:ext cx="8510100" cy="40092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1. Manual transitions and failover</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When automatic failover is not configured, admins have to manually transit one of the Resource managers to the active state.</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Failover from active master to the other, they are expected to transmit the active master to standby and transmit a Standby-RM to Active.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Hence, this activity can be done using the yarn.</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322250" y="644475"/>
            <a:ext cx="8510100" cy="3934800"/>
          </a:xfrm>
          <a:prstGeom prst="rect">
            <a:avLst/>
          </a:prstGeom>
        </p:spPr>
        <p:txBody>
          <a:bodyPr anchorCtr="0" anchor="t" bIns="91425" lIns="91425" spcFirstLastPara="1" rIns="91425" wrap="square" tIns="91425">
            <a:normAutofit lnSpcReduction="10000"/>
          </a:bodyPr>
          <a:lstStyle/>
          <a:p>
            <a:pPr indent="0" lvl="0" marL="0" marR="0" rtl="0" algn="l">
              <a:lnSpc>
                <a:spcPct val="150000"/>
              </a:lnSpc>
              <a:spcBef>
                <a:spcPts val="1000"/>
              </a:spcBef>
              <a:spcAft>
                <a:spcPts val="0"/>
              </a:spcAft>
              <a:buNone/>
            </a:pPr>
            <a:r>
              <a:rPr b="1" lang="en-GB" sz="1500">
                <a:highlight>
                  <a:srgbClr val="FFFFFF"/>
                </a:highlight>
              </a:rPr>
              <a:t>2. Automatic failover</a:t>
            </a:r>
            <a:endParaRPr b="1" sz="1500">
              <a:highlight>
                <a:srgbClr val="FFFFFF"/>
              </a:highlight>
            </a:endParaRPr>
          </a:p>
          <a:p>
            <a:pPr indent="-323850" lvl="0" marL="457200" marR="0" rtl="0" algn="l">
              <a:lnSpc>
                <a:spcPct val="150000"/>
              </a:lnSpc>
              <a:spcBef>
                <a:spcPts val="1100"/>
              </a:spcBef>
              <a:spcAft>
                <a:spcPts val="0"/>
              </a:spcAft>
              <a:buSzPts val="1500"/>
              <a:buChar char="●"/>
            </a:pPr>
            <a:r>
              <a:rPr lang="en-GB" sz="1500">
                <a:highlight>
                  <a:srgbClr val="FFFFFF"/>
                </a:highlight>
              </a:rPr>
              <a:t>In this case, there is no need for any manual intervention. </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The master has an option to embed the Zookeeper (a coordination engine) based ActiveStandbyElector to decide which Resource Manager should be the Active.</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When the active fails, another Resource Manager is automatically selected to be active. </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Note that, there is no need to run a separate zookeeper daemon because ActiveStandbyElector embedded in Resource Managers acts as a failure detector and a leader elector instead of a separate ZKFC daemon.</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Yarn Web Application Proxy</a:t>
            </a:r>
            <a:endParaRPr/>
          </a:p>
        </p:txBody>
      </p:sp>
      <p:sp>
        <p:nvSpPr>
          <p:cNvPr id="144" name="Google Shape;144;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It is also the part of Yarn. </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By default, it runs as a part of RM but we can configure and run in a standalone mode. Hence, the reason of the proxy is to reduce the possibility of the web-based attack through Yarn.</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In Yarn, the AM has a responsibility to provide a web UI and send that link to RM.</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RM runs as trusted user, and provide visiting that web address will treat it and link it provides to them as trusted when in reality the AM is running as non-trusted user, application Proxy mitigate this risk by warning the user that they are connecting to an untrusted site.</a:t>
            </a:r>
            <a:endParaRPr sz="1500">
              <a:solidFill>
                <a:srgbClr val="444444"/>
              </a:solidFill>
              <a:highlight>
                <a:srgbClr val="FFFFFF"/>
              </a:highlight>
            </a:endParaRPr>
          </a:p>
          <a:p>
            <a:pPr indent="0" lvl="0" marL="0" rtl="0" algn="l">
              <a:spcBef>
                <a:spcPts val="1400"/>
              </a:spcBef>
              <a:spcAft>
                <a:spcPts val="12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Yarn Docker Container Executor</a:t>
            </a:r>
            <a:endParaRPr/>
          </a:p>
        </p:txBody>
      </p:sp>
      <p:sp>
        <p:nvSpPr>
          <p:cNvPr id="150" name="Google Shape;150;p29"/>
          <p:cNvSpPr txBox="1"/>
          <p:nvPr>
            <p:ph idx="1" type="body"/>
          </p:nvPr>
        </p:nvSpPr>
        <p:spPr>
          <a:xfrm>
            <a:off x="311700" y="1225225"/>
            <a:ext cx="8520600" cy="37323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Docker combines an easy to use interface to Linux container with easy to construct files for those containers.</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Docker generates light weighted virtual machine. The Docker Container Executor allows the Yarn NodeManager to launch yarn container to Docker container.</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Hence, these containers provide a custom software environment in which user’s code run, isolated from a software environment of NodeManager.</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Hence, Docker for YARN provides both consistency (all YARN containers will have similar environment) and isolation (no interference with other components installed on the same machine).</a:t>
            </a:r>
            <a:endParaRPr sz="1500">
              <a:solidFill>
                <a:srgbClr val="444444"/>
              </a:solidFill>
              <a:highlight>
                <a:srgbClr val="FFFFFF"/>
              </a:highlight>
            </a:endParaRPr>
          </a:p>
          <a:p>
            <a:pPr indent="0" lvl="0" marL="0" rtl="0" algn="l">
              <a:spcBef>
                <a:spcPts val="1400"/>
              </a:spcBef>
              <a:spcAft>
                <a:spcPts val="120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Yarn Timeline Server</a:t>
            </a:r>
            <a:endParaRPr/>
          </a:p>
        </p:txBody>
      </p:sp>
      <p:sp>
        <p:nvSpPr>
          <p:cNvPr id="156" name="Google Shape;156;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SzPts val="1500"/>
              <a:buChar char="●"/>
            </a:pPr>
            <a:r>
              <a:rPr lang="en-GB" sz="1500">
                <a:highlight>
                  <a:srgbClr val="FFFFFF"/>
                </a:highlight>
              </a:rPr>
              <a:t>The storage and retrieval of application’s current and historic information in a generic fashion is addressed by the timeline service in Yarn.</a:t>
            </a:r>
            <a:endParaRPr sz="1500">
              <a:highlight>
                <a:srgbClr val="FFFFFF"/>
              </a:highlight>
            </a:endParaRPr>
          </a:p>
          <a:p>
            <a:pPr indent="0" lvl="0" marL="0" rtl="0" algn="l">
              <a:lnSpc>
                <a:spcPct val="150000"/>
              </a:lnSpc>
              <a:spcBef>
                <a:spcPts val="1400"/>
              </a:spcBef>
              <a:spcAft>
                <a:spcPts val="0"/>
              </a:spcAft>
              <a:buNone/>
            </a:pPr>
            <a:r>
              <a:rPr b="1" lang="en-GB" sz="1500">
                <a:highlight>
                  <a:srgbClr val="FFFFFF"/>
                </a:highlight>
              </a:rPr>
              <a:t>1. Persisting application specific information</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The collection or retrieval of information completely specific to a specific application or framework. For Example, Hadoop MapReduce framework consists the pieces of information about the map task, reduce task and counters.</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Application developer publishes their specific information to the Timeline Server via TimeLineClient in the application Master or application container.</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idx="1" type="body"/>
          </p:nvPr>
        </p:nvSpPr>
        <p:spPr>
          <a:xfrm>
            <a:off x="334625" y="557725"/>
            <a:ext cx="8497800" cy="40215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None/>
            </a:pPr>
            <a:r>
              <a:rPr b="1" lang="en-GB" sz="1500">
                <a:highlight>
                  <a:srgbClr val="FFFFFF"/>
                </a:highlight>
              </a:rPr>
              <a:t>2. Persisting general information about completed applications</a:t>
            </a:r>
            <a:endParaRPr b="1" sz="1500">
              <a:highlight>
                <a:srgbClr val="FFFFFF"/>
              </a:highlight>
            </a:endParaRPr>
          </a:p>
          <a:p>
            <a:pPr indent="0" lvl="0" marL="0" marR="0" rtl="0" algn="l">
              <a:lnSpc>
                <a:spcPct val="150000"/>
              </a:lnSpc>
              <a:spcBef>
                <a:spcPts val="1400"/>
              </a:spcBef>
              <a:spcAft>
                <a:spcPts val="0"/>
              </a:spcAft>
              <a:buNone/>
            </a:pPr>
            <a:r>
              <a:rPr lang="en-GB" sz="1500">
                <a:highlight>
                  <a:srgbClr val="FFFFFF"/>
                </a:highlight>
              </a:rPr>
              <a:t>Generic information includes application-level data such as:</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Queue-name</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User information and the like set in the ApplicationSubmissionContext</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Info about each application-attempt</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A list of application-attempts that ran for an application</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The list of containers run under each application-attempt</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Information about each container</a:t>
            </a:r>
            <a:endParaRPr sz="1500">
              <a:solidFill>
                <a:srgbClr val="444444"/>
              </a:solidFill>
              <a:highlight>
                <a:srgbClr val="FFFFFF"/>
              </a:highlight>
            </a:endParaRPr>
          </a:p>
          <a:p>
            <a:pPr indent="0" lvl="0" marL="0" rtl="0" algn="l">
              <a:spcBef>
                <a:spcPts val="14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CONTENTS </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t>YARN Overview </a:t>
            </a:r>
            <a:endParaRPr sz="1500"/>
          </a:p>
          <a:p>
            <a:pPr indent="-323850" lvl="0" marL="457200" rtl="0" algn="l">
              <a:lnSpc>
                <a:spcPct val="150000"/>
              </a:lnSpc>
              <a:spcBef>
                <a:spcPts val="1200"/>
              </a:spcBef>
              <a:spcAft>
                <a:spcPts val="1200"/>
              </a:spcAft>
              <a:buSzPts val="1500"/>
              <a:buChar char="●"/>
            </a:pPr>
            <a:r>
              <a:rPr lang="en-GB" sz="1500"/>
              <a:t>InputFormats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Yarn Timeline service version 2</a:t>
            </a:r>
            <a:endParaRPr/>
          </a:p>
        </p:txBody>
      </p:sp>
      <p:sp>
        <p:nvSpPr>
          <p:cNvPr id="167" name="Google Shape;167;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It is the major iteration of the timeline server. Thus, V2 addresses two major challenges:</a:t>
            </a:r>
            <a:endParaRPr sz="1500">
              <a:highlight>
                <a:srgbClr val="FFFFFF"/>
              </a:highlight>
            </a:endParaRPr>
          </a:p>
          <a:p>
            <a:pPr indent="-323850" lvl="1" marL="914400" rtl="0" algn="l">
              <a:lnSpc>
                <a:spcPct val="150000"/>
              </a:lnSpc>
              <a:spcBef>
                <a:spcPts val="1400"/>
              </a:spcBef>
              <a:spcAft>
                <a:spcPts val="0"/>
              </a:spcAft>
              <a:buSzPts val="1500"/>
              <a:buChar char="○"/>
            </a:pPr>
            <a:r>
              <a:rPr lang="en-GB" sz="1500">
                <a:highlight>
                  <a:srgbClr val="FFFFFF"/>
                </a:highlight>
              </a:rPr>
              <a:t>The previous version does not well scale up beyond small cluster.</a:t>
            </a:r>
            <a:endParaRPr sz="1500">
              <a:highlight>
                <a:srgbClr val="FFFFFF"/>
              </a:highlight>
            </a:endParaRPr>
          </a:p>
          <a:p>
            <a:pPr indent="-323850" lvl="1" marL="914400" rtl="0" algn="l">
              <a:lnSpc>
                <a:spcPct val="150000"/>
              </a:lnSpc>
              <a:spcBef>
                <a:spcPts val="1000"/>
              </a:spcBef>
              <a:spcAft>
                <a:spcPts val="0"/>
              </a:spcAft>
              <a:buSzPts val="1500"/>
              <a:buChar char="○"/>
            </a:pPr>
            <a:r>
              <a:rPr lang="en-GB" sz="1500">
                <a:highlight>
                  <a:srgbClr val="FFFFFF"/>
                </a:highlight>
              </a:rPr>
              <a:t>And single instance available for the write and read.</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Hence, In the v2 there is a different collector for write and read, it uses distributed collector, one collector for each Yarn application.</a:t>
            </a:r>
            <a:endParaRPr sz="1500">
              <a:highlight>
                <a:srgbClr val="FFFFFF"/>
              </a:highlight>
            </a:endParaRPr>
          </a:p>
          <a:p>
            <a:pPr indent="0" lvl="0" marL="457200" rtl="0" algn="l">
              <a:lnSpc>
                <a:spcPct val="150000"/>
              </a:lnSpc>
              <a:spcBef>
                <a:spcPts val="1400"/>
              </a:spcBef>
              <a:spcAft>
                <a:spcPts val="120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Hadoop Yarn Resource Manager - Introduction</a:t>
            </a:r>
            <a:endParaRPr/>
          </a:p>
        </p:txBody>
      </p:sp>
      <p:sp>
        <p:nvSpPr>
          <p:cNvPr id="173" name="Google Shape;173;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322580" lvl="0" marL="457200" marR="0" rtl="0" algn="l">
              <a:lnSpc>
                <a:spcPct val="150000"/>
              </a:lnSpc>
              <a:spcBef>
                <a:spcPts val="1000"/>
              </a:spcBef>
              <a:spcAft>
                <a:spcPts val="0"/>
              </a:spcAft>
              <a:buSzPct val="100000"/>
              <a:buChar char="●"/>
            </a:pPr>
            <a:r>
              <a:rPr lang="en-GB" sz="1600">
                <a:highlight>
                  <a:srgbClr val="FFFFFF"/>
                </a:highlight>
              </a:rPr>
              <a:t>The Resource Manager is the core component of YARN – Yet Another Resource Negotiator. </a:t>
            </a:r>
            <a:endParaRPr sz="1600">
              <a:highlight>
                <a:srgbClr val="FFFFFF"/>
              </a:highlight>
            </a:endParaRPr>
          </a:p>
          <a:p>
            <a:pPr indent="-322580" lvl="0" marL="457200" marR="0" rtl="0" algn="l">
              <a:lnSpc>
                <a:spcPct val="150000"/>
              </a:lnSpc>
              <a:spcBef>
                <a:spcPts val="1400"/>
              </a:spcBef>
              <a:spcAft>
                <a:spcPts val="0"/>
              </a:spcAft>
              <a:buSzPct val="100000"/>
              <a:buChar char="●"/>
            </a:pPr>
            <a:r>
              <a:rPr lang="en-GB" sz="1600">
                <a:highlight>
                  <a:srgbClr val="FFFFFF"/>
                </a:highlight>
              </a:rPr>
              <a:t>In analogy, it occupies the place of JobTracker of MRV1. Hadoop YARN is designed to provide a generic and flexible framework to administer the computing resources in the Hadoop cluster.</a:t>
            </a:r>
            <a:endParaRPr sz="1600">
              <a:highlight>
                <a:srgbClr val="FFFFFF"/>
              </a:highlight>
            </a:endParaRPr>
          </a:p>
          <a:p>
            <a:pPr indent="-322580" lvl="0" marL="457200" marR="0" rtl="0" algn="l">
              <a:lnSpc>
                <a:spcPct val="150000"/>
              </a:lnSpc>
              <a:spcBef>
                <a:spcPts val="1400"/>
              </a:spcBef>
              <a:spcAft>
                <a:spcPts val="0"/>
              </a:spcAft>
              <a:buSzPct val="100000"/>
              <a:buChar char="●"/>
            </a:pPr>
            <a:r>
              <a:rPr lang="en-GB" sz="1600">
                <a:highlight>
                  <a:srgbClr val="FFFFFF"/>
                </a:highlight>
              </a:rPr>
              <a:t>In this direction, the YARN Resource Manager Service (RM) is the central controlling authority for resource management and makes allocation decisions ResourceManager has two main components: Scheduler and ApplicationsManager.</a:t>
            </a:r>
            <a:endParaRPr sz="1600">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idx="1" type="body"/>
          </p:nvPr>
        </p:nvSpPr>
        <p:spPr>
          <a:xfrm>
            <a:off x="309850" y="582525"/>
            <a:ext cx="8522400" cy="39966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The Scheduler API is specifically designed to negotiate resources and not schedule tasks. The scheduler does not perform monitoring or tracking of status for the Applications.</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The Scheduler performs its scheduling function based the resource requirements of the applications; it does so base on the abstract notion of a resource Container which incorporates elements such as memory, CPU, disk, network etc.</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Hadoop Yarn Resource Manager does not guarantee about restarting failed tasks either due to application failure or hardware failures. Applications can request resources at different layers of the cluster topology such as nodes, racks etc.</a:t>
            </a:r>
            <a:endParaRPr sz="1500">
              <a:highlight>
                <a:srgbClr val="FFFFFF"/>
              </a:highlight>
            </a:endParaRPr>
          </a:p>
          <a:p>
            <a:pPr indent="0" lvl="0" marL="0" marR="0" rtl="0" algn="l">
              <a:lnSpc>
                <a:spcPct val="150000"/>
              </a:lnSpc>
              <a:spcBef>
                <a:spcPts val="1400"/>
              </a:spcBef>
              <a:spcAft>
                <a:spcPts val="0"/>
              </a:spcAft>
              <a:buNone/>
            </a:pPr>
            <a:r>
              <a:t/>
            </a:r>
            <a:endParaRPr sz="1500">
              <a:solidFill>
                <a:srgbClr val="444444"/>
              </a:solidFill>
              <a:highlight>
                <a:srgbClr val="FFFFFF"/>
              </a:highlight>
            </a:endParaRPr>
          </a:p>
          <a:p>
            <a:pPr indent="0" lvl="0" marL="0" rtl="0" algn="l">
              <a:spcBef>
                <a:spcPts val="1400"/>
              </a:spcBef>
              <a:spcAft>
                <a:spcPts val="1200"/>
              </a:spcAft>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idx="1" type="body"/>
          </p:nvPr>
        </p:nvSpPr>
        <p:spPr>
          <a:xfrm>
            <a:off x="334625" y="594900"/>
            <a:ext cx="8497800" cy="39843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Hence, the scheduler determines how much and where to allocate based on resource availability and the configured sharing policy.</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The Scheduler has a pluggable policy plug-in, which is responsible for partitioning the cluster resources among the various queues, applications etc.</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The current Map-Reduce schedulers such as the CapacityScheduler and the FairScheduler would be some examples of the plug-in ApplicationsManager is responsible for maintaining a collection of submitted applications</a:t>
            </a:r>
            <a:r>
              <a:rPr lang="en-GB" sz="1350">
                <a:solidFill>
                  <a:srgbClr val="444444"/>
                </a:solidFill>
                <a:highlight>
                  <a:srgbClr val="FFFFFF"/>
                </a:highlight>
                <a:latin typeface="Georgia"/>
                <a:ea typeface="Georgia"/>
                <a:cs typeface="Georgia"/>
                <a:sym typeface="Georgia"/>
              </a:rPr>
              <a:t>.</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ph idx="1" type="body"/>
          </p:nvPr>
        </p:nvSpPr>
        <p:spPr>
          <a:xfrm>
            <a:off x="347025" y="594900"/>
            <a:ext cx="8485200" cy="39843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It accepts a job from the client and negotiates for a container to execute the application specific ApplicationMaster and it provide the service for restarting the ApplicationMaster in the case of failure.</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It also keeps a cache of completed applications so as to serve users’ requests via web UI or command line long after the applications in question finished.</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Though the above two are the core component, for its complete functionality the Resource Manager depend on various other components.</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Hadoop Yarn Resource Manager</a:t>
            </a:r>
            <a:endParaRPr/>
          </a:p>
        </p:txBody>
      </p:sp>
      <p:pic>
        <p:nvPicPr>
          <p:cNvPr id="194" name="Google Shape;194;p37"/>
          <p:cNvPicPr preferRelativeResize="0"/>
          <p:nvPr/>
        </p:nvPicPr>
        <p:blipFill>
          <a:blip r:embed="rId3">
            <a:alphaModFix/>
          </a:blip>
          <a:stretch>
            <a:fillRect/>
          </a:stretch>
        </p:blipFill>
        <p:spPr>
          <a:xfrm>
            <a:off x="2085113" y="1287225"/>
            <a:ext cx="4973775" cy="3691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Hadoop Yarn Resource Manager Components</a:t>
            </a:r>
            <a:endParaRPr/>
          </a:p>
        </p:txBody>
      </p:sp>
      <p:sp>
        <p:nvSpPr>
          <p:cNvPr id="200" name="Google Shape;200;p38"/>
          <p:cNvSpPr txBox="1"/>
          <p:nvPr>
            <p:ph idx="1" type="body"/>
          </p:nvPr>
        </p:nvSpPr>
        <p:spPr>
          <a:xfrm>
            <a:off x="311700" y="1225225"/>
            <a:ext cx="8520600" cy="36579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GB" sz="1500">
                <a:highlight>
                  <a:srgbClr val="FFFFFF"/>
                </a:highlight>
              </a:rPr>
              <a:t>RM works together with the per-node NodeManagers (NMs) and the per-application ApplicationMasters (AMs).The ResourceManager has the following components:</a:t>
            </a:r>
            <a:endParaRPr sz="1500">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b="1" lang="en-GB" sz="1500">
                <a:highlight>
                  <a:srgbClr val="FFFFFF"/>
                </a:highlight>
              </a:rPr>
              <a:t>1. Components interfacing RM to the client</a:t>
            </a:r>
            <a:endParaRPr b="1" sz="1500">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b="1" lang="en-GB" sz="1500">
                <a:highlight>
                  <a:srgbClr val="FFFFFF"/>
                </a:highlight>
              </a:rPr>
              <a:t>a) ClientService</a:t>
            </a:r>
            <a:endParaRPr b="1"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The client interface to the Resource Manager.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This component handles all the RPC interfaces to the RM from the clients including operations like application submission, application termination, obtaining queue information, cluster statistics etc.</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idx="1" type="body"/>
          </p:nvPr>
        </p:nvSpPr>
        <p:spPr>
          <a:xfrm>
            <a:off x="334625" y="347025"/>
            <a:ext cx="8497800" cy="46479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b) AdminService</a:t>
            </a:r>
            <a:endParaRPr b="1" sz="1500">
              <a:highlight>
                <a:srgbClr val="FFFFFF"/>
              </a:highlight>
            </a:endParaRPr>
          </a:p>
          <a:p>
            <a:pPr indent="0" lvl="0" marL="0" rtl="0" algn="l">
              <a:lnSpc>
                <a:spcPct val="150000"/>
              </a:lnSpc>
              <a:spcBef>
                <a:spcPts val="1400"/>
              </a:spcBef>
              <a:spcAft>
                <a:spcPts val="0"/>
              </a:spcAft>
              <a:buNone/>
            </a:pPr>
            <a:r>
              <a:rPr lang="en-GB" sz="1500">
                <a:highlight>
                  <a:srgbClr val="FFFFFF"/>
                </a:highlight>
              </a:rPr>
              <a:t>To make sure that admin requests don’t get starved due to the normal users’ requests and to give the operators’ commands the higher priority, all the admin operations like refreshing node-list, the queues’ configuration etc. are served via this separate interface.</a:t>
            </a:r>
            <a:endParaRPr sz="1500">
              <a:highlight>
                <a:srgbClr val="FFFFFF"/>
              </a:highlight>
            </a:endParaRPr>
          </a:p>
          <a:p>
            <a:pPr indent="0" lvl="0" marL="0" rtl="0" algn="l">
              <a:lnSpc>
                <a:spcPct val="150000"/>
              </a:lnSpc>
              <a:spcBef>
                <a:spcPts val="1400"/>
              </a:spcBef>
              <a:spcAft>
                <a:spcPts val="0"/>
              </a:spcAft>
              <a:buNone/>
            </a:pPr>
            <a:r>
              <a:rPr b="1" lang="en-GB" sz="1500">
                <a:highlight>
                  <a:srgbClr val="FFFFFF"/>
                </a:highlight>
              </a:rPr>
              <a:t>2. Components connecting RM to the nodes</a:t>
            </a:r>
            <a:endParaRPr b="1" sz="1500">
              <a:highlight>
                <a:srgbClr val="FFFFFF"/>
              </a:highlight>
            </a:endParaRPr>
          </a:p>
          <a:p>
            <a:pPr indent="0" lvl="0" marL="0" rtl="0" algn="l">
              <a:lnSpc>
                <a:spcPct val="150000"/>
              </a:lnSpc>
              <a:spcBef>
                <a:spcPts val="1100"/>
              </a:spcBef>
              <a:spcAft>
                <a:spcPts val="0"/>
              </a:spcAft>
              <a:buNone/>
            </a:pPr>
            <a:r>
              <a:rPr b="1" lang="en-GB" sz="1500">
                <a:highlight>
                  <a:srgbClr val="FFFFFF"/>
                </a:highlight>
              </a:rPr>
              <a:t>a) ResourceTrackerService</a:t>
            </a:r>
            <a:endParaRPr b="1"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This is the component that obtains heartbeats from nodes in the cluster and forwards them to YarnScheduler.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Responds to RPCs from all the nodes, registers new nodes, rejecting requests from any invalid/decommissioned nodes, It works closely with NMLivelinessMonitor and NodesListManager.</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idx="1" type="body"/>
          </p:nvPr>
        </p:nvSpPr>
        <p:spPr>
          <a:xfrm>
            <a:off x="322250" y="508150"/>
            <a:ext cx="8510100" cy="40710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highlight>
                  <a:srgbClr val="FFFFFF"/>
                </a:highlight>
              </a:rPr>
              <a:t>b) NMLivelinessMonitor</a:t>
            </a:r>
            <a:endParaRPr b="1"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To keep track of live nodes and dead nodes. This component keeps track of each node’s its last heartbeat time.</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 Any node that doesn’t send a heartbeat within a configured interval of time, by default 10 minutes, is deemed dead and is expired by the RM.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All the containers currently running on an expired node are marked as dead and no new containers are scheduling on such node.</a:t>
            </a:r>
            <a:endParaRPr sz="1500">
              <a:highlight>
                <a:srgbClr val="FFFFFF"/>
              </a:highlight>
            </a:endParaRPr>
          </a:p>
          <a:p>
            <a:pPr indent="0" lvl="0" marL="0" rtl="0" algn="l">
              <a:lnSpc>
                <a:spcPct val="150000"/>
              </a:lnSpc>
              <a:spcBef>
                <a:spcPts val="1400"/>
              </a:spcBef>
              <a:spcAft>
                <a:spcPts val="0"/>
              </a:spcAft>
              <a:buClr>
                <a:schemeClr val="dk1"/>
              </a:buClr>
              <a:buSzPts val="1100"/>
              <a:buFont typeface="Arial"/>
              <a:buNone/>
            </a:pPr>
            <a:r>
              <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1"/>
          <p:cNvSpPr txBox="1"/>
          <p:nvPr>
            <p:ph idx="1" type="body"/>
          </p:nvPr>
        </p:nvSpPr>
        <p:spPr>
          <a:xfrm>
            <a:off x="322250" y="520550"/>
            <a:ext cx="8510100" cy="40587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solidFill>
                  <a:srgbClr val="444444"/>
                </a:solidFill>
                <a:highlight>
                  <a:srgbClr val="FFFFFF"/>
                </a:highlight>
              </a:rPr>
              <a:t>c) NodesListManager</a:t>
            </a:r>
            <a:endParaRPr b="1" sz="1500">
              <a:solidFill>
                <a:srgbClr val="444444"/>
              </a:solidFill>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Manages valid and excluded nodes. </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Responsible for reading the host configuration files and seeding the initial list of nodes based on those files. </a:t>
            </a:r>
            <a:endParaRPr sz="1500">
              <a:highlight>
                <a:srgbClr val="FFFFFF"/>
              </a:highlight>
            </a:endParaRPr>
          </a:p>
          <a:p>
            <a:pPr indent="-323850" lvl="0" marL="457200" marR="0" rtl="0" algn="l">
              <a:lnSpc>
                <a:spcPct val="150000"/>
              </a:lnSpc>
              <a:spcBef>
                <a:spcPts val="1400"/>
              </a:spcBef>
              <a:spcAft>
                <a:spcPts val="1400"/>
              </a:spcAft>
              <a:buSzPts val="1500"/>
              <a:buChar char="●"/>
            </a:pPr>
            <a:r>
              <a:rPr lang="en-GB" sz="1500">
                <a:highlight>
                  <a:srgbClr val="FFFFFF"/>
                </a:highlight>
              </a:rPr>
              <a:t>Keeps track of nodes that are decommissioned as time progresses.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Hadoop </a:t>
            </a:r>
            <a:r>
              <a:rPr lang="en-GB"/>
              <a:t>Yarn</a:t>
            </a:r>
            <a:r>
              <a:rPr lang="en-GB"/>
              <a:t> - Introduction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000"/>
              </a:spcBef>
              <a:spcAft>
                <a:spcPts val="0"/>
              </a:spcAft>
              <a:buSzPts val="1500"/>
              <a:buChar char="●"/>
            </a:pPr>
            <a:r>
              <a:rPr lang="en-GB" sz="1500">
                <a:highlight>
                  <a:srgbClr val="FFFFFF"/>
                </a:highlight>
              </a:rPr>
              <a:t>Apache Yarn – “Yet Another Resource Negotiator” is the resource management layer of Hadoop. The Yarn was introduced in Hadoop 2.x.</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Yarn allows different data processing engines like graph processing, interactive processing, stream processing as well as batch processing to run and process data stored in HDFS (Hadoop Distributed File System).</a:t>
            </a:r>
            <a:r>
              <a:rPr lang="en-GB" sz="1500">
                <a:highlight>
                  <a:srgbClr val="FFFFFF"/>
                </a:highlight>
              </a:rPr>
              <a:t>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Apart from resource management, Yarn also does job Scheduling.</a:t>
            </a:r>
            <a:endParaRPr sz="1500">
              <a:highlight>
                <a:srgbClr val="FFFFFF"/>
              </a:highlight>
            </a:endParaRPr>
          </a:p>
          <a:p>
            <a:pPr indent="0" lvl="0" marL="0" rtl="0" algn="l">
              <a:lnSpc>
                <a:spcPct val="150000"/>
              </a:lnSpc>
              <a:spcBef>
                <a:spcPts val="1000"/>
              </a:spcBef>
              <a:spcAft>
                <a:spcPts val="0"/>
              </a:spcAft>
              <a:buNone/>
            </a:pPr>
            <a:r>
              <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2"/>
          <p:cNvSpPr txBox="1"/>
          <p:nvPr>
            <p:ph idx="1" type="body"/>
          </p:nvPr>
        </p:nvSpPr>
        <p:spPr>
          <a:xfrm>
            <a:off x="309850" y="545325"/>
            <a:ext cx="8522400" cy="40338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highlight>
                  <a:srgbClr val="FFFFFF"/>
                </a:highlight>
              </a:rPr>
              <a:t>3. Components interacting with the per-application AMs</a:t>
            </a:r>
            <a:endParaRPr b="1" sz="1500">
              <a:highlight>
                <a:srgbClr val="FFFFFF"/>
              </a:highlight>
            </a:endParaRPr>
          </a:p>
          <a:p>
            <a:pPr indent="0" lvl="0" marL="0" rtl="0" algn="l">
              <a:lnSpc>
                <a:spcPct val="150000"/>
              </a:lnSpc>
              <a:spcBef>
                <a:spcPts val="1100"/>
              </a:spcBef>
              <a:spcAft>
                <a:spcPts val="0"/>
              </a:spcAft>
              <a:buNone/>
            </a:pPr>
            <a:r>
              <a:rPr b="1" lang="en-GB" sz="1500">
                <a:highlight>
                  <a:srgbClr val="FFFFFF"/>
                </a:highlight>
              </a:rPr>
              <a:t>a) ApplicationMasterService</a:t>
            </a:r>
            <a:endParaRPr b="1"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Services the RPCs from all the AMs like registration of new AMs, termination/unregister-requests from any finishing AMs, obtaining container-allocation &amp; deallocation requests from all running AMs and forward them over to the YarnScheduler.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Thus ApplicationMasterService and AMLivelinessMonitor work together to maintain the fault tolerance of Application Masters.</a:t>
            </a:r>
            <a:endParaRPr sz="1500">
              <a:highlight>
                <a:srgbClr val="FFFFFF"/>
              </a:highlight>
            </a:endParaRPr>
          </a:p>
          <a:p>
            <a:pPr indent="0" lvl="0" marL="0" rtl="0" algn="l">
              <a:lnSpc>
                <a:spcPct val="150000"/>
              </a:lnSpc>
              <a:spcBef>
                <a:spcPts val="1000"/>
              </a:spcBef>
              <a:spcAft>
                <a:spcPts val="1200"/>
              </a:spcAft>
              <a:buNone/>
            </a:pPr>
            <a:r>
              <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idx="1" type="body"/>
          </p:nvPr>
        </p:nvSpPr>
        <p:spPr>
          <a:xfrm>
            <a:off x="347025" y="607300"/>
            <a:ext cx="8485500" cy="39720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highlight>
                  <a:srgbClr val="FFFFFF"/>
                </a:highlight>
              </a:rPr>
              <a:t>b) AMLivelinessMonitor</a:t>
            </a:r>
            <a:endParaRPr b="1"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Maintains the list of live AMs and dead/non-responding AMs, Its responsibility is to keep track of live AMs, it usually tracks the AMs dead or alive with the help of heartbeats, and register and de-register the AMs from the Resource manager.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Hence, all the containers currently running/allocated to an AM that gets expired are marked as dead.</a:t>
            </a:r>
            <a:endParaRPr sz="1500">
              <a:highlight>
                <a:srgbClr val="FFFFFF"/>
              </a:highlight>
            </a:endParaRPr>
          </a:p>
          <a:p>
            <a:pPr indent="0" lvl="0" marL="0" rtl="0" algn="l">
              <a:lnSpc>
                <a:spcPct val="150000"/>
              </a:lnSpc>
              <a:spcBef>
                <a:spcPts val="1000"/>
              </a:spcBef>
              <a:spcAft>
                <a:spcPts val="1200"/>
              </a:spcAft>
              <a:buNone/>
            </a:pPr>
            <a:r>
              <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idx="1" type="body"/>
          </p:nvPr>
        </p:nvSpPr>
        <p:spPr>
          <a:xfrm>
            <a:off x="309850" y="532950"/>
            <a:ext cx="8522400" cy="40464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4. The core of the ResourceManager – the scheduler and related components</a:t>
            </a:r>
            <a:endParaRPr b="1" sz="1500">
              <a:highlight>
                <a:srgbClr val="FFFFFF"/>
              </a:highlight>
            </a:endParaRPr>
          </a:p>
          <a:p>
            <a:pPr indent="0" lvl="0" marL="0" rtl="0" algn="l">
              <a:lnSpc>
                <a:spcPct val="150000"/>
              </a:lnSpc>
              <a:spcBef>
                <a:spcPts val="1100"/>
              </a:spcBef>
              <a:spcAft>
                <a:spcPts val="0"/>
              </a:spcAft>
              <a:buClr>
                <a:schemeClr val="dk1"/>
              </a:buClr>
              <a:buSzPts val="1100"/>
              <a:buFont typeface="Arial"/>
              <a:buNone/>
            </a:pPr>
            <a:r>
              <a:rPr b="1" lang="en-GB" sz="1500">
                <a:highlight>
                  <a:srgbClr val="FFFFFF"/>
                </a:highlight>
              </a:rPr>
              <a:t>a) ApplicationsManager</a:t>
            </a:r>
            <a:endParaRPr b="1"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Responsible for maintaining a collection of submitted applications.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Also, keeps a cache of completed applications so as to serve users’ requests via web UI or command line long after the applications in question finished.</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5"/>
          <p:cNvSpPr txBox="1"/>
          <p:nvPr>
            <p:ph idx="1" type="body"/>
          </p:nvPr>
        </p:nvSpPr>
        <p:spPr>
          <a:xfrm>
            <a:off x="334625" y="557725"/>
            <a:ext cx="8497800" cy="40215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Clr>
                <a:schemeClr val="dk1"/>
              </a:buClr>
              <a:buSzPct val="73333"/>
              <a:buFont typeface="Arial"/>
              <a:buNone/>
            </a:pPr>
            <a:r>
              <a:rPr b="1" lang="en-GB" sz="1500">
                <a:highlight>
                  <a:srgbClr val="FFFFFF"/>
                </a:highlight>
              </a:rPr>
              <a:t>b) ApplicationACLsManager</a:t>
            </a:r>
            <a:endParaRPr b="1" sz="1500">
              <a:highlight>
                <a:srgbClr val="FFFFFF"/>
              </a:highlight>
            </a:endParaRPr>
          </a:p>
          <a:p>
            <a:pPr indent="-316706" lvl="0" marL="457200" rtl="0" algn="l">
              <a:lnSpc>
                <a:spcPct val="150000"/>
              </a:lnSpc>
              <a:spcBef>
                <a:spcPts val="1400"/>
              </a:spcBef>
              <a:spcAft>
                <a:spcPts val="0"/>
              </a:spcAft>
              <a:buSzPct val="100000"/>
              <a:buChar char="●"/>
            </a:pPr>
            <a:r>
              <a:rPr lang="en-GB" sz="1500">
                <a:highlight>
                  <a:srgbClr val="FFFFFF"/>
                </a:highlight>
              </a:rPr>
              <a:t>RM needs to gate the user facing APIs like the client and admin requests to be accessible only to authorized users. </a:t>
            </a:r>
            <a:endParaRPr sz="1500">
              <a:highlight>
                <a:srgbClr val="FFFFFF"/>
              </a:highlight>
            </a:endParaRPr>
          </a:p>
          <a:p>
            <a:pPr indent="-316706" lvl="0" marL="457200" rtl="0" algn="l">
              <a:lnSpc>
                <a:spcPct val="150000"/>
              </a:lnSpc>
              <a:spcBef>
                <a:spcPts val="0"/>
              </a:spcBef>
              <a:spcAft>
                <a:spcPts val="0"/>
              </a:spcAft>
              <a:buSzPct val="100000"/>
              <a:buChar char="●"/>
            </a:pPr>
            <a:r>
              <a:rPr lang="en-GB" sz="1500">
                <a:highlight>
                  <a:srgbClr val="FFFFFF"/>
                </a:highlight>
              </a:rPr>
              <a:t>This component maintains the ACLs lists per application and enforces them whenever a request like killing an application, viewing an application status is received.</a:t>
            </a:r>
            <a:endParaRPr sz="1500">
              <a:highlight>
                <a:srgbClr val="FFFFFF"/>
              </a:highlight>
            </a:endParaRPr>
          </a:p>
          <a:p>
            <a:pPr indent="0" lvl="0" marL="0" rtl="0" algn="l">
              <a:lnSpc>
                <a:spcPct val="150000"/>
              </a:lnSpc>
              <a:spcBef>
                <a:spcPts val="1400"/>
              </a:spcBef>
              <a:spcAft>
                <a:spcPts val="0"/>
              </a:spcAft>
              <a:buClr>
                <a:schemeClr val="dk1"/>
              </a:buClr>
              <a:buSzPct val="73333"/>
              <a:buFont typeface="Arial"/>
              <a:buNone/>
            </a:pPr>
            <a:r>
              <a:rPr b="1" lang="en-GB" sz="1500">
                <a:highlight>
                  <a:srgbClr val="FFFFFF"/>
                </a:highlight>
              </a:rPr>
              <a:t>c) ApplicationMasterLauncher</a:t>
            </a:r>
            <a:endParaRPr b="1" sz="1500">
              <a:highlight>
                <a:srgbClr val="FFFFFF"/>
              </a:highlight>
            </a:endParaRPr>
          </a:p>
          <a:p>
            <a:pPr indent="-316706" lvl="0" marL="457200" rtl="0" algn="l">
              <a:lnSpc>
                <a:spcPct val="150000"/>
              </a:lnSpc>
              <a:spcBef>
                <a:spcPts val="1400"/>
              </a:spcBef>
              <a:spcAft>
                <a:spcPts val="0"/>
              </a:spcAft>
              <a:buSzPct val="100000"/>
              <a:buChar char="●"/>
            </a:pPr>
            <a:r>
              <a:rPr lang="en-GB" sz="1500">
                <a:highlight>
                  <a:srgbClr val="FFFFFF"/>
                </a:highlight>
              </a:rPr>
              <a:t>Maintains a thread-pool to launch AMs of newly submitted applications as well as applications whose previous AM attempts exited due to some reason. </a:t>
            </a:r>
            <a:endParaRPr sz="1500">
              <a:highlight>
                <a:srgbClr val="FFFFFF"/>
              </a:highlight>
            </a:endParaRPr>
          </a:p>
          <a:p>
            <a:pPr indent="-316706" lvl="0" marL="457200" rtl="0" algn="l">
              <a:lnSpc>
                <a:spcPct val="150000"/>
              </a:lnSpc>
              <a:spcBef>
                <a:spcPts val="0"/>
              </a:spcBef>
              <a:spcAft>
                <a:spcPts val="0"/>
              </a:spcAft>
              <a:buSzPct val="100000"/>
              <a:buChar char="●"/>
            </a:pPr>
            <a:r>
              <a:rPr lang="en-GB" sz="1500">
                <a:highlight>
                  <a:srgbClr val="FFFFFF"/>
                </a:highlight>
              </a:rPr>
              <a:t>Also responsible for cleaning up the AM when an application has finished normally or forcefully terminated.</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idx="1" type="body"/>
          </p:nvPr>
        </p:nvSpPr>
        <p:spPr>
          <a:xfrm>
            <a:off x="297450" y="545325"/>
            <a:ext cx="8535000" cy="40338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d) YarnScheduler</a:t>
            </a:r>
            <a:endParaRPr b="1"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Yarn Scheduler is responsible for allocating resources to the various running applications subject to constraints of capacities, queues etc.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It also performs its scheduling function based on the resource requirements of the applications.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For example, memory, CPU, disk, network etc. Currently, only memory is supported and support for CPU is close to completion.</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idx="1" type="body"/>
          </p:nvPr>
        </p:nvSpPr>
        <p:spPr>
          <a:xfrm>
            <a:off x="309850" y="532950"/>
            <a:ext cx="8522400" cy="4046400"/>
          </a:xfrm>
          <a:prstGeom prst="rect">
            <a:avLst/>
          </a:prstGeom>
        </p:spPr>
        <p:txBody>
          <a:bodyPr anchorCtr="0" anchor="t" bIns="91425" lIns="91425" spcFirstLastPara="1" rIns="91425" wrap="square" tIns="91425">
            <a:normAutofit fontScale="85000" lnSpcReduction="10000"/>
          </a:bodyPr>
          <a:lstStyle/>
          <a:p>
            <a:pPr indent="0" lvl="0" marL="0" rtl="0" algn="l">
              <a:lnSpc>
                <a:spcPct val="150000"/>
              </a:lnSpc>
              <a:spcBef>
                <a:spcPts val="1000"/>
              </a:spcBef>
              <a:spcAft>
                <a:spcPts val="0"/>
              </a:spcAft>
              <a:buClr>
                <a:schemeClr val="dk1"/>
              </a:buClr>
              <a:buSzPct val="68750"/>
              <a:buFont typeface="Arial"/>
              <a:buNone/>
            </a:pPr>
            <a:r>
              <a:rPr b="1" lang="en-GB" sz="1600">
                <a:highlight>
                  <a:srgbClr val="FFFFFF"/>
                </a:highlight>
              </a:rPr>
              <a:t>e) ContainerAllocationExpirer</a:t>
            </a:r>
            <a:endParaRPr b="1" sz="1600">
              <a:highlight>
                <a:srgbClr val="FFFFFF"/>
              </a:highlight>
            </a:endParaRPr>
          </a:p>
          <a:p>
            <a:pPr indent="-314960" lvl="0" marL="457200" marR="0" rtl="0" algn="l">
              <a:lnSpc>
                <a:spcPct val="150000"/>
              </a:lnSpc>
              <a:spcBef>
                <a:spcPts val="1400"/>
              </a:spcBef>
              <a:spcAft>
                <a:spcPts val="0"/>
              </a:spcAft>
              <a:buSzPct val="100000"/>
              <a:buChar char="●"/>
            </a:pPr>
            <a:r>
              <a:rPr lang="en-GB" sz="1600">
                <a:highlight>
                  <a:srgbClr val="FFFFFF"/>
                </a:highlight>
              </a:rPr>
              <a:t>This component is in charge of ensuring that all allocated containers are used by AMs and subsequently launched on the correspond NMs.</a:t>
            </a:r>
            <a:endParaRPr sz="1600">
              <a:highlight>
                <a:srgbClr val="FFFFFF"/>
              </a:highlight>
            </a:endParaRPr>
          </a:p>
          <a:p>
            <a:pPr indent="-314960" lvl="0" marL="457200" marR="0" rtl="0" algn="l">
              <a:lnSpc>
                <a:spcPct val="150000"/>
              </a:lnSpc>
              <a:spcBef>
                <a:spcPts val="1400"/>
              </a:spcBef>
              <a:spcAft>
                <a:spcPts val="0"/>
              </a:spcAft>
              <a:buSzPct val="100000"/>
              <a:buChar char="●"/>
            </a:pPr>
            <a:r>
              <a:rPr lang="en-GB" sz="1600">
                <a:highlight>
                  <a:srgbClr val="FFFFFF"/>
                </a:highlight>
              </a:rPr>
              <a:t>AMs run as untrusted user code and can potentially hold on to allocations without using them, and as such can cause cluster under-utilization. To address this, ContainerAllocationExpirer maintains the list of allocated containers that are still not used on the corresponding NMs.</a:t>
            </a:r>
            <a:endParaRPr sz="1600">
              <a:highlight>
                <a:srgbClr val="FFFFFF"/>
              </a:highlight>
            </a:endParaRPr>
          </a:p>
          <a:p>
            <a:pPr indent="-314960" lvl="0" marL="457200" marR="0" rtl="0" algn="l">
              <a:lnSpc>
                <a:spcPct val="150000"/>
              </a:lnSpc>
              <a:spcBef>
                <a:spcPts val="1400"/>
              </a:spcBef>
              <a:spcAft>
                <a:spcPts val="0"/>
              </a:spcAft>
              <a:buSzPct val="100000"/>
              <a:buChar char="●"/>
            </a:pPr>
            <a:r>
              <a:rPr lang="en-GB" sz="1600">
                <a:highlight>
                  <a:srgbClr val="FFFFFF"/>
                </a:highlight>
              </a:rPr>
              <a:t>For any container, if the corresponding NM doesn’t report to the RM that the container has started running within a configured interval of time, by default 10 minutes, then the container is deemed as dead and is expired by the RM.</a:t>
            </a:r>
            <a:endParaRPr sz="1600">
              <a:highlight>
                <a:srgbClr val="FFFFFF"/>
              </a:highlight>
            </a:endParaRPr>
          </a:p>
          <a:p>
            <a:pPr indent="0" lvl="0" marL="0" rtl="0" algn="l">
              <a:spcBef>
                <a:spcPts val="140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idx="1" type="body"/>
          </p:nvPr>
        </p:nvSpPr>
        <p:spPr>
          <a:xfrm>
            <a:off x="297450" y="594900"/>
            <a:ext cx="8535000" cy="39843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5. TokenSecretManagers (for security)</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Hadoop Yarn Resource Manager has a collection of SecretManagers for the charge/responsibility of managing tokens, secret keys for authenticate/authorize requests on various RPC interfaces. A brief summary follows:</a:t>
            </a:r>
            <a:endParaRPr sz="1500">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b="1" lang="en-GB" sz="1500">
                <a:highlight>
                  <a:srgbClr val="FFFFFF"/>
                </a:highlight>
              </a:rPr>
              <a:t>a) ApplicationTokenSecretManager</a:t>
            </a:r>
            <a:endParaRPr b="1"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RM uses the per-application tokens called ApplicationTokens to avoid arbitrary processes from sending RM scheduling requests.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This component saves each token locally in memory till application finishes.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Then uses it to authenticate any request coming from a valid AM process.</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idx="1" type="body"/>
          </p:nvPr>
        </p:nvSpPr>
        <p:spPr>
          <a:xfrm>
            <a:off x="309850" y="520550"/>
            <a:ext cx="8522400" cy="40587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1000"/>
              </a:spcBef>
              <a:spcAft>
                <a:spcPts val="0"/>
              </a:spcAft>
              <a:buClr>
                <a:schemeClr val="dk1"/>
              </a:buClr>
              <a:buSzPct val="73333"/>
              <a:buFont typeface="Arial"/>
              <a:buNone/>
            </a:pPr>
            <a:r>
              <a:rPr b="1" lang="en-GB" sz="1500">
                <a:highlight>
                  <a:srgbClr val="FFFFFF"/>
                </a:highlight>
              </a:rPr>
              <a:t>b) ContainerTokenSecretManager</a:t>
            </a:r>
            <a:endParaRPr b="1" sz="1500">
              <a:highlight>
                <a:srgbClr val="FFFFFF"/>
              </a:highlight>
            </a:endParaRPr>
          </a:p>
          <a:p>
            <a:pPr indent="-316706" lvl="0" marL="457200" rtl="0" algn="l">
              <a:lnSpc>
                <a:spcPct val="150000"/>
              </a:lnSpc>
              <a:spcBef>
                <a:spcPts val="1400"/>
              </a:spcBef>
              <a:spcAft>
                <a:spcPts val="0"/>
              </a:spcAft>
              <a:buSzPct val="100000"/>
              <a:buChar char="●"/>
            </a:pPr>
            <a:r>
              <a:rPr lang="en-GB" sz="1500">
                <a:highlight>
                  <a:srgbClr val="FFFFFF"/>
                </a:highlight>
              </a:rPr>
              <a:t>RM issues special tokens called Container Tokens to ApplicationMaster(AM) for a container on the specific node. </a:t>
            </a:r>
            <a:endParaRPr sz="1500">
              <a:highlight>
                <a:srgbClr val="FFFFFF"/>
              </a:highlight>
            </a:endParaRPr>
          </a:p>
          <a:p>
            <a:pPr indent="-316706" lvl="0" marL="457200" rtl="0" algn="l">
              <a:lnSpc>
                <a:spcPct val="150000"/>
              </a:lnSpc>
              <a:spcBef>
                <a:spcPts val="1400"/>
              </a:spcBef>
              <a:spcAft>
                <a:spcPts val="0"/>
              </a:spcAft>
              <a:buSzPct val="100000"/>
              <a:buChar char="●"/>
            </a:pPr>
            <a:r>
              <a:rPr lang="en-GB" sz="1500">
                <a:highlight>
                  <a:srgbClr val="FFFFFF"/>
                </a:highlight>
              </a:rPr>
              <a:t>Hence, these tokens are used by AM to create a connection with NodeManager having the container in which job runs.</a:t>
            </a:r>
            <a:endParaRPr sz="1500">
              <a:highlight>
                <a:srgbClr val="FFFFFF"/>
              </a:highlight>
            </a:endParaRPr>
          </a:p>
          <a:p>
            <a:pPr indent="0" lvl="0" marL="0" rtl="0" algn="l">
              <a:lnSpc>
                <a:spcPct val="150000"/>
              </a:lnSpc>
              <a:spcBef>
                <a:spcPts val="1400"/>
              </a:spcBef>
              <a:spcAft>
                <a:spcPts val="0"/>
              </a:spcAft>
              <a:buClr>
                <a:schemeClr val="dk1"/>
              </a:buClr>
              <a:buSzPct val="73333"/>
              <a:buFont typeface="Arial"/>
              <a:buNone/>
            </a:pPr>
            <a:r>
              <a:rPr b="1" lang="en-GB" sz="1500">
                <a:highlight>
                  <a:srgbClr val="FFFFFF"/>
                </a:highlight>
              </a:rPr>
              <a:t>c) RMDelegationTokenSecretManager</a:t>
            </a:r>
            <a:endParaRPr b="1" sz="1500">
              <a:highlight>
                <a:srgbClr val="FFFFFF"/>
              </a:highlight>
            </a:endParaRPr>
          </a:p>
          <a:p>
            <a:pPr indent="-316706" lvl="0" marL="457200" rtl="0" algn="l">
              <a:lnSpc>
                <a:spcPct val="150000"/>
              </a:lnSpc>
              <a:spcBef>
                <a:spcPts val="1400"/>
              </a:spcBef>
              <a:spcAft>
                <a:spcPts val="0"/>
              </a:spcAft>
              <a:buSzPct val="100000"/>
              <a:buChar char="●"/>
            </a:pPr>
            <a:r>
              <a:rPr lang="en-GB" sz="1500">
                <a:highlight>
                  <a:srgbClr val="FFFFFF"/>
                </a:highlight>
              </a:rPr>
              <a:t>A ResourceManager specific delegation-token secret-manager. </a:t>
            </a:r>
            <a:endParaRPr sz="1500">
              <a:highlight>
                <a:srgbClr val="FFFFFF"/>
              </a:highlight>
            </a:endParaRPr>
          </a:p>
          <a:p>
            <a:pPr indent="-316706" lvl="0" marL="457200" rtl="0" algn="l">
              <a:lnSpc>
                <a:spcPct val="150000"/>
              </a:lnSpc>
              <a:spcBef>
                <a:spcPts val="1400"/>
              </a:spcBef>
              <a:spcAft>
                <a:spcPts val="0"/>
              </a:spcAft>
              <a:buSzPct val="100000"/>
              <a:buChar char="●"/>
            </a:pPr>
            <a:r>
              <a:rPr lang="en-GB" sz="1500">
                <a:highlight>
                  <a:srgbClr val="FFFFFF"/>
                </a:highlight>
              </a:rPr>
              <a:t>It is responsible for generating delegation tokens to clients which can also be passed on to unauthenticated processes that wish to be able to talk to RM.</a:t>
            </a:r>
            <a:endParaRPr sz="1500">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txBox="1"/>
          <p:nvPr>
            <p:ph idx="1" type="body"/>
          </p:nvPr>
        </p:nvSpPr>
        <p:spPr>
          <a:xfrm>
            <a:off x="285050" y="520550"/>
            <a:ext cx="8547300" cy="40587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Clr>
                <a:schemeClr val="dk1"/>
              </a:buClr>
              <a:buSzPts val="1100"/>
              <a:buFont typeface="Arial"/>
              <a:buNone/>
            </a:pPr>
            <a:r>
              <a:rPr b="1" lang="en-GB" sz="1500">
                <a:highlight>
                  <a:srgbClr val="FFFFFF"/>
                </a:highlight>
              </a:rPr>
              <a:t>6. DelegationTokenRenewer</a:t>
            </a:r>
            <a:endParaRPr b="1" sz="1500">
              <a:highlight>
                <a:srgbClr val="FFFFFF"/>
              </a:highlight>
            </a:endParaRPr>
          </a:p>
          <a:p>
            <a:pPr indent="0" lvl="0" marL="0" rtl="0" algn="l">
              <a:spcBef>
                <a:spcPts val="1100"/>
              </a:spcBef>
              <a:spcAft>
                <a:spcPts val="1200"/>
              </a:spcAft>
              <a:buNone/>
            </a:pPr>
            <a:r>
              <a:t/>
            </a:r>
            <a:endParaRPr/>
          </a:p>
        </p:txBody>
      </p:sp>
      <p:pic>
        <p:nvPicPr>
          <p:cNvPr id="261" name="Google Shape;261;p50"/>
          <p:cNvPicPr preferRelativeResize="0"/>
          <p:nvPr/>
        </p:nvPicPr>
        <p:blipFill>
          <a:blip r:embed="rId3">
            <a:alphaModFix/>
          </a:blip>
          <a:stretch>
            <a:fillRect/>
          </a:stretch>
        </p:blipFill>
        <p:spPr>
          <a:xfrm>
            <a:off x="1772726" y="1355500"/>
            <a:ext cx="5571950" cy="3044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1"/>
          <p:cNvSpPr txBox="1"/>
          <p:nvPr>
            <p:ph idx="1" type="body"/>
          </p:nvPr>
        </p:nvSpPr>
        <p:spPr>
          <a:xfrm>
            <a:off x="334625" y="557725"/>
            <a:ext cx="8497800" cy="4021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In secure mode, RM is Kerberos authenticated. Hence provides the service of renewing file-system tokens on behalf of the applications.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This component renews tokens of submitted applications as long as the application runs and till the tokens can no longer be renewed.</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The responsibility and functionalities of the NameNode and DataNode remained the same as in MRV1.</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09850" y="570125"/>
            <a:ext cx="8522400" cy="4009200"/>
          </a:xfrm>
          <a:prstGeom prst="rect">
            <a:avLst/>
          </a:prstGeom>
        </p:spPr>
        <p:txBody>
          <a:bodyPr anchorCtr="0" anchor="t" bIns="91425" lIns="91425" spcFirstLastPara="1" rIns="91425" wrap="square" tIns="91425">
            <a:normAutofit lnSpcReduction="20000"/>
          </a:bodyPr>
          <a:lstStyle/>
          <a:p>
            <a:pPr indent="-323850" lvl="0" marL="457200" marR="0" rtl="0" algn="l">
              <a:lnSpc>
                <a:spcPct val="150000"/>
              </a:lnSpc>
              <a:spcBef>
                <a:spcPts val="1000"/>
              </a:spcBef>
              <a:spcAft>
                <a:spcPts val="0"/>
              </a:spcAft>
              <a:buSzPts val="1500"/>
              <a:buChar char="●"/>
            </a:pPr>
            <a:r>
              <a:rPr lang="en-GB" sz="1500">
                <a:highlight>
                  <a:srgbClr val="FFFFFF"/>
                </a:highlight>
              </a:rPr>
              <a:t>Yarn extends the power of Hadoop to other evolving technologies, so they can take the advantages of HDFS (most reliable and popular storage system on the planet) and economic cluster. </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Apache yarn is also a data operating system for Hadoop 2.x. </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This architecture of Hadoop 2.x provides a general purpose data processing platform which is not just limited to the MapReduce.</a:t>
            </a:r>
            <a:endParaRPr sz="1500">
              <a:highlight>
                <a:srgbClr val="FFFFFF"/>
              </a:highlight>
            </a:endParaRPr>
          </a:p>
          <a:p>
            <a:pPr indent="-323850" lvl="0" marL="457200" marR="0" rtl="0" algn="l">
              <a:lnSpc>
                <a:spcPct val="150000"/>
              </a:lnSpc>
              <a:spcBef>
                <a:spcPts val="1400"/>
              </a:spcBef>
              <a:spcAft>
                <a:spcPts val="0"/>
              </a:spcAft>
              <a:buSzPts val="1500"/>
              <a:buChar char="●"/>
            </a:pPr>
            <a:r>
              <a:rPr lang="en-GB" sz="1500">
                <a:highlight>
                  <a:srgbClr val="FFFFFF"/>
                </a:highlight>
              </a:rPr>
              <a:t>It enables Hadoop to process other purpose-built data processing system other than MapReduce. It allows running several different frameworks on the same hardware where Hadoop is deployed.</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Hadoop Yarn Node Manager - Introduction</a:t>
            </a:r>
            <a:endParaRPr/>
          </a:p>
        </p:txBody>
      </p:sp>
      <p:sp>
        <p:nvSpPr>
          <p:cNvPr id="272" name="Google Shape;272;p5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23850" lvl="0" marL="457200" marR="0" rtl="0" algn="l">
              <a:lnSpc>
                <a:spcPct val="150000"/>
              </a:lnSpc>
              <a:spcBef>
                <a:spcPts val="1000"/>
              </a:spcBef>
              <a:spcAft>
                <a:spcPts val="0"/>
              </a:spcAft>
              <a:buSzPts val="1500"/>
              <a:buChar char="●"/>
            </a:pPr>
            <a:r>
              <a:rPr lang="en-GB" sz="1500">
                <a:highlight>
                  <a:srgbClr val="FFFFFF"/>
                </a:highlight>
              </a:rPr>
              <a:t>Conceptually, the NodeManager is more of a generic and efficient version of TaskTracker which is more flexible than TaskTracker.</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In contrast to fixed number of slots for map and reduce tasks in MRV1, the NodeManager of MRV2 has a number of dynamically created resource containers. There is no hard code split available into Map and Reduce slots as in MRV1.</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The container refers to a collection of resources such as memory, CPU, disk and network IO. The number of containers on a node is the product of configuration parameter and the total amount of node resources. Node manager is the slave daemon of Yarn.</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Hadoop Yarn Node Manager</a:t>
            </a:r>
            <a:endParaRPr/>
          </a:p>
        </p:txBody>
      </p:sp>
      <p:pic>
        <p:nvPicPr>
          <p:cNvPr id="278" name="Google Shape;278;p53"/>
          <p:cNvPicPr preferRelativeResize="0"/>
          <p:nvPr/>
        </p:nvPicPr>
        <p:blipFill>
          <a:blip r:embed="rId3">
            <a:alphaModFix/>
          </a:blip>
          <a:stretch>
            <a:fillRect/>
          </a:stretch>
        </p:blipFill>
        <p:spPr>
          <a:xfrm>
            <a:off x="2190750" y="1147225"/>
            <a:ext cx="4762500" cy="3749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4"/>
          <p:cNvSpPr txBox="1"/>
          <p:nvPr>
            <p:ph idx="1" type="body"/>
          </p:nvPr>
        </p:nvSpPr>
        <p:spPr>
          <a:xfrm>
            <a:off x="309850" y="557725"/>
            <a:ext cx="8522400" cy="4021500"/>
          </a:xfrm>
          <a:prstGeom prst="rect">
            <a:avLst/>
          </a:prstGeom>
        </p:spPr>
        <p:txBody>
          <a:bodyPr anchorCtr="0" anchor="t" bIns="91425" lIns="91425" spcFirstLastPara="1" rIns="91425" wrap="square" tIns="91425">
            <a:normAutofit lnSpcReduction="10000"/>
          </a:bodyPr>
          <a:lstStyle/>
          <a:p>
            <a:pPr indent="-323850" lvl="0" marL="457200" marR="0" rtl="0" algn="l">
              <a:lnSpc>
                <a:spcPct val="150000"/>
              </a:lnSpc>
              <a:spcBef>
                <a:spcPts val="1000"/>
              </a:spcBef>
              <a:spcAft>
                <a:spcPts val="0"/>
              </a:spcAft>
              <a:buSzPts val="1500"/>
              <a:buChar char="●"/>
            </a:pPr>
            <a:r>
              <a:rPr lang="en-GB" sz="1500">
                <a:highlight>
                  <a:srgbClr val="FFFFFF"/>
                </a:highlight>
              </a:rPr>
              <a:t>The Hadoop Yarn Node Manager is the per-machine/per-node framework agent who is responsible for containers, monitoring their resource usage and reporting the same to the ResourceManager.</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Overseeing container’s lifecycle management, NodeManager also tracks the health of the node on which it is running, controls auxiliary services which different YARN applications may exploit at any point in time.</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NodeManager can execute any computations that make sense to ApplicationMaster just by creating the container for each task.The above architecture diagram gives a detailed view of the NodeManager components.</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The above architecture diagram gives a detailed view of the NodeManager components.</a:t>
            </a:r>
            <a:endParaRPr sz="1500">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Yarn Node Manager Components</a:t>
            </a:r>
            <a:endParaRPr/>
          </a:p>
        </p:txBody>
      </p:sp>
      <p:sp>
        <p:nvSpPr>
          <p:cNvPr id="289" name="Google Shape;289;p5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1000"/>
              </a:spcBef>
              <a:spcAft>
                <a:spcPts val="0"/>
              </a:spcAft>
              <a:buClr>
                <a:schemeClr val="dk1"/>
              </a:buClr>
              <a:buSzPct val="68750"/>
              <a:buFont typeface="Arial"/>
              <a:buNone/>
            </a:pPr>
            <a:r>
              <a:rPr lang="en-GB" sz="1600">
                <a:highlight>
                  <a:srgbClr val="FFFFFF"/>
                </a:highlight>
              </a:rPr>
              <a:t>This section of Hadoop Yarn node manager tutorial will provide you a detailed description of yarn node manager components-</a:t>
            </a:r>
            <a:endParaRPr sz="1600">
              <a:highlight>
                <a:srgbClr val="FFFFFF"/>
              </a:highlight>
            </a:endParaRPr>
          </a:p>
          <a:p>
            <a:pPr indent="0" lvl="0" marL="0" rtl="0" algn="l">
              <a:lnSpc>
                <a:spcPct val="150000"/>
              </a:lnSpc>
              <a:spcBef>
                <a:spcPts val="1400"/>
              </a:spcBef>
              <a:spcAft>
                <a:spcPts val="0"/>
              </a:spcAft>
              <a:buClr>
                <a:schemeClr val="dk1"/>
              </a:buClr>
              <a:buSzPct val="68750"/>
              <a:buFont typeface="Arial"/>
              <a:buNone/>
            </a:pPr>
            <a:r>
              <a:rPr b="1" lang="en-GB" sz="1600">
                <a:highlight>
                  <a:srgbClr val="FFFFFF"/>
                </a:highlight>
              </a:rPr>
              <a:t>1. NodeStatusUpdater</a:t>
            </a:r>
            <a:endParaRPr b="1" sz="1600">
              <a:highlight>
                <a:srgbClr val="FFFFFF"/>
              </a:highlight>
            </a:endParaRPr>
          </a:p>
          <a:p>
            <a:pPr indent="-314960" lvl="0" marL="457200" marR="0" rtl="0" algn="l">
              <a:lnSpc>
                <a:spcPct val="150000"/>
              </a:lnSpc>
              <a:spcBef>
                <a:spcPts val="1100"/>
              </a:spcBef>
              <a:spcAft>
                <a:spcPts val="0"/>
              </a:spcAft>
              <a:buSzPct val="100000"/>
              <a:buChar char="●"/>
            </a:pPr>
            <a:r>
              <a:rPr lang="en-GB" sz="1600">
                <a:highlight>
                  <a:srgbClr val="FFFFFF"/>
                </a:highlight>
              </a:rPr>
              <a:t>On startup, this component registers with the ResourceManager(RM) and sends information about the resources available to every node. Subsequent NM-RM communication exchange updates on container statuses of every node like containers running on the node completed containers, etc.</a:t>
            </a:r>
            <a:endParaRPr sz="1600">
              <a:highlight>
                <a:srgbClr val="FFFFFF"/>
              </a:highlight>
            </a:endParaRPr>
          </a:p>
          <a:p>
            <a:pPr indent="-314960" lvl="0" marL="457200" marR="0" rtl="0" algn="l">
              <a:lnSpc>
                <a:spcPct val="150000"/>
              </a:lnSpc>
              <a:spcBef>
                <a:spcPts val="0"/>
              </a:spcBef>
              <a:spcAft>
                <a:spcPts val="0"/>
              </a:spcAft>
              <a:buSzPct val="100000"/>
              <a:buChar char="●"/>
            </a:pPr>
            <a:r>
              <a:rPr lang="en-GB" sz="1600">
                <a:highlight>
                  <a:srgbClr val="FFFFFF"/>
                </a:highlight>
              </a:rPr>
              <a:t>In addition, the RM may signal the NodeStatusUpdater to potentially kill already running containers.</a:t>
            </a:r>
            <a:endParaRPr sz="1350">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6"/>
          <p:cNvSpPr txBox="1"/>
          <p:nvPr>
            <p:ph idx="1" type="body"/>
          </p:nvPr>
        </p:nvSpPr>
        <p:spPr>
          <a:xfrm>
            <a:off x="297450" y="582525"/>
            <a:ext cx="8535000" cy="39966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2. Container Manager</a:t>
            </a:r>
            <a:endParaRPr b="1" sz="1500">
              <a:highlight>
                <a:srgbClr val="FFFFFF"/>
              </a:highlight>
            </a:endParaRPr>
          </a:p>
          <a:p>
            <a:pPr indent="0" lvl="0" marL="0" rtl="0" algn="l">
              <a:lnSpc>
                <a:spcPct val="150000"/>
              </a:lnSpc>
              <a:spcBef>
                <a:spcPts val="1100"/>
              </a:spcBef>
              <a:spcAft>
                <a:spcPts val="0"/>
              </a:spcAft>
              <a:buClr>
                <a:schemeClr val="dk1"/>
              </a:buClr>
              <a:buSzPts val="1100"/>
              <a:buFont typeface="Arial"/>
              <a:buNone/>
            </a:pPr>
            <a:r>
              <a:rPr lang="en-GB" sz="1500">
                <a:highlight>
                  <a:srgbClr val="FFFFFF"/>
                </a:highlight>
              </a:rPr>
              <a:t>Being the core component of the NodeManager, shoulder the responsibilities of managing the containers running on each node with its sub-components, each of which performs a subset of the functionality that is needed to manage containers running on the node.</a:t>
            </a:r>
            <a:endParaRPr sz="1500">
              <a:highlight>
                <a:srgbClr val="FFFFFF"/>
              </a:highlight>
            </a:endParaRPr>
          </a:p>
          <a:p>
            <a:pPr indent="0" lvl="0" marL="0" rtl="0" algn="l">
              <a:lnSpc>
                <a:spcPct val="150000"/>
              </a:lnSpc>
              <a:spcBef>
                <a:spcPts val="1400"/>
              </a:spcBef>
              <a:spcAft>
                <a:spcPts val="0"/>
              </a:spcAft>
              <a:buNone/>
            </a:pPr>
            <a:r>
              <a:rPr b="1" lang="en-GB" sz="1500">
                <a:highlight>
                  <a:srgbClr val="FFFFFF"/>
                </a:highlight>
              </a:rPr>
              <a:t>RPC server</a:t>
            </a:r>
            <a:endParaRPr b="1" sz="1500">
              <a:highlight>
                <a:srgbClr val="FFFFFF"/>
              </a:highlight>
            </a:endParaRPr>
          </a:p>
          <a:p>
            <a:pPr indent="-323850" lvl="0" marL="749300" rtl="0" algn="l">
              <a:lnSpc>
                <a:spcPct val="150000"/>
              </a:lnSpc>
              <a:spcBef>
                <a:spcPts val="2200"/>
              </a:spcBef>
              <a:spcAft>
                <a:spcPts val="0"/>
              </a:spcAft>
              <a:buClr>
                <a:schemeClr val="dk1"/>
              </a:buClr>
              <a:buSzPts val="1500"/>
              <a:buFont typeface="Georgia"/>
              <a:buChar char="●"/>
            </a:pPr>
            <a:r>
              <a:rPr b="1" lang="en-GB" sz="1500">
                <a:highlight>
                  <a:srgbClr val="FFFFFF"/>
                </a:highlight>
              </a:rPr>
              <a:t> </a:t>
            </a:r>
            <a:r>
              <a:rPr lang="en-GB" sz="1500">
                <a:highlight>
                  <a:srgbClr val="FFFFFF"/>
                </a:highlight>
              </a:rPr>
              <a:t>ContainerManager, that accepts requests from Application Masters (AMs) to start new containers, or to stop running ones. </a:t>
            </a:r>
            <a:endParaRPr sz="1500">
              <a:highlight>
                <a:srgbClr val="FFFFFF"/>
              </a:highlight>
            </a:endParaRPr>
          </a:p>
          <a:p>
            <a:pPr indent="-323850" lvl="0" marL="749300" rtl="0" algn="l">
              <a:lnSpc>
                <a:spcPct val="150000"/>
              </a:lnSpc>
              <a:spcBef>
                <a:spcPts val="2200"/>
              </a:spcBef>
              <a:spcAft>
                <a:spcPts val="0"/>
              </a:spcAft>
              <a:buClr>
                <a:schemeClr val="dk1"/>
              </a:buClr>
              <a:buSzPts val="1500"/>
              <a:buFont typeface="Georgia"/>
              <a:buChar char="●"/>
            </a:pPr>
            <a:r>
              <a:rPr lang="en-GB" sz="1500">
                <a:highlight>
                  <a:srgbClr val="FFFFFF"/>
                </a:highlight>
              </a:rPr>
              <a:t>It works in association with ContainerTokenSecretManager to authorize all requests. </a:t>
            </a:r>
            <a:endParaRPr sz="1500">
              <a:highlight>
                <a:srgbClr val="FFFFFF"/>
              </a:highlight>
            </a:endParaRPr>
          </a:p>
          <a:p>
            <a:pPr indent="0" lvl="0" marL="0" rtl="0" algn="l">
              <a:lnSpc>
                <a:spcPct val="150000"/>
              </a:lnSpc>
              <a:spcBef>
                <a:spcPts val="2200"/>
              </a:spcBef>
              <a:spcAft>
                <a:spcPts val="1200"/>
              </a:spcAft>
              <a:buNone/>
            </a:pPr>
            <a:r>
              <a:t/>
            </a:r>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7"/>
          <p:cNvSpPr txBox="1"/>
          <p:nvPr>
            <p:ph idx="1" type="body"/>
          </p:nvPr>
        </p:nvSpPr>
        <p:spPr>
          <a:xfrm>
            <a:off x="309850" y="483375"/>
            <a:ext cx="8522400" cy="4095900"/>
          </a:xfrm>
          <a:prstGeom prst="rect">
            <a:avLst/>
          </a:prstGeom>
        </p:spPr>
        <p:txBody>
          <a:bodyPr anchorCtr="0" anchor="t" bIns="91425" lIns="91425" spcFirstLastPara="1" rIns="91425" wrap="square" tIns="91425">
            <a:noAutofit/>
          </a:bodyPr>
          <a:lstStyle/>
          <a:p>
            <a:pPr indent="-323850" lvl="0" marL="749300" rtl="0" algn="l">
              <a:lnSpc>
                <a:spcPct val="150000"/>
              </a:lnSpc>
              <a:spcBef>
                <a:spcPts val="1000"/>
              </a:spcBef>
              <a:spcAft>
                <a:spcPts val="0"/>
              </a:spcAft>
              <a:buClr>
                <a:schemeClr val="dk1"/>
              </a:buClr>
              <a:buSzPts val="1500"/>
              <a:buFont typeface="Open Sans"/>
              <a:buChar char="●"/>
            </a:pPr>
            <a:r>
              <a:rPr lang="en-GB" sz="1500">
                <a:highlight>
                  <a:srgbClr val="FFFFFF"/>
                </a:highlight>
              </a:rPr>
              <a:t>All the operations performed on containers running on this node are written to an audit log which can be post-processed by security tools.</a:t>
            </a:r>
            <a:endParaRPr sz="1500">
              <a:highlight>
                <a:srgbClr val="FFFFFF"/>
              </a:highlight>
            </a:endParaRPr>
          </a:p>
          <a:p>
            <a:pPr indent="0" lvl="0" marL="0" rtl="0" algn="l">
              <a:lnSpc>
                <a:spcPct val="150000"/>
              </a:lnSpc>
              <a:spcBef>
                <a:spcPts val="2200"/>
              </a:spcBef>
              <a:spcAft>
                <a:spcPts val="0"/>
              </a:spcAft>
              <a:buNone/>
            </a:pPr>
            <a:r>
              <a:rPr b="1" lang="en-GB" sz="1500">
                <a:solidFill>
                  <a:srgbClr val="444444"/>
                </a:solidFill>
                <a:highlight>
                  <a:srgbClr val="FFFFFF"/>
                </a:highlight>
              </a:rPr>
              <a:t>ResourceLocalizationService</a:t>
            </a:r>
            <a:endParaRPr b="1" sz="1500">
              <a:solidFill>
                <a:srgbClr val="444444"/>
              </a:solidFill>
              <a:highlight>
                <a:srgbClr val="FFFFFF"/>
              </a:highlight>
            </a:endParaRPr>
          </a:p>
          <a:p>
            <a:pPr indent="-323850" lvl="0" marL="914400" rtl="0" algn="l">
              <a:lnSpc>
                <a:spcPct val="150000"/>
              </a:lnSpc>
              <a:spcBef>
                <a:spcPts val="2200"/>
              </a:spcBef>
              <a:spcAft>
                <a:spcPts val="0"/>
              </a:spcAft>
              <a:buClr>
                <a:srgbClr val="444444"/>
              </a:buClr>
              <a:buSzPts val="1500"/>
              <a:buFont typeface="Open Sans"/>
              <a:buChar char="●"/>
            </a:pPr>
            <a:r>
              <a:rPr lang="en-GB" sz="1500">
                <a:highlight>
                  <a:srgbClr val="FFFFFF"/>
                </a:highlight>
              </a:rPr>
              <a:t>Responsible for securely downloading and organizing various file resources needed by containers.</a:t>
            </a:r>
            <a:endParaRPr sz="1500">
              <a:highlight>
                <a:srgbClr val="FFFFFF"/>
              </a:highlight>
            </a:endParaRPr>
          </a:p>
          <a:p>
            <a:pPr indent="-323850" lvl="0" marL="914400" rtl="0" algn="l">
              <a:lnSpc>
                <a:spcPct val="150000"/>
              </a:lnSpc>
              <a:spcBef>
                <a:spcPts val="2200"/>
              </a:spcBef>
              <a:spcAft>
                <a:spcPts val="0"/>
              </a:spcAft>
              <a:buClr>
                <a:srgbClr val="444444"/>
              </a:buClr>
              <a:buSzPts val="1500"/>
              <a:buFont typeface="Open Sans"/>
              <a:buChar char="●"/>
            </a:pPr>
            <a:r>
              <a:rPr lang="en-GB" sz="1500">
                <a:highlight>
                  <a:srgbClr val="FFFFFF"/>
                </a:highlight>
              </a:rPr>
              <a:t> It tries its best to distribute the files across all the available disks.</a:t>
            </a:r>
            <a:endParaRPr sz="1500">
              <a:highlight>
                <a:srgbClr val="FFFFFF"/>
              </a:highlight>
            </a:endParaRPr>
          </a:p>
          <a:p>
            <a:pPr indent="-323850" lvl="0" marL="914400" rtl="0" algn="l">
              <a:lnSpc>
                <a:spcPct val="150000"/>
              </a:lnSpc>
              <a:spcBef>
                <a:spcPts val="1000"/>
              </a:spcBef>
              <a:spcAft>
                <a:spcPts val="0"/>
              </a:spcAft>
              <a:buClr>
                <a:srgbClr val="444444"/>
              </a:buClr>
              <a:buSzPts val="1500"/>
              <a:buFont typeface="Open Sans"/>
              <a:buChar char="●"/>
            </a:pPr>
            <a:r>
              <a:rPr lang="en-GB" sz="1500">
                <a:highlight>
                  <a:srgbClr val="FFFFFF"/>
                </a:highlight>
              </a:rPr>
              <a:t>It also enforces access control restrictions of the downloaded files and puts appropriate usage limits on them.</a:t>
            </a:r>
            <a:endParaRPr sz="1500">
              <a:solidFill>
                <a:srgbClr val="444444"/>
              </a:solidFill>
              <a:highlight>
                <a:srgbClr val="FFFFFF"/>
              </a:highlight>
            </a:endParaRPr>
          </a:p>
          <a:p>
            <a:pPr indent="0" lvl="0" marL="0" rtl="0" algn="l">
              <a:lnSpc>
                <a:spcPct val="150000"/>
              </a:lnSpc>
              <a:spcBef>
                <a:spcPts val="2200"/>
              </a:spcBef>
              <a:spcAft>
                <a:spcPts val="0"/>
              </a:spcAft>
              <a:buNone/>
            </a:pPr>
            <a:r>
              <a:t/>
            </a:r>
            <a:endParaRPr sz="1500">
              <a:highlight>
                <a:srgbClr val="FFFFFF"/>
              </a:highlight>
            </a:endParaRPr>
          </a:p>
          <a:p>
            <a:pPr indent="0" lvl="0" marL="0" rtl="0" algn="l">
              <a:lnSpc>
                <a:spcPct val="150000"/>
              </a:lnSpc>
              <a:spcBef>
                <a:spcPts val="2200"/>
              </a:spcBef>
              <a:spcAft>
                <a:spcPts val="1200"/>
              </a:spcAft>
              <a:buNone/>
            </a:pPr>
            <a:r>
              <a:t/>
            </a:r>
            <a:endParaRPr sz="1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8"/>
          <p:cNvSpPr txBox="1"/>
          <p:nvPr>
            <p:ph idx="1" type="body"/>
          </p:nvPr>
        </p:nvSpPr>
        <p:spPr>
          <a:xfrm>
            <a:off x="297450" y="607300"/>
            <a:ext cx="8535000" cy="39720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highlight>
                  <a:srgbClr val="FFFFFF"/>
                </a:highlight>
              </a:rPr>
              <a:t>ContainersLauncher</a:t>
            </a:r>
            <a:r>
              <a:rPr lang="en-GB" sz="1500">
                <a:highlight>
                  <a:srgbClr val="FFFFFF"/>
                </a:highlight>
              </a:rPr>
              <a:t> </a:t>
            </a:r>
            <a:endParaRPr sz="1500">
              <a:highlight>
                <a:srgbClr val="FFFFFF"/>
              </a:highlight>
            </a:endParaRPr>
          </a:p>
          <a:p>
            <a:pPr indent="-323850" lvl="0" marL="749300" rtl="0" algn="l">
              <a:lnSpc>
                <a:spcPct val="150000"/>
              </a:lnSpc>
              <a:spcBef>
                <a:spcPts val="2200"/>
              </a:spcBef>
              <a:spcAft>
                <a:spcPts val="0"/>
              </a:spcAft>
              <a:buClr>
                <a:schemeClr val="dk1"/>
              </a:buClr>
              <a:buSzPts val="1500"/>
              <a:buFont typeface="Open Sans"/>
              <a:buChar char="●"/>
            </a:pPr>
            <a:r>
              <a:rPr lang="en-GB" sz="1500">
                <a:highlight>
                  <a:srgbClr val="FFFFFF"/>
                </a:highlight>
              </a:rPr>
              <a:t>Maintains a pool of threads to prepare and launch containers as quickly as possible.</a:t>
            </a:r>
            <a:endParaRPr sz="1500">
              <a:highlight>
                <a:srgbClr val="FFFFFF"/>
              </a:highlight>
            </a:endParaRPr>
          </a:p>
          <a:p>
            <a:pPr indent="-323850" lvl="0" marL="749300" rtl="0" algn="l">
              <a:lnSpc>
                <a:spcPct val="150000"/>
              </a:lnSpc>
              <a:spcBef>
                <a:spcPts val="2200"/>
              </a:spcBef>
              <a:spcAft>
                <a:spcPts val="0"/>
              </a:spcAft>
              <a:buClr>
                <a:schemeClr val="dk1"/>
              </a:buClr>
              <a:buSzPts val="1500"/>
              <a:buFont typeface="Open Sans"/>
              <a:buChar char="●"/>
            </a:pPr>
            <a:r>
              <a:rPr lang="en-GB" sz="1500">
                <a:highlight>
                  <a:srgbClr val="FFFFFF"/>
                </a:highlight>
              </a:rPr>
              <a:t>Also, cleans up the containers’ processes when such a request is sent by the RM or the ApplicationMasters (AMs).</a:t>
            </a:r>
            <a:endParaRPr sz="1500">
              <a:highlight>
                <a:srgbClr val="FFFFFF"/>
              </a:highlight>
            </a:endParaRPr>
          </a:p>
          <a:p>
            <a:pPr indent="0" lvl="0" marL="0" rtl="0" algn="l">
              <a:lnSpc>
                <a:spcPct val="150000"/>
              </a:lnSpc>
              <a:spcBef>
                <a:spcPts val="2200"/>
              </a:spcBef>
              <a:spcAft>
                <a:spcPts val="0"/>
              </a:spcAft>
              <a:buNone/>
            </a:pPr>
            <a:r>
              <a:rPr b="1" lang="en-GB" sz="1500">
                <a:highlight>
                  <a:srgbClr val="FFFFFF"/>
                </a:highlight>
              </a:rPr>
              <a:t>AuxServices</a:t>
            </a:r>
            <a:endParaRPr b="1" sz="1500">
              <a:highlight>
                <a:srgbClr val="FFFFFF"/>
              </a:highlight>
            </a:endParaRPr>
          </a:p>
          <a:p>
            <a:pPr indent="-323850" lvl="0" marL="914400" rtl="0" algn="l">
              <a:lnSpc>
                <a:spcPct val="150000"/>
              </a:lnSpc>
              <a:spcBef>
                <a:spcPts val="2200"/>
              </a:spcBef>
              <a:spcAft>
                <a:spcPts val="0"/>
              </a:spcAft>
              <a:buSzPts val="1500"/>
              <a:buChar char="●"/>
            </a:pPr>
            <a:r>
              <a:rPr lang="en-GB" sz="1500">
                <a:highlight>
                  <a:srgbClr val="FFFFFF"/>
                </a:highlight>
              </a:rPr>
              <a:t>The NM provides a framework for extending its functionality by configuring auxiliary services. </a:t>
            </a:r>
            <a:endParaRPr sz="1500">
              <a:highlight>
                <a:srgbClr val="FFFFFF"/>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9"/>
          <p:cNvSpPr txBox="1"/>
          <p:nvPr>
            <p:ph idx="1" type="body"/>
          </p:nvPr>
        </p:nvSpPr>
        <p:spPr>
          <a:xfrm>
            <a:off x="297450" y="594900"/>
            <a:ext cx="8535000" cy="3984300"/>
          </a:xfrm>
          <a:prstGeom prst="rect">
            <a:avLst/>
          </a:prstGeom>
        </p:spPr>
        <p:txBody>
          <a:bodyPr anchorCtr="0" anchor="t" bIns="91425" lIns="91425" spcFirstLastPara="1" rIns="91425" wrap="square" tIns="91425">
            <a:normAutofit/>
          </a:bodyPr>
          <a:lstStyle/>
          <a:p>
            <a:pPr indent="-323850" lvl="0" marL="749300" rtl="0" algn="l">
              <a:lnSpc>
                <a:spcPct val="150000"/>
              </a:lnSpc>
              <a:spcBef>
                <a:spcPts val="1000"/>
              </a:spcBef>
              <a:spcAft>
                <a:spcPts val="0"/>
              </a:spcAft>
              <a:buClr>
                <a:schemeClr val="dk1"/>
              </a:buClr>
              <a:buSzPts val="1500"/>
              <a:buFont typeface="Open Sans"/>
              <a:buChar char="●"/>
            </a:pPr>
            <a:r>
              <a:rPr lang="en-GB" sz="1500">
                <a:highlight>
                  <a:srgbClr val="FFFFFF"/>
                </a:highlight>
              </a:rPr>
              <a:t>This allows per-node custom services that specific frameworks may require, and still sandbox them from the rest of the NM. </a:t>
            </a:r>
            <a:endParaRPr sz="1500">
              <a:highlight>
                <a:srgbClr val="FFFFFF"/>
              </a:highlight>
            </a:endParaRPr>
          </a:p>
          <a:p>
            <a:pPr indent="-323850" lvl="0" marL="749300" rtl="0" algn="l">
              <a:lnSpc>
                <a:spcPct val="150000"/>
              </a:lnSpc>
              <a:spcBef>
                <a:spcPts val="2200"/>
              </a:spcBef>
              <a:spcAft>
                <a:spcPts val="0"/>
              </a:spcAft>
              <a:buClr>
                <a:schemeClr val="dk1"/>
              </a:buClr>
              <a:buSzPts val="1500"/>
              <a:buFont typeface="Open Sans"/>
              <a:buChar char="●"/>
            </a:pPr>
            <a:r>
              <a:rPr lang="en-GB" sz="1500">
                <a:highlight>
                  <a:srgbClr val="FFFFFF"/>
                </a:highlight>
              </a:rPr>
              <a:t>These services have to be configured before NM starts. </a:t>
            </a:r>
            <a:endParaRPr sz="1500">
              <a:highlight>
                <a:srgbClr val="FFFFFF"/>
              </a:highlight>
            </a:endParaRPr>
          </a:p>
          <a:p>
            <a:pPr indent="-323850" lvl="0" marL="749300" rtl="0" algn="l">
              <a:lnSpc>
                <a:spcPct val="150000"/>
              </a:lnSpc>
              <a:spcBef>
                <a:spcPts val="1000"/>
              </a:spcBef>
              <a:spcAft>
                <a:spcPts val="0"/>
              </a:spcAft>
              <a:buClr>
                <a:schemeClr val="dk1"/>
              </a:buClr>
              <a:buSzPts val="1500"/>
              <a:buFont typeface="Open Sans"/>
              <a:buChar char="●"/>
            </a:pPr>
            <a:r>
              <a:rPr lang="en-GB" sz="1500">
                <a:highlight>
                  <a:srgbClr val="FFFFFF"/>
                </a:highlight>
              </a:rPr>
              <a:t>Auxiliary services are notified when an application’s first container starts on the node, and when the application is considered to be complete.</a:t>
            </a:r>
            <a:endParaRPr sz="1500">
              <a:highlight>
                <a:srgbClr val="FFFFFF"/>
              </a:highlight>
            </a:endParaRPr>
          </a:p>
          <a:p>
            <a:pPr indent="0" lvl="0" marL="0" rtl="0" algn="l">
              <a:lnSpc>
                <a:spcPct val="150000"/>
              </a:lnSpc>
              <a:spcBef>
                <a:spcPts val="2200"/>
              </a:spcBef>
              <a:spcAft>
                <a:spcPts val="0"/>
              </a:spcAft>
              <a:buNone/>
            </a:pPr>
            <a:r>
              <a:t/>
            </a:r>
            <a:endParaRPr sz="1500">
              <a:highlight>
                <a:srgbClr val="FFFFFF"/>
              </a:highlight>
            </a:endParaRPr>
          </a:p>
          <a:p>
            <a:pPr indent="0" lvl="0" marL="0" rtl="0" algn="l">
              <a:lnSpc>
                <a:spcPct val="150000"/>
              </a:lnSpc>
              <a:spcBef>
                <a:spcPts val="2200"/>
              </a:spcBef>
              <a:spcAft>
                <a:spcPts val="1200"/>
              </a:spcAft>
              <a:buNone/>
            </a:pPr>
            <a:r>
              <a:t/>
            </a:r>
            <a:endParaRPr sz="15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0"/>
          <p:cNvSpPr txBox="1"/>
          <p:nvPr>
            <p:ph idx="1" type="body"/>
          </p:nvPr>
        </p:nvSpPr>
        <p:spPr>
          <a:xfrm>
            <a:off x="322250" y="607300"/>
            <a:ext cx="8510100" cy="39720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1000"/>
              </a:spcBef>
              <a:spcAft>
                <a:spcPts val="0"/>
              </a:spcAft>
              <a:buNone/>
            </a:pPr>
            <a:r>
              <a:rPr b="1" lang="en-GB" sz="1500">
                <a:highlight>
                  <a:srgbClr val="FFFFFF"/>
                </a:highlight>
              </a:rPr>
              <a:t>ContainersMonitor</a:t>
            </a:r>
            <a:endParaRPr b="1" sz="1500">
              <a:highlight>
                <a:srgbClr val="FFFFFF"/>
              </a:highlight>
            </a:endParaRPr>
          </a:p>
          <a:p>
            <a:pPr indent="-316706" lvl="0" marL="749300" rtl="0" algn="l">
              <a:lnSpc>
                <a:spcPct val="150000"/>
              </a:lnSpc>
              <a:spcBef>
                <a:spcPts val="2200"/>
              </a:spcBef>
              <a:spcAft>
                <a:spcPts val="0"/>
              </a:spcAft>
              <a:buClr>
                <a:schemeClr val="dk1"/>
              </a:buClr>
              <a:buSzPct val="100000"/>
              <a:buFont typeface="Open Sans"/>
              <a:buChar char="●"/>
            </a:pPr>
            <a:r>
              <a:rPr lang="en-GB" sz="1500">
                <a:highlight>
                  <a:srgbClr val="FFFFFF"/>
                </a:highlight>
              </a:rPr>
              <a:t>T</a:t>
            </a:r>
            <a:r>
              <a:rPr lang="en-GB" sz="1500">
                <a:highlight>
                  <a:srgbClr val="FFFFFF"/>
                </a:highlight>
              </a:rPr>
              <a:t>his component starts observing its resource utilization while the container is running. </a:t>
            </a:r>
            <a:endParaRPr sz="1500">
              <a:highlight>
                <a:srgbClr val="FFFFFF"/>
              </a:highlight>
            </a:endParaRPr>
          </a:p>
          <a:p>
            <a:pPr indent="-316706" lvl="0" marL="749300" rtl="0" algn="l">
              <a:lnSpc>
                <a:spcPct val="150000"/>
              </a:lnSpc>
              <a:spcBef>
                <a:spcPts val="2200"/>
              </a:spcBef>
              <a:spcAft>
                <a:spcPts val="0"/>
              </a:spcAft>
              <a:buClr>
                <a:schemeClr val="dk1"/>
              </a:buClr>
              <a:buSzPct val="100000"/>
              <a:buFont typeface="Open Sans"/>
              <a:buChar char="●"/>
            </a:pPr>
            <a:r>
              <a:rPr lang="en-GB" sz="1500">
                <a:highlight>
                  <a:srgbClr val="FFFFFF"/>
                </a:highlight>
              </a:rPr>
              <a:t>To enforce isolation and fair sharing of resources like memory, each container is allocated some amount of such a resource by the RM. </a:t>
            </a:r>
            <a:endParaRPr sz="1500">
              <a:highlight>
                <a:srgbClr val="FFFFFF"/>
              </a:highlight>
            </a:endParaRPr>
          </a:p>
          <a:p>
            <a:pPr indent="-316706" lvl="0" marL="749300" rtl="0" algn="l">
              <a:lnSpc>
                <a:spcPct val="150000"/>
              </a:lnSpc>
              <a:spcBef>
                <a:spcPts val="1000"/>
              </a:spcBef>
              <a:spcAft>
                <a:spcPts val="0"/>
              </a:spcAft>
              <a:buClr>
                <a:schemeClr val="dk1"/>
              </a:buClr>
              <a:buSzPct val="100000"/>
              <a:buFont typeface="Open Sans"/>
              <a:buChar char="●"/>
            </a:pPr>
            <a:r>
              <a:rPr lang="en-GB" sz="1500">
                <a:highlight>
                  <a:srgbClr val="FFFFFF"/>
                </a:highlight>
              </a:rPr>
              <a:t>The ContainersMonitor monitors each container’s usage continuously and if a container exceeds its allocation, it signals the container to be killed.</a:t>
            </a:r>
            <a:endParaRPr sz="1500">
              <a:highlight>
                <a:srgbClr val="FFFFFF"/>
              </a:highlight>
            </a:endParaRPr>
          </a:p>
          <a:p>
            <a:pPr indent="-316706" lvl="0" marL="749300" rtl="0" algn="l">
              <a:lnSpc>
                <a:spcPct val="150000"/>
              </a:lnSpc>
              <a:spcBef>
                <a:spcPts val="1000"/>
              </a:spcBef>
              <a:spcAft>
                <a:spcPts val="0"/>
              </a:spcAft>
              <a:buClr>
                <a:schemeClr val="dk1"/>
              </a:buClr>
              <a:buSzPct val="100000"/>
              <a:buFont typeface="Open Sans"/>
              <a:buChar char="●"/>
            </a:pPr>
            <a:r>
              <a:rPr lang="en-GB" sz="1500">
                <a:highlight>
                  <a:srgbClr val="FFFFFF"/>
                </a:highlight>
              </a:rPr>
              <a:t>This is done to prevent any runaway container from adversely affecting other well-behaved containers running on the same node.</a:t>
            </a:r>
            <a:endParaRPr sz="1500">
              <a:highlight>
                <a:srgbClr val="FFFFFF"/>
              </a:highlight>
            </a:endParaRPr>
          </a:p>
          <a:p>
            <a:pPr indent="0" lvl="0" marL="0" rtl="0" algn="l">
              <a:lnSpc>
                <a:spcPct val="150000"/>
              </a:lnSpc>
              <a:spcBef>
                <a:spcPts val="2200"/>
              </a:spcBef>
              <a:spcAft>
                <a:spcPts val="1200"/>
              </a:spcAft>
              <a:buNone/>
            </a:pPr>
            <a:r>
              <a:t/>
            </a:r>
            <a:endParaRPr sz="1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1"/>
          <p:cNvSpPr txBox="1"/>
          <p:nvPr>
            <p:ph idx="1" type="body"/>
          </p:nvPr>
        </p:nvSpPr>
        <p:spPr>
          <a:xfrm>
            <a:off x="322250" y="545325"/>
            <a:ext cx="8510100" cy="4033800"/>
          </a:xfrm>
          <a:prstGeom prst="rect">
            <a:avLst/>
          </a:prstGeom>
        </p:spPr>
        <p:txBody>
          <a:bodyPr anchorCtr="0" anchor="t" bIns="91425" lIns="91425" spcFirstLastPara="1" rIns="91425" wrap="square" tIns="91425">
            <a:normAutofit/>
          </a:bodyPr>
          <a:lstStyle/>
          <a:p>
            <a:pPr indent="-323850" lvl="0" marL="749300" rtl="0" algn="l">
              <a:lnSpc>
                <a:spcPct val="150000"/>
              </a:lnSpc>
              <a:spcBef>
                <a:spcPts val="1000"/>
              </a:spcBef>
              <a:spcAft>
                <a:spcPts val="0"/>
              </a:spcAft>
              <a:buClr>
                <a:schemeClr val="dk1"/>
              </a:buClr>
              <a:buSzPts val="1500"/>
              <a:buFont typeface="Georgia"/>
              <a:buChar char="●"/>
            </a:pPr>
            <a:r>
              <a:rPr b="1" lang="en-GB" sz="1500">
                <a:highlight>
                  <a:srgbClr val="FFFFFF"/>
                </a:highlight>
              </a:rPr>
              <a:t>LogHandler-</a:t>
            </a:r>
            <a:r>
              <a:rPr lang="en-GB" sz="1500">
                <a:highlight>
                  <a:srgbClr val="FFFFFF"/>
                </a:highlight>
              </a:rPr>
              <a:t> A pluggable component with the option of either keeping the containers’ logs on the local disks or zipping them together and uploading them onto a file-system.</a:t>
            </a:r>
            <a:endParaRPr sz="1500">
              <a:highlight>
                <a:srgbClr val="FFFFFF"/>
              </a:highlight>
            </a:endParaRPr>
          </a:p>
          <a:p>
            <a:pPr indent="0" lvl="0" marL="0" rtl="0" algn="l">
              <a:lnSpc>
                <a:spcPct val="150000"/>
              </a:lnSpc>
              <a:spcBef>
                <a:spcPts val="2200"/>
              </a:spcBef>
              <a:spcAft>
                <a:spcPts val="0"/>
              </a:spcAft>
              <a:buNone/>
            </a:pPr>
            <a:r>
              <a:rPr b="1" lang="en-GB" sz="1500">
                <a:highlight>
                  <a:srgbClr val="FFFFFF"/>
                </a:highlight>
              </a:rPr>
              <a:t>3. Container Executor</a:t>
            </a:r>
            <a:endParaRPr b="1" sz="1500">
              <a:highlight>
                <a:srgbClr val="FFFFFF"/>
              </a:highlight>
            </a:endParaRPr>
          </a:p>
          <a:p>
            <a:pPr indent="0" lvl="0" marL="0" rtl="0" algn="l">
              <a:lnSpc>
                <a:spcPct val="150000"/>
              </a:lnSpc>
              <a:spcBef>
                <a:spcPts val="1100"/>
              </a:spcBef>
              <a:spcAft>
                <a:spcPts val="0"/>
              </a:spcAft>
              <a:buNone/>
            </a:pPr>
            <a:r>
              <a:rPr lang="en-GB" sz="1500">
                <a:highlight>
                  <a:srgbClr val="FFFFFF"/>
                </a:highlight>
              </a:rPr>
              <a:t>Interacts with the underlying operating system to securely place files and directories needed by containers and subsequently to launch and clean up processes corresponding to containers in a secure manner.</a:t>
            </a:r>
            <a:endParaRPr sz="1500">
              <a:highlight>
                <a:srgbClr val="FFFFFF"/>
              </a:highlight>
            </a:endParaRPr>
          </a:p>
          <a:p>
            <a:pPr indent="0" lvl="0" marL="0" rtl="0" algn="l">
              <a:spcBef>
                <a:spcPts val="14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Hadoop Y</a:t>
            </a:r>
            <a:r>
              <a:rPr lang="en-GB"/>
              <a:t>arn</a:t>
            </a:r>
            <a:r>
              <a:rPr lang="en-GB"/>
              <a:t> Architecture</a:t>
            </a:r>
            <a:endParaRPr/>
          </a:p>
        </p:txBody>
      </p:sp>
      <p:pic>
        <p:nvPicPr>
          <p:cNvPr id="86" name="Google Shape;86;p17"/>
          <p:cNvPicPr preferRelativeResize="0"/>
          <p:nvPr/>
        </p:nvPicPr>
        <p:blipFill>
          <a:blip r:embed="rId3">
            <a:alphaModFix/>
          </a:blip>
          <a:stretch>
            <a:fillRect/>
          </a:stretch>
        </p:blipFill>
        <p:spPr>
          <a:xfrm>
            <a:off x="1354625" y="1147225"/>
            <a:ext cx="6276975" cy="3600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2"/>
          <p:cNvSpPr txBox="1"/>
          <p:nvPr>
            <p:ph idx="1" type="body"/>
          </p:nvPr>
        </p:nvSpPr>
        <p:spPr>
          <a:xfrm>
            <a:off x="334625" y="545325"/>
            <a:ext cx="8497800" cy="40338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4. NodeHealthChecker Service</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The functionality of checking the health of the node by running a configured script regularly is the due responsibility of NodeHealthCheckerService.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It also monitors the health of the disks specifically by creating temporary files on the disks every so often.</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Any changes in the health of the system are notified to NodeStatusUpdater which in turn passes on the information to the RM.</a:t>
            </a:r>
            <a:endParaRPr sz="1500">
              <a:highlight>
                <a:srgbClr val="FFFFFF"/>
              </a:highlight>
            </a:endParaRPr>
          </a:p>
          <a:p>
            <a:pPr indent="0" lvl="0" marL="0" rtl="0" algn="l">
              <a:lnSpc>
                <a:spcPct val="150000"/>
              </a:lnSpc>
              <a:spcBef>
                <a:spcPts val="14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3"/>
          <p:cNvSpPr txBox="1"/>
          <p:nvPr>
            <p:ph idx="1" type="body"/>
          </p:nvPr>
        </p:nvSpPr>
        <p:spPr>
          <a:xfrm>
            <a:off x="309850" y="532950"/>
            <a:ext cx="8522400" cy="40464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5. Security</a:t>
            </a:r>
            <a:endParaRPr b="1" sz="1500">
              <a:highlight>
                <a:srgbClr val="FFFFFF"/>
              </a:highlight>
            </a:endParaRPr>
          </a:p>
          <a:p>
            <a:pPr indent="-323850" lvl="0" marL="914400" rtl="0" algn="l">
              <a:lnSpc>
                <a:spcPct val="150000"/>
              </a:lnSpc>
              <a:spcBef>
                <a:spcPts val="1100"/>
              </a:spcBef>
              <a:spcAft>
                <a:spcPts val="0"/>
              </a:spcAft>
              <a:buSzPts val="1500"/>
              <a:buChar char="●"/>
            </a:pPr>
            <a:r>
              <a:rPr b="1" lang="en-GB" sz="1500">
                <a:highlight>
                  <a:srgbClr val="FFFFFF"/>
                </a:highlight>
              </a:rPr>
              <a:t>ContainerTokenSecretManager: </a:t>
            </a:r>
            <a:r>
              <a:rPr lang="en-GB" sz="1500">
                <a:highlight>
                  <a:srgbClr val="FFFFFF"/>
                </a:highlight>
              </a:rPr>
              <a:t>Examines incoming requests for containers to ensure that all the incoming requests are indeed properly authorized by the ResourceManager</a:t>
            </a:r>
            <a:endParaRPr sz="1500">
              <a:highlight>
                <a:srgbClr val="FFFFFF"/>
              </a:highlight>
            </a:endParaRPr>
          </a:p>
          <a:p>
            <a:pPr indent="0" lvl="0" marL="0" rtl="0" algn="l">
              <a:lnSpc>
                <a:spcPct val="150000"/>
              </a:lnSpc>
              <a:spcBef>
                <a:spcPts val="2200"/>
              </a:spcBef>
              <a:spcAft>
                <a:spcPts val="0"/>
              </a:spcAft>
              <a:buNone/>
            </a:pPr>
            <a:r>
              <a:rPr b="1" lang="en-GB" sz="1500">
                <a:highlight>
                  <a:srgbClr val="FFFFFF"/>
                </a:highlight>
              </a:rPr>
              <a:t>6. WebServer</a:t>
            </a:r>
            <a:endParaRPr b="1" sz="1500">
              <a:highlight>
                <a:srgbClr val="FFFFFF"/>
              </a:highlight>
            </a:endParaRPr>
          </a:p>
          <a:p>
            <a:pPr indent="-323850" lvl="0" marL="914400" rtl="0" algn="l">
              <a:lnSpc>
                <a:spcPct val="150000"/>
              </a:lnSpc>
              <a:spcBef>
                <a:spcPts val="1100"/>
              </a:spcBef>
              <a:spcAft>
                <a:spcPts val="0"/>
              </a:spcAft>
              <a:buSzPts val="1500"/>
              <a:buChar char="●"/>
            </a:pPr>
            <a:r>
              <a:rPr lang="en-GB" sz="1500">
                <a:highlight>
                  <a:srgbClr val="FFFFFF"/>
                </a:highlight>
              </a:rPr>
              <a:t>In the case of MapReduce applications, the Map and Reduce tasks are executed inside the container. However, in between the Map and Reduce tasks (i.e, outside the containers) there is the ‘Shuffle and Sort’ phase.</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4"/>
          <p:cNvSpPr txBox="1"/>
          <p:nvPr>
            <p:ph idx="1" type="body"/>
          </p:nvPr>
        </p:nvSpPr>
        <p:spPr>
          <a:xfrm>
            <a:off x="309850" y="594900"/>
            <a:ext cx="8522400" cy="3984300"/>
          </a:xfrm>
          <a:prstGeom prst="rect">
            <a:avLst/>
          </a:prstGeom>
        </p:spPr>
        <p:txBody>
          <a:bodyPr anchorCtr="0" anchor="t" bIns="91425" lIns="91425" spcFirstLastPara="1" rIns="91425" wrap="square" tIns="91425">
            <a:normAutofit/>
          </a:bodyPr>
          <a:lstStyle/>
          <a:p>
            <a:pPr indent="-323850" lvl="0" marL="914400" rtl="0" algn="l">
              <a:lnSpc>
                <a:spcPct val="150000"/>
              </a:lnSpc>
              <a:spcBef>
                <a:spcPts val="1000"/>
              </a:spcBef>
              <a:spcAft>
                <a:spcPts val="0"/>
              </a:spcAft>
              <a:buSzPts val="1500"/>
              <a:buChar char="●"/>
            </a:pPr>
            <a:r>
              <a:rPr lang="en-GB" sz="1500">
                <a:highlight>
                  <a:srgbClr val="FFFFFF"/>
                </a:highlight>
              </a:rPr>
              <a:t>The actions within this phase must be additionally specified to YARN as a NodeManager auxiliary service. Below is an illustration.</a:t>
            </a:r>
            <a:endParaRPr sz="1500">
              <a:highlight>
                <a:srgbClr val="FFFFFF"/>
              </a:highlight>
            </a:endParaRPr>
          </a:p>
          <a:p>
            <a:pPr indent="-323850" lvl="0" marL="914400" rtl="0" algn="l">
              <a:lnSpc>
                <a:spcPct val="150000"/>
              </a:lnSpc>
              <a:spcBef>
                <a:spcPts val="0"/>
              </a:spcBef>
              <a:spcAft>
                <a:spcPts val="0"/>
              </a:spcAft>
              <a:buSzPts val="1500"/>
              <a:buChar char="●"/>
            </a:pPr>
            <a:r>
              <a:rPr lang="en-GB" sz="1500">
                <a:highlight>
                  <a:srgbClr val="FFFFFF"/>
                </a:highlight>
              </a:rPr>
              <a:t>To summarize briefly, the key functionality of the NodeManager is to facilitate container launch on request from AM. Receiving the container launch request, the NM verifies this request, authorizes the user before resources assignment.</a:t>
            </a:r>
            <a:endParaRPr sz="1500">
              <a:highlight>
                <a:srgbClr val="FFFFFF"/>
              </a:highlight>
            </a:endParaRPr>
          </a:p>
          <a:p>
            <a:pPr indent="0" lvl="0" marL="457200" rtl="0" algn="l">
              <a:lnSpc>
                <a:spcPct val="150000"/>
              </a:lnSpc>
              <a:spcBef>
                <a:spcPts val="1400"/>
              </a:spcBef>
              <a:spcAft>
                <a:spcPts val="1200"/>
              </a:spcAft>
              <a:buNone/>
            </a:pPr>
            <a:r>
              <a:t/>
            </a:r>
            <a:endParaRPr sz="15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Hadoop InputFormat</a:t>
            </a:r>
            <a:endParaRPr/>
          </a:p>
        </p:txBody>
      </p:sp>
      <p:sp>
        <p:nvSpPr>
          <p:cNvPr id="340" name="Google Shape;340;p6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Hadoop InputFormat describes the input-specification for execution of the Map-Reduce job.</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InputFormat describes how to split up and read input files. In MapReduce job execution, InputFormat is the first step. It is also responsible for creating the input splits and dividing them into records.</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Input files store the data for MapReduce job. Input files reside in </a:t>
            </a:r>
            <a:r>
              <a:rPr lang="en-GB" sz="1500">
                <a:highlight>
                  <a:srgbClr val="FFFFFF"/>
                </a:highlight>
                <a:uFill>
                  <a:noFill/>
                </a:uFill>
                <a:hlinkClick r:id="rId3"/>
              </a:rPr>
              <a:t>HDFS</a:t>
            </a:r>
            <a:r>
              <a:rPr lang="en-GB" sz="1500">
                <a:highlight>
                  <a:srgbClr val="FFFFFF"/>
                </a:highlight>
              </a:rPr>
              <a:t>. Although these files format is arbitrary, we can also use line-based log files and binary format.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6"/>
          <p:cNvSpPr txBox="1"/>
          <p:nvPr>
            <p:ph idx="1" type="body"/>
          </p:nvPr>
        </p:nvSpPr>
        <p:spPr>
          <a:xfrm>
            <a:off x="334625" y="557725"/>
            <a:ext cx="8497800" cy="4021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Hence, In MapReduce, InputFormat class is one of the fundamental classes which provides below functionality:</a:t>
            </a:r>
            <a:endParaRPr sz="1500">
              <a:highlight>
                <a:srgbClr val="FFFFFF"/>
              </a:highlight>
            </a:endParaRPr>
          </a:p>
          <a:p>
            <a:pPr indent="-323850" lvl="1" marL="914400" rtl="0" algn="l">
              <a:lnSpc>
                <a:spcPct val="150000"/>
              </a:lnSpc>
              <a:spcBef>
                <a:spcPts val="1400"/>
              </a:spcBef>
              <a:spcAft>
                <a:spcPts val="0"/>
              </a:spcAft>
              <a:buSzPts val="1500"/>
              <a:buChar char="○"/>
            </a:pPr>
            <a:r>
              <a:rPr lang="en-GB" sz="1500">
                <a:highlight>
                  <a:srgbClr val="FFFFFF"/>
                </a:highlight>
              </a:rPr>
              <a:t>InputFormat selects the files or other objects for input.</a:t>
            </a:r>
            <a:endParaRPr sz="1500">
              <a:highlight>
                <a:srgbClr val="FFFFFF"/>
              </a:highlight>
            </a:endParaRPr>
          </a:p>
          <a:p>
            <a:pPr indent="-323850" lvl="1" marL="914400" rtl="0" algn="l">
              <a:lnSpc>
                <a:spcPct val="150000"/>
              </a:lnSpc>
              <a:spcBef>
                <a:spcPts val="1000"/>
              </a:spcBef>
              <a:spcAft>
                <a:spcPts val="0"/>
              </a:spcAft>
              <a:buSzPts val="1500"/>
              <a:buChar char="○"/>
            </a:pPr>
            <a:r>
              <a:rPr lang="en-GB" sz="1500">
                <a:highlight>
                  <a:srgbClr val="FFFFFF"/>
                </a:highlight>
              </a:rPr>
              <a:t>It also defines the Data splits. It defines both the size of individual Map tasks and its potential execution server.</a:t>
            </a:r>
            <a:endParaRPr sz="1500">
              <a:highlight>
                <a:srgbClr val="FFFFFF"/>
              </a:highlight>
            </a:endParaRPr>
          </a:p>
          <a:p>
            <a:pPr indent="-323850" lvl="1" marL="914400" rtl="0" algn="l">
              <a:lnSpc>
                <a:spcPct val="150000"/>
              </a:lnSpc>
              <a:spcBef>
                <a:spcPts val="1000"/>
              </a:spcBef>
              <a:spcAft>
                <a:spcPts val="0"/>
              </a:spcAft>
              <a:buSzPts val="1500"/>
              <a:buChar char="○"/>
            </a:pPr>
            <a:r>
              <a:rPr lang="en-GB" sz="1500">
                <a:highlight>
                  <a:srgbClr val="FFFFFF"/>
                </a:highlight>
              </a:rPr>
              <a:t>Hadoop InputFormat defines the RecordReader. It is also responsible for reading actual records from the input files.</a:t>
            </a:r>
            <a:endParaRPr sz="1500">
              <a:highlight>
                <a:srgbClr val="FFFFFF"/>
              </a:highlight>
            </a:endParaRPr>
          </a:p>
          <a:p>
            <a:pPr indent="0" lvl="0" marL="0" rtl="0" algn="l">
              <a:lnSpc>
                <a:spcPct val="150000"/>
              </a:lnSpc>
              <a:spcBef>
                <a:spcPts val="2200"/>
              </a:spcBef>
              <a:spcAft>
                <a:spcPts val="1200"/>
              </a:spcAft>
              <a:buNone/>
            </a:pPr>
            <a:r>
              <a:t/>
            </a:r>
            <a:endParaRPr sz="15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we get the data from Mapper?</a:t>
            </a:r>
            <a:endParaRPr/>
          </a:p>
        </p:txBody>
      </p:sp>
      <p:sp>
        <p:nvSpPr>
          <p:cNvPr id="351" name="Google Shape;351;p6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500">
                <a:highlight>
                  <a:srgbClr val="FFFFFF"/>
                </a:highlight>
              </a:rPr>
              <a:t>Methods to get the data from mapper are: getsplits() and createRecordReader() which are as follows:</a:t>
            </a:r>
            <a:endParaRPr sz="1500">
              <a:highlight>
                <a:srgbClr val="FFFFFF"/>
              </a:highlight>
            </a:endParaRPr>
          </a:p>
          <a:p>
            <a:pPr indent="0" lvl="0" marL="0" rtl="0" algn="l">
              <a:spcBef>
                <a:spcPts val="1400"/>
              </a:spcBef>
              <a:spcAft>
                <a:spcPts val="1200"/>
              </a:spcAft>
              <a:buNone/>
            </a:pPr>
            <a:r>
              <a:t/>
            </a:r>
            <a:endParaRPr sz="1500">
              <a:highlight>
                <a:srgbClr val="FFFFFF"/>
              </a:highlight>
            </a:endParaRPr>
          </a:p>
        </p:txBody>
      </p:sp>
      <p:pic>
        <p:nvPicPr>
          <p:cNvPr id="352" name="Google Shape;352;p67"/>
          <p:cNvPicPr preferRelativeResize="0"/>
          <p:nvPr/>
        </p:nvPicPr>
        <p:blipFill>
          <a:blip r:embed="rId3">
            <a:alphaModFix/>
          </a:blip>
          <a:stretch>
            <a:fillRect/>
          </a:stretch>
        </p:blipFill>
        <p:spPr>
          <a:xfrm>
            <a:off x="1914525" y="2220663"/>
            <a:ext cx="5314950" cy="14954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InputFormat in MapReduce</a:t>
            </a:r>
            <a:endParaRPr/>
          </a:p>
        </p:txBody>
      </p:sp>
      <p:sp>
        <p:nvSpPr>
          <p:cNvPr id="358" name="Google Shape;358;p6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lang="en-GB" sz="1500">
                <a:highlight>
                  <a:srgbClr val="FFFFFF"/>
                </a:highlight>
              </a:rPr>
              <a:t>There are different types of MapReduce InputFormat in Hadoop which are used for different purpose. Let’s discuss the Hadoop InputFormat types below:</a:t>
            </a:r>
            <a:endParaRPr sz="1500">
              <a:highlight>
                <a:srgbClr val="FFFFFF"/>
              </a:highlight>
            </a:endParaRPr>
          </a:p>
          <a:p>
            <a:pPr indent="0" lvl="0" marL="0" rtl="0" algn="l">
              <a:lnSpc>
                <a:spcPct val="150000"/>
              </a:lnSpc>
              <a:spcBef>
                <a:spcPts val="1100"/>
              </a:spcBef>
              <a:spcAft>
                <a:spcPts val="0"/>
              </a:spcAft>
              <a:buNone/>
            </a:pPr>
            <a:r>
              <a:rPr b="1" lang="en-GB" sz="1500">
                <a:highlight>
                  <a:srgbClr val="FFFFFF"/>
                </a:highlight>
              </a:rPr>
              <a:t>1. FileInputFormat</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It is the base class for all file-based InputFormats.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FileInputFormat also specifies input directory which has data files location. </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9"/>
          <p:cNvSpPr txBox="1"/>
          <p:nvPr>
            <p:ph idx="1" type="body"/>
          </p:nvPr>
        </p:nvSpPr>
        <p:spPr>
          <a:xfrm>
            <a:off x="334625" y="619700"/>
            <a:ext cx="8497800" cy="39594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When we start a MapReduce job execution, FileInputFormat provides a path containing files to read. This InpuFormat will read all files.</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Then it divides these files into one or more InputSplits.</a:t>
            </a:r>
            <a:endParaRPr sz="1350">
              <a:highlight>
                <a:srgbClr val="FFFFFF"/>
              </a:highlight>
              <a:latin typeface="Georgia"/>
              <a:ea typeface="Georgia"/>
              <a:cs typeface="Georgia"/>
              <a:sym typeface="Georgia"/>
            </a:endParaRPr>
          </a:p>
          <a:p>
            <a:pPr indent="0" lvl="0" marL="0" marR="0" rtl="0" algn="l">
              <a:lnSpc>
                <a:spcPct val="150000"/>
              </a:lnSpc>
              <a:spcBef>
                <a:spcPts val="1400"/>
              </a:spcBef>
              <a:spcAft>
                <a:spcPts val="0"/>
              </a:spcAft>
              <a:buNone/>
            </a:pPr>
            <a:r>
              <a:rPr b="1" lang="en-GB" sz="1500">
                <a:highlight>
                  <a:srgbClr val="FFFFFF"/>
                </a:highlight>
              </a:rPr>
              <a:t>2. TextInputFormat</a:t>
            </a:r>
            <a:endParaRPr b="1" sz="1500">
              <a:highlight>
                <a:srgbClr val="FFFFFF"/>
              </a:highlight>
            </a:endParaRPr>
          </a:p>
          <a:p>
            <a:pPr indent="-323850" lvl="0" marL="457200" marR="0" rtl="0" algn="l">
              <a:lnSpc>
                <a:spcPct val="150000"/>
              </a:lnSpc>
              <a:spcBef>
                <a:spcPts val="1100"/>
              </a:spcBef>
              <a:spcAft>
                <a:spcPts val="0"/>
              </a:spcAft>
              <a:buSzPts val="1500"/>
              <a:buChar char="●"/>
            </a:pPr>
            <a:r>
              <a:rPr lang="en-GB" sz="1500">
                <a:highlight>
                  <a:srgbClr val="FFFFFF"/>
                </a:highlight>
              </a:rPr>
              <a:t>It is the default InputFormat. </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This InputFormat treats each line of each input file as a separate record. It performs no parsing.</a:t>
            </a:r>
            <a:endParaRPr sz="1350">
              <a:highlight>
                <a:srgbClr val="FFFFFF"/>
              </a:highlight>
              <a:latin typeface="Georgia"/>
              <a:ea typeface="Georgia"/>
              <a:cs typeface="Georgia"/>
              <a:sym typeface="Georgia"/>
            </a:endParaRPr>
          </a:p>
          <a:p>
            <a:pPr indent="0" lvl="0" marL="0" rtl="0" algn="l">
              <a:lnSpc>
                <a:spcPct val="130000"/>
              </a:lnSpc>
              <a:spcBef>
                <a:spcPts val="1100"/>
              </a:spcBef>
              <a:spcAft>
                <a:spcPts val="0"/>
              </a:spcAft>
              <a:buClr>
                <a:schemeClr val="dk1"/>
              </a:buClr>
              <a:buSzPts val="1100"/>
              <a:buFont typeface="Arial"/>
              <a:buNone/>
            </a:pPr>
            <a:r>
              <a:t/>
            </a:r>
            <a:endParaRPr sz="1350">
              <a:highlight>
                <a:srgbClr val="FFFFFF"/>
              </a:highlight>
              <a:latin typeface="Georgia"/>
              <a:ea typeface="Georgia"/>
              <a:cs typeface="Georgia"/>
              <a:sym typeface="Georgia"/>
            </a:endParaRPr>
          </a:p>
          <a:p>
            <a:pPr indent="0" lvl="0" marL="0" rtl="0" algn="l">
              <a:spcBef>
                <a:spcPts val="11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0"/>
          <p:cNvSpPr txBox="1"/>
          <p:nvPr>
            <p:ph idx="1" type="body"/>
          </p:nvPr>
        </p:nvSpPr>
        <p:spPr>
          <a:xfrm>
            <a:off x="334625" y="632100"/>
            <a:ext cx="8497800" cy="3947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SzPts val="1500"/>
              <a:buChar char="●"/>
            </a:pPr>
            <a:r>
              <a:rPr lang="en-GB" sz="1500">
                <a:highlight>
                  <a:srgbClr val="FFFFFF"/>
                </a:highlight>
              </a:rPr>
              <a:t>TextInputFormat is useful for unformatted data or line-based records like log files. Hence,</a:t>
            </a:r>
            <a:endParaRPr sz="1500">
              <a:highlight>
                <a:srgbClr val="FFFFFF"/>
              </a:highlight>
            </a:endParaRPr>
          </a:p>
          <a:p>
            <a:pPr indent="-323850" lvl="1" marL="914400" rtl="0" algn="l">
              <a:lnSpc>
                <a:spcPct val="150000"/>
              </a:lnSpc>
              <a:spcBef>
                <a:spcPts val="0"/>
              </a:spcBef>
              <a:spcAft>
                <a:spcPts val="0"/>
              </a:spcAft>
              <a:buSzPts val="1500"/>
              <a:buChar char="○"/>
            </a:pPr>
            <a:r>
              <a:rPr lang="en-GB" sz="1500">
                <a:highlight>
                  <a:srgbClr val="FFFFFF"/>
                </a:highlight>
              </a:rPr>
              <a:t>Key – It is the byte offset of the beginning of the line within the file (not whole file one split).  So it will be unique if combined with the file name.</a:t>
            </a:r>
            <a:endParaRPr sz="1500">
              <a:highlight>
                <a:srgbClr val="FFFFFF"/>
              </a:highlight>
            </a:endParaRPr>
          </a:p>
          <a:p>
            <a:pPr indent="-323850" lvl="1" marL="914400" rtl="0" algn="l">
              <a:lnSpc>
                <a:spcPct val="150000"/>
              </a:lnSpc>
              <a:spcBef>
                <a:spcPts val="0"/>
              </a:spcBef>
              <a:spcAft>
                <a:spcPts val="0"/>
              </a:spcAft>
              <a:buSzPts val="1500"/>
              <a:buChar char="○"/>
            </a:pPr>
            <a:r>
              <a:rPr lang="en-GB" sz="1500">
                <a:highlight>
                  <a:srgbClr val="FFFFFF"/>
                </a:highlight>
              </a:rPr>
              <a:t>Value – It is the contents of the line. It excludes line terminators.</a:t>
            </a:r>
            <a:endParaRPr sz="1500">
              <a:highlight>
                <a:srgbClr val="FFFFFF"/>
              </a:highlight>
            </a:endParaRPr>
          </a:p>
          <a:p>
            <a:pPr indent="0" lvl="0" marL="0" rtl="0" algn="l">
              <a:lnSpc>
                <a:spcPct val="150000"/>
              </a:lnSpc>
              <a:spcBef>
                <a:spcPts val="2200"/>
              </a:spcBef>
              <a:spcAft>
                <a:spcPts val="0"/>
              </a:spcAft>
              <a:buNone/>
            </a:pPr>
            <a:r>
              <a:rPr b="1" lang="en-GB" sz="1500">
                <a:highlight>
                  <a:srgbClr val="FFFFFF"/>
                </a:highlight>
              </a:rPr>
              <a:t>3. KeyValueTextInputFormat</a:t>
            </a:r>
            <a:endParaRPr b="1" sz="1500">
              <a:highlight>
                <a:srgbClr val="FFFFFF"/>
              </a:highlight>
            </a:endParaRPr>
          </a:p>
          <a:p>
            <a:pPr indent="-342900" lvl="0" marL="457200" rtl="0" algn="l">
              <a:lnSpc>
                <a:spcPct val="150000"/>
              </a:lnSpc>
              <a:spcBef>
                <a:spcPts val="1100"/>
              </a:spcBef>
              <a:spcAft>
                <a:spcPts val="0"/>
              </a:spcAft>
              <a:buSzPts val="1800"/>
              <a:buChar char="●"/>
            </a:pPr>
            <a:r>
              <a:rPr lang="en-GB" sz="1500">
                <a:highlight>
                  <a:srgbClr val="FFFFFF"/>
                </a:highlight>
              </a:rPr>
              <a:t>It </a:t>
            </a:r>
            <a:r>
              <a:rPr lang="en-GB" sz="1500">
                <a:highlight>
                  <a:srgbClr val="FFFFFF"/>
                </a:highlight>
              </a:rPr>
              <a:t>is similar to TextInputFormat. </a:t>
            </a:r>
            <a:endParaRPr sz="1500">
              <a:highlight>
                <a:srgbClr val="FFFFFF"/>
              </a:highlight>
            </a:endParaRPr>
          </a:p>
          <a:p>
            <a:pPr indent="-342900" lvl="0" marL="457200" rtl="0" algn="l">
              <a:lnSpc>
                <a:spcPct val="150000"/>
              </a:lnSpc>
              <a:spcBef>
                <a:spcPts val="0"/>
              </a:spcBef>
              <a:spcAft>
                <a:spcPts val="0"/>
              </a:spcAft>
              <a:buSzPts val="1800"/>
              <a:buChar char="●"/>
            </a:pPr>
            <a:r>
              <a:rPr lang="en-GB" sz="1500">
                <a:highlight>
                  <a:srgbClr val="FFFFFF"/>
                </a:highlight>
              </a:rPr>
              <a:t>This InputFormat also treats each line of input as a separate record.</a:t>
            </a:r>
            <a:r>
              <a:rPr lang="en-GB" sz="1350">
                <a:highlight>
                  <a:srgbClr val="FFFFFF"/>
                </a:highlight>
                <a:latin typeface="Georgia"/>
                <a:ea typeface="Georgia"/>
                <a:cs typeface="Georgia"/>
                <a:sym typeface="Georgia"/>
              </a:rPr>
              <a:t> </a:t>
            </a:r>
            <a:endParaRPr sz="1350">
              <a:highlight>
                <a:srgbClr val="FFFFFF"/>
              </a:highlight>
              <a:latin typeface="Georgia"/>
              <a:ea typeface="Georgia"/>
              <a:cs typeface="Georgia"/>
              <a:sym typeface="Georgia"/>
            </a:endParaRPr>
          </a:p>
          <a:p>
            <a:pPr indent="0" lvl="0" marL="457200" rtl="0" algn="l">
              <a:lnSpc>
                <a:spcPct val="150000"/>
              </a:lnSpc>
              <a:spcBef>
                <a:spcPts val="1400"/>
              </a:spcBef>
              <a:spcAft>
                <a:spcPts val="2200"/>
              </a:spcAft>
              <a:buNone/>
            </a:pPr>
            <a:r>
              <a:t/>
            </a:r>
            <a:endParaRPr sz="1500">
              <a:solidFill>
                <a:srgbClr val="444444"/>
              </a:solidFill>
              <a:highlight>
                <a:srgbClr val="FFFFFF"/>
              </a:high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1"/>
          <p:cNvSpPr txBox="1"/>
          <p:nvPr>
            <p:ph idx="1" type="body"/>
          </p:nvPr>
        </p:nvSpPr>
        <p:spPr>
          <a:xfrm>
            <a:off x="309850" y="557725"/>
            <a:ext cx="8522400" cy="40215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While the difference is that TextInputFormat treats entire line as the value, but the KeyValueTextInputFormat breaks the line itself into key and value by a tab character (‘/t’). Hence,</a:t>
            </a:r>
            <a:endParaRPr sz="1500">
              <a:highlight>
                <a:srgbClr val="FFFFFF"/>
              </a:highlight>
            </a:endParaRPr>
          </a:p>
          <a:p>
            <a:pPr indent="-323850" lvl="1" marL="914400" marR="0" rtl="0" algn="l">
              <a:lnSpc>
                <a:spcPct val="150000"/>
              </a:lnSpc>
              <a:spcBef>
                <a:spcPts val="0"/>
              </a:spcBef>
              <a:spcAft>
                <a:spcPts val="0"/>
              </a:spcAft>
              <a:buSzPts val="1500"/>
              <a:buChar char="○"/>
            </a:pPr>
            <a:r>
              <a:rPr lang="en-GB" sz="1500">
                <a:highlight>
                  <a:srgbClr val="FFFFFF"/>
                </a:highlight>
              </a:rPr>
              <a:t>Key – Everything up to the tab character.</a:t>
            </a:r>
            <a:endParaRPr sz="1500">
              <a:highlight>
                <a:srgbClr val="FFFFFF"/>
              </a:highlight>
            </a:endParaRPr>
          </a:p>
          <a:p>
            <a:pPr indent="-323850" lvl="1" marL="914400" marR="0" rtl="0" algn="l">
              <a:lnSpc>
                <a:spcPct val="150000"/>
              </a:lnSpc>
              <a:spcBef>
                <a:spcPts val="0"/>
              </a:spcBef>
              <a:spcAft>
                <a:spcPts val="0"/>
              </a:spcAft>
              <a:buSzPts val="1500"/>
              <a:buChar char="○"/>
            </a:pPr>
            <a:r>
              <a:rPr lang="en-GB" sz="1500">
                <a:highlight>
                  <a:srgbClr val="FFFFFF"/>
                </a:highlight>
              </a:rPr>
              <a:t>Value – It is the remaining part of the line after tab character.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34625" y="532950"/>
            <a:ext cx="8497800" cy="40464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GB" sz="1500">
                <a:highlight>
                  <a:srgbClr val="FFFFFF"/>
                </a:highlight>
              </a:rPr>
              <a:t>1.Resource Manager (RM)</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It is the master daemon of Yarn.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RM manages the global assignments of resources (CPU and memory) among all the applications.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It arbitrates system resources between competing applications.</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Resource Manager has two Main components:</a:t>
            </a:r>
            <a:endParaRPr sz="1500">
              <a:highlight>
                <a:srgbClr val="FFFFFF"/>
              </a:highlight>
            </a:endParaRPr>
          </a:p>
          <a:p>
            <a:pPr indent="-323850" lvl="1" marL="914400" rtl="0" algn="l">
              <a:lnSpc>
                <a:spcPct val="150000"/>
              </a:lnSpc>
              <a:spcBef>
                <a:spcPts val="0"/>
              </a:spcBef>
              <a:spcAft>
                <a:spcPts val="0"/>
              </a:spcAft>
              <a:buSzPts val="1500"/>
              <a:buChar char="○"/>
            </a:pPr>
            <a:r>
              <a:rPr lang="en-GB" sz="1500">
                <a:highlight>
                  <a:srgbClr val="FFFFFF"/>
                </a:highlight>
              </a:rPr>
              <a:t>Scheduler</a:t>
            </a:r>
            <a:endParaRPr sz="1500">
              <a:highlight>
                <a:srgbClr val="FFFFFF"/>
              </a:highlight>
            </a:endParaRPr>
          </a:p>
          <a:p>
            <a:pPr indent="-323850" lvl="1" marL="914400" rtl="0" algn="l">
              <a:lnSpc>
                <a:spcPct val="150000"/>
              </a:lnSpc>
              <a:spcBef>
                <a:spcPts val="0"/>
              </a:spcBef>
              <a:spcAft>
                <a:spcPts val="0"/>
              </a:spcAft>
              <a:buSzPts val="1500"/>
              <a:buChar char="○"/>
            </a:pPr>
            <a:r>
              <a:rPr lang="en-GB" sz="1500">
                <a:highlight>
                  <a:srgbClr val="FFFFFF"/>
                </a:highlight>
              </a:rPr>
              <a:t>Application manager</a:t>
            </a:r>
            <a:endParaRPr/>
          </a:p>
          <a:p>
            <a:pPr indent="0" lvl="0" marL="914400" rtl="0" algn="l">
              <a:lnSpc>
                <a:spcPct val="150000"/>
              </a:lnSpc>
              <a:spcBef>
                <a:spcPts val="2200"/>
              </a:spcBef>
              <a:spcAft>
                <a:spcPts val="0"/>
              </a:spcAft>
              <a:buNone/>
            </a:pPr>
            <a:r>
              <a:t/>
            </a:r>
            <a:endParaRPr sz="1500">
              <a:highlight>
                <a:srgbClr val="FFFFFF"/>
              </a:highlight>
            </a:endParaRPr>
          </a:p>
          <a:p>
            <a:pPr indent="0" lvl="0" marL="0" rtl="0" algn="l">
              <a:lnSpc>
                <a:spcPct val="150000"/>
              </a:lnSpc>
              <a:spcBef>
                <a:spcPts val="1400"/>
              </a:spcBef>
              <a:spcAft>
                <a:spcPts val="1200"/>
              </a:spcAft>
              <a:buNone/>
            </a:pPr>
            <a:r>
              <a:t/>
            </a:r>
            <a:endParaRPr sz="15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2"/>
          <p:cNvSpPr txBox="1"/>
          <p:nvPr>
            <p:ph idx="1" type="body"/>
          </p:nvPr>
        </p:nvSpPr>
        <p:spPr>
          <a:xfrm>
            <a:off x="309850" y="495750"/>
            <a:ext cx="8522400" cy="40836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4. SequenceFileInputFormat</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It is an InputFormat which reads sequence files.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Sequence files are binary files. These files also store sequences of binary key-value pairs. These are block-compressed and provide direct serialization and deserialization of several arbitrary data.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Hence, Key &amp; Value both are user-defined.</a:t>
            </a:r>
            <a:endParaRPr sz="1500">
              <a:highlight>
                <a:srgbClr val="FFFFFF"/>
              </a:highlight>
            </a:endParaRPr>
          </a:p>
          <a:p>
            <a:pPr indent="0" lvl="0" marL="0" rtl="0" algn="l">
              <a:spcBef>
                <a:spcPts val="1400"/>
              </a:spcBef>
              <a:spcAft>
                <a:spcPts val="1200"/>
              </a:spcAft>
              <a:buNone/>
            </a:pPr>
            <a:r>
              <a:t/>
            </a:r>
            <a:endParaRPr sz="15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3"/>
          <p:cNvSpPr txBox="1"/>
          <p:nvPr>
            <p:ph idx="1" type="body"/>
          </p:nvPr>
        </p:nvSpPr>
        <p:spPr>
          <a:xfrm>
            <a:off x="309850" y="483375"/>
            <a:ext cx="8522400" cy="40959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5. SequenceFileAsTextInputFormat</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It is the variant of SequenceFileInputFormat.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This format converts the sequence file key values to Text objects.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So, it performs conversion by calling ‘tostring()’ on the keys and values.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Hence, SequenceFileAsTextInputFormat makes sequence files suitable input for streaming.</a:t>
            </a:r>
            <a:endParaRPr sz="1500"/>
          </a:p>
          <a:p>
            <a:pPr indent="0" lvl="0" marL="0" marR="0" rtl="0" algn="l">
              <a:lnSpc>
                <a:spcPct val="150000"/>
              </a:lnSpc>
              <a:spcBef>
                <a:spcPts val="1400"/>
              </a:spcBef>
              <a:spcAft>
                <a:spcPts val="0"/>
              </a:spcAft>
              <a:buNone/>
            </a:pPr>
            <a:r>
              <a:rPr b="1" lang="en-GB" sz="1500">
                <a:highlight>
                  <a:srgbClr val="FFFFFF"/>
                </a:highlight>
              </a:rPr>
              <a:t>6. SequenceFileAsBinaryInputFormat</a:t>
            </a:r>
            <a:endParaRPr b="1" sz="1500">
              <a:highlight>
                <a:srgbClr val="FFFFFF"/>
              </a:highlight>
            </a:endParaRPr>
          </a:p>
          <a:p>
            <a:pPr indent="-323850" lvl="0" marL="457200" marR="0" rtl="0" algn="l">
              <a:lnSpc>
                <a:spcPct val="150000"/>
              </a:lnSpc>
              <a:spcBef>
                <a:spcPts val="1100"/>
              </a:spcBef>
              <a:spcAft>
                <a:spcPts val="0"/>
              </a:spcAft>
              <a:buSzPts val="1500"/>
              <a:buChar char="●"/>
            </a:pPr>
            <a:r>
              <a:rPr lang="en-GB" sz="1500">
                <a:highlight>
                  <a:srgbClr val="FFFFFF"/>
                </a:highlight>
              </a:rPr>
              <a:t>By using SequenceFileInputFormat we can extract the sequence file’s keys and values as an opaque binary object.</a:t>
            </a:r>
            <a:endParaRPr sz="1350">
              <a:highlight>
                <a:srgbClr val="FFFFFF"/>
              </a:highlight>
            </a:endParaRPr>
          </a:p>
          <a:p>
            <a:pPr indent="0" lvl="0" marL="0" rtl="0" algn="l">
              <a:lnSpc>
                <a:spcPct val="150000"/>
              </a:lnSpc>
              <a:spcBef>
                <a:spcPts val="1100"/>
              </a:spcBef>
              <a:spcAft>
                <a:spcPts val="1200"/>
              </a:spcAft>
              <a:buNone/>
            </a:pPr>
            <a:r>
              <a:t/>
            </a:r>
            <a:endParaRPr sz="15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4"/>
          <p:cNvSpPr txBox="1"/>
          <p:nvPr>
            <p:ph idx="1" type="body"/>
          </p:nvPr>
        </p:nvSpPr>
        <p:spPr>
          <a:xfrm>
            <a:off x="285050" y="545325"/>
            <a:ext cx="8547300" cy="40338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7. NlineInputFormat</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It is another form of TextInputFormat where the keys are byte offset of the line and values are contents of the line.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So, each mapper receives a variable number of lines of input with TextInputFormat and KeyValueTextInputFormat.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The number depends on the size of the split. Also, depends on the length of the lines.</a:t>
            </a:r>
            <a:endParaRPr sz="1500">
              <a:highlight>
                <a:srgbClr val="FFFFFF"/>
              </a:highlight>
            </a:endParaRPr>
          </a:p>
          <a:p>
            <a:pPr indent="0" lvl="0" marL="457200" rtl="0" algn="l">
              <a:lnSpc>
                <a:spcPct val="150000"/>
              </a:lnSpc>
              <a:spcBef>
                <a:spcPts val="1400"/>
              </a:spcBef>
              <a:spcAft>
                <a:spcPts val="1200"/>
              </a:spcAft>
              <a:buNone/>
            </a:pPr>
            <a:r>
              <a:t/>
            </a:r>
            <a:endParaRPr sz="15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5"/>
          <p:cNvSpPr txBox="1"/>
          <p:nvPr>
            <p:ph idx="1" type="body"/>
          </p:nvPr>
        </p:nvSpPr>
        <p:spPr>
          <a:xfrm>
            <a:off x="285050" y="545325"/>
            <a:ext cx="8547300" cy="40341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SzPts val="1500"/>
              <a:buChar char="●"/>
            </a:pPr>
            <a:r>
              <a:rPr lang="en-GB" sz="1500">
                <a:highlight>
                  <a:srgbClr val="FFFFFF"/>
                </a:highlight>
              </a:rPr>
              <a:t>So, if want our mapper to receive a fixed number of lines of input, then we use NLineInputFormat.</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N- It is the number of lines of input that each mapper receives.</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By default (N=1), each mapper receives exactly one line of input.</a:t>
            </a:r>
            <a:endParaRPr sz="1500">
              <a:highlight>
                <a:srgbClr val="FFFFFF"/>
              </a:highlight>
            </a:endParaRPr>
          </a:p>
          <a:p>
            <a:pPr indent="-323850" lvl="0" marL="457200" marR="0" rtl="0" algn="l">
              <a:lnSpc>
                <a:spcPct val="150000"/>
              </a:lnSpc>
              <a:spcBef>
                <a:spcPts val="0"/>
              </a:spcBef>
              <a:spcAft>
                <a:spcPts val="0"/>
              </a:spcAft>
              <a:buSzPts val="1500"/>
              <a:buChar char="●"/>
            </a:pPr>
            <a:r>
              <a:rPr lang="en-GB" sz="1500">
                <a:highlight>
                  <a:srgbClr val="FFFFFF"/>
                </a:highlight>
              </a:rPr>
              <a:t>Suppose N=2, then each split contains two lines. So, one mapper receives the first two Key-Value pairs. Another mapper receives the second two key-value pairs.</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6"/>
          <p:cNvSpPr txBox="1"/>
          <p:nvPr>
            <p:ph idx="1" type="body"/>
          </p:nvPr>
        </p:nvSpPr>
        <p:spPr>
          <a:xfrm>
            <a:off x="309850" y="607300"/>
            <a:ext cx="8522400" cy="39720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8. DBInputFormat</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This InputFormat reads data from a relational database, using JDBC.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It also loads small datasets, perhaps for joining with large datasets from HDFS using MultipleInputs. Hence,</a:t>
            </a:r>
            <a:endParaRPr sz="1500">
              <a:highlight>
                <a:srgbClr val="FFFFFF"/>
              </a:highlight>
            </a:endParaRPr>
          </a:p>
          <a:p>
            <a:pPr indent="-323850" lvl="1" marL="914400" rtl="0" algn="l">
              <a:lnSpc>
                <a:spcPct val="150000"/>
              </a:lnSpc>
              <a:spcBef>
                <a:spcPts val="1000"/>
              </a:spcBef>
              <a:spcAft>
                <a:spcPts val="0"/>
              </a:spcAft>
              <a:buSzPts val="1500"/>
              <a:buChar char="○"/>
            </a:pPr>
            <a:r>
              <a:rPr lang="en-GB" sz="1500">
                <a:highlight>
                  <a:srgbClr val="FFFFFF"/>
                </a:highlight>
              </a:rPr>
              <a:t>Key – LongWritables</a:t>
            </a:r>
            <a:endParaRPr sz="1500">
              <a:highlight>
                <a:srgbClr val="FFFFFF"/>
              </a:highlight>
            </a:endParaRPr>
          </a:p>
          <a:p>
            <a:pPr indent="-323850" lvl="1" marL="914400" rtl="0" algn="l">
              <a:lnSpc>
                <a:spcPct val="150000"/>
              </a:lnSpc>
              <a:spcBef>
                <a:spcPts val="1000"/>
              </a:spcBef>
              <a:spcAft>
                <a:spcPts val="0"/>
              </a:spcAft>
              <a:buSzPts val="1500"/>
              <a:buChar char="○"/>
            </a:pPr>
            <a:r>
              <a:rPr lang="en-GB" sz="1500">
                <a:highlight>
                  <a:srgbClr val="FFFFFF"/>
                </a:highlight>
              </a:rPr>
              <a:t>Value – DBWritables.</a:t>
            </a:r>
            <a:endParaRPr sz="1500">
              <a:highlight>
                <a:srgbClr val="FFFFFF"/>
              </a:highlight>
            </a:endParaRPr>
          </a:p>
          <a:p>
            <a:pPr indent="0" lvl="0" marL="0" rtl="0" algn="l">
              <a:lnSpc>
                <a:spcPct val="150000"/>
              </a:lnSpc>
              <a:spcBef>
                <a:spcPts val="2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09850" y="594900"/>
            <a:ext cx="8522400" cy="3984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b="1" lang="en-GB" sz="1500">
                <a:highlight>
                  <a:srgbClr val="FFFFFF"/>
                </a:highlight>
              </a:rPr>
              <a:t>a) Scheduler</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The scheduler is responsible for allocating the resources to the running application. </a:t>
            </a:r>
            <a:endParaRPr sz="1500">
              <a:highlight>
                <a:srgbClr val="FFFFFF"/>
              </a:highlight>
            </a:endParaRPr>
          </a:p>
          <a:p>
            <a:pPr indent="-323850" lvl="0" marL="457200" rtl="0" algn="l">
              <a:lnSpc>
                <a:spcPct val="150000"/>
              </a:lnSpc>
              <a:spcBef>
                <a:spcPts val="1400"/>
              </a:spcBef>
              <a:spcAft>
                <a:spcPts val="0"/>
              </a:spcAft>
              <a:buSzPts val="1500"/>
              <a:buChar char="●"/>
            </a:pPr>
            <a:r>
              <a:rPr lang="en-GB" sz="1500">
                <a:highlight>
                  <a:srgbClr val="FFFFFF"/>
                </a:highlight>
              </a:rPr>
              <a:t>The scheduler is pure scheduler it means that it performs no monitoring no tracking for the application and even doesn’t guarantees about restarting failed tasks either due to application failure or hardware failures.</a:t>
            </a:r>
            <a:endParaRPr sz="1500">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b="1" lang="en-GB" sz="1500">
                <a:highlight>
                  <a:srgbClr val="FFFFFF"/>
                </a:highlight>
              </a:rPr>
              <a:t>b) Application Manager</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It manages running Application Masters in the cluster, i.e., it is responsible for starting application masters and for monitoring and restarting them on different nodes in case of failures.</a:t>
            </a:r>
            <a:endParaRPr sz="1500">
              <a:highlight>
                <a:srgbClr val="FFFFFF"/>
              </a:highlight>
            </a:endParaRPr>
          </a:p>
          <a:p>
            <a:pPr indent="0" lvl="0" marL="0" rtl="0" algn="l">
              <a:lnSpc>
                <a:spcPct val="150000"/>
              </a:lnSpc>
              <a:spcBef>
                <a:spcPts val="1400"/>
              </a:spcBef>
              <a:spcAft>
                <a:spcPts val="2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297450" y="557725"/>
            <a:ext cx="8535000" cy="40215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highlight>
                  <a:srgbClr val="FFFFFF"/>
                </a:highlight>
              </a:rPr>
              <a:t>2. Node Manager (NM)</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It is the slave daemon of Yarn. NM is responsible for containers monitoring their resource usage and reporting the same to the ResourceManager.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Manage the user process on that machine. Yarn NodeManager also tracks the health of the node on which it is running.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The design also allows plugging long-running auxiliary services to the NM; these are application-specific services, specified as part of the configurations and loaded by the NM during startup. </a:t>
            </a:r>
            <a:endParaRPr sz="1500">
              <a:highlight>
                <a:srgbClr val="FFFFFF"/>
              </a:highlight>
            </a:endParaRPr>
          </a:p>
          <a:p>
            <a:pPr indent="-323850" lvl="0" marL="457200" rtl="0" algn="l">
              <a:lnSpc>
                <a:spcPct val="150000"/>
              </a:lnSpc>
              <a:spcBef>
                <a:spcPts val="0"/>
              </a:spcBef>
              <a:spcAft>
                <a:spcPts val="0"/>
              </a:spcAft>
              <a:buSzPts val="1500"/>
              <a:buChar char="●"/>
            </a:pPr>
            <a:r>
              <a:rPr lang="en-GB" sz="1500">
                <a:highlight>
                  <a:srgbClr val="FFFFFF"/>
                </a:highlight>
              </a:rPr>
              <a:t>A shuffle is a typical auxiliary service by the NMs for MapReduce applications on YARN</a:t>
            </a:r>
            <a:endParaRPr sz="1500">
              <a:highlight>
                <a:srgbClr val="FFFFFF"/>
              </a:highlight>
            </a:endParaRPr>
          </a:p>
          <a:p>
            <a:pPr indent="0" lvl="0" marL="457200" rtl="0" algn="l">
              <a:lnSpc>
                <a:spcPct val="150000"/>
              </a:lnSpc>
              <a:spcBef>
                <a:spcPts val="140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34625" y="545325"/>
            <a:ext cx="8497800" cy="40338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highlight>
                  <a:srgbClr val="FFFFFF"/>
                </a:highlight>
              </a:rPr>
              <a:t>3. Application Master (AM)</a:t>
            </a:r>
            <a:endParaRPr b="1" sz="1500">
              <a:highlight>
                <a:srgbClr val="FFFFFF"/>
              </a:highlight>
            </a:endParaRPr>
          </a:p>
          <a:p>
            <a:pPr indent="-323850" lvl="0" marL="457200" rtl="0" algn="l">
              <a:lnSpc>
                <a:spcPct val="150000"/>
              </a:lnSpc>
              <a:spcBef>
                <a:spcPts val="1100"/>
              </a:spcBef>
              <a:spcAft>
                <a:spcPts val="0"/>
              </a:spcAft>
              <a:buSzPts val="1500"/>
              <a:buChar char="●"/>
            </a:pPr>
            <a:r>
              <a:rPr lang="en-GB" sz="1500">
                <a:highlight>
                  <a:srgbClr val="FFFFFF"/>
                </a:highlight>
              </a:rPr>
              <a:t>One application master runs per application.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It negotiates resources from the resource manager and works with the node manager. </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It Manages the application life cycle.</a:t>
            </a:r>
            <a:endParaRPr sz="1500">
              <a:highlight>
                <a:srgbClr val="FFFFFF"/>
              </a:highlight>
            </a:endParaRPr>
          </a:p>
          <a:p>
            <a:pPr indent="-323850" lvl="0" marL="457200" rtl="0" algn="l">
              <a:lnSpc>
                <a:spcPct val="150000"/>
              </a:lnSpc>
              <a:spcBef>
                <a:spcPts val="1000"/>
              </a:spcBef>
              <a:spcAft>
                <a:spcPts val="0"/>
              </a:spcAft>
              <a:buSzPts val="1500"/>
              <a:buChar char="●"/>
            </a:pPr>
            <a:r>
              <a:rPr lang="en-GB" sz="1500">
                <a:highlight>
                  <a:srgbClr val="FFFFFF"/>
                </a:highlight>
              </a:rPr>
              <a:t>The AM acquires containers from the RM’s Scheduler before contacting the corresponding NMs to start the application’s individual tasks.</a:t>
            </a:r>
            <a:endParaRPr sz="1500">
              <a:highlight>
                <a:srgbClr val="FFFFFF"/>
              </a:highlight>
            </a:endParaRPr>
          </a:p>
          <a:p>
            <a:pPr indent="0" lvl="0" marL="0" rtl="0" algn="l">
              <a:lnSpc>
                <a:spcPct val="150000"/>
              </a:lnSpc>
              <a:spcBef>
                <a:spcPts val="100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