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PT Sans Narrow"/>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5b36663f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5b36663f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5b36663f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5b36663f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5b36663f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5b36663f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5b36663f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5b36663f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b36663f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b36663f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5b36663f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5b36663f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5b36663f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5b36663f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5b36663f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5b36663f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5b36663f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5b36663f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5b36663f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5b36663f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d5fcea671ec4cc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d5fcea671ec4cc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5b36663f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5b36663f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b36663f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5b36663f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5b36663f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5b36663f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5b36663f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5b36663f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5b36663f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5b36663f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5b36663f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5b36663f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5b36663f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5b36663f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5b36663f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5b36663f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5b36663f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5b36663f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5b36663f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5b36663f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5b3666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5b3666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5b36663f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5b36663f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5b36663fe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5b36663fe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5b36663f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5b36663f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5b36663f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5b36663f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5b36663f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5b36663f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5b36663fe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5b36663fe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5b36663f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5b36663f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5b36663f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5b36663f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5b36663f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5b36663f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5b36663f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5b36663f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b36663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b36663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5b36663f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5b36663f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5b36663f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5b36663f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5b36663f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5b36663f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5b36663f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5b36663f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5b36663fe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5b36663fe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5b36663f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5b36663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5b36663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5b36663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5b36663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5b36663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5b36663f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5b36663f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5b36663f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5b36663f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c-language-set-1-introduction/" TargetMode="External"/><Relationship Id="rId4" Type="http://schemas.openxmlformats.org/officeDocument/2006/relationships/hyperlink" Target="https://www.geeksforgeeks.org/differences-jdk-jre-jvm/" TargetMode="External"/><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eeksforgeeks.org/java-class-file/" TargetMode="External"/><Relationship Id="rId4" Type="http://schemas.openxmlformats.org/officeDocument/2006/relationships/hyperlink" Target="https://www.geeksforgeeks.org/jvm-works-jvm-architecture/" TargetMode="Externa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eeksforgeeks.org/singleton-class-java/"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scala-programming-language/" TargetMode="Externa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eeksforgeeks.org/jvm-works-jvm-architecture/" TargetMode="External"/><Relationship Id="rId4" Type="http://schemas.openxmlformats.org/officeDocument/2006/relationships/hyperlink" Target="https://www.geeksforgeeks.org/how-to-be-a-javascript-developer-without-knowing-javascript/" TargetMode="External"/><Relationship Id="rId5" Type="http://schemas.openxmlformats.org/officeDocument/2006/relationships/hyperlink" Target="https://www.geeksforgeeks.org/how-to-be-a-javascript-developer-without-knowing-javascript/" TargetMode="External"/><Relationship Id="rId6"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de.geeksforgeeks.org/" TargetMode="External"/><Relationship Id="rId4" Type="http://schemas.openxmlformats.org/officeDocument/2006/relationships/hyperlink" Target="https://scalafiddle.io/" TargetMode="External"/><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63323"/>
            <a:ext cx="7136700" cy="198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8000"/>
              <a:t>SCALA</a:t>
            </a:r>
            <a:endParaRPr sz="8000"/>
          </a:p>
        </p:txBody>
      </p:sp>
      <p:pic>
        <p:nvPicPr>
          <p:cNvPr id="67" name="Google Shape;67;p13"/>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656875"/>
            <a:ext cx="8520600" cy="39123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273239"/>
              </a:buClr>
              <a:buSzPts val="1500"/>
              <a:buChar char="●"/>
            </a:pPr>
            <a:r>
              <a:rPr b="1" lang="en-GB" sz="1500">
                <a:solidFill>
                  <a:srgbClr val="273239"/>
                </a:solidFill>
                <a:highlight>
                  <a:srgbClr val="FFFFFF"/>
                </a:highlight>
                <a:latin typeface="Bookman Old Style"/>
                <a:ea typeface="Bookman Old Style"/>
                <a:cs typeface="Bookman Old Style"/>
                <a:sym typeface="Bookman Old Style"/>
              </a:rPr>
              <a:t>Statically Typed: </a:t>
            </a:r>
            <a:r>
              <a:rPr lang="en-GB" sz="1500">
                <a:solidFill>
                  <a:srgbClr val="273239"/>
                </a:solidFill>
                <a:highlight>
                  <a:srgbClr val="FFFFFF"/>
                </a:highlight>
                <a:latin typeface="Bookman Old Style"/>
                <a:ea typeface="Bookman Old Style"/>
                <a:cs typeface="Bookman Old Style"/>
                <a:sym typeface="Bookman Old Style"/>
              </a:rPr>
              <a:t>The process of verifying and enforcing the constraints of types is done at compile time in Scala. Unlike other statically typed programming languages like C++, </a:t>
            </a:r>
            <a:r>
              <a:rPr lang="en-GB" sz="1500">
                <a:solidFill>
                  <a:srgbClr val="273239"/>
                </a:solidFill>
                <a:highlight>
                  <a:srgbClr val="FFFFFF"/>
                </a:highlight>
                <a:uFill>
                  <a:noFill/>
                </a:uFill>
                <a:latin typeface="Bookman Old Style"/>
                <a:ea typeface="Bookman Old Style"/>
                <a:cs typeface="Bookman Old Style"/>
                <a:sym typeface="Bookman Old Style"/>
                <a:hlinkClick r:id="rId3">
                  <a:extLst>
                    <a:ext uri="{A12FA001-AC4F-418D-AE19-62706E023703}">
                      <ahyp:hlinkClr val="tx"/>
                    </a:ext>
                  </a:extLst>
                </a:hlinkClick>
              </a:rPr>
              <a:t>C</a:t>
            </a:r>
            <a:r>
              <a:rPr lang="en-GB" sz="1500">
                <a:solidFill>
                  <a:srgbClr val="273239"/>
                </a:solidFill>
                <a:highlight>
                  <a:srgbClr val="FFFFFF"/>
                </a:highlight>
                <a:latin typeface="Bookman Old Style"/>
                <a:ea typeface="Bookman Old Style"/>
                <a:cs typeface="Bookman Old Style"/>
                <a:sym typeface="Bookman Old Style"/>
              </a:rPr>
              <a:t>, etc., Scala doesn’t expect the redundant type information from the user. In most cases, the user has no need to specify a type.</a:t>
            </a:r>
            <a:endParaRPr sz="1500">
              <a:solidFill>
                <a:srgbClr val="273239"/>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273239"/>
              </a:buClr>
              <a:buSzPts val="1500"/>
              <a:buChar char="●"/>
            </a:pPr>
            <a:r>
              <a:rPr b="1" lang="en-GB" sz="1500">
                <a:solidFill>
                  <a:srgbClr val="273239"/>
                </a:solidFill>
                <a:highlight>
                  <a:srgbClr val="FFFFFF"/>
                </a:highlight>
                <a:latin typeface="Bookman Old Style"/>
                <a:ea typeface="Bookman Old Style"/>
                <a:cs typeface="Bookman Old Style"/>
                <a:sym typeface="Bookman Old Style"/>
              </a:rPr>
              <a:t>Extensible:</a:t>
            </a:r>
            <a:r>
              <a:rPr lang="en-GB" sz="1500">
                <a:solidFill>
                  <a:srgbClr val="273239"/>
                </a:solidFill>
                <a:highlight>
                  <a:srgbClr val="FFFFFF"/>
                </a:highlight>
                <a:latin typeface="Bookman Old Style"/>
                <a:ea typeface="Bookman Old Style"/>
                <a:cs typeface="Bookman Old Style"/>
                <a:sym typeface="Bookman Old Style"/>
              </a:rPr>
              <a:t> New language constructs can be added to Scala in form of libraries. Scala is designed to interpolate with the </a:t>
            </a:r>
            <a:r>
              <a:rPr lang="en-GB" sz="1500">
                <a:solidFill>
                  <a:srgbClr val="273239"/>
                </a:solidFill>
                <a:highlight>
                  <a:srgbClr val="FFFFFF"/>
                </a:highlight>
                <a:uFill>
                  <a:noFill/>
                </a:uFill>
                <a:latin typeface="Bookman Old Style"/>
                <a:ea typeface="Bookman Old Style"/>
                <a:cs typeface="Bookman Old Style"/>
                <a:sym typeface="Bookman Old Style"/>
                <a:hlinkClick r:id="rId4">
                  <a:extLst>
                    <a:ext uri="{A12FA001-AC4F-418D-AE19-62706E023703}">
                      <ahyp:hlinkClr val="tx"/>
                    </a:ext>
                  </a:extLst>
                </a:hlinkClick>
              </a:rPr>
              <a:t>JRE(Java Runtime Environment)</a:t>
            </a:r>
            <a:r>
              <a:rPr lang="en-GB" sz="1500">
                <a:solidFill>
                  <a:srgbClr val="273239"/>
                </a:solidFill>
                <a:highlight>
                  <a:srgbClr val="FFFFFF"/>
                </a:highlight>
                <a:latin typeface="Bookman Old Style"/>
                <a:ea typeface="Bookman Old Style"/>
                <a:cs typeface="Bookman Old Style"/>
                <a:sym typeface="Bookman Old Style"/>
              </a:rPr>
              <a:t>.</a:t>
            </a:r>
            <a:endParaRPr/>
          </a:p>
        </p:txBody>
      </p:sp>
      <p:pic>
        <p:nvPicPr>
          <p:cNvPr id="126" name="Google Shape;126;p22"/>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311700" y="557725"/>
            <a:ext cx="8520600" cy="4011300"/>
          </a:xfrm>
          <a:prstGeom prst="rect">
            <a:avLst/>
          </a:prstGeom>
        </p:spPr>
        <p:txBody>
          <a:bodyPr anchorCtr="0" anchor="t" bIns="91425" lIns="91425" spcFirstLastPara="1" rIns="91425" wrap="square" tIns="91425">
            <a:normAutofit/>
          </a:bodyPr>
          <a:lstStyle/>
          <a:p>
            <a:pPr indent="-323850" lvl="0" marL="685800" rtl="0" algn="l">
              <a:lnSpc>
                <a:spcPct val="150000"/>
              </a:lnSpc>
              <a:spcBef>
                <a:spcPts val="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Concurrent &amp; Synchronize Processing:</a:t>
            </a:r>
            <a:r>
              <a:rPr lang="en-GB" sz="1500">
                <a:solidFill>
                  <a:srgbClr val="000000"/>
                </a:solidFill>
                <a:highlight>
                  <a:srgbClr val="FFFFFF"/>
                </a:highlight>
                <a:latin typeface="Bookman Old Style"/>
                <a:ea typeface="Bookman Old Style"/>
                <a:cs typeface="Bookman Old Style"/>
                <a:sym typeface="Bookman Old Style"/>
              </a:rPr>
              <a:t> Scala allows the user to write the codes in an immutable manner that makes it easy to apply the parallelism(Synchronize) and concurrency.</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Run on JVM &amp; Can Execute Java Code:</a:t>
            </a:r>
            <a:r>
              <a:rPr lang="en-GB" sz="1500">
                <a:solidFill>
                  <a:srgbClr val="000000"/>
                </a:solidFill>
                <a:highlight>
                  <a:srgbClr val="FFFFFF"/>
                </a:highlight>
                <a:latin typeface="Bookman Old Style"/>
                <a:ea typeface="Bookman Old Style"/>
                <a:cs typeface="Bookman Old Style"/>
                <a:sym typeface="Bookman Old Style"/>
              </a:rPr>
              <a:t> Java and Scala have a common runtime environment. So the user can easily move from Java to Scala. The Scala compiler compiles the program into</a:t>
            </a:r>
            <a:r>
              <a:rPr i="1" lang="en-GB" sz="1500">
                <a:solidFill>
                  <a:srgbClr val="000000"/>
                </a:solidFill>
                <a:highlight>
                  <a:srgbClr val="FFFFFF"/>
                </a:highlight>
                <a:latin typeface="Bookman Old Style"/>
                <a:ea typeface="Bookman Old Style"/>
                <a:cs typeface="Bookman Old Style"/>
                <a:sym typeface="Bookman Old Style"/>
              </a:rPr>
              <a:t> </a:t>
            </a:r>
            <a:r>
              <a:rPr b="1" i="1" lang="en-GB" sz="1500" u="sng">
                <a:solidFill>
                  <a:srgbClr val="000000"/>
                </a:solidFill>
                <a:highlight>
                  <a:srgbClr val="FFFFFF"/>
                </a:highlight>
                <a:latin typeface="Bookman Old Style"/>
                <a:ea typeface="Bookman Old Style"/>
                <a:cs typeface="Bookman Old Style"/>
                <a:sym typeface="Bookman Old Style"/>
                <a:hlinkClick r:id="rId3">
                  <a:extLst>
                    <a:ext uri="{A12FA001-AC4F-418D-AE19-62706E023703}">
                      <ahyp:hlinkClr val="tx"/>
                    </a:ext>
                  </a:extLst>
                </a:hlinkClick>
              </a:rPr>
              <a:t>.class file</a:t>
            </a:r>
            <a:r>
              <a:rPr lang="en-GB" sz="1500">
                <a:solidFill>
                  <a:srgbClr val="000000"/>
                </a:solidFill>
                <a:highlight>
                  <a:srgbClr val="FFFFFF"/>
                </a:highlight>
                <a:latin typeface="Bookman Old Style"/>
                <a:ea typeface="Bookman Old Style"/>
                <a:cs typeface="Bookman Old Style"/>
                <a:sym typeface="Bookman Old Style"/>
              </a:rPr>
              <a:t>, containing the Bytecode that can be executed by </a:t>
            </a:r>
            <a:r>
              <a:rPr i="1" lang="en-GB" sz="1500" u="sng">
                <a:solidFill>
                  <a:srgbClr val="000000"/>
                </a:solidFill>
                <a:highlight>
                  <a:srgbClr val="FFFFFF"/>
                </a:highlight>
                <a:latin typeface="Bookman Old Style"/>
                <a:ea typeface="Bookman Old Style"/>
                <a:cs typeface="Bookman Old Style"/>
                <a:sym typeface="Bookman Old Style"/>
                <a:hlinkClick r:id="rId4">
                  <a:extLst>
                    <a:ext uri="{A12FA001-AC4F-418D-AE19-62706E023703}">
                      <ahyp:hlinkClr val="tx"/>
                    </a:ext>
                  </a:extLst>
                </a:hlinkClick>
              </a:rPr>
              <a:t>JVM</a:t>
            </a:r>
            <a:r>
              <a:rPr lang="en-GB" sz="1500">
                <a:solidFill>
                  <a:srgbClr val="000000"/>
                </a:solidFill>
                <a:highlight>
                  <a:srgbClr val="FFFFFF"/>
                </a:highlight>
                <a:latin typeface="Bookman Old Style"/>
                <a:ea typeface="Bookman Old Style"/>
                <a:cs typeface="Bookman Old Style"/>
                <a:sym typeface="Bookman Old Style"/>
              </a:rPr>
              <a:t>. All the classes of Java SDK can be used by Scala. With the help of Scala user can customize the Java classes.</a:t>
            </a:r>
            <a:endParaRPr sz="1500">
              <a:solidFill>
                <a:srgbClr val="000000"/>
              </a:solidFill>
              <a:latin typeface="Bookman Old Style"/>
              <a:ea typeface="Bookman Old Style"/>
              <a:cs typeface="Bookman Old Style"/>
              <a:sym typeface="Bookman Old Style"/>
            </a:endParaRPr>
          </a:p>
        </p:txBody>
      </p:sp>
      <p:pic>
        <p:nvPicPr>
          <p:cNvPr id="132" name="Google Shape;132;p23"/>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Scala’s complex features provided the better coding and efficiency in performance.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Tuples, macros, and functions are the advancements in Scala.</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incorporates the object-oriented and functional programming which in turn make it a powerful language.</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is highly scalable and thus provides a better support for backend operations.</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1200"/>
              </a:spcAft>
              <a:buNone/>
            </a:pPr>
            <a:r>
              <a:t/>
            </a:r>
            <a:endParaRPr sz="1500">
              <a:latin typeface="Bookman Old Style"/>
              <a:ea typeface="Bookman Old Style"/>
              <a:cs typeface="Bookman Old Style"/>
              <a:sym typeface="Bookman Old Style"/>
            </a:endParaRPr>
          </a:p>
        </p:txBody>
      </p:sp>
      <p:pic>
        <p:nvPicPr>
          <p:cNvPr id="139" name="Google Shape;139;p2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311700" y="582525"/>
            <a:ext cx="8520600" cy="39864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reduces the risk associated with the thread-safety which is higher in Java.</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Due to the functional approach, generally, a user ends up with fewer lines of codes and bugs which result in higher productivity and quality.</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Due to lazy computation, Scala computes the expressions only when they are required in the program.</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rgbClr val="FFFFFF"/>
                </a:highlight>
                <a:latin typeface="Bookman Old Style"/>
                <a:ea typeface="Bookman Old Style"/>
                <a:cs typeface="Bookman Old Style"/>
                <a:sym typeface="Bookman Old Style"/>
              </a:rPr>
              <a:t>There are no static methods and variables in Scala. It uses the </a:t>
            </a:r>
            <a:r>
              <a:rPr lang="en-GB" sz="1500" u="sng">
                <a:solidFill>
                  <a:srgbClr val="000000"/>
                </a:solidFill>
                <a:highlight>
                  <a:srgbClr val="FFFFFF"/>
                </a:highlight>
                <a:latin typeface="Bookman Old Style"/>
                <a:ea typeface="Bookman Old Style"/>
                <a:cs typeface="Bookman Old Style"/>
                <a:sym typeface="Bookman Old Style"/>
                <a:hlinkClick r:id="rId3">
                  <a:extLst>
                    <a:ext uri="{A12FA001-AC4F-418D-AE19-62706E023703}">
                      <ahyp:hlinkClr val="tx"/>
                    </a:ext>
                  </a:extLst>
                </a:hlinkClick>
              </a:rPr>
              <a:t>singleton</a:t>
            </a:r>
            <a:r>
              <a:rPr lang="en-GB" sz="1500">
                <a:solidFill>
                  <a:srgbClr val="000000"/>
                </a:solidFill>
                <a:highlight>
                  <a:srgbClr val="FFFFFF"/>
                </a:highlight>
                <a:latin typeface="Bookman Old Style"/>
                <a:ea typeface="Bookman Old Style"/>
                <a:cs typeface="Bookman Old Style"/>
                <a:sym typeface="Bookman Old Style"/>
              </a:rPr>
              <a:t> object(class with one object in the source file).</a:t>
            </a:r>
            <a:endParaRPr sz="1500">
              <a:solidFill>
                <a:srgbClr val="000000"/>
              </a:solidFill>
              <a:latin typeface="Bookman Old Style"/>
              <a:ea typeface="Bookman Old Style"/>
              <a:cs typeface="Bookman Old Style"/>
              <a:sym typeface="Bookman Old Style"/>
            </a:endParaRPr>
          </a:p>
        </p:txBody>
      </p:sp>
      <p:pic>
        <p:nvPicPr>
          <p:cNvPr id="145" name="Google Shape;145;p2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Sometimes, two approaches make the Scala hard to understand.</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There is a limited number of Scala developers available in comparison to Java developers.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has no true-tail recursive optimization as it runs on JVM.</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always revolves around the object-oriented concept because every function is value and every value is an object in Scala.</a:t>
            </a:r>
            <a:endParaRPr/>
          </a:p>
        </p:txBody>
      </p:sp>
      <p:pic>
        <p:nvPicPr>
          <p:cNvPr id="152" name="Google Shape;152;p2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Applications</a:t>
            </a:r>
            <a:endParaRPr/>
          </a:p>
        </p:txBody>
      </p:sp>
      <p:sp>
        <p:nvSpPr>
          <p:cNvPr id="158" name="Google Shape;158;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is mostly used in data analysis with the spark.</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Used to develop the web-applications and API.</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It provide the facility to develop the frameworks and libraries.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Preferred to use in backend operations to improve the productivity of developers.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Parallel batch processing can be done using Scala.</a:t>
            </a:r>
            <a:endParaRPr sz="1300">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r>
              <a:rPr lang="en-GB"/>
              <a:t> to Functional Programming</a:t>
            </a:r>
            <a:endParaRPr/>
          </a:p>
        </p:txBody>
      </p:sp>
      <p:sp>
        <p:nvSpPr>
          <p:cNvPr id="165" name="Google Shape;165;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Functional programming languages are specially designed to handle symbolic</a:t>
            </a:r>
            <a:r>
              <a:rPr lang="en-GB" sz="1500">
                <a:solidFill>
                  <a:srgbClr val="000000"/>
                </a:solidFill>
                <a:highlight>
                  <a:srgbClr val="FFFFFF"/>
                </a:highlight>
                <a:latin typeface="Bookman Old Style"/>
                <a:ea typeface="Bookman Old Style"/>
                <a:cs typeface="Bookman Old Style"/>
                <a:sym typeface="Bookman Old Style"/>
              </a:rPr>
              <a:t> </a:t>
            </a:r>
            <a:r>
              <a:rPr lang="en-GB" sz="1500">
                <a:solidFill>
                  <a:srgbClr val="000000"/>
                </a:solidFill>
                <a:highlight>
                  <a:srgbClr val="FFFFFF"/>
                </a:highlight>
                <a:latin typeface="Bookman Old Style"/>
                <a:ea typeface="Bookman Old Style"/>
                <a:cs typeface="Bookman Old Style"/>
                <a:sym typeface="Bookman Old Style"/>
              </a:rPr>
              <a:t>computation and list processing applications.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Functional programming is based on mathematical functions.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Some of the popular functional programming languages include: Lisp, Python, Erlang, Haskell, Clojure, etc</a:t>
            </a:r>
            <a:r>
              <a:rPr lang="en-GB" sz="1200">
                <a:solidFill>
                  <a:srgbClr val="000000"/>
                </a:solidFill>
                <a:highlight>
                  <a:srgbClr val="FFFFFF"/>
                </a:highlight>
                <a:latin typeface="Arial"/>
                <a:ea typeface="Arial"/>
                <a:cs typeface="Arial"/>
                <a:sym typeface="Arial"/>
              </a:rPr>
              <a:t>.</a:t>
            </a:r>
            <a:endParaRPr/>
          </a:p>
        </p:txBody>
      </p:sp>
      <p:pic>
        <p:nvPicPr>
          <p:cNvPr id="166" name="Google Shape;166;p2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Functional programming languages are categorized into two groups, i.e. −</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Pure Functional Languages − These types of functional languages support only the functional paradigms. For example − Haskell.</a:t>
            </a:r>
            <a:endParaRPr sz="1500">
              <a:solidFill>
                <a:srgbClr val="000000"/>
              </a:solidFill>
              <a:highlight>
                <a:srgbClr val="FFFFFF"/>
              </a:highlight>
              <a:latin typeface="Bookman Old Style"/>
              <a:ea typeface="Bookman Old Style"/>
              <a:cs typeface="Bookman Old Style"/>
              <a:sym typeface="Bookman Old Style"/>
            </a:endParaRPr>
          </a:p>
          <a:p>
            <a:pPr indent="-323850" lvl="1" marL="9144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Impure Functional Languages − These types of functional languages support the functional paradigms and imperative style programming. For example − LISP</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72" name="Google Shape;172;p29"/>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Characteristics</a:t>
            </a:r>
            <a:endParaRPr/>
          </a:p>
        </p:txBody>
      </p:sp>
      <p:sp>
        <p:nvSpPr>
          <p:cNvPr id="178" name="Google Shape;178;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The most prominent characteristics of functional programming are as follows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Functional programming languages are designed on the concept of mathematical functions that use conditional expressions and recursion to perform computation.</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Functional programming supports higher-order functions and lazy evaluation features.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79" name="Google Shape;179;p3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Functional programming languages don’t support flow Controls like loop statements and conditional statements like If-Else and Switch Statements. They directly use the functions and functional calls.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Like OOP, functional programming languages support popular concepts such as Abstraction, Encapsulation, Inheritance, and Polymorphism.</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85" name="Google Shape;185;p3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latin typeface="Bookman Old Style"/>
                <a:ea typeface="Bookman Old Style"/>
                <a:cs typeface="Bookman Old Style"/>
                <a:sym typeface="Bookman Old Style"/>
              </a:rPr>
              <a:t>Contents</a:t>
            </a:r>
            <a:endParaRPr sz="2700">
              <a:latin typeface="Bookman Old Style"/>
              <a:ea typeface="Bookman Old Style"/>
              <a:cs typeface="Bookman Old Style"/>
              <a:sym typeface="Bookman Old Style"/>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Introduction to Scala</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Introduction to Functional Programming</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Variables and Values</a:t>
            </a:r>
            <a:endParaRPr sz="1500">
              <a:solidFill>
                <a:srgbClr val="000000"/>
              </a:solidFill>
              <a:latin typeface="Bookman Old Style"/>
              <a:ea typeface="Bookman Old Style"/>
              <a:cs typeface="Bookman Old Style"/>
              <a:sym typeface="Bookman Old Style"/>
            </a:endParaRPr>
          </a:p>
        </p:txBody>
      </p:sp>
      <p:pic>
        <p:nvPicPr>
          <p:cNvPr id="74" name="Google Shape;74;p1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a:t>
            </a:r>
            <a:endParaRPr/>
          </a:p>
        </p:txBody>
      </p:sp>
      <p:sp>
        <p:nvSpPr>
          <p:cNvPr id="191" name="Google Shape;191;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Functional programming offers the following advantages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Bugs-Free Code</a:t>
            </a:r>
            <a:r>
              <a:rPr lang="en-GB" sz="1500">
                <a:solidFill>
                  <a:srgbClr val="000000"/>
                </a:solidFill>
                <a:highlight>
                  <a:srgbClr val="FFFFFF"/>
                </a:highlight>
                <a:latin typeface="Bookman Old Style"/>
                <a:ea typeface="Bookman Old Style"/>
                <a:cs typeface="Bookman Old Style"/>
                <a:sym typeface="Bookman Old Style"/>
              </a:rPr>
              <a:t> − Functional programming does not support state, so there are no side-effect results and we can write error-free codes.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Efficient Parallel Programming</a:t>
            </a:r>
            <a:r>
              <a:rPr lang="en-GB" sz="1500">
                <a:solidFill>
                  <a:srgbClr val="000000"/>
                </a:solidFill>
                <a:highlight>
                  <a:srgbClr val="FFFFFF"/>
                </a:highlight>
                <a:latin typeface="Bookman Old Style"/>
                <a:ea typeface="Bookman Old Style"/>
                <a:cs typeface="Bookman Old Style"/>
                <a:sym typeface="Bookman Old Style"/>
              </a:rPr>
              <a:t> − Functional programming languages have NO Mutable state, so there are no state-change issues. One can program "Functions" to work parallel as "instructions". Such codes support easy reusability and testability.</a:t>
            </a:r>
            <a:endParaRPr/>
          </a:p>
        </p:txBody>
      </p:sp>
      <p:pic>
        <p:nvPicPr>
          <p:cNvPr id="192" name="Google Shape;192;p3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idx="1" type="body"/>
          </p:nvPr>
        </p:nvSpPr>
        <p:spPr>
          <a:xfrm>
            <a:off x="311700" y="570125"/>
            <a:ext cx="8520600" cy="39990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Efficiency </a:t>
            </a:r>
            <a:r>
              <a:rPr lang="en-GB" sz="1500">
                <a:solidFill>
                  <a:srgbClr val="000000"/>
                </a:solidFill>
                <a:highlight>
                  <a:srgbClr val="FFFFFF"/>
                </a:highlight>
                <a:latin typeface="Bookman Old Style"/>
                <a:ea typeface="Bookman Old Style"/>
                <a:cs typeface="Bookman Old Style"/>
                <a:sym typeface="Bookman Old Style"/>
              </a:rPr>
              <a:t>− Functional programs consist of independent units that can run concurrently. As a result, such programs are more efficient.</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Supports Nested Functions</a:t>
            </a:r>
            <a:r>
              <a:rPr lang="en-GB" sz="1500">
                <a:solidFill>
                  <a:srgbClr val="000000"/>
                </a:solidFill>
                <a:highlight>
                  <a:srgbClr val="FFFFFF"/>
                </a:highlight>
                <a:latin typeface="Bookman Old Style"/>
                <a:ea typeface="Bookman Old Style"/>
                <a:cs typeface="Bookman Old Style"/>
                <a:sym typeface="Bookman Old Style"/>
              </a:rPr>
              <a:t> − Functional programming supports Nested Functions.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b="1" lang="en-GB" sz="1500">
                <a:solidFill>
                  <a:srgbClr val="000000"/>
                </a:solidFill>
                <a:highlight>
                  <a:srgbClr val="FFFFFF"/>
                </a:highlight>
                <a:latin typeface="Bookman Old Style"/>
                <a:ea typeface="Bookman Old Style"/>
                <a:cs typeface="Bookman Old Style"/>
                <a:sym typeface="Bookman Old Style"/>
              </a:rPr>
              <a:t>Lazy Evaluation</a:t>
            </a:r>
            <a:r>
              <a:rPr lang="en-GB" sz="1500">
                <a:solidFill>
                  <a:srgbClr val="000000"/>
                </a:solidFill>
                <a:highlight>
                  <a:srgbClr val="FFFFFF"/>
                </a:highlight>
                <a:latin typeface="Bookman Old Style"/>
                <a:ea typeface="Bookman Old Style"/>
                <a:cs typeface="Bookman Old Style"/>
                <a:sym typeface="Bookman Old Style"/>
              </a:rPr>
              <a:t> − Functional programming supports Lazy Functional Constructs like Lazy Lists, Lazy Maps, etc.</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98" name="Google Shape;198;p33"/>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1" type="body"/>
          </p:nvPr>
        </p:nvSpPr>
        <p:spPr>
          <a:xfrm>
            <a:off x="311700" y="619700"/>
            <a:ext cx="8520600" cy="39492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As a downside, functional programming requires a large memory space. As it does not have state, you need to create new objects every time to perform actions.</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Functional Programming is used in situations where we have to perform lots of different operations on the same set of data.</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Lisp is used for artificial intelligence applications like Machine learning, language processing, Modeling of speech and vision, etc.</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Embedded Lisp interpreters add programmability to some systems like Emacs.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04" name="Google Shape;204;p3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Variables</a:t>
            </a:r>
            <a:endParaRPr/>
          </a:p>
        </p:txBody>
      </p:sp>
      <p:sp>
        <p:nvSpPr>
          <p:cNvPr id="210" name="Google Shape;210;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Variables are nothing but reserved memory locations to store values. This means that when you create a variable, you reserve some space in memory.</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Based on the data type of a variable, the compiler allocates memory and decides what can be stored in the reserved memory.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Therefore, by assigning different data types to variables, you can store integers, decimals, or characters in these variable</a:t>
            </a:r>
            <a:r>
              <a:rPr lang="en-GB" sz="1500">
                <a:solidFill>
                  <a:srgbClr val="000000"/>
                </a:solidFill>
                <a:highlight>
                  <a:srgbClr val="FFFFFF"/>
                </a:highlight>
                <a:latin typeface="Bookman Old Style"/>
                <a:ea typeface="Bookman Old Style"/>
                <a:cs typeface="Bookman Old Style"/>
                <a:sym typeface="Bookman Old Style"/>
              </a:rPr>
              <a:t>s.</a:t>
            </a:r>
            <a:endParaRPr>
              <a:solidFill>
                <a:srgbClr val="000000"/>
              </a:solidFill>
            </a:endParaRPr>
          </a:p>
        </p:txBody>
      </p:sp>
      <p:pic>
        <p:nvPicPr>
          <p:cNvPr id="211" name="Google Shape;211;p3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Variable Declaration</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Scala has a different syntax for declaring variables.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They can be defined as value, i.e., constant or a variable. Here, myVar is declared using the keyword var. It is a variable that can change value and this is called mutable variable.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Following is the syntax to define a variable using var keyword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17" name="Google Shape;217;p36"/>
          <p:cNvPicPr preferRelativeResize="0"/>
          <p:nvPr/>
        </p:nvPicPr>
        <p:blipFill>
          <a:blip r:embed="rId3">
            <a:alphaModFix/>
          </a:blip>
          <a:stretch>
            <a:fillRect/>
          </a:stretch>
        </p:blipFill>
        <p:spPr>
          <a:xfrm>
            <a:off x="3126388" y="3721875"/>
            <a:ext cx="2891225" cy="566450"/>
          </a:xfrm>
          <a:prstGeom prst="rect">
            <a:avLst/>
          </a:prstGeom>
          <a:noFill/>
          <a:ln>
            <a:noFill/>
          </a:ln>
        </p:spPr>
      </p:pic>
      <p:pic>
        <p:nvPicPr>
          <p:cNvPr id="218" name="Google Shape;218;p36"/>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Here, myVal is declared using the keyword val.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This means that it is a variable that cannot be changed and this is called immutable variable.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Following is the syntax to define a variable using val keyword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800"/>
              </a:spcBef>
              <a:spcAft>
                <a:spcPts val="0"/>
              </a:spcAft>
              <a:buNone/>
            </a:pPr>
            <a:r>
              <a:t/>
            </a:r>
            <a:endParaRPr sz="1750">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pic>
        <p:nvPicPr>
          <p:cNvPr id="224" name="Google Shape;224;p37"/>
          <p:cNvPicPr preferRelativeResize="0"/>
          <p:nvPr/>
        </p:nvPicPr>
        <p:blipFill>
          <a:blip r:embed="rId3">
            <a:alphaModFix/>
          </a:blip>
          <a:stretch>
            <a:fillRect/>
          </a:stretch>
        </p:blipFill>
        <p:spPr>
          <a:xfrm>
            <a:off x="3275813" y="3102175"/>
            <a:ext cx="2592375" cy="529275"/>
          </a:xfrm>
          <a:prstGeom prst="rect">
            <a:avLst/>
          </a:prstGeom>
          <a:noFill/>
          <a:ln>
            <a:noFill/>
          </a:ln>
        </p:spPr>
      </p:pic>
      <p:pic>
        <p:nvPicPr>
          <p:cNvPr id="225" name="Google Shape;225;p37"/>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Variable Data Types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 type of a variable is specified after the variable name and before equals sign.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You can define any type of Scala variable by mentioning its data type as follows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1" name="Google Shape;231;p38"/>
          <p:cNvPicPr preferRelativeResize="0"/>
          <p:nvPr/>
        </p:nvPicPr>
        <p:blipFill>
          <a:blip r:embed="rId3">
            <a:alphaModFix/>
          </a:blip>
          <a:stretch>
            <a:fillRect/>
          </a:stretch>
        </p:blipFill>
        <p:spPr>
          <a:xfrm>
            <a:off x="2361525" y="2841900"/>
            <a:ext cx="4420950" cy="513825"/>
          </a:xfrm>
          <a:prstGeom prst="rect">
            <a:avLst/>
          </a:prstGeom>
          <a:noFill/>
          <a:ln>
            <a:noFill/>
          </a:ln>
        </p:spPr>
      </p:pic>
      <p:pic>
        <p:nvPicPr>
          <p:cNvPr id="232" name="Google Shape;232;p38"/>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idx="1" type="body"/>
          </p:nvPr>
        </p:nvSpPr>
        <p:spPr>
          <a:xfrm>
            <a:off x="311700" y="607300"/>
            <a:ext cx="8520600" cy="3961800"/>
          </a:xfrm>
          <a:prstGeom prst="rect">
            <a:avLst/>
          </a:prstGeom>
        </p:spPr>
        <p:txBody>
          <a:bodyPr anchorCtr="0" anchor="t" bIns="91425" lIns="91425" spcFirstLastPara="1" rIns="91425" wrap="square" tIns="91425">
            <a:normAutofit lnSpcReduction="20000"/>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you do not assign any initial value to a variable, then it is valid as follows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Variable Type Inference</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When you assign an initial value to a variable, the Scala compiler can figure out the type of the variable based on the value assigned to it. </a:t>
            </a:r>
            <a:endParaRPr sz="1200">
              <a:solidFill>
                <a:srgbClr val="000000"/>
              </a:solidFill>
              <a:latin typeface="Arial"/>
              <a:ea typeface="Arial"/>
              <a:cs typeface="Arial"/>
              <a:sym typeface="Arial"/>
            </a:endParaRPr>
          </a:p>
          <a:p>
            <a:pPr indent="0" lvl="0" marL="0" marR="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238" name="Google Shape;238;p39"/>
          <p:cNvPicPr preferRelativeResize="0"/>
          <p:nvPr/>
        </p:nvPicPr>
        <p:blipFill>
          <a:blip r:embed="rId3">
            <a:alphaModFix/>
          </a:blip>
          <a:stretch>
            <a:fillRect/>
          </a:stretch>
        </p:blipFill>
        <p:spPr>
          <a:xfrm>
            <a:off x="3472478" y="1468078"/>
            <a:ext cx="2199050" cy="877200"/>
          </a:xfrm>
          <a:prstGeom prst="rect">
            <a:avLst/>
          </a:prstGeom>
          <a:noFill/>
          <a:ln>
            <a:noFill/>
          </a:ln>
        </p:spPr>
      </p:pic>
      <p:pic>
        <p:nvPicPr>
          <p:cNvPr id="239" name="Google Shape;239;p39"/>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idx="1" type="body"/>
          </p:nvPr>
        </p:nvSpPr>
        <p:spPr>
          <a:xfrm>
            <a:off x="311700" y="607300"/>
            <a:ext cx="8520600" cy="3961800"/>
          </a:xfrm>
          <a:prstGeom prst="rect">
            <a:avLst/>
          </a:prstGeom>
        </p:spPr>
        <p:txBody>
          <a:bodyPr anchorCtr="0" anchor="t" bIns="91425" lIns="91425" spcFirstLastPara="1" rIns="91425" wrap="square" tIns="91425">
            <a:normAutofit lnSpcReduction="10000"/>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This is called variable type inference.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Therefore, you could write these variable declarations like this −</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25400" marR="25400" rtl="0" algn="just">
              <a:spcBef>
                <a:spcPts val="12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Here, by default, myVar will be Int type and myVal will become String type variable.</a:t>
            </a:r>
            <a:endParaRPr sz="1200">
              <a:solidFill>
                <a:srgbClr val="000000"/>
              </a:solidFill>
              <a:latin typeface="Arial"/>
              <a:ea typeface="Arial"/>
              <a:cs typeface="Arial"/>
              <a:sym typeface="Arial"/>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45" name="Google Shape;245;p40"/>
          <p:cNvPicPr preferRelativeResize="0"/>
          <p:nvPr/>
        </p:nvPicPr>
        <p:blipFill>
          <a:blip r:embed="rId3">
            <a:alphaModFix/>
          </a:blip>
          <a:stretch>
            <a:fillRect/>
          </a:stretch>
        </p:blipFill>
        <p:spPr>
          <a:xfrm>
            <a:off x="3066978" y="2121478"/>
            <a:ext cx="3010050" cy="784700"/>
          </a:xfrm>
          <a:prstGeom prst="rect">
            <a:avLst/>
          </a:prstGeom>
          <a:noFill/>
          <a:ln>
            <a:noFill/>
          </a:ln>
        </p:spPr>
      </p:pic>
      <p:pic>
        <p:nvPicPr>
          <p:cNvPr id="246" name="Google Shape;246;p40"/>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Multiple assignments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Scala supports multiple assignments.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If a code block or method returns a Tuple (Tuple − Holds collection of Objects of different types), the Tuple can be assigned to a val variable.</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52" name="Google Shape;252;p41"/>
          <p:cNvPicPr preferRelativeResize="0"/>
          <p:nvPr/>
        </p:nvPicPr>
        <p:blipFill>
          <a:blip r:embed="rId3">
            <a:alphaModFix/>
          </a:blip>
          <a:stretch>
            <a:fillRect/>
          </a:stretch>
        </p:blipFill>
        <p:spPr>
          <a:xfrm>
            <a:off x="2200400" y="3238500"/>
            <a:ext cx="4743200" cy="524725"/>
          </a:xfrm>
          <a:prstGeom prst="rect">
            <a:avLst/>
          </a:prstGeom>
          <a:noFill/>
          <a:ln>
            <a:noFill/>
          </a:ln>
        </p:spPr>
      </p:pic>
      <p:pic>
        <p:nvPicPr>
          <p:cNvPr id="253" name="Google Shape;253;p41"/>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529075"/>
            <a:ext cx="8520600" cy="623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GB">
                <a:latin typeface="Bookman Old Style"/>
                <a:ea typeface="Bookman Old Style"/>
                <a:cs typeface="Bookman Old Style"/>
                <a:sym typeface="Bookman Old Style"/>
              </a:rPr>
              <a:t>Introduction to Scala</a:t>
            </a:r>
            <a:endParaRPr>
              <a:latin typeface="Bookman Old Style"/>
              <a:ea typeface="Bookman Old Style"/>
              <a:cs typeface="Bookman Old Style"/>
              <a:sym typeface="Bookman Old Style"/>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uFill>
                  <a:noFill/>
                </a:uFill>
                <a:latin typeface="Bookman Old Style"/>
                <a:ea typeface="Bookman Old Style"/>
                <a:cs typeface="Bookman Old Style"/>
                <a:sym typeface="Bookman Old Style"/>
                <a:hlinkClick r:id="rId3">
                  <a:extLst>
                    <a:ext uri="{A12FA001-AC4F-418D-AE19-62706E023703}">
                      <ahyp:hlinkClr val="tx"/>
                    </a:ext>
                  </a:extLst>
                </a:hlinkClick>
              </a:rPr>
              <a:t>Scala</a:t>
            </a:r>
            <a:r>
              <a:rPr lang="en-GB" sz="1500">
                <a:solidFill>
                  <a:srgbClr val="000000"/>
                </a:solidFill>
                <a:highlight>
                  <a:schemeClr val="lt1"/>
                </a:highlight>
                <a:latin typeface="Bookman Old Style"/>
                <a:ea typeface="Bookman Old Style"/>
                <a:cs typeface="Bookman Old Style"/>
                <a:sym typeface="Bookman Old Style"/>
              </a:rPr>
              <a:t> is a general-purpose, high-level, multi-paradigm programming language. </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It is a pure object-oriented programming language which also provides the support to the functional programming approach. </a:t>
            </a:r>
            <a:endParaRPr sz="1500">
              <a:solidFill>
                <a:srgbClr val="000000"/>
              </a:solidFill>
              <a:highlight>
                <a:schemeClr val="lt1"/>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There is no concept of primitive data as everything is an object in Scala. </a:t>
            </a:r>
            <a:endParaRPr sz="1500">
              <a:solidFill>
                <a:srgbClr val="000000"/>
              </a:solidFill>
              <a:highlight>
                <a:schemeClr val="lt1"/>
              </a:highlight>
              <a:latin typeface="Bookman Old Style"/>
              <a:ea typeface="Bookman Old Style"/>
              <a:cs typeface="Bookman Old Style"/>
              <a:sym typeface="Bookman Old Style"/>
            </a:endParaRPr>
          </a:p>
          <a:p>
            <a:pPr indent="-311150" lvl="0" marL="457200" rtl="0" algn="l">
              <a:lnSpc>
                <a:spcPct val="150000"/>
              </a:lnSpc>
              <a:spcBef>
                <a:spcPts val="1000"/>
              </a:spcBef>
              <a:spcAft>
                <a:spcPts val="1200"/>
              </a:spcAft>
              <a:buClr>
                <a:srgbClr val="000000"/>
              </a:buClr>
              <a:buSzPts val="1300"/>
              <a:buFont typeface="Bookman Old Style"/>
              <a:buChar char="●"/>
            </a:pPr>
            <a:r>
              <a:rPr lang="en-GB" sz="1500">
                <a:solidFill>
                  <a:srgbClr val="000000"/>
                </a:solidFill>
                <a:highlight>
                  <a:schemeClr val="lt1"/>
                </a:highlight>
                <a:latin typeface="Bookman Old Style"/>
                <a:ea typeface="Bookman Old Style"/>
                <a:cs typeface="Bookman Old Style"/>
                <a:sym typeface="Bookman Old Style"/>
              </a:rPr>
              <a:t>It is designed to express the general programming patterns in a refined, succinct, and type-safe way. </a:t>
            </a:r>
            <a:endParaRPr sz="1300">
              <a:solidFill>
                <a:srgbClr val="000000"/>
              </a:solidFill>
              <a:highlight>
                <a:schemeClr val="lt1"/>
              </a:highlight>
              <a:latin typeface="Bookman Old Style"/>
              <a:ea typeface="Bookman Old Style"/>
              <a:cs typeface="Bookman Old Style"/>
              <a:sym typeface="Bookman Old Style"/>
            </a:endParaRPr>
          </a:p>
        </p:txBody>
      </p:sp>
      <p:pic>
        <p:nvPicPr>
          <p:cNvPr id="81" name="Google Shape;81;p15"/>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And the type inference gets it right −</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Syntax</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Example Program</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 following is an example program that explains the process of variable declaration in Scala. </a:t>
            </a:r>
            <a:endParaRPr sz="1200">
              <a:solidFill>
                <a:srgbClr val="000000"/>
              </a:solidFill>
              <a:latin typeface="Arial"/>
              <a:ea typeface="Arial"/>
              <a:cs typeface="Arial"/>
              <a:sym typeface="Arial"/>
            </a:endParaRPr>
          </a:p>
          <a:p>
            <a:pPr indent="0" lvl="0" marL="0" marR="0" rtl="0" algn="l">
              <a:lnSpc>
                <a:spcPct val="150000"/>
              </a:lnSpc>
              <a:spcBef>
                <a:spcPts val="1200"/>
              </a:spcBef>
              <a:spcAft>
                <a:spcPts val="1200"/>
              </a:spcAft>
              <a:buNone/>
            </a:pPr>
            <a:r>
              <a:t/>
            </a:r>
            <a:endParaRPr b="1" sz="1500">
              <a:solidFill>
                <a:srgbClr val="000000"/>
              </a:solidFill>
              <a:highlight>
                <a:srgbClr val="FFFFFF"/>
              </a:highlight>
              <a:latin typeface="Bookman Old Style"/>
              <a:ea typeface="Bookman Old Style"/>
              <a:cs typeface="Bookman Old Style"/>
              <a:sym typeface="Bookman Old Style"/>
            </a:endParaRPr>
          </a:p>
        </p:txBody>
      </p:sp>
      <p:pic>
        <p:nvPicPr>
          <p:cNvPr id="259" name="Google Shape;259;p42"/>
          <p:cNvPicPr preferRelativeResize="0"/>
          <p:nvPr/>
        </p:nvPicPr>
        <p:blipFill>
          <a:blip r:embed="rId3">
            <a:alphaModFix/>
          </a:blip>
          <a:stretch>
            <a:fillRect/>
          </a:stretch>
        </p:blipFill>
        <p:spPr>
          <a:xfrm>
            <a:off x="2695738" y="1776000"/>
            <a:ext cx="3752525" cy="516875"/>
          </a:xfrm>
          <a:prstGeom prst="rect">
            <a:avLst/>
          </a:prstGeom>
          <a:noFill/>
          <a:ln>
            <a:noFill/>
          </a:ln>
        </p:spPr>
      </p:pic>
      <p:pic>
        <p:nvPicPr>
          <p:cNvPr id="260" name="Google Shape;260;p42"/>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This program declares four variables — two variables are defined with type declaration and remaining two are without type declaration.</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400"/>
              </a:spcBef>
              <a:spcAft>
                <a:spcPts val="400"/>
              </a:spcAft>
              <a:buNone/>
            </a:pPr>
            <a:r>
              <a:rPr b="1" lang="en-GB" sz="1500">
                <a:solidFill>
                  <a:srgbClr val="000000"/>
                </a:solidFill>
                <a:highlight>
                  <a:srgbClr val="FFFFFF"/>
                </a:highlight>
                <a:latin typeface="Bookman Old Style"/>
                <a:ea typeface="Bookman Old Style"/>
                <a:cs typeface="Bookman Old Style"/>
                <a:sym typeface="Bookman Old Style"/>
              </a:rPr>
              <a:t>Example</a:t>
            </a:r>
            <a:endParaRPr b="1" sz="1500">
              <a:solidFill>
                <a:srgbClr val="000000"/>
              </a:solidFill>
              <a:highlight>
                <a:srgbClr val="FFFFFF"/>
              </a:highlight>
              <a:latin typeface="Bookman Old Style"/>
              <a:ea typeface="Bookman Old Style"/>
              <a:cs typeface="Bookman Old Style"/>
              <a:sym typeface="Bookman Old Style"/>
            </a:endParaRPr>
          </a:p>
        </p:txBody>
      </p:sp>
      <p:pic>
        <p:nvPicPr>
          <p:cNvPr id="266" name="Google Shape;266;p43"/>
          <p:cNvPicPr preferRelativeResize="0"/>
          <p:nvPr/>
        </p:nvPicPr>
        <p:blipFill>
          <a:blip r:embed="rId3">
            <a:alphaModFix/>
          </a:blip>
          <a:stretch>
            <a:fillRect/>
          </a:stretch>
        </p:blipFill>
        <p:spPr>
          <a:xfrm>
            <a:off x="1328927" y="1923552"/>
            <a:ext cx="6486150" cy="2587850"/>
          </a:xfrm>
          <a:prstGeom prst="rect">
            <a:avLst/>
          </a:prstGeom>
          <a:noFill/>
          <a:ln>
            <a:noFill/>
          </a:ln>
        </p:spPr>
      </p:pic>
      <p:pic>
        <p:nvPicPr>
          <p:cNvPr id="267" name="Google Shape;267;p43"/>
          <p:cNvPicPr preferRelativeResize="0"/>
          <p:nvPr/>
        </p:nvPicPr>
        <p:blipFill>
          <a:blip r:embed="rId4">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Save the above program in Demo.scala. The following commands are used to compile and execute this program.</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Command</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4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Output</a:t>
            </a:r>
            <a:endParaRPr sz="1500">
              <a:solidFill>
                <a:srgbClr val="000000"/>
              </a:solidFill>
              <a:latin typeface="Arial"/>
              <a:ea typeface="Arial"/>
              <a:cs typeface="Arial"/>
              <a:sym typeface="Arial"/>
            </a:endParaRPr>
          </a:p>
          <a:p>
            <a:pPr indent="0" lvl="0" marL="0" marR="0" rtl="0" algn="l">
              <a:lnSpc>
                <a:spcPct val="150000"/>
              </a:lnSpc>
              <a:spcBef>
                <a:spcPts val="1000"/>
              </a:spcBef>
              <a:spcAft>
                <a:spcPts val="0"/>
              </a:spcAft>
              <a:buNone/>
            </a:pPr>
            <a:r>
              <a:t/>
            </a:r>
            <a:endParaRPr b="1"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273" name="Google Shape;273;p44"/>
          <p:cNvPicPr preferRelativeResize="0"/>
          <p:nvPr/>
        </p:nvPicPr>
        <p:blipFill>
          <a:blip r:embed="rId3">
            <a:alphaModFix/>
          </a:blip>
          <a:stretch>
            <a:fillRect/>
          </a:stretch>
        </p:blipFill>
        <p:spPr>
          <a:xfrm>
            <a:off x="3590925" y="2005775"/>
            <a:ext cx="1962150" cy="685800"/>
          </a:xfrm>
          <a:prstGeom prst="rect">
            <a:avLst/>
          </a:prstGeom>
          <a:noFill/>
          <a:ln>
            <a:noFill/>
          </a:ln>
        </p:spPr>
      </p:pic>
      <p:pic>
        <p:nvPicPr>
          <p:cNvPr id="274" name="Google Shape;274;p44"/>
          <p:cNvPicPr preferRelativeResize="0"/>
          <p:nvPr/>
        </p:nvPicPr>
        <p:blipFill>
          <a:blip r:embed="rId4">
            <a:alphaModFix/>
          </a:blip>
          <a:stretch>
            <a:fillRect/>
          </a:stretch>
        </p:blipFill>
        <p:spPr>
          <a:xfrm>
            <a:off x="2824163" y="3492763"/>
            <a:ext cx="3495675" cy="1076325"/>
          </a:xfrm>
          <a:prstGeom prst="rect">
            <a:avLst/>
          </a:prstGeom>
          <a:noFill/>
          <a:ln>
            <a:noFill/>
          </a:ln>
        </p:spPr>
      </p:pic>
      <p:pic>
        <p:nvPicPr>
          <p:cNvPr id="275" name="Google Shape;275;p44"/>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Variable Scope</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Variables in Scala can have three different scopes depending on the place where they are being used.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They can exist as fields, as method parameters and as local variables.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Below are the details about each type of scope.</a:t>
            </a:r>
            <a:endParaRPr sz="1500">
              <a:solidFill>
                <a:srgbClr val="000000"/>
              </a:solidFill>
              <a:highlight>
                <a:srgbClr val="FFFFFF"/>
              </a:highlight>
              <a:latin typeface="Bookman Old Style"/>
              <a:ea typeface="Bookman Old Style"/>
              <a:cs typeface="Bookman Old Style"/>
              <a:sym typeface="Bookman Old Style"/>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Fields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Fields are variables that belong to an object. The fields are accessible from inside every method in the object.</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81" name="Google Shape;281;p4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Fields can also be accessible outside the object depending on what access modifiers the field is declared with.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Object fields can be both mutable and immutable types and can be defined using either var or val.</a:t>
            </a:r>
            <a:endParaRPr sz="1200">
              <a:solidFill>
                <a:srgbClr val="000000"/>
              </a:solidFill>
              <a:latin typeface="Arial"/>
              <a:ea typeface="Arial"/>
              <a:cs typeface="Arial"/>
              <a:sym typeface="Arial"/>
            </a:endParaRPr>
          </a:p>
          <a:p>
            <a:pPr indent="0" lvl="0" marL="0" marR="0" rtl="0" algn="l">
              <a:lnSpc>
                <a:spcPct val="150000"/>
              </a:lnSpc>
              <a:spcBef>
                <a:spcPts val="12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Method Parameters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Method parameters are variables, which are used to pass the value inside a method, when the method is called. </a:t>
            </a:r>
            <a:endParaRPr sz="1200">
              <a:solidFill>
                <a:srgbClr val="000000"/>
              </a:solidFill>
              <a:latin typeface="Arial"/>
              <a:ea typeface="Arial"/>
              <a:cs typeface="Arial"/>
              <a:sym typeface="Arial"/>
            </a:endParaRPr>
          </a:p>
          <a:p>
            <a:pPr indent="0" lvl="0" marL="25400" marR="25400" rtl="0" algn="just">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7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87" name="Google Shape;287;p46"/>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Method parameters are only accessible from inside the method but the objects passed in may be accessible from the outside, if you have a reference to the object from outside the method.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Method parameters are always immutable which are defined by val keyword.</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293" name="Google Shape;293;p4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idx="1" type="body"/>
          </p:nvPr>
        </p:nvSpPr>
        <p:spPr>
          <a:xfrm>
            <a:off x="311700" y="644475"/>
            <a:ext cx="8520600" cy="39246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Local Variables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Local variables are variables declared inside a method.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Local variables are only accessible from inside the method, but the objects you create may escape the method if you return them from the method.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Local variables can be both mutable and immutable types and can be defined using either var or val.</a:t>
            </a:r>
            <a:endParaRPr/>
          </a:p>
        </p:txBody>
      </p:sp>
      <p:pic>
        <p:nvPicPr>
          <p:cNvPr id="299" name="Google Shape;299;p4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Values</a:t>
            </a:r>
            <a:endParaRPr/>
          </a:p>
        </p:txBody>
      </p:sp>
      <p:sp>
        <p:nvSpPr>
          <p:cNvPr id="305" name="Google Shape;305;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Value classes are a new mechanism which help to avoid allocating run time objects.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AnyVal define value classes.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Value classes are predefined, they coincide to the primitive kind of Java-like languages</a:t>
            </a:r>
            <a:r>
              <a:rPr lang="en-GB" sz="1300">
                <a:solidFill>
                  <a:srgbClr val="273239"/>
                </a:solidFill>
                <a:highlight>
                  <a:srgbClr val="FFFFFF"/>
                </a:highlight>
                <a:latin typeface="Arial"/>
                <a:ea typeface="Arial"/>
                <a:cs typeface="Arial"/>
                <a:sym typeface="Arial"/>
              </a:rPr>
              <a:t>.</a:t>
            </a:r>
            <a:endParaRPr sz="1300">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306" name="Google Shape;306;p49"/>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idx="1" type="body"/>
          </p:nvPr>
        </p:nvSpPr>
        <p:spPr>
          <a:xfrm>
            <a:off x="311700" y="632100"/>
            <a:ext cx="8520600" cy="3936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There are nine predefined value types : Double, Float, Long, Int, Short, Byte, Char, Unit, and Boolean.</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equals or hashCode cannot redefine by a value class.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Value classes are mainly used to optimize performance and memory.</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spcBef>
                <a:spcPts val="1200"/>
              </a:spcBef>
              <a:spcAft>
                <a:spcPts val="1200"/>
              </a:spcAft>
              <a:buNone/>
            </a:pPr>
            <a:r>
              <a:t/>
            </a:r>
            <a:endParaRPr/>
          </a:p>
        </p:txBody>
      </p:sp>
      <p:pic>
        <p:nvPicPr>
          <p:cNvPr id="312" name="Google Shape;312;p5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idx="1" type="body"/>
          </p:nvPr>
        </p:nvSpPr>
        <p:spPr>
          <a:xfrm>
            <a:off x="311700" y="632100"/>
            <a:ext cx="8520600" cy="39369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Value classes are a mechanism in Scala that help to avoid allocating runtime objects. </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1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This is accomplished through the definition of new </a:t>
            </a:r>
            <a:r>
              <a:rPr lang="en-GB" sz="1500">
                <a:solidFill>
                  <a:srgbClr val="000000"/>
                </a:solidFill>
                <a:highlight>
                  <a:srgbClr val="F9F2F4"/>
                </a:highlight>
                <a:latin typeface="Bookman Old Style"/>
                <a:ea typeface="Bookman Old Style"/>
                <a:cs typeface="Bookman Old Style"/>
                <a:sym typeface="Bookman Old Style"/>
              </a:rPr>
              <a:t>AnyVal</a:t>
            </a:r>
            <a:r>
              <a:rPr lang="en-GB" sz="1500">
                <a:solidFill>
                  <a:srgbClr val="000000"/>
                </a:solidFill>
                <a:latin typeface="Bookman Old Style"/>
                <a:ea typeface="Bookman Old Style"/>
                <a:cs typeface="Bookman Old Style"/>
                <a:sym typeface="Bookman Old Style"/>
              </a:rPr>
              <a:t> subclasses. </a:t>
            </a:r>
            <a:endParaRPr sz="1500">
              <a:solidFill>
                <a:srgbClr val="000000"/>
              </a:solidFill>
              <a:latin typeface="Bookman Old Style"/>
              <a:ea typeface="Bookman Old Style"/>
              <a:cs typeface="Bookman Old Style"/>
              <a:sym typeface="Bookman Old Style"/>
            </a:endParaRPr>
          </a:p>
          <a:p>
            <a:pPr indent="-323850" lvl="0" marL="457200" rtl="0" algn="l">
              <a:lnSpc>
                <a:spcPct val="150000"/>
              </a:lnSpc>
              <a:spcBef>
                <a:spcPts val="1000"/>
              </a:spcBef>
              <a:spcAft>
                <a:spcPts val="0"/>
              </a:spcAft>
              <a:buClr>
                <a:srgbClr val="000000"/>
              </a:buClr>
              <a:buSzPts val="1500"/>
              <a:buFont typeface="Bookman Old Style"/>
              <a:buChar char="●"/>
            </a:pPr>
            <a:r>
              <a:rPr lang="en-GB" sz="1500">
                <a:solidFill>
                  <a:srgbClr val="000000"/>
                </a:solidFill>
                <a:latin typeface="Bookman Old Style"/>
                <a:ea typeface="Bookman Old Style"/>
                <a:cs typeface="Bookman Old Style"/>
                <a:sym typeface="Bookman Old Style"/>
              </a:rPr>
              <a:t>The following shows a very minimal value class definition:</a:t>
            </a:r>
            <a:endParaRPr sz="1500">
              <a:solidFill>
                <a:srgbClr val="000000"/>
              </a:solidFill>
              <a:latin typeface="Bookman Old Style"/>
              <a:ea typeface="Bookman Old Style"/>
              <a:cs typeface="Bookman Old Style"/>
              <a:sym typeface="Bookman Old Style"/>
            </a:endParaRPr>
          </a:p>
          <a:p>
            <a:pPr indent="0" lvl="0" marL="457200" marR="0" rtl="0" algn="l">
              <a:lnSpc>
                <a:spcPct val="150000"/>
              </a:lnSpc>
              <a:spcBef>
                <a:spcPts val="1000"/>
              </a:spcBef>
              <a:spcAft>
                <a:spcPts val="0"/>
              </a:spcAft>
              <a:buNone/>
            </a:pPr>
            <a:r>
              <a:rPr b="1" lang="en-GB" sz="1500">
                <a:solidFill>
                  <a:srgbClr val="000000"/>
                </a:solidFill>
                <a:latin typeface="Bookman Old Style"/>
                <a:ea typeface="Bookman Old Style"/>
                <a:cs typeface="Bookman Old Style"/>
                <a:sym typeface="Bookman Old Style"/>
              </a:rPr>
              <a:t>case class UserId(id: Int) extends AnyVa</a:t>
            </a:r>
            <a:r>
              <a:rPr b="1" lang="en-GB" sz="1500">
                <a:solidFill>
                  <a:srgbClr val="000000"/>
                </a:solidFill>
                <a:latin typeface="Bookman Old Style"/>
                <a:ea typeface="Bookman Old Style"/>
                <a:cs typeface="Bookman Old Style"/>
                <a:sym typeface="Bookman Old Style"/>
              </a:rPr>
              <a:t>l</a:t>
            </a:r>
            <a:endParaRPr b="1" sz="1500">
              <a:solidFill>
                <a:srgbClr val="000000"/>
              </a:solidFill>
              <a:latin typeface="Bookman Old Style"/>
              <a:ea typeface="Bookman Old Style"/>
              <a:cs typeface="Bookman Old Style"/>
              <a:sym typeface="Bookman Old Style"/>
            </a:endParaRPr>
          </a:p>
        </p:txBody>
      </p:sp>
      <p:pic>
        <p:nvPicPr>
          <p:cNvPr id="318" name="Google Shape;318;p5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311700" y="545325"/>
            <a:ext cx="8520600" cy="40236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273239"/>
              </a:buClr>
              <a:buSzPts val="1500"/>
              <a:buChar char="●"/>
            </a:pPr>
            <a:r>
              <a:rPr lang="en-GB" sz="1500">
                <a:solidFill>
                  <a:srgbClr val="273239"/>
                </a:solidFill>
                <a:highlight>
                  <a:srgbClr val="FFFFFF"/>
                </a:highlight>
                <a:latin typeface="Bookman Old Style"/>
                <a:ea typeface="Bookman Old Style"/>
                <a:cs typeface="Bookman Old Style"/>
                <a:sym typeface="Bookman Old Style"/>
              </a:rPr>
              <a:t>Scala programs can convert to bytecodes and can run on the </a:t>
            </a:r>
            <a:r>
              <a:rPr b="1" lang="en-GB" sz="1500" u="sng">
                <a:solidFill>
                  <a:srgbClr val="273239"/>
                </a:solidFill>
                <a:highlight>
                  <a:srgbClr val="FFFFFF"/>
                </a:highlight>
                <a:latin typeface="Bookman Old Style"/>
                <a:ea typeface="Bookman Old Style"/>
                <a:cs typeface="Bookman Old Style"/>
                <a:sym typeface="Bookman Old Style"/>
                <a:hlinkClick r:id="rId3">
                  <a:extLst>
                    <a:ext uri="{A12FA001-AC4F-418D-AE19-62706E023703}">
                      <ahyp:hlinkClr val="tx"/>
                    </a:ext>
                  </a:extLst>
                </a:hlinkClick>
              </a:rPr>
              <a:t>JVM</a:t>
            </a:r>
            <a:r>
              <a:rPr b="1" lang="en-GB" sz="1500">
                <a:solidFill>
                  <a:srgbClr val="273239"/>
                </a:solidFill>
                <a:highlight>
                  <a:srgbClr val="FFFFFF"/>
                </a:highlight>
                <a:latin typeface="Bookman Old Style"/>
                <a:ea typeface="Bookman Old Style"/>
                <a:cs typeface="Bookman Old Style"/>
                <a:sym typeface="Bookman Old Style"/>
              </a:rPr>
              <a:t>(Java Virtual Machine)</a:t>
            </a:r>
            <a:r>
              <a:rPr lang="en-GB" sz="1500">
                <a:solidFill>
                  <a:srgbClr val="273239"/>
                </a:solidFill>
                <a:highlight>
                  <a:srgbClr val="FFFFFF"/>
                </a:highlight>
                <a:latin typeface="Bookman Old Style"/>
                <a:ea typeface="Bookman Old Style"/>
                <a:cs typeface="Bookman Old Style"/>
                <a:sym typeface="Bookman Old Style"/>
              </a:rPr>
              <a:t>. </a:t>
            </a:r>
            <a:endParaRPr sz="1500">
              <a:solidFill>
                <a:srgbClr val="273239"/>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0"/>
              </a:spcAft>
              <a:buClr>
                <a:srgbClr val="273239"/>
              </a:buClr>
              <a:buSzPts val="1500"/>
              <a:buChar char="●"/>
            </a:pPr>
            <a:r>
              <a:rPr lang="en-GB" sz="1500">
                <a:solidFill>
                  <a:srgbClr val="273239"/>
                </a:solidFill>
                <a:highlight>
                  <a:srgbClr val="FFFFFF"/>
                </a:highlight>
                <a:latin typeface="Bookman Old Style"/>
                <a:ea typeface="Bookman Old Style"/>
                <a:cs typeface="Bookman Old Style"/>
                <a:sym typeface="Bookman Old Style"/>
              </a:rPr>
              <a:t>Scala stands for </a:t>
            </a:r>
            <a:r>
              <a:rPr i="1" lang="en-GB" sz="1500">
                <a:solidFill>
                  <a:srgbClr val="273239"/>
                </a:solidFill>
                <a:highlight>
                  <a:srgbClr val="FFFFFF"/>
                </a:highlight>
                <a:latin typeface="Bookman Old Style"/>
                <a:ea typeface="Bookman Old Style"/>
                <a:cs typeface="Bookman Old Style"/>
                <a:sym typeface="Bookman Old Style"/>
              </a:rPr>
              <a:t>Scalable</a:t>
            </a:r>
            <a:r>
              <a:rPr lang="en-GB" sz="1500">
                <a:solidFill>
                  <a:srgbClr val="273239"/>
                </a:solidFill>
                <a:highlight>
                  <a:srgbClr val="FFFFFF"/>
                </a:highlight>
                <a:latin typeface="Bookman Old Style"/>
                <a:ea typeface="Bookman Old Style"/>
                <a:cs typeface="Bookman Old Style"/>
                <a:sym typeface="Bookman Old Style"/>
              </a:rPr>
              <a:t> language. It also provides the </a:t>
            </a:r>
            <a:r>
              <a:rPr b="1" lang="en-GB" sz="1500" u="sng">
                <a:solidFill>
                  <a:srgbClr val="273239"/>
                </a:solidFill>
                <a:highlight>
                  <a:srgbClr val="FFFFFF"/>
                </a:highlight>
                <a:latin typeface="Bookman Old Style"/>
                <a:ea typeface="Bookman Old Style"/>
                <a:cs typeface="Bookman Old Style"/>
                <a:sym typeface="Bookman Old Style"/>
                <a:hlinkClick r:id="rId4">
                  <a:extLst>
                    <a:ext uri="{A12FA001-AC4F-418D-AE19-62706E023703}">
                      <ahyp:hlinkClr val="tx"/>
                    </a:ext>
                  </a:extLst>
                </a:hlinkClick>
              </a:rPr>
              <a:t>Javascript</a:t>
            </a:r>
            <a:r>
              <a:rPr lang="en-GB" sz="1500" u="sng">
                <a:solidFill>
                  <a:srgbClr val="273239"/>
                </a:solidFill>
                <a:highlight>
                  <a:srgbClr val="FFFFFF"/>
                </a:highlight>
                <a:latin typeface="Bookman Old Style"/>
                <a:ea typeface="Bookman Old Style"/>
                <a:cs typeface="Bookman Old Style"/>
                <a:sym typeface="Bookman Old Style"/>
                <a:hlinkClick r:id="rId5">
                  <a:extLst>
                    <a:ext uri="{A12FA001-AC4F-418D-AE19-62706E023703}">
                      <ahyp:hlinkClr val="tx"/>
                    </a:ext>
                  </a:extLst>
                </a:hlinkClick>
              </a:rPr>
              <a:t> </a:t>
            </a:r>
            <a:r>
              <a:rPr lang="en-GB" sz="1500">
                <a:solidFill>
                  <a:srgbClr val="273239"/>
                </a:solidFill>
                <a:highlight>
                  <a:srgbClr val="FFFFFF"/>
                </a:highlight>
                <a:latin typeface="Bookman Old Style"/>
                <a:ea typeface="Bookman Old Style"/>
                <a:cs typeface="Bookman Old Style"/>
                <a:sym typeface="Bookman Old Style"/>
              </a:rPr>
              <a:t>runtimes. </a:t>
            </a:r>
            <a:endParaRPr sz="1500">
              <a:solidFill>
                <a:srgbClr val="273239"/>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000"/>
              </a:spcBef>
              <a:spcAft>
                <a:spcPts val="1200"/>
              </a:spcAft>
              <a:buClr>
                <a:srgbClr val="273239"/>
              </a:buClr>
              <a:buSzPts val="1500"/>
              <a:buFont typeface="Bookman Old Style"/>
              <a:buChar char="●"/>
            </a:pPr>
            <a:r>
              <a:rPr lang="en-GB" sz="1500">
                <a:solidFill>
                  <a:srgbClr val="273239"/>
                </a:solidFill>
                <a:highlight>
                  <a:srgbClr val="FFFFFF"/>
                </a:highlight>
                <a:latin typeface="Bookman Old Style"/>
                <a:ea typeface="Bookman Old Style"/>
                <a:cs typeface="Bookman Old Style"/>
                <a:sym typeface="Bookman Old Style"/>
              </a:rPr>
              <a:t>Scala is highly influenced by Java and some other programming languages like Lisp, Haskell, Pizza, etc.</a:t>
            </a:r>
            <a:endParaRPr sz="1500">
              <a:solidFill>
                <a:srgbClr val="273239"/>
              </a:solidFill>
              <a:latin typeface="Bookman Old Style"/>
              <a:ea typeface="Bookman Old Style"/>
              <a:cs typeface="Bookman Old Style"/>
              <a:sym typeface="Bookman Old Style"/>
            </a:endParaRPr>
          </a:p>
        </p:txBody>
      </p:sp>
      <p:pic>
        <p:nvPicPr>
          <p:cNvPr id="87" name="Google Shape;87;p16"/>
          <p:cNvPicPr preferRelativeResize="0"/>
          <p:nvPr/>
        </p:nvPicPr>
        <p:blipFill>
          <a:blip r:embed="rId6">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idx="1" type="body"/>
          </p:nvPr>
        </p:nvSpPr>
        <p:spPr>
          <a:xfrm>
            <a:off x="311700" y="632100"/>
            <a:ext cx="8520600" cy="39369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As you can see in the above section, for a class to be a value class, it must have exactly one parameter and have nothing inside — except defs.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Furthermore, no other class can extend a value class, and a value class cannot redefine equals or hashCode.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To define a value class, make it a subclass of  AnyVal and put theval keyword before the one parameter.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This is how you can recognize or create value classes in Scala.</a:t>
            </a:r>
            <a:endParaRPr b="1" sz="1500">
              <a:solidFill>
                <a:srgbClr val="000000"/>
              </a:solidFill>
              <a:latin typeface="Bookman Old Style"/>
              <a:ea typeface="Bookman Old Style"/>
              <a:cs typeface="Bookman Old Style"/>
              <a:sym typeface="Bookman Old Style"/>
            </a:endParaRPr>
          </a:p>
        </p:txBody>
      </p:sp>
      <p:pic>
        <p:nvPicPr>
          <p:cNvPr id="324" name="Google Shape;324;p52"/>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idx="1" type="body"/>
          </p:nvPr>
        </p:nvSpPr>
        <p:spPr>
          <a:xfrm>
            <a:off x="311700" y="681675"/>
            <a:ext cx="8520600" cy="3887400"/>
          </a:xfrm>
          <a:prstGeom prst="rect">
            <a:avLst/>
          </a:prstGeom>
        </p:spPr>
        <p:txBody>
          <a:bodyPr anchorCtr="0" anchor="t" bIns="91425" lIns="91425" spcFirstLastPara="1" rIns="91425" wrap="square" tIns="91425">
            <a:normAutofit lnSpcReduction="20000"/>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Why Do We Need Value Classes?</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Fundamentally, a value class is one that wraps around a very simple type or a simple value, like Int,  Boolean, etc.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What that means is that, at compile time, you see the value class and use the value class, but at the time bytecode could get generated, you are actually using the underlying simple type.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So, that means that your instances of the wrapper classes creator, which means less initialization, increase performance and create less memory usage, because there is no instance of the wrapper classes</a:t>
            </a:r>
            <a:endParaRPr sz="1450">
              <a:solidFill>
                <a:srgbClr val="222635"/>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330" name="Google Shape;330;p53"/>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idx="1" type="body"/>
          </p:nvPr>
        </p:nvSpPr>
        <p:spPr>
          <a:xfrm>
            <a:off x="311700" y="681675"/>
            <a:ext cx="8520600" cy="3887400"/>
          </a:xfrm>
          <a:prstGeom prst="rect">
            <a:avLst/>
          </a:prstGeom>
        </p:spPr>
        <p:txBody>
          <a:bodyPr anchorCtr="0" anchor="t" bIns="91425" lIns="91425" spcFirstLastPara="1" rIns="91425" wrap="square" tIns="91425">
            <a:normAutofit/>
          </a:bodyPr>
          <a:lstStyle/>
          <a:p>
            <a:pPr indent="-323850" lvl="0" marL="457200" marR="0" rtl="0" algn="l">
              <a:lnSpc>
                <a:spcPct val="150000"/>
              </a:lnSpc>
              <a:spcBef>
                <a:spcPts val="10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Value classes are mostly used for performance optimization and memory optimization.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You can think of many of these classes as your Scala typical primitive, like classes Int, Boolean,  Double, etc.</a:t>
            </a:r>
            <a:r>
              <a:rPr lang="en-GB" sz="1500">
                <a:solidFill>
                  <a:srgbClr val="000000"/>
                </a:solidFill>
                <a:highlight>
                  <a:srgbClr val="FFFFFF"/>
                </a:highlight>
                <a:latin typeface="Bookman Old Style"/>
                <a:ea typeface="Bookman Old Style"/>
                <a:cs typeface="Bookman Old Style"/>
                <a:sym typeface="Bookman Old Style"/>
              </a:rPr>
              <a:t> </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120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Use cases where you would want to and where you could apply value classes is for tiny types</a:t>
            </a:r>
            <a:r>
              <a:rPr lang="en-GB" sz="1450">
                <a:solidFill>
                  <a:srgbClr val="222635"/>
                </a:solidFill>
                <a:highlight>
                  <a:srgbClr val="FFFFFF"/>
                </a:highlight>
                <a:latin typeface="Times New Roman"/>
                <a:ea typeface="Times New Roman"/>
                <a:cs typeface="Times New Roman"/>
                <a:sym typeface="Times New Roman"/>
              </a:rPr>
              <a:t>.</a:t>
            </a:r>
            <a:endParaRPr/>
          </a:p>
        </p:txBody>
      </p:sp>
      <p:pic>
        <p:nvPicPr>
          <p:cNvPr id="336" name="Google Shape;336;p54"/>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idx="1" type="body"/>
          </p:nvPr>
        </p:nvSpPr>
        <p:spPr>
          <a:xfrm>
            <a:off x="311700" y="656875"/>
            <a:ext cx="8520600" cy="3912300"/>
          </a:xfrm>
          <a:prstGeom prst="rect">
            <a:avLst/>
          </a:prstGeom>
        </p:spPr>
        <p:txBody>
          <a:bodyPr anchorCtr="0" anchor="t" bIns="91425" lIns="91425" spcFirstLastPara="1" rIns="91425" wrap="square" tIns="91425">
            <a:normAutofit lnSpcReduction="20000"/>
          </a:bodyPr>
          <a:lstStyle/>
          <a:p>
            <a:pPr indent="0" lvl="0" marL="0" marR="0" rtl="0" algn="l">
              <a:lnSpc>
                <a:spcPct val="150000"/>
              </a:lnSpc>
              <a:spcBef>
                <a:spcPts val="1000"/>
              </a:spcBef>
              <a:spcAft>
                <a:spcPts val="0"/>
              </a:spcAft>
              <a:buNone/>
            </a:pPr>
            <a:r>
              <a:rPr b="1" lang="en-GB" sz="1500">
                <a:solidFill>
                  <a:srgbClr val="000000"/>
                </a:solidFill>
                <a:highlight>
                  <a:srgbClr val="FFFFFF"/>
                </a:highlight>
                <a:latin typeface="Bookman Old Style"/>
                <a:ea typeface="Bookman Old Style"/>
                <a:cs typeface="Bookman Old Style"/>
                <a:sym typeface="Bookman Old Style"/>
              </a:rPr>
              <a:t>Some Restrictions of Value Classes –</a:t>
            </a:r>
            <a:endParaRPr b="1"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 value class might not have specialized type parameters. may not have specialized type parameters.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 value class may not have nested or local classes, traits, or objects.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equals or hashCode cannot redefine by a value class.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A value class cannot have lazy vals, vars, or vals as members. It can only have defs as members.</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marR="0" rtl="0" algn="l">
              <a:lnSpc>
                <a:spcPct val="150000"/>
              </a:lnSpc>
              <a:spcBef>
                <a:spcPts val="1200"/>
              </a:spcBef>
              <a:spcAft>
                <a:spcPts val="0"/>
              </a:spcAft>
              <a:buClr>
                <a:srgbClr val="000000"/>
              </a:buClr>
              <a:buSzPts val="1500"/>
              <a:buChar char="●"/>
            </a:pPr>
            <a:r>
              <a:rPr lang="en-GB" sz="1500">
                <a:solidFill>
                  <a:srgbClr val="000000"/>
                </a:solidFill>
                <a:highlight>
                  <a:srgbClr val="FFFFFF"/>
                </a:highlight>
                <a:latin typeface="Bookman Old Style"/>
                <a:ea typeface="Bookman Old Style"/>
                <a:cs typeface="Bookman Old Style"/>
                <a:sym typeface="Bookman Old Style"/>
              </a:rPr>
              <a:t>No other class can extend a value class.</a:t>
            </a:r>
            <a:endParaRPr sz="1300">
              <a:solidFill>
                <a:srgbClr val="273239"/>
              </a:solidFill>
              <a:highlight>
                <a:srgbClr val="FFFFFF"/>
              </a:highlight>
              <a:latin typeface="Arial"/>
              <a:ea typeface="Arial"/>
              <a:cs typeface="Arial"/>
              <a:sym typeface="Arial"/>
            </a:endParaRPr>
          </a:p>
          <a:p>
            <a:pPr indent="0" lvl="0" marL="0" rtl="0" algn="l">
              <a:lnSpc>
                <a:spcPct val="150000"/>
              </a:lnSpc>
              <a:spcBef>
                <a:spcPts val="1200"/>
              </a:spcBef>
              <a:spcAft>
                <a:spcPts val="1200"/>
              </a:spcAft>
              <a:buNone/>
            </a:pPr>
            <a:r>
              <a:t/>
            </a:r>
            <a:endParaRPr/>
          </a:p>
        </p:txBody>
      </p:sp>
      <p:pic>
        <p:nvPicPr>
          <p:cNvPr id="342" name="Google Shape;342;p55"/>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490250" y="526350"/>
            <a:ext cx="80244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8000">
                <a:solidFill>
                  <a:srgbClr val="000000"/>
                </a:solidFill>
              </a:rPr>
              <a:t>THANK YOU</a:t>
            </a:r>
            <a:endParaRPr sz="8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Scala?</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Scala has many reasons for being popular among programmers. </a:t>
            </a:r>
            <a:endParaRPr sz="1500">
              <a:solidFill>
                <a:srgbClr val="000000"/>
              </a:solidFill>
              <a:highlight>
                <a:srgbClr val="FFFFFF"/>
              </a:highlight>
              <a:latin typeface="Bookman Old Style"/>
              <a:ea typeface="Bookman Old Style"/>
              <a:cs typeface="Bookman Old Style"/>
              <a:sym typeface="Bookman Old Style"/>
            </a:endParaRPr>
          </a:p>
          <a:p>
            <a:pPr indent="0" lvl="0" marL="0" rtl="0" algn="l">
              <a:lnSpc>
                <a:spcPct val="150000"/>
              </a:lnSpc>
              <a:spcBef>
                <a:spcPts val="100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Few of the reasons are :  </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100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Easy to Start:</a:t>
            </a:r>
            <a:r>
              <a:rPr lang="en-GB" sz="1500">
                <a:solidFill>
                  <a:srgbClr val="000000"/>
                </a:solidFill>
                <a:highlight>
                  <a:srgbClr val="FFFFFF"/>
                </a:highlight>
                <a:latin typeface="Bookman Old Style"/>
                <a:ea typeface="Bookman Old Style"/>
                <a:cs typeface="Bookman Old Style"/>
                <a:sym typeface="Bookman Old Style"/>
              </a:rPr>
              <a:t> Scala is a high level language so it is closer to other popular programming languages like Java, C, C++. Thus it becomes very easy to learn Scala for anyone. For Java programmers, Scala is more easy to learn.</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3600"/>
              </a:spcBef>
              <a:spcAft>
                <a:spcPts val="360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Contains best Features:</a:t>
            </a:r>
            <a:r>
              <a:rPr lang="en-GB" sz="1500">
                <a:solidFill>
                  <a:srgbClr val="000000"/>
                </a:solidFill>
                <a:highlight>
                  <a:srgbClr val="FFFFFF"/>
                </a:highlight>
                <a:latin typeface="Bookman Old Style"/>
                <a:ea typeface="Bookman Old Style"/>
                <a:cs typeface="Bookman Old Style"/>
                <a:sym typeface="Bookman Old Style"/>
              </a:rPr>
              <a:t> Scala contains the features of different languages like C, C++, Java, etc. which makes the it more useful, scalable and productive.</a:t>
            </a:r>
            <a:endParaRPr sz="1500">
              <a:solidFill>
                <a:srgbClr val="000000"/>
              </a:solidFill>
              <a:latin typeface="Bookman Old Style"/>
              <a:ea typeface="Bookman Old Style"/>
              <a:cs typeface="Bookman Old Style"/>
              <a:sym typeface="Bookman Old Style"/>
            </a:endParaRPr>
          </a:p>
        </p:txBody>
      </p:sp>
      <p:pic>
        <p:nvPicPr>
          <p:cNvPr id="94" name="Google Shape;94;p17"/>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421400"/>
            <a:ext cx="8520600" cy="4412400"/>
          </a:xfrm>
          <a:prstGeom prst="rect">
            <a:avLst/>
          </a:prstGeom>
        </p:spPr>
        <p:txBody>
          <a:bodyPr anchorCtr="0" anchor="t" bIns="91425" lIns="91425" spcFirstLastPara="1" rIns="91425" wrap="square" tIns="91425">
            <a:normAutofit lnSpcReduction="20000"/>
          </a:bodyPr>
          <a:lstStyle/>
          <a:p>
            <a:pPr indent="-323850" lvl="0" marL="685800" rtl="0" algn="l">
              <a:lnSpc>
                <a:spcPct val="150000"/>
              </a:lnSpc>
              <a:spcBef>
                <a:spcPts val="100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Close integration with Java:</a:t>
            </a:r>
            <a:r>
              <a:rPr lang="en-GB" sz="1500">
                <a:solidFill>
                  <a:srgbClr val="000000"/>
                </a:solidFill>
                <a:highlight>
                  <a:srgbClr val="FFFFFF"/>
                </a:highlight>
                <a:latin typeface="Bookman Old Style"/>
                <a:ea typeface="Bookman Old Style"/>
                <a:cs typeface="Bookman Old Style"/>
                <a:sym typeface="Bookman Old Style"/>
              </a:rPr>
              <a:t> The source code of the Scala is designed in such a way that its compiler can interpret the Java classes. Also, Its compiler can utilize the frameworks, Java Libraries, and tools etc. After compilation, Scala programs can run on JVM.</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360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Web – Based &amp; Desktop Application Development:</a:t>
            </a:r>
            <a:r>
              <a:rPr lang="en-GB" sz="1500">
                <a:solidFill>
                  <a:srgbClr val="000000"/>
                </a:solidFill>
                <a:highlight>
                  <a:srgbClr val="FFFFFF"/>
                </a:highlight>
                <a:latin typeface="Bookman Old Style"/>
                <a:ea typeface="Bookman Old Style"/>
                <a:cs typeface="Bookman Old Style"/>
                <a:sym typeface="Bookman Old Style"/>
              </a:rPr>
              <a:t> For the web applications it provides the support by compiling to JavaScript. Similarly for desktop applications, it can be compiled to JVM bytecode.</a:t>
            </a:r>
            <a:endParaRPr sz="1500">
              <a:solidFill>
                <a:srgbClr val="000000"/>
              </a:solidFill>
              <a:highlight>
                <a:srgbClr val="FFFFFF"/>
              </a:highlight>
              <a:latin typeface="Bookman Old Style"/>
              <a:ea typeface="Bookman Old Style"/>
              <a:cs typeface="Bookman Old Style"/>
              <a:sym typeface="Bookman Old Style"/>
            </a:endParaRPr>
          </a:p>
          <a:p>
            <a:pPr indent="0" lvl="0" marL="457200" rtl="0" algn="l">
              <a:lnSpc>
                <a:spcPct val="150000"/>
              </a:lnSpc>
              <a:spcBef>
                <a:spcPts val="1000"/>
              </a:spcBef>
              <a:spcAft>
                <a:spcPts val="0"/>
              </a:spcAft>
              <a:buNone/>
            </a:pPr>
            <a:r>
              <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1000"/>
              </a:spcBef>
              <a:spcAft>
                <a:spcPts val="360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Used by Big Companies:</a:t>
            </a:r>
            <a:r>
              <a:rPr lang="en-GB" sz="1500">
                <a:solidFill>
                  <a:srgbClr val="000000"/>
                </a:solidFill>
                <a:highlight>
                  <a:srgbClr val="FFFFFF"/>
                </a:highlight>
                <a:latin typeface="Bookman Old Style"/>
                <a:ea typeface="Bookman Old Style"/>
                <a:cs typeface="Bookman Old Style"/>
                <a:sym typeface="Bookman Old Style"/>
              </a:rPr>
              <a:t> Most of the popular companies like Apple, Twitter, Walmart, Google etc. move their most of codes to Scala from some other languages. reason being it is highly scalable and can be used in backend operations</a:t>
            </a:r>
            <a:r>
              <a:rPr lang="en-GB" sz="1500">
                <a:solidFill>
                  <a:srgbClr val="000000"/>
                </a:solidFill>
                <a:highlight>
                  <a:srgbClr val="FFFFFF"/>
                </a:highlight>
                <a:latin typeface="Bookman Old Style"/>
                <a:ea typeface="Bookman Old Style"/>
                <a:cs typeface="Bookman Old Style"/>
                <a:sym typeface="Bookman Old Style"/>
              </a:rPr>
              <a:t>.</a:t>
            </a:r>
            <a:endParaRPr sz="1500">
              <a:solidFill>
                <a:srgbClr val="000000"/>
              </a:solidFill>
              <a:latin typeface="Bookman Old Style"/>
              <a:ea typeface="Bookman Old Style"/>
              <a:cs typeface="Bookman Old Style"/>
              <a:sym typeface="Bookman Old Style"/>
            </a:endParaRPr>
          </a:p>
        </p:txBody>
      </p:sp>
      <p:pic>
        <p:nvPicPr>
          <p:cNvPr id="100" name="Google Shape;100;p18"/>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Beginning with Scala Programming</a:t>
            </a:r>
            <a:endParaRPr/>
          </a:p>
        </p:txBody>
      </p:sp>
      <p:sp>
        <p:nvSpPr>
          <p:cNvPr id="106" name="Google Shape;10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0"/>
              </a:spcAft>
              <a:buClr>
                <a:srgbClr val="000000"/>
              </a:buClr>
              <a:buSzPts val="1500"/>
              <a:buFont typeface="Bookman Old Style"/>
              <a:buChar char="●"/>
            </a:pPr>
            <a:r>
              <a:rPr b="1" lang="en-GB" sz="1500">
                <a:solidFill>
                  <a:srgbClr val="000000"/>
                </a:solidFill>
                <a:highlight>
                  <a:srgbClr val="FFFFFF"/>
                </a:highlight>
                <a:latin typeface="Bookman Old Style"/>
                <a:ea typeface="Bookman Old Style"/>
                <a:cs typeface="Bookman Old Style"/>
                <a:sym typeface="Bookman Old Style"/>
              </a:rPr>
              <a:t>Finding a Compiler:</a:t>
            </a:r>
            <a:r>
              <a:rPr lang="en-GB" sz="1500">
                <a:solidFill>
                  <a:srgbClr val="000000"/>
                </a:solidFill>
                <a:highlight>
                  <a:srgbClr val="FFFFFF"/>
                </a:highlight>
                <a:latin typeface="Bookman Old Style"/>
                <a:ea typeface="Bookman Old Style"/>
                <a:cs typeface="Bookman Old Style"/>
                <a:sym typeface="Bookman Old Style"/>
              </a:rPr>
              <a:t> There are various online IDEs such as </a:t>
            </a:r>
            <a:r>
              <a:rPr b="1" lang="en-GB" sz="1500" u="sng">
                <a:solidFill>
                  <a:srgbClr val="000000"/>
                </a:solidFill>
                <a:highlight>
                  <a:srgbClr val="FFFFFF"/>
                </a:highlight>
                <a:latin typeface="Bookman Old Style"/>
                <a:ea typeface="Bookman Old Style"/>
                <a:cs typeface="Bookman Old Style"/>
                <a:sym typeface="Bookman Old Style"/>
                <a:hlinkClick r:id="rId3">
                  <a:extLst>
                    <a:ext uri="{A12FA001-AC4F-418D-AE19-62706E023703}">
                      <ahyp:hlinkClr val="tx"/>
                    </a:ext>
                  </a:extLst>
                </a:hlinkClick>
              </a:rPr>
              <a:t>GeeksforGeeks IDE</a:t>
            </a:r>
            <a:r>
              <a:rPr lang="en-GB" sz="1500">
                <a:solidFill>
                  <a:srgbClr val="000000"/>
                </a:solidFill>
                <a:highlight>
                  <a:srgbClr val="FFFFFF"/>
                </a:highlight>
                <a:latin typeface="Bookman Old Style"/>
                <a:ea typeface="Bookman Old Style"/>
                <a:cs typeface="Bookman Old Style"/>
                <a:sym typeface="Bookman Old Style"/>
              </a:rPr>
              <a:t>, </a:t>
            </a:r>
            <a:r>
              <a:rPr b="1" lang="en-GB" sz="1500" u="sng">
                <a:solidFill>
                  <a:srgbClr val="000000"/>
                </a:solidFill>
                <a:highlight>
                  <a:srgbClr val="FFFFFF"/>
                </a:highlight>
                <a:latin typeface="Bookman Old Style"/>
                <a:ea typeface="Bookman Old Style"/>
                <a:cs typeface="Bookman Old Style"/>
                <a:sym typeface="Bookman Old Style"/>
                <a:hlinkClick r:id="rId4">
                  <a:extLst>
                    <a:ext uri="{A12FA001-AC4F-418D-AE19-62706E023703}">
                      <ahyp:hlinkClr val="tx"/>
                    </a:ext>
                  </a:extLst>
                </a:hlinkClick>
              </a:rPr>
              <a:t>Scala Fiddle IDE</a:t>
            </a:r>
            <a:r>
              <a:rPr lang="en-GB" sz="1500">
                <a:solidFill>
                  <a:srgbClr val="000000"/>
                </a:solidFill>
                <a:highlight>
                  <a:srgbClr val="FFFFFF"/>
                </a:highlight>
                <a:latin typeface="Bookman Old Style"/>
                <a:ea typeface="Bookman Old Style"/>
                <a:cs typeface="Bookman Old Style"/>
                <a:sym typeface="Bookman Old Style"/>
              </a:rPr>
              <a:t>, etc. which can be used to run Scala programs without installing.</a:t>
            </a:r>
            <a:endParaRPr sz="1500">
              <a:solidFill>
                <a:srgbClr val="000000"/>
              </a:solidFill>
              <a:highlight>
                <a:srgbClr val="FFFFFF"/>
              </a:highlight>
              <a:latin typeface="Bookman Old Style"/>
              <a:ea typeface="Bookman Old Style"/>
              <a:cs typeface="Bookman Old Style"/>
              <a:sym typeface="Bookman Old Style"/>
            </a:endParaRPr>
          </a:p>
          <a:p>
            <a:pPr indent="-323850" lvl="0" marL="457200" rtl="0" algn="l">
              <a:lnSpc>
                <a:spcPct val="150000"/>
              </a:lnSpc>
              <a:spcBef>
                <a:spcPts val="1200"/>
              </a:spcBef>
              <a:spcAft>
                <a:spcPts val="1200"/>
              </a:spcAft>
              <a:buClr>
                <a:srgbClr val="000000"/>
              </a:buClr>
              <a:buSzPts val="1500"/>
              <a:buFont typeface="Bookman Old Style"/>
              <a:buChar char="●"/>
            </a:pPr>
            <a:r>
              <a:rPr b="1" lang="en-GB" sz="1500">
                <a:solidFill>
                  <a:srgbClr val="000000"/>
                </a:solidFill>
                <a:highlight>
                  <a:srgbClr val="FFFFFF"/>
                </a:highlight>
                <a:latin typeface="Bookman Old Style"/>
                <a:ea typeface="Bookman Old Style"/>
                <a:cs typeface="Bookman Old Style"/>
                <a:sym typeface="Bookman Old Style"/>
              </a:rPr>
              <a:t>Programming in Scala:</a:t>
            </a:r>
            <a:r>
              <a:rPr lang="en-GB" sz="1500">
                <a:solidFill>
                  <a:srgbClr val="000000"/>
                </a:solidFill>
                <a:highlight>
                  <a:srgbClr val="FFFFFF"/>
                </a:highlight>
                <a:latin typeface="Bookman Old Style"/>
                <a:ea typeface="Bookman Old Style"/>
                <a:cs typeface="Bookman Old Style"/>
                <a:sym typeface="Bookman Old Style"/>
              </a:rPr>
              <a:t> Since the Scala is a lot similar to other widely used languages syntactically, it is easier to code and learn in Scala. Programs can be written in Scala in any of the widely used text editors like </a:t>
            </a:r>
            <a:r>
              <a:rPr b="1" lang="en-GB" sz="1500">
                <a:solidFill>
                  <a:srgbClr val="000000"/>
                </a:solidFill>
                <a:highlight>
                  <a:srgbClr val="FFFFFF"/>
                </a:highlight>
                <a:latin typeface="Bookman Old Style"/>
                <a:ea typeface="Bookman Old Style"/>
                <a:cs typeface="Bookman Old Style"/>
                <a:sym typeface="Bookman Old Style"/>
              </a:rPr>
              <a:t>Notepad++</a:t>
            </a:r>
            <a:r>
              <a:rPr lang="en-GB" sz="1500">
                <a:solidFill>
                  <a:srgbClr val="000000"/>
                </a:solidFill>
                <a:highlight>
                  <a:srgbClr val="FFFFFF"/>
                </a:highlight>
                <a:latin typeface="Bookman Old Style"/>
                <a:ea typeface="Bookman Old Style"/>
                <a:cs typeface="Bookman Old Style"/>
                <a:sym typeface="Bookman Old Style"/>
              </a:rPr>
              <a:t>, </a:t>
            </a:r>
            <a:r>
              <a:rPr b="1" lang="en-GB" sz="1500">
                <a:solidFill>
                  <a:srgbClr val="000000"/>
                </a:solidFill>
                <a:highlight>
                  <a:srgbClr val="FFFFFF"/>
                </a:highlight>
                <a:latin typeface="Bookman Old Style"/>
                <a:ea typeface="Bookman Old Style"/>
                <a:cs typeface="Bookman Old Style"/>
                <a:sym typeface="Bookman Old Style"/>
              </a:rPr>
              <a:t>gedit</a:t>
            </a:r>
            <a:r>
              <a:rPr lang="en-GB" sz="1500">
                <a:solidFill>
                  <a:srgbClr val="000000"/>
                </a:solidFill>
                <a:highlight>
                  <a:srgbClr val="FFFFFF"/>
                </a:highlight>
                <a:latin typeface="Bookman Old Style"/>
                <a:ea typeface="Bookman Old Style"/>
                <a:cs typeface="Bookman Old Style"/>
                <a:sym typeface="Bookman Old Style"/>
              </a:rPr>
              <a:t>, etc. or on any of the text-editors. After writing the program, save the file with the extension </a:t>
            </a:r>
            <a:r>
              <a:rPr b="1" lang="en-GB" sz="1500">
                <a:solidFill>
                  <a:srgbClr val="000000"/>
                </a:solidFill>
                <a:highlight>
                  <a:srgbClr val="FFFFFF"/>
                </a:highlight>
                <a:latin typeface="Bookman Old Style"/>
                <a:ea typeface="Bookman Old Style"/>
                <a:cs typeface="Bookman Old Style"/>
                <a:sym typeface="Bookman Old Style"/>
              </a:rPr>
              <a:t>.sc</a:t>
            </a:r>
            <a:r>
              <a:rPr lang="en-GB" sz="1500">
                <a:solidFill>
                  <a:srgbClr val="000000"/>
                </a:solidFill>
                <a:highlight>
                  <a:srgbClr val="FFFFFF"/>
                </a:highlight>
                <a:latin typeface="Bookman Old Style"/>
                <a:ea typeface="Bookman Old Style"/>
                <a:cs typeface="Bookman Old Style"/>
                <a:sym typeface="Bookman Old Style"/>
              </a:rPr>
              <a:t> or </a:t>
            </a:r>
            <a:r>
              <a:rPr b="1" lang="en-GB" sz="1500">
                <a:solidFill>
                  <a:srgbClr val="000000"/>
                </a:solidFill>
                <a:highlight>
                  <a:srgbClr val="FFFFFF"/>
                </a:highlight>
                <a:latin typeface="Bookman Old Style"/>
                <a:ea typeface="Bookman Old Style"/>
                <a:cs typeface="Bookman Old Style"/>
                <a:sym typeface="Bookman Old Style"/>
              </a:rPr>
              <a:t>.scala</a:t>
            </a:r>
            <a:r>
              <a:rPr lang="en-GB" sz="1500">
                <a:solidFill>
                  <a:srgbClr val="000000"/>
                </a:solidFill>
                <a:highlight>
                  <a:srgbClr val="FFFFFF"/>
                </a:highlight>
                <a:latin typeface="Bookman Old Style"/>
                <a:ea typeface="Bookman Old Style"/>
                <a:cs typeface="Bookman Old Style"/>
                <a:sym typeface="Bookman Old Style"/>
              </a:rPr>
              <a:t>. </a:t>
            </a:r>
            <a:endParaRPr sz="1500">
              <a:solidFill>
                <a:srgbClr val="000000"/>
              </a:solidFill>
              <a:highlight>
                <a:srgbClr val="FFFFFF"/>
              </a:highlight>
              <a:latin typeface="Bookman Old Style"/>
              <a:ea typeface="Bookman Old Style"/>
              <a:cs typeface="Bookman Old Style"/>
              <a:sym typeface="Bookman Old Style"/>
            </a:endParaRPr>
          </a:p>
        </p:txBody>
      </p:sp>
      <p:pic>
        <p:nvPicPr>
          <p:cNvPr id="107" name="Google Shape;107;p19"/>
          <p:cNvPicPr preferRelativeResize="0"/>
          <p:nvPr/>
        </p:nvPicPr>
        <p:blipFill>
          <a:blip r:embed="rId5">
            <a:alphaModFix/>
          </a:blip>
          <a:stretch>
            <a:fillRect/>
          </a:stretch>
        </p:blipFill>
        <p:spPr>
          <a:xfrm>
            <a:off x="8047350" y="129174"/>
            <a:ext cx="963050" cy="4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607300"/>
            <a:ext cx="8520600" cy="396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000"/>
              </a:spcBef>
              <a:spcAft>
                <a:spcPts val="1200"/>
              </a:spcAft>
              <a:buClr>
                <a:srgbClr val="000000"/>
              </a:buClr>
              <a:buSzPts val="1500"/>
              <a:buFont typeface="Bookman Old Style"/>
              <a:buChar char="●"/>
            </a:pPr>
            <a:r>
              <a:rPr b="1" lang="en-GB" sz="1500">
                <a:solidFill>
                  <a:srgbClr val="000000"/>
                </a:solidFill>
                <a:highlight>
                  <a:srgbClr val="FFFFFF"/>
                </a:highlight>
                <a:latin typeface="Bookman Old Style"/>
                <a:ea typeface="Bookman Old Style"/>
                <a:cs typeface="Bookman Old Style"/>
                <a:sym typeface="Bookman Old Style"/>
              </a:rPr>
              <a:t>For Windows &amp; Linux: </a:t>
            </a:r>
            <a:r>
              <a:rPr lang="en-GB" sz="1500">
                <a:solidFill>
                  <a:srgbClr val="000000"/>
                </a:solidFill>
                <a:highlight>
                  <a:srgbClr val="FFFFFF"/>
                </a:highlight>
                <a:latin typeface="Bookman Old Style"/>
                <a:ea typeface="Bookman Old Style"/>
                <a:cs typeface="Bookman Old Style"/>
                <a:sym typeface="Bookman Old Style"/>
              </a:rPr>
              <a:t>Before installing the Scala on Windows or Linux, you must have Java Development Kit(JDK) 1.8 or greater installed on your system. Because Scala always runs on Java 1.8 or above. </a:t>
            </a:r>
            <a:endParaRPr>
              <a:solidFill>
                <a:srgbClr val="000000"/>
              </a:solidFill>
            </a:endParaRPr>
          </a:p>
        </p:txBody>
      </p:sp>
      <p:pic>
        <p:nvPicPr>
          <p:cNvPr id="113" name="Google Shape;113;p20"/>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of Scala</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500">
                <a:solidFill>
                  <a:srgbClr val="000000"/>
                </a:solidFill>
                <a:highlight>
                  <a:srgbClr val="FFFFFF"/>
                </a:highlight>
                <a:latin typeface="Bookman Old Style"/>
                <a:ea typeface="Bookman Old Style"/>
                <a:cs typeface="Bookman Old Style"/>
                <a:sym typeface="Bookman Old Style"/>
              </a:rPr>
              <a:t>There are many features which makes it different from other languages. </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80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Object- Oriented:</a:t>
            </a:r>
            <a:r>
              <a:rPr lang="en-GB" sz="1500">
                <a:solidFill>
                  <a:srgbClr val="000000"/>
                </a:solidFill>
                <a:highlight>
                  <a:srgbClr val="FFFFFF"/>
                </a:highlight>
                <a:latin typeface="Bookman Old Style"/>
                <a:ea typeface="Bookman Old Style"/>
                <a:cs typeface="Bookman Old Style"/>
                <a:sym typeface="Bookman Old Style"/>
              </a:rPr>
              <a:t> Every value in Scala is an object so it is a </a:t>
            </a:r>
            <a:r>
              <a:rPr b="1" lang="en-GB" sz="1500">
                <a:solidFill>
                  <a:srgbClr val="000000"/>
                </a:solidFill>
                <a:highlight>
                  <a:srgbClr val="FFFFFF"/>
                </a:highlight>
                <a:latin typeface="Bookman Old Style"/>
                <a:ea typeface="Bookman Old Style"/>
                <a:cs typeface="Bookman Old Style"/>
                <a:sym typeface="Bookman Old Style"/>
              </a:rPr>
              <a:t>purely</a:t>
            </a:r>
            <a:r>
              <a:rPr lang="en-GB" sz="1500">
                <a:solidFill>
                  <a:srgbClr val="000000"/>
                </a:solidFill>
                <a:highlight>
                  <a:srgbClr val="FFFFFF"/>
                </a:highlight>
                <a:latin typeface="Bookman Old Style"/>
                <a:ea typeface="Bookman Old Style"/>
                <a:cs typeface="Bookman Old Style"/>
                <a:sym typeface="Bookman Old Style"/>
              </a:rPr>
              <a:t> object-oriented programming language. The behavior and type of objects are depicted by the classes and traits in Scala.</a:t>
            </a:r>
            <a:endParaRPr sz="1500">
              <a:solidFill>
                <a:srgbClr val="000000"/>
              </a:solidFill>
              <a:highlight>
                <a:srgbClr val="FFFFFF"/>
              </a:highlight>
              <a:latin typeface="Bookman Old Style"/>
              <a:ea typeface="Bookman Old Style"/>
              <a:cs typeface="Bookman Old Style"/>
              <a:sym typeface="Bookman Old Style"/>
            </a:endParaRPr>
          </a:p>
          <a:p>
            <a:pPr indent="-323850" lvl="0" marL="685800" rtl="0" algn="l">
              <a:lnSpc>
                <a:spcPct val="150000"/>
              </a:lnSpc>
              <a:spcBef>
                <a:spcPts val="0"/>
              </a:spcBef>
              <a:spcAft>
                <a:spcPts val="0"/>
              </a:spcAft>
              <a:buClr>
                <a:srgbClr val="000000"/>
              </a:buClr>
              <a:buSzPts val="1500"/>
              <a:buFont typeface="Arial"/>
              <a:buChar char="●"/>
            </a:pPr>
            <a:r>
              <a:rPr b="1" lang="en-GB" sz="1500">
                <a:solidFill>
                  <a:srgbClr val="000000"/>
                </a:solidFill>
                <a:highlight>
                  <a:srgbClr val="FFFFFF"/>
                </a:highlight>
                <a:latin typeface="Bookman Old Style"/>
                <a:ea typeface="Bookman Old Style"/>
                <a:cs typeface="Bookman Old Style"/>
                <a:sym typeface="Bookman Old Style"/>
              </a:rPr>
              <a:t>Functional:</a:t>
            </a:r>
            <a:r>
              <a:rPr lang="en-GB" sz="1500">
                <a:solidFill>
                  <a:srgbClr val="000000"/>
                </a:solidFill>
                <a:highlight>
                  <a:srgbClr val="FFFFFF"/>
                </a:highlight>
                <a:latin typeface="Bookman Old Style"/>
                <a:ea typeface="Bookman Old Style"/>
                <a:cs typeface="Bookman Old Style"/>
                <a:sym typeface="Bookman Old Style"/>
              </a:rPr>
              <a:t> It is also a functional programming language as every function is a value and every value is an object. It provides the support for the high-order functions, nested functions, anonymous functions, etc.</a:t>
            </a:r>
            <a:endParaRPr sz="1500">
              <a:solidFill>
                <a:srgbClr val="000000"/>
              </a:solidFill>
              <a:latin typeface="Bookman Old Style"/>
              <a:ea typeface="Bookman Old Style"/>
              <a:cs typeface="Bookman Old Style"/>
              <a:sym typeface="Bookman Old Style"/>
            </a:endParaRPr>
          </a:p>
        </p:txBody>
      </p:sp>
      <p:pic>
        <p:nvPicPr>
          <p:cNvPr id="120" name="Google Shape;120;p21"/>
          <p:cNvPicPr preferRelativeResize="0"/>
          <p:nvPr/>
        </p:nvPicPr>
        <p:blipFill>
          <a:blip r:embed="rId3">
            <a:alphaModFix/>
          </a:blip>
          <a:stretch>
            <a:fillRect/>
          </a:stretch>
        </p:blipFill>
        <p:spPr>
          <a:xfrm>
            <a:off x="8047350" y="129174"/>
            <a:ext cx="963050" cy="44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