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embeddedFontLst>
    <p:embeddedFont>
      <p:font typeface="Roboto"/>
      <p:regular r:id="rId57"/>
      <p:bold r:id="rId58"/>
      <p:italic r:id="rId59"/>
      <p:boldItalic r:id="rId60"/>
    </p:embeddedFont>
    <p:embeddedFont>
      <p:font typeface="PT Sans Narrow"/>
      <p:regular r:id="rId61"/>
      <p:bold r:id="rId62"/>
    </p:embeddedFont>
    <p:embeddedFont>
      <p:font typeface="Open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TSansNarrow-bold.fntdata"/><Relationship Id="rId61" Type="http://schemas.openxmlformats.org/officeDocument/2006/relationships/font" Target="fonts/PTSansNarrow-regular.fntdata"/><Relationship Id="rId20" Type="http://schemas.openxmlformats.org/officeDocument/2006/relationships/slide" Target="slides/slide14.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6.xml"/><Relationship Id="rId66" Type="http://schemas.openxmlformats.org/officeDocument/2006/relationships/font" Target="fonts/OpenSans-boldItalic.fntdata"/><Relationship Id="rId21" Type="http://schemas.openxmlformats.org/officeDocument/2006/relationships/slide" Target="slides/slide15.xml"/><Relationship Id="rId65"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italic.fntdata"/><Relationship Id="rId14" Type="http://schemas.openxmlformats.org/officeDocument/2006/relationships/slide" Target="slides/slide8.xml"/><Relationship Id="rId58"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5c043b6b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5c043b6b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5c043b6bb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5c043b6bb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5c043b6bb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5c043b6bb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5c043b6bb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5c043b6bb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5c043b6bb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5c043b6bb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5c043b6bb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5c043b6bb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5c043b6bb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5c043b6bb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5c043b6bb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5c043b6bb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5c043b6bb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5c043b6bb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5c043b6bb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5c043b6bb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5c043b6bb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5c043b6bb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5c043b6bb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5c043b6bb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5c043b6bb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5c043b6bb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5c043b6bb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5c043b6bb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5c043b6bb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5c043b6bb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5c043b6bb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5c043b6bb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5c043b6bb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5c043b6bb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f5c043b6bb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f5c043b6bb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5c043b6bb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5c043b6bb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5c043b6bb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5c043b6bb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5c043b6bb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5c043b6bb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5c043b6bb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f5c043b6bb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5c043b6b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5c043b6b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f5c043b6bb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f5c043b6bb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5c043b6bb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5c043b6bb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5c043b6bb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5c043b6bb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5c043b6bb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5c043b6bb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f5c043b6bb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f5c043b6bb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5c043b6bb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5c043b6bb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5c043b6bb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f5c043b6bb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5c043b6bb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f5c043b6bb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5c043b6bb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f5c043b6bb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5c043b6bb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5c043b6bb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5c043b6bb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5c043b6bb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5c043b6bb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5c043b6bb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5c043b6bb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5c043b6bb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f5c043b6bb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f5c043b6bb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5c043b6bb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f5c043b6bb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5c043b6bb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f5c043b6bb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f5c043b6bb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f5c043b6bb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5c043b6bb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f5c043b6bb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f5c043b6bb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f5c043b6bb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f5c043b6bb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f5c043b6bb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f5c043b6bb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f5c043b6bb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5c043b6bb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5c043b6bb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f5c043b6bb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f5c043b6bb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5c043b6bb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5c043b6bb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5c043b6bb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5c043b6bb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5c043b6bb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5c043b6bb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5c043b6bb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5c043b6bb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022025"/>
            <a:ext cx="7136668" cy="152400"/>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3969100"/>
            <a:ext cx="7136668" cy="152400"/>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8" name="Google Shape;78;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6" name="Google Shape;8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8.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4.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52.png"/><Relationship Id="rId5"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0.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42.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8.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45.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5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62.pn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5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57.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6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61.png"/><Relationship Id="rId4" Type="http://schemas.openxmlformats.org/officeDocument/2006/relationships/image" Target="../media/image5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58.png"/><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51.png"/><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5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76.png"/><Relationship Id="rId4" Type="http://schemas.openxmlformats.org/officeDocument/2006/relationships/image" Target="../media/image6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6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68.png"/><Relationship Id="rId4" Type="http://schemas.openxmlformats.org/officeDocument/2006/relationships/image" Target="../media/image7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74.png"/><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79.png"/><Relationship Id="rId4" Type="http://schemas.openxmlformats.org/officeDocument/2006/relationships/image" Target="../media/image8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69.png"/><Relationship Id="rId4" Type="http://schemas.openxmlformats.org/officeDocument/2006/relationships/image" Target="../media/image7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73.png"/><Relationship Id="rId4" Type="http://schemas.openxmlformats.org/officeDocument/2006/relationships/image" Target="../media/image7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7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77.png"/><Relationship Id="rId4" Type="http://schemas.openxmlformats.org/officeDocument/2006/relationships/image" Target="../media/image7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82.png"/><Relationship Id="rId4" Type="http://schemas.openxmlformats.org/officeDocument/2006/relationships/image" Target="../media/image83.png"/><Relationship Id="rId5" Type="http://schemas.openxmlformats.org/officeDocument/2006/relationships/image" Target="../media/image8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1363323"/>
            <a:ext cx="7136700" cy="1983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8000"/>
              <a:t>SCALA</a:t>
            </a:r>
            <a:endParaRPr sz="8000"/>
          </a:p>
        </p:txBody>
      </p:sp>
      <p:pic>
        <p:nvPicPr>
          <p:cNvPr id="112" name="Google Shape;112;p25"/>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idx="1" type="body"/>
          </p:nvPr>
        </p:nvSpPr>
        <p:spPr>
          <a:xfrm>
            <a:off x="311700" y="669275"/>
            <a:ext cx="8520600" cy="389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500">
                <a:solidFill>
                  <a:srgbClr val="000000"/>
                </a:solidFill>
                <a:highlight>
                  <a:srgbClr val="FFFFFF"/>
                </a:highlight>
                <a:latin typeface="Bookman Old Style"/>
                <a:ea typeface="Bookman Old Style"/>
                <a:cs typeface="Bookman Old Style"/>
                <a:sym typeface="Bookman Old Style"/>
              </a:rPr>
              <a:t>Control flow diagram:</a:t>
            </a:r>
            <a:endParaRPr sz="1500">
              <a:latin typeface="Bookman Old Style"/>
              <a:ea typeface="Bookman Old Style"/>
              <a:cs typeface="Bookman Old Style"/>
              <a:sym typeface="Bookman Old Style"/>
            </a:endParaRPr>
          </a:p>
        </p:txBody>
      </p:sp>
      <p:pic>
        <p:nvPicPr>
          <p:cNvPr id="173" name="Google Shape;173;p34"/>
          <p:cNvPicPr preferRelativeResize="0"/>
          <p:nvPr/>
        </p:nvPicPr>
        <p:blipFill>
          <a:blip r:embed="rId3">
            <a:alphaModFix/>
          </a:blip>
          <a:stretch>
            <a:fillRect/>
          </a:stretch>
        </p:blipFill>
        <p:spPr>
          <a:xfrm>
            <a:off x="2976563" y="1066800"/>
            <a:ext cx="3190875" cy="3009900"/>
          </a:xfrm>
          <a:prstGeom prst="rect">
            <a:avLst/>
          </a:prstGeom>
          <a:noFill/>
          <a:ln>
            <a:noFill/>
          </a:ln>
        </p:spPr>
      </p:pic>
      <p:pic>
        <p:nvPicPr>
          <p:cNvPr id="174" name="Google Shape;174;p34"/>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idx="1" type="body"/>
          </p:nvPr>
        </p:nvSpPr>
        <p:spPr>
          <a:xfrm>
            <a:off x="311700" y="669275"/>
            <a:ext cx="8520600" cy="389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Example code:</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rPr b="1" lang="en-GB" sz="1500">
                <a:solidFill>
                  <a:srgbClr val="000000"/>
                </a:solidFill>
                <a:latin typeface="Bookman Old Style"/>
                <a:ea typeface="Bookman Old Style"/>
                <a:cs typeface="Bookman Old Style"/>
                <a:sym typeface="Bookman Old Style"/>
              </a:rPr>
              <a:t>Output</a:t>
            </a:r>
            <a:endParaRPr b="1" sz="1500">
              <a:solidFill>
                <a:srgbClr val="000000"/>
              </a:solidFill>
              <a:latin typeface="Bookman Old Style"/>
              <a:ea typeface="Bookman Old Style"/>
              <a:cs typeface="Bookman Old Style"/>
              <a:sym typeface="Bookman Old Style"/>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1200"/>
              </a:spcAft>
              <a:buNone/>
            </a:pPr>
            <a:r>
              <a:t/>
            </a:r>
            <a:endParaRPr b="1" sz="1500">
              <a:solidFill>
                <a:srgbClr val="000000"/>
              </a:solidFill>
              <a:highlight>
                <a:srgbClr val="FFFFFF"/>
              </a:highlight>
              <a:latin typeface="Bookman Old Style"/>
              <a:ea typeface="Bookman Old Style"/>
              <a:cs typeface="Bookman Old Style"/>
              <a:sym typeface="Bookman Old Style"/>
            </a:endParaRPr>
          </a:p>
        </p:txBody>
      </p:sp>
      <p:pic>
        <p:nvPicPr>
          <p:cNvPr id="180" name="Google Shape;180;p35"/>
          <p:cNvPicPr preferRelativeResize="0"/>
          <p:nvPr/>
        </p:nvPicPr>
        <p:blipFill>
          <a:blip r:embed="rId3">
            <a:alphaModFix/>
          </a:blip>
          <a:stretch>
            <a:fillRect/>
          </a:stretch>
        </p:blipFill>
        <p:spPr>
          <a:xfrm>
            <a:off x="1926240" y="1103052"/>
            <a:ext cx="5291524" cy="2014200"/>
          </a:xfrm>
          <a:prstGeom prst="rect">
            <a:avLst/>
          </a:prstGeom>
          <a:noFill/>
          <a:ln>
            <a:noFill/>
          </a:ln>
        </p:spPr>
      </p:pic>
      <p:pic>
        <p:nvPicPr>
          <p:cNvPr id="181" name="Google Shape;181;p35"/>
          <p:cNvPicPr preferRelativeResize="0"/>
          <p:nvPr/>
        </p:nvPicPr>
        <p:blipFill>
          <a:blip r:embed="rId4">
            <a:alphaModFix/>
          </a:blip>
          <a:stretch>
            <a:fillRect/>
          </a:stretch>
        </p:blipFill>
        <p:spPr>
          <a:xfrm>
            <a:off x="2796938" y="3699750"/>
            <a:ext cx="3550115" cy="516875"/>
          </a:xfrm>
          <a:prstGeom prst="rect">
            <a:avLst/>
          </a:prstGeom>
          <a:noFill/>
          <a:ln>
            <a:noFill/>
          </a:ln>
        </p:spPr>
      </p:pic>
      <p:pic>
        <p:nvPicPr>
          <p:cNvPr id="182" name="Google Shape;182;p35"/>
          <p:cNvPicPr preferRelativeResize="0"/>
          <p:nvPr/>
        </p:nvPicPr>
        <p:blipFill>
          <a:blip r:embed="rId5">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idx="1" type="body"/>
          </p:nvPr>
        </p:nvSpPr>
        <p:spPr>
          <a:xfrm>
            <a:off x="311700" y="669275"/>
            <a:ext cx="8520600" cy="3899700"/>
          </a:xfrm>
          <a:prstGeom prst="rect">
            <a:avLst/>
          </a:prstGeom>
        </p:spPr>
        <p:txBody>
          <a:bodyPr anchorCtr="0" anchor="t" bIns="91425" lIns="91425" spcFirstLastPara="1" rIns="91425" wrap="square" tIns="91425">
            <a:normAutofit lnSpcReduction="20000"/>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Example explanation:</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In the above example, the If condition check weather myNumber is greater than 15.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If it's greater than fifteen the code prints: Hey your number is bigger than fifteen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If myNumber is not greater than 15 the code prints: Hey your number is smaller than fifteen and then the code flow continues.</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Nested if-else conditional statement</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Nested if-else condition is used when the user needs to choose between a condition that is inside other condition.</a:t>
            </a:r>
            <a:endParaRPr sz="1200">
              <a:solidFill>
                <a:srgbClr val="000000"/>
              </a:solidFill>
            </a:endParaRPr>
          </a:p>
          <a:p>
            <a:pPr indent="0" lvl="0" marL="0" rtl="0" algn="l">
              <a:spcBef>
                <a:spcPts val="1200"/>
              </a:spcBef>
              <a:spcAft>
                <a:spcPts val="1200"/>
              </a:spcAft>
              <a:buNone/>
            </a:pPr>
            <a:r>
              <a:t/>
            </a:r>
            <a:endParaRPr/>
          </a:p>
        </p:txBody>
      </p:sp>
      <p:pic>
        <p:nvPicPr>
          <p:cNvPr id="188" name="Google Shape;188;p36"/>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idx="1" type="body"/>
          </p:nvPr>
        </p:nvSpPr>
        <p:spPr>
          <a:xfrm>
            <a:off x="311700" y="669275"/>
            <a:ext cx="8520600" cy="38997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flow goes into the first condition then inside the block of code anther condition which executes to execute another block of code.</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Block execute if condition in the statement is TRUE otherwise another block of code is executed. I</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f the first block of code is executed then inside this block there is another conditional statement that leads to another block of code.</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Syntax:</a:t>
            </a:r>
            <a:endParaRPr b="1" sz="1200">
              <a:solidFill>
                <a:srgbClr val="000000"/>
              </a:solidFill>
            </a:endParaRPr>
          </a:p>
          <a:p>
            <a:pPr indent="0" lvl="0" marL="0" rtl="0" algn="l">
              <a:lnSpc>
                <a:spcPct val="150000"/>
              </a:lnSpc>
              <a:spcBef>
                <a:spcPts val="1200"/>
              </a:spcBef>
              <a:spcAft>
                <a:spcPts val="1200"/>
              </a:spcAft>
              <a:buNone/>
            </a:pPr>
            <a:r>
              <a:t/>
            </a:r>
            <a:endParaRPr/>
          </a:p>
        </p:txBody>
      </p:sp>
      <p:pic>
        <p:nvPicPr>
          <p:cNvPr id="194" name="Google Shape;194;p37"/>
          <p:cNvPicPr preferRelativeResize="0"/>
          <p:nvPr/>
        </p:nvPicPr>
        <p:blipFill>
          <a:blip r:embed="rId3">
            <a:alphaModFix/>
          </a:blip>
          <a:stretch>
            <a:fillRect/>
          </a:stretch>
        </p:blipFill>
        <p:spPr>
          <a:xfrm>
            <a:off x="2948578" y="3192125"/>
            <a:ext cx="2975750" cy="1820475"/>
          </a:xfrm>
          <a:prstGeom prst="rect">
            <a:avLst/>
          </a:prstGeom>
          <a:noFill/>
          <a:ln>
            <a:noFill/>
          </a:ln>
        </p:spPr>
      </p:pic>
      <p:pic>
        <p:nvPicPr>
          <p:cNvPr id="195" name="Google Shape;195;p37"/>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8"/>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Control flow diagram:</a:t>
            </a:r>
            <a:endParaRPr sz="1500">
              <a:latin typeface="Bookman Old Style"/>
              <a:ea typeface="Bookman Old Style"/>
              <a:cs typeface="Bookman Old Style"/>
              <a:sym typeface="Bookman Old Style"/>
            </a:endParaRPr>
          </a:p>
          <a:p>
            <a:pPr indent="0" lvl="0" marL="0" rtl="0" algn="l">
              <a:spcBef>
                <a:spcPts val="1200"/>
              </a:spcBef>
              <a:spcAft>
                <a:spcPts val="1200"/>
              </a:spcAft>
              <a:buNone/>
            </a:pPr>
            <a:r>
              <a:t/>
            </a:r>
            <a:endParaRPr/>
          </a:p>
        </p:txBody>
      </p:sp>
      <p:pic>
        <p:nvPicPr>
          <p:cNvPr id="201" name="Google Shape;201;p38"/>
          <p:cNvPicPr preferRelativeResize="0"/>
          <p:nvPr/>
        </p:nvPicPr>
        <p:blipFill>
          <a:blip r:embed="rId3">
            <a:alphaModFix/>
          </a:blip>
          <a:stretch>
            <a:fillRect/>
          </a:stretch>
        </p:blipFill>
        <p:spPr>
          <a:xfrm>
            <a:off x="2981325" y="985838"/>
            <a:ext cx="3181350" cy="3171825"/>
          </a:xfrm>
          <a:prstGeom prst="rect">
            <a:avLst/>
          </a:prstGeom>
          <a:noFill/>
          <a:ln>
            <a:noFill/>
          </a:ln>
        </p:spPr>
      </p:pic>
      <p:pic>
        <p:nvPicPr>
          <p:cNvPr id="202" name="Google Shape;202;p38"/>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idx="1" type="body"/>
          </p:nvPr>
        </p:nvSpPr>
        <p:spPr>
          <a:xfrm>
            <a:off x="311700" y="532950"/>
            <a:ext cx="8520600" cy="403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Example code:</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GB" sz="1500">
                <a:solidFill>
                  <a:srgbClr val="000000"/>
                </a:solidFill>
                <a:latin typeface="Bookman Old Style"/>
                <a:ea typeface="Bookman Old Style"/>
                <a:cs typeface="Bookman Old Style"/>
                <a:sym typeface="Bookman Old Style"/>
              </a:rPr>
              <a:t>Output</a:t>
            </a:r>
            <a:endParaRPr b="1" sz="1500">
              <a:solidFill>
                <a:srgbClr val="000000"/>
              </a:solidFill>
              <a:latin typeface="Bookman Old Style"/>
              <a:ea typeface="Bookman Old Style"/>
              <a:cs typeface="Bookman Old Style"/>
              <a:sym typeface="Bookman Old Style"/>
            </a:endParaRPr>
          </a:p>
          <a:p>
            <a:pPr indent="0" lvl="0" marL="0" rtl="0" algn="l">
              <a:spcBef>
                <a:spcPts val="1200"/>
              </a:spcBef>
              <a:spcAft>
                <a:spcPts val="1200"/>
              </a:spcAft>
              <a:buNone/>
            </a:pPr>
            <a:r>
              <a:t/>
            </a:r>
            <a:endParaRPr/>
          </a:p>
        </p:txBody>
      </p:sp>
      <p:pic>
        <p:nvPicPr>
          <p:cNvPr id="208" name="Google Shape;208;p39"/>
          <p:cNvPicPr preferRelativeResize="0"/>
          <p:nvPr/>
        </p:nvPicPr>
        <p:blipFill>
          <a:blip r:embed="rId3">
            <a:alphaModFix/>
          </a:blip>
          <a:stretch>
            <a:fillRect/>
          </a:stretch>
        </p:blipFill>
        <p:spPr>
          <a:xfrm>
            <a:off x="2139314" y="874800"/>
            <a:ext cx="4865375" cy="2437900"/>
          </a:xfrm>
          <a:prstGeom prst="rect">
            <a:avLst/>
          </a:prstGeom>
          <a:noFill/>
          <a:ln>
            <a:noFill/>
          </a:ln>
        </p:spPr>
      </p:pic>
      <p:pic>
        <p:nvPicPr>
          <p:cNvPr id="209" name="Google Shape;209;p39"/>
          <p:cNvPicPr preferRelativeResize="0"/>
          <p:nvPr/>
        </p:nvPicPr>
        <p:blipFill>
          <a:blip r:embed="rId4">
            <a:alphaModFix/>
          </a:blip>
          <a:stretch>
            <a:fillRect/>
          </a:stretch>
        </p:blipFill>
        <p:spPr>
          <a:xfrm>
            <a:off x="2919238" y="3857150"/>
            <a:ext cx="3305525" cy="601000"/>
          </a:xfrm>
          <a:prstGeom prst="rect">
            <a:avLst/>
          </a:prstGeom>
          <a:noFill/>
          <a:ln>
            <a:noFill/>
          </a:ln>
        </p:spPr>
      </p:pic>
      <p:pic>
        <p:nvPicPr>
          <p:cNvPr id="210" name="Google Shape;210;p39"/>
          <p:cNvPicPr preferRelativeResize="0"/>
          <p:nvPr/>
        </p:nvPicPr>
        <p:blipFill>
          <a:blip r:embed="rId5">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0"/>
          <p:cNvSpPr txBox="1"/>
          <p:nvPr>
            <p:ph idx="1" type="body"/>
          </p:nvPr>
        </p:nvSpPr>
        <p:spPr>
          <a:xfrm>
            <a:off x="311700" y="557725"/>
            <a:ext cx="8520600" cy="40113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Example explanation:</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In this code, two variables are defined as myNumber and grade.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First condition checks for myNumber, if it is greater than 15 than the flow gets into the block and prints "Hey your number is bigger than fifteen". then it checks the condition for the grade, if the grade is equal to "a" then it prints "Your grade is a".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If myNumber is not greater than 15 then code execute the else statement that is Hey your number is smaller than fifteen. And finally goes through the rest code of the program.</a:t>
            </a:r>
            <a:endParaRPr sz="1200">
              <a:solidFill>
                <a:srgbClr val="000000"/>
              </a:solidFill>
            </a:endParaRPr>
          </a:p>
          <a:p>
            <a:pPr indent="0" lvl="0" marL="0" rtl="0" algn="l">
              <a:spcBef>
                <a:spcPts val="1200"/>
              </a:spcBef>
              <a:spcAft>
                <a:spcPts val="1200"/>
              </a:spcAft>
              <a:buNone/>
            </a:pPr>
            <a:r>
              <a:t/>
            </a:r>
            <a:endParaRPr/>
          </a:p>
        </p:txBody>
      </p:sp>
      <p:pic>
        <p:nvPicPr>
          <p:cNvPr id="216" name="Google Shape;216;p40"/>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ph idx="1" type="body"/>
          </p:nvPr>
        </p:nvSpPr>
        <p:spPr>
          <a:xfrm>
            <a:off x="311700" y="557725"/>
            <a:ext cx="8520600" cy="40113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 If-else if Ladder</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In the if-else-if loop, the code flow into multiple conditions and if one goes FALSE, then another condition is executed and the condition checks go on. If all the conditions are FALSE, then finally, the else block is executed.</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The flow goes on with checking conditions one by one. Until any one condition gets TRUE or the final else condition comes.</a:t>
            </a:r>
            <a:endParaRPr sz="1200">
              <a:solidFill>
                <a:srgbClr val="000000"/>
              </a:solidFill>
            </a:endParaRPr>
          </a:p>
          <a:p>
            <a:pPr indent="0" lvl="0" marL="0" rtl="0" algn="l">
              <a:spcBef>
                <a:spcPts val="1200"/>
              </a:spcBef>
              <a:spcAft>
                <a:spcPts val="1200"/>
              </a:spcAft>
              <a:buNone/>
            </a:pPr>
            <a:r>
              <a:t/>
            </a:r>
            <a:endParaRPr/>
          </a:p>
        </p:txBody>
      </p:sp>
      <p:pic>
        <p:nvPicPr>
          <p:cNvPr id="222" name="Google Shape;222;p41"/>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idx="1" type="body"/>
          </p:nvPr>
        </p:nvSpPr>
        <p:spPr>
          <a:xfrm>
            <a:off x="311700" y="557725"/>
            <a:ext cx="8520600" cy="40113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Syntax:</a:t>
            </a:r>
            <a:endParaRPr b="1" sz="1200">
              <a:solidFill>
                <a:srgbClr val="000000"/>
              </a:solidFill>
            </a:endParaRPr>
          </a:p>
          <a:p>
            <a:pPr indent="0" lvl="0" marL="0" rtl="0" algn="l">
              <a:spcBef>
                <a:spcPts val="1200"/>
              </a:spcBef>
              <a:spcAft>
                <a:spcPts val="1200"/>
              </a:spcAft>
              <a:buNone/>
            </a:pPr>
            <a:r>
              <a:t/>
            </a:r>
            <a:endParaRPr/>
          </a:p>
        </p:txBody>
      </p:sp>
      <p:pic>
        <p:nvPicPr>
          <p:cNvPr id="228" name="Google Shape;228;p42"/>
          <p:cNvPicPr preferRelativeResize="0"/>
          <p:nvPr/>
        </p:nvPicPr>
        <p:blipFill>
          <a:blip r:embed="rId3">
            <a:alphaModFix/>
          </a:blip>
          <a:stretch>
            <a:fillRect/>
          </a:stretch>
        </p:blipFill>
        <p:spPr>
          <a:xfrm>
            <a:off x="3548050" y="968450"/>
            <a:ext cx="2047875" cy="2686050"/>
          </a:xfrm>
          <a:prstGeom prst="rect">
            <a:avLst/>
          </a:prstGeom>
          <a:noFill/>
          <a:ln>
            <a:noFill/>
          </a:ln>
        </p:spPr>
      </p:pic>
      <p:pic>
        <p:nvPicPr>
          <p:cNvPr id="229" name="Google Shape;229;p42"/>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idx="1" type="body"/>
          </p:nvPr>
        </p:nvSpPr>
        <p:spPr>
          <a:xfrm>
            <a:off x="311700" y="557725"/>
            <a:ext cx="8520600" cy="401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Control flow diagram:</a:t>
            </a:r>
            <a:endParaRPr sz="1500">
              <a:latin typeface="Bookman Old Style"/>
              <a:ea typeface="Bookman Old Style"/>
              <a:cs typeface="Bookman Old Style"/>
              <a:sym typeface="Bookman Old Style"/>
            </a:endParaRPr>
          </a:p>
          <a:p>
            <a:pPr indent="0" lvl="0" marL="0" rtl="0" algn="l">
              <a:spcBef>
                <a:spcPts val="1200"/>
              </a:spcBef>
              <a:spcAft>
                <a:spcPts val="1200"/>
              </a:spcAft>
              <a:buNone/>
            </a:pPr>
            <a:r>
              <a:t/>
            </a:r>
            <a:endParaRPr/>
          </a:p>
        </p:txBody>
      </p:sp>
      <p:pic>
        <p:nvPicPr>
          <p:cNvPr id="235" name="Google Shape;235;p43"/>
          <p:cNvPicPr preferRelativeResize="0"/>
          <p:nvPr/>
        </p:nvPicPr>
        <p:blipFill>
          <a:blip r:embed="rId3">
            <a:alphaModFix/>
          </a:blip>
          <a:stretch>
            <a:fillRect/>
          </a:stretch>
        </p:blipFill>
        <p:spPr>
          <a:xfrm>
            <a:off x="2481250" y="978088"/>
            <a:ext cx="4181475" cy="3590925"/>
          </a:xfrm>
          <a:prstGeom prst="rect">
            <a:avLst/>
          </a:prstGeom>
          <a:noFill/>
          <a:ln>
            <a:noFill/>
          </a:ln>
        </p:spPr>
      </p:pic>
      <p:pic>
        <p:nvPicPr>
          <p:cNvPr id="236" name="Google Shape;236;p43"/>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700">
                <a:latin typeface="Bookman Old Style"/>
                <a:ea typeface="Bookman Old Style"/>
                <a:cs typeface="Bookman Old Style"/>
                <a:sym typeface="Bookman Old Style"/>
              </a:rPr>
              <a:t>Contents</a:t>
            </a:r>
            <a:endParaRPr sz="2700">
              <a:latin typeface="Bookman Old Style"/>
              <a:ea typeface="Bookman Old Style"/>
              <a:cs typeface="Bookman Old Style"/>
              <a:sym typeface="Bookman Old Style"/>
            </a:endParaRPr>
          </a:p>
        </p:txBody>
      </p:sp>
      <p:sp>
        <p:nvSpPr>
          <p:cNvPr id="118" name="Google Shape;118;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Conditions</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Loops</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Classes and Objects</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Structure of Classes</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Expressions Vs Statements</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200"/>
              </a:spcBef>
              <a:spcAft>
                <a:spcPts val="12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Tuples</a:t>
            </a:r>
            <a:endParaRPr sz="1500">
              <a:solidFill>
                <a:srgbClr val="000000"/>
              </a:solidFill>
              <a:latin typeface="Bookman Old Style"/>
              <a:ea typeface="Bookman Old Style"/>
              <a:cs typeface="Bookman Old Style"/>
              <a:sym typeface="Bookman Old Style"/>
            </a:endParaRPr>
          </a:p>
        </p:txBody>
      </p:sp>
      <p:pic>
        <p:nvPicPr>
          <p:cNvPr id="119" name="Google Shape;119;p26"/>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idx="1" type="body"/>
          </p:nvPr>
        </p:nvSpPr>
        <p:spPr>
          <a:xfrm>
            <a:off x="311700" y="557725"/>
            <a:ext cx="8520600" cy="401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Control flow diagram:</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rPr b="1" lang="en-GB" sz="1500">
                <a:solidFill>
                  <a:srgbClr val="000000"/>
                </a:solidFill>
                <a:latin typeface="Bookman Old Style"/>
                <a:ea typeface="Bookman Old Style"/>
                <a:cs typeface="Bookman Old Style"/>
                <a:sym typeface="Bookman Old Style"/>
              </a:rPr>
              <a:t>Output</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1200"/>
              </a:spcAft>
              <a:buNone/>
            </a:pPr>
            <a:r>
              <a:t/>
            </a:r>
            <a:endParaRPr/>
          </a:p>
        </p:txBody>
      </p:sp>
      <p:pic>
        <p:nvPicPr>
          <p:cNvPr id="242" name="Google Shape;242;p44"/>
          <p:cNvPicPr preferRelativeResize="0"/>
          <p:nvPr/>
        </p:nvPicPr>
        <p:blipFill>
          <a:blip r:embed="rId3">
            <a:alphaModFix/>
          </a:blip>
          <a:stretch>
            <a:fillRect/>
          </a:stretch>
        </p:blipFill>
        <p:spPr>
          <a:xfrm>
            <a:off x="1974425" y="1018725"/>
            <a:ext cx="5195150" cy="2344150"/>
          </a:xfrm>
          <a:prstGeom prst="rect">
            <a:avLst/>
          </a:prstGeom>
          <a:noFill/>
          <a:ln>
            <a:noFill/>
          </a:ln>
        </p:spPr>
      </p:pic>
      <p:pic>
        <p:nvPicPr>
          <p:cNvPr id="243" name="Google Shape;243;p44"/>
          <p:cNvPicPr preferRelativeResize="0"/>
          <p:nvPr/>
        </p:nvPicPr>
        <p:blipFill>
          <a:blip r:embed="rId4">
            <a:alphaModFix/>
          </a:blip>
          <a:stretch>
            <a:fillRect/>
          </a:stretch>
        </p:blipFill>
        <p:spPr>
          <a:xfrm>
            <a:off x="2701163" y="4015675"/>
            <a:ext cx="3741675" cy="479700"/>
          </a:xfrm>
          <a:prstGeom prst="rect">
            <a:avLst/>
          </a:prstGeom>
          <a:noFill/>
          <a:ln>
            <a:noFill/>
          </a:ln>
        </p:spPr>
      </p:pic>
      <p:pic>
        <p:nvPicPr>
          <p:cNvPr id="244" name="Google Shape;244;p44"/>
          <p:cNvPicPr preferRelativeResize="0"/>
          <p:nvPr/>
        </p:nvPicPr>
        <p:blipFill>
          <a:blip r:embed="rId5">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idx="1" type="body"/>
          </p:nvPr>
        </p:nvSpPr>
        <p:spPr>
          <a:xfrm>
            <a:off x="311700" y="334625"/>
            <a:ext cx="8520600" cy="4561200"/>
          </a:xfrm>
          <a:prstGeom prst="rect">
            <a:avLst/>
          </a:prstGeom>
        </p:spPr>
        <p:txBody>
          <a:bodyPr anchorCtr="0" anchor="t" bIns="91425" lIns="91425" spcFirstLastPara="1" rIns="91425" wrap="square" tIns="91425">
            <a:normAutofit lnSpcReduction="10000"/>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Example explanation:</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In this code, the program initializes one variable muNumber.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Then it checks the value of myNumber to be greater than 20 in the first condition if the condition is true the code prints "Hey your number is bigger than Twenty".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If this gets FALSE than it is checked for value to be greater than 15 in the second condition if this gets TRUE than the code prints "Hey your number is bigger than fifteen".</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 At last, if all conditions are FALSE, it goes to the else condition that will execute when all are FALSE and the code prints "Hey your number is smaller than fifteen". After the execution of the else loop, the remaining code will get executed.</a:t>
            </a:r>
            <a:endParaRPr sz="1200">
              <a:solidFill>
                <a:srgbClr val="000000"/>
              </a:solidFill>
            </a:endParaRPr>
          </a:p>
          <a:p>
            <a:pPr indent="0" lvl="0" marL="0" rtl="0" algn="l">
              <a:spcBef>
                <a:spcPts val="1200"/>
              </a:spcBef>
              <a:spcAft>
                <a:spcPts val="1200"/>
              </a:spcAft>
              <a:buNone/>
            </a:pPr>
            <a:r>
              <a:t/>
            </a:r>
            <a:endParaRPr/>
          </a:p>
        </p:txBody>
      </p:sp>
      <p:pic>
        <p:nvPicPr>
          <p:cNvPr id="250" name="Google Shape;250;p45"/>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Loops</a:t>
            </a:r>
            <a:endParaRPr/>
          </a:p>
        </p:txBody>
      </p:sp>
      <p:sp>
        <p:nvSpPr>
          <p:cNvPr id="256" name="Google Shape;256;p46"/>
          <p:cNvSpPr txBox="1"/>
          <p:nvPr>
            <p:ph idx="1" type="body"/>
          </p:nvPr>
        </p:nvSpPr>
        <p:spPr>
          <a:xfrm>
            <a:off x="311700" y="1266325"/>
            <a:ext cx="8520600" cy="3542700"/>
          </a:xfrm>
          <a:prstGeom prst="rect">
            <a:avLst/>
          </a:prstGeom>
        </p:spPr>
        <p:txBody>
          <a:bodyPr anchorCtr="0" anchor="t" bIns="91425" lIns="91425" spcFirstLastPara="1" rIns="91425" wrap="square" tIns="91425">
            <a:normAutofit lnSpcReduction="20000"/>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There may be a situation, when you need to execute a block of code several number of times. In general, statements are executed sequentially: The first statement in a function is executed first, followed by the second, and so on.</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Programming languages provide various control structures that allow for more complicated execution paths.</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A loop statement allows us to execute a statement or group of statements multiple times and following is the general form of a loop statement in most of the programming languages</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57" name="Google Shape;257;p46"/>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7"/>
          <p:cNvSpPr txBox="1"/>
          <p:nvPr>
            <p:ph idx="1" type="body"/>
          </p:nvPr>
        </p:nvSpPr>
        <p:spPr>
          <a:xfrm>
            <a:off x="311700" y="557725"/>
            <a:ext cx="8520600" cy="401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500">
                <a:solidFill>
                  <a:srgbClr val="000000"/>
                </a:solidFill>
                <a:highlight>
                  <a:srgbClr val="FFFFFF"/>
                </a:highlight>
                <a:latin typeface="Bookman Old Style"/>
                <a:ea typeface="Bookman Old Style"/>
                <a:cs typeface="Bookman Old Style"/>
                <a:sym typeface="Bookman Old Style"/>
              </a:rPr>
              <a:t>Flow chart</a:t>
            </a:r>
            <a:endParaRPr b="1"/>
          </a:p>
        </p:txBody>
      </p:sp>
      <p:pic>
        <p:nvPicPr>
          <p:cNvPr id="263" name="Google Shape;263;p47"/>
          <p:cNvPicPr preferRelativeResize="0"/>
          <p:nvPr/>
        </p:nvPicPr>
        <p:blipFill>
          <a:blip r:embed="rId3">
            <a:alphaModFix/>
          </a:blip>
          <a:stretch>
            <a:fillRect/>
          </a:stretch>
        </p:blipFill>
        <p:spPr>
          <a:xfrm>
            <a:off x="2290763" y="862013"/>
            <a:ext cx="4562475" cy="3419475"/>
          </a:xfrm>
          <a:prstGeom prst="rect">
            <a:avLst/>
          </a:prstGeom>
          <a:noFill/>
          <a:ln>
            <a:noFill/>
          </a:ln>
        </p:spPr>
      </p:pic>
      <p:pic>
        <p:nvPicPr>
          <p:cNvPr id="264" name="Google Shape;264;p47"/>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8"/>
          <p:cNvSpPr txBox="1"/>
          <p:nvPr>
            <p:ph idx="1" type="body"/>
          </p:nvPr>
        </p:nvSpPr>
        <p:spPr>
          <a:xfrm>
            <a:off x="311700" y="557725"/>
            <a:ext cx="8520600" cy="4011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sz="1500">
                <a:solidFill>
                  <a:srgbClr val="000000"/>
                </a:solidFill>
                <a:highlight>
                  <a:srgbClr val="FFFFFF"/>
                </a:highlight>
                <a:latin typeface="Bookman Old Style"/>
                <a:ea typeface="Bookman Old Style"/>
                <a:cs typeface="Bookman Old Style"/>
                <a:sym typeface="Bookman Old Style"/>
              </a:rPr>
              <a:t>Scala programming language provides the following types of loops to handle looping requirements. </a:t>
            </a:r>
            <a:endParaRPr sz="1200">
              <a:solidFill>
                <a:srgbClr val="000000"/>
              </a:solidFill>
              <a:highlight>
                <a:srgbClr val="FFFFFF"/>
              </a:highlight>
              <a:latin typeface="Arial"/>
              <a:ea typeface="Arial"/>
              <a:cs typeface="Arial"/>
              <a:sym typeface="Arial"/>
            </a:endParaRPr>
          </a:p>
        </p:txBody>
      </p:sp>
      <p:pic>
        <p:nvPicPr>
          <p:cNvPr id="270" name="Google Shape;270;p48"/>
          <p:cNvPicPr preferRelativeResize="0"/>
          <p:nvPr/>
        </p:nvPicPr>
        <p:blipFill>
          <a:blip r:embed="rId3">
            <a:alphaModFix/>
          </a:blip>
          <a:stretch>
            <a:fillRect/>
          </a:stretch>
        </p:blipFill>
        <p:spPr>
          <a:xfrm>
            <a:off x="1482988" y="1512300"/>
            <a:ext cx="6178025" cy="3056725"/>
          </a:xfrm>
          <a:prstGeom prst="rect">
            <a:avLst/>
          </a:prstGeom>
          <a:noFill/>
          <a:ln>
            <a:noFill/>
          </a:ln>
        </p:spPr>
      </p:pic>
      <p:pic>
        <p:nvPicPr>
          <p:cNvPr id="271" name="Google Shape;271;p48"/>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txBox="1"/>
          <p:nvPr>
            <p:ph idx="1" type="body"/>
          </p:nvPr>
        </p:nvSpPr>
        <p:spPr>
          <a:xfrm>
            <a:off x="311700" y="557725"/>
            <a:ext cx="8520600" cy="40113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Loop Control Statements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Loop control statements change execution from its normal sequence.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When execution leaves a scope, all automatic objects that were created in that scope are destroyed.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As such Scala does not support break or continue statement like Java does but starting from Scala version 2.8, there is a way to break the loops.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77" name="Google Shape;277;p49"/>
          <p:cNvPicPr preferRelativeResize="0"/>
          <p:nvPr/>
        </p:nvPicPr>
        <p:blipFill>
          <a:blip r:embed="rId3">
            <a:alphaModFix/>
          </a:blip>
          <a:stretch>
            <a:fillRect/>
          </a:stretch>
        </p:blipFill>
        <p:spPr>
          <a:xfrm>
            <a:off x="1578438" y="3292050"/>
            <a:ext cx="5987125" cy="1276975"/>
          </a:xfrm>
          <a:prstGeom prst="rect">
            <a:avLst/>
          </a:prstGeom>
          <a:noFill/>
          <a:ln>
            <a:noFill/>
          </a:ln>
        </p:spPr>
      </p:pic>
      <p:pic>
        <p:nvPicPr>
          <p:cNvPr id="278" name="Google Shape;278;p49"/>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0"/>
          <p:cNvSpPr txBox="1"/>
          <p:nvPr>
            <p:ph idx="1" type="body"/>
          </p:nvPr>
        </p:nvSpPr>
        <p:spPr>
          <a:xfrm>
            <a:off x="311700" y="557725"/>
            <a:ext cx="8520600" cy="40113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The infinite Loop</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 loop becomes an infinite loop if a condition never becomes false. If you are using Scala, the while loop is the best way to implement infinite loop.</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84" name="Google Shape;284;p50"/>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Classes and Objects</a:t>
            </a:r>
            <a:endParaRPr/>
          </a:p>
        </p:txBody>
      </p:sp>
      <p:sp>
        <p:nvSpPr>
          <p:cNvPr id="290" name="Google Shape;290;p51"/>
          <p:cNvSpPr txBox="1"/>
          <p:nvPr>
            <p:ph idx="1" type="body"/>
          </p:nvPr>
        </p:nvSpPr>
        <p:spPr>
          <a:xfrm>
            <a:off x="311700" y="1266325"/>
            <a:ext cx="8520600" cy="35673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 class is a blueprint for objects.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Once you define a class, you can create objects from the class blueprint with the keyword new.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Through the object you can use all functionalities of the defined class.</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91" name="Google Shape;291;p51"/>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2"/>
          <p:cNvSpPr txBox="1"/>
          <p:nvPr>
            <p:ph idx="1" type="body"/>
          </p:nvPr>
        </p:nvSpPr>
        <p:spPr>
          <a:xfrm>
            <a:off x="311700" y="644475"/>
            <a:ext cx="8520600" cy="39246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following diagram demonstrates the class and object by taking an example of class student, which contains the member variables (name and roll no) and member methods (setName() and setRollNo()).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Finally all are members of the class. Class is a blue print and objects are real here.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the following diagram, Student is a class and Harini, John, and Maria are the objects of Student class, those are having name and roll-number.</a:t>
            </a:r>
            <a:endParaRPr/>
          </a:p>
        </p:txBody>
      </p:sp>
      <p:pic>
        <p:nvPicPr>
          <p:cNvPr id="297" name="Google Shape;297;p52"/>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53"/>
          <p:cNvPicPr preferRelativeResize="0"/>
          <p:nvPr/>
        </p:nvPicPr>
        <p:blipFill>
          <a:blip r:embed="rId3">
            <a:alphaModFix/>
          </a:blip>
          <a:stretch>
            <a:fillRect/>
          </a:stretch>
        </p:blipFill>
        <p:spPr>
          <a:xfrm>
            <a:off x="1338964" y="947139"/>
            <a:ext cx="6466075" cy="3249225"/>
          </a:xfrm>
          <a:prstGeom prst="rect">
            <a:avLst/>
          </a:prstGeom>
          <a:noFill/>
          <a:ln>
            <a:noFill/>
          </a:ln>
        </p:spPr>
      </p:pic>
      <p:pic>
        <p:nvPicPr>
          <p:cNvPr id="303" name="Google Shape;303;p53"/>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Conditions</a:t>
            </a:r>
            <a:endParaRPr/>
          </a:p>
        </p:txBody>
      </p:sp>
      <p:sp>
        <p:nvSpPr>
          <p:cNvPr id="125" name="Google Shape;125;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A </a:t>
            </a:r>
            <a:r>
              <a:rPr b="1" lang="en-GB" sz="1500">
                <a:solidFill>
                  <a:srgbClr val="000000"/>
                </a:solidFill>
                <a:highlight>
                  <a:srgbClr val="FFFFFF"/>
                </a:highlight>
                <a:latin typeface="Bookman Old Style"/>
                <a:ea typeface="Bookman Old Style"/>
                <a:cs typeface="Bookman Old Style"/>
                <a:sym typeface="Bookman Old Style"/>
              </a:rPr>
              <a:t>conditional statement</a:t>
            </a:r>
            <a:r>
              <a:rPr lang="en-GB" sz="1500">
                <a:solidFill>
                  <a:srgbClr val="000000"/>
                </a:solidFill>
                <a:highlight>
                  <a:srgbClr val="FFFFFF"/>
                </a:highlight>
                <a:latin typeface="Bookman Old Style"/>
                <a:ea typeface="Bookman Old Style"/>
                <a:cs typeface="Bookman Old Style"/>
                <a:sym typeface="Bookman Old Style"/>
              </a:rPr>
              <a:t> is the one which executes a block of code when a certain condition is fulfilled.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Char char="●"/>
            </a:pPr>
            <a:r>
              <a:rPr b="1" lang="en-GB" sz="1500">
                <a:solidFill>
                  <a:srgbClr val="000000"/>
                </a:solidFill>
                <a:highlight>
                  <a:srgbClr val="FFFFFF"/>
                </a:highlight>
                <a:latin typeface="Bookman Old Style"/>
                <a:ea typeface="Bookman Old Style"/>
                <a:cs typeface="Bookman Old Style"/>
                <a:sym typeface="Bookman Old Style"/>
              </a:rPr>
              <a:t>Conditional statements</a:t>
            </a:r>
            <a:r>
              <a:rPr lang="en-GB" sz="1500">
                <a:solidFill>
                  <a:srgbClr val="000000"/>
                </a:solidFill>
                <a:highlight>
                  <a:srgbClr val="FFFFFF"/>
                </a:highlight>
                <a:latin typeface="Bookman Old Style"/>
                <a:ea typeface="Bookman Old Style"/>
                <a:cs typeface="Bookman Old Style"/>
                <a:sym typeface="Bookman Old Style"/>
              </a:rPr>
              <a:t> help the program in decision making.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1200"/>
              </a:spcAft>
              <a:buClr>
                <a:srgbClr val="000000"/>
              </a:buClr>
              <a:buSzPts val="1500"/>
              <a:buChar char="●"/>
            </a:pPr>
            <a:r>
              <a:rPr b="1" lang="en-GB" sz="1500">
                <a:solidFill>
                  <a:srgbClr val="000000"/>
                </a:solidFill>
                <a:highlight>
                  <a:srgbClr val="FFFFFF"/>
                </a:highlight>
                <a:latin typeface="Bookman Old Style"/>
                <a:ea typeface="Bookman Old Style"/>
                <a:cs typeface="Bookman Old Style"/>
                <a:sym typeface="Bookman Old Style"/>
              </a:rPr>
              <a:t>Control statements or conditional statement</a:t>
            </a:r>
            <a:r>
              <a:rPr lang="en-GB" sz="1500">
                <a:solidFill>
                  <a:srgbClr val="000000"/>
                </a:solidFill>
                <a:highlight>
                  <a:srgbClr val="FFFFFF"/>
                </a:highlight>
                <a:latin typeface="Bookman Old Style"/>
                <a:ea typeface="Bookman Old Style"/>
                <a:cs typeface="Bookman Old Style"/>
                <a:sym typeface="Bookman Old Style"/>
              </a:rPr>
              <a:t> decide which block of code need to be executed based on certain criteria.</a:t>
            </a:r>
            <a:endParaRPr sz="1500">
              <a:latin typeface="Bookman Old Style"/>
              <a:ea typeface="Bookman Old Style"/>
              <a:cs typeface="Bookman Old Style"/>
              <a:sym typeface="Bookman Old Style"/>
            </a:endParaRPr>
          </a:p>
        </p:txBody>
      </p:sp>
      <p:pic>
        <p:nvPicPr>
          <p:cNvPr id="126" name="Google Shape;126;p27"/>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4"/>
          <p:cNvSpPr txBox="1"/>
          <p:nvPr>
            <p:ph idx="1" type="body"/>
          </p:nvPr>
        </p:nvSpPr>
        <p:spPr>
          <a:xfrm>
            <a:off x="311700" y="421400"/>
            <a:ext cx="8520600" cy="43626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Basic Class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Following is a simple syntax to define a basic class in Scala.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This class defines two variables x and y and a method: move, which does not return a value. Class variables are called, fields of the class and methods are called class methods.</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class name works as a class constructor which can take a number of parameters.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above code defines two constructor arguments, xc and yc; they are both visible in the whole body of the class.</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309" name="Google Shape;309;p54"/>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5"/>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500">
                <a:solidFill>
                  <a:srgbClr val="000000"/>
                </a:solidFill>
                <a:highlight>
                  <a:srgbClr val="FFFFFF"/>
                </a:highlight>
                <a:latin typeface="Bookman Old Style"/>
                <a:ea typeface="Bookman Old Style"/>
                <a:cs typeface="Bookman Old Style"/>
                <a:sym typeface="Bookman Old Style"/>
              </a:rPr>
              <a:t>Syntax</a:t>
            </a:r>
            <a:endParaRPr/>
          </a:p>
        </p:txBody>
      </p:sp>
      <p:pic>
        <p:nvPicPr>
          <p:cNvPr id="315" name="Google Shape;315;p55"/>
          <p:cNvPicPr preferRelativeResize="0"/>
          <p:nvPr/>
        </p:nvPicPr>
        <p:blipFill>
          <a:blip r:embed="rId3">
            <a:alphaModFix/>
          </a:blip>
          <a:stretch>
            <a:fillRect/>
          </a:stretch>
        </p:blipFill>
        <p:spPr>
          <a:xfrm>
            <a:off x="2757475" y="1034963"/>
            <a:ext cx="3629025" cy="2486025"/>
          </a:xfrm>
          <a:prstGeom prst="rect">
            <a:avLst/>
          </a:prstGeom>
          <a:noFill/>
          <a:ln>
            <a:noFill/>
          </a:ln>
        </p:spPr>
      </p:pic>
      <p:pic>
        <p:nvPicPr>
          <p:cNvPr id="316" name="Google Shape;316;p55"/>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6"/>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Extending a Class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You can extend a base Scala class and you can design an inherited class in the same way you do it in Java (use extends key word), but there are two restrictions: method overriding requires the override keyword, and only the primary constructor can pass parameters to the base constructor. </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322" name="Google Shape;322;p56"/>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7"/>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Implicit Classes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Implicit classes allow implicit conversations with class’s primary constructor when the class is in scope. Implicit class is a class marked with ‘implicit’ keyword. </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Syntax </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following is the syntax for implicit classes. Here implicit class is always in the object scope where all method definitions are allowed because implicit class cannot be a top level class.</a:t>
            </a:r>
            <a:endParaRPr sz="1200">
              <a:solidFill>
                <a:srgbClr val="000000"/>
              </a:solidFill>
              <a:latin typeface="Arial"/>
              <a:ea typeface="Arial"/>
              <a:cs typeface="Arial"/>
              <a:sym typeface="Arial"/>
            </a:endParaRPr>
          </a:p>
          <a:p>
            <a:pPr indent="0" lvl="0" marL="0" rtl="0" algn="l">
              <a:spcBef>
                <a:spcPts val="1400"/>
              </a:spcBef>
              <a:spcAft>
                <a:spcPts val="0"/>
              </a:spcAft>
              <a:buNone/>
            </a:pPr>
            <a:r>
              <a:t/>
            </a:r>
            <a:endParaRPr sz="1500">
              <a:solidFill>
                <a:srgbClr val="000000"/>
              </a:solidFill>
              <a:latin typeface="Arial"/>
              <a:ea typeface="Arial"/>
              <a:cs typeface="Arial"/>
              <a:sym typeface="Arial"/>
            </a:endParaRPr>
          </a:p>
          <a:p>
            <a:pPr indent="0" lvl="0" marL="0" rtl="0" algn="l">
              <a:spcBef>
                <a:spcPts val="400"/>
              </a:spcBef>
              <a:spcAft>
                <a:spcPts val="1200"/>
              </a:spcAft>
              <a:buNone/>
            </a:pPr>
            <a:r>
              <a:t/>
            </a:r>
            <a:endParaRPr/>
          </a:p>
        </p:txBody>
      </p:sp>
      <p:pic>
        <p:nvPicPr>
          <p:cNvPr id="328" name="Google Shape;328;p57"/>
          <p:cNvPicPr preferRelativeResize="0"/>
          <p:nvPr/>
        </p:nvPicPr>
        <p:blipFill>
          <a:blip r:embed="rId3">
            <a:alphaModFix/>
          </a:blip>
          <a:stretch>
            <a:fillRect/>
          </a:stretch>
        </p:blipFill>
        <p:spPr>
          <a:xfrm>
            <a:off x="1990775" y="3563825"/>
            <a:ext cx="5162450" cy="1216000"/>
          </a:xfrm>
          <a:prstGeom prst="rect">
            <a:avLst/>
          </a:prstGeom>
          <a:noFill/>
          <a:ln>
            <a:noFill/>
          </a:ln>
        </p:spPr>
      </p:pic>
      <p:pic>
        <p:nvPicPr>
          <p:cNvPr id="329" name="Google Shape;329;p57"/>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8"/>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Singleton Objects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Scala is more object-oriented than Java because in Scala, we cannot have static members. Instead, Scala has singleton objects.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 singleton is a class that can have only one instance, i.e., Object.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You create singleton using the keyword object instead of class keyword.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Since you can't instantiate a singleton object, you can't pass parameters to the primary constructor.</a:t>
            </a:r>
            <a:r>
              <a:rPr lang="en-GB"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335" name="Google Shape;335;p58"/>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Expressions Vs Statements</a:t>
            </a:r>
            <a:endParaRPr/>
          </a:p>
        </p:txBody>
      </p:sp>
      <p:sp>
        <p:nvSpPr>
          <p:cNvPr id="341" name="Google Shape;341;p5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 statement is the smallest standalone element that expresses some action to be carried out.</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Whereas an expression in a programming language is something that produces or returns a value.</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Here is an example.</a:t>
            </a:r>
            <a:endParaRPr/>
          </a:p>
        </p:txBody>
      </p:sp>
      <p:pic>
        <p:nvPicPr>
          <p:cNvPr id="342" name="Google Shape;342;p59"/>
          <p:cNvPicPr preferRelativeResize="0"/>
          <p:nvPr/>
        </p:nvPicPr>
        <p:blipFill>
          <a:blip r:embed="rId3">
            <a:alphaModFix/>
          </a:blip>
          <a:stretch>
            <a:fillRect/>
          </a:stretch>
        </p:blipFill>
        <p:spPr>
          <a:xfrm>
            <a:off x="2686625" y="3202525"/>
            <a:ext cx="3770750" cy="1723400"/>
          </a:xfrm>
          <a:prstGeom prst="rect">
            <a:avLst/>
          </a:prstGeom>
          <a:noFill/>
          <a:ln>
            <a:noFill/>
          </a:ln>
        </p:spPr>
      </p:pic>
      <p:pic>
        <p:nvPicPr>
          <p:cNvPr id="343" name="Google Shape;343;p59"/>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0"/>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With this information, We can say that a program is nothing but a sequence of statements and expressions.</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Let's look at an example.</a:t>
            </a:r>
            <a:endParaRPr/>
          </a:p>
        </p:txBody>
      </p:sp>
      <p:pic>
        <p:nvPicPr>
          <p:cNvPr id="349" name="Google Shape;349;p60"/>
          <p:cNvPicPr preferRelativeResize="0"/>
          <p:nvPr/>
        </p:nvPicPr>
        <p:blipFill>
          <a:blip r:embed="rId3">
            <a:alphaModFix/>
          </a:blip>
          <a:stretch>
            <a:fillRect/>
          </a:stretch>
        </p:blipFill>
        <p:spPr>
          <a:xfrm>
            <a:off x="3378603" y="1860575"/>
            <a:ext cx="2386800" cy="2758625"/>
          </a:xfrm>
          <a:prstGeom prst="rect">
            <a:avLst/>
          </a:prstGeom>
          <a:noFill/>
          <a:ln>
            <a:noFill/>
          </a:ln>
        </p:spPr>
      </p:pic>
      <p:pic>
        <p:nvPicPr>
          <p:cNvPr id="350" name="Google Shape;350;p60"/>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1"/>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If you carefully look at this small program, you can extend the definition of a program.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We can now say that a program is nothing but a sequence of statements and expressions that modify some program state.</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this program, we have an if statement and then we have a print statement. Both of these statements are modifying something.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if statement is changing the state of r and print statement changes the state of the console.</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pic>
        <p:nvPicPr>
          <p:cNvPr id="356" name="Google Shape;356;p61"/>
          <p:cNvPicPr preferRelativeResize="0"/>
          <p:nvPr/>
        </p:nvPicPr>
        <p:blipFill>
          <a:blip r:embed="rId3">
            <a:alphaModFix/>
          </a:blip>
          <a:stretch>
            <a:fillRect/>
          </a:stretch>
        </p:blipFill>
        <p:spPr>
          <a:xfrm>
            <a:off x="8047350" y="129174"/>
            <a:ext cx="963050" cy="440925"/>
          </a:xfrm>
          <a:prstGeom prst="rect">
            <a:avLst/>
          </a:prstGeom>
          <a:noFill/>
          <a:ln>
            <a:noFill/>
          </a:ln>
        </p:spPr>
      </p:pic>
      <p:pic>
        <p:nvPicPr>
          <p:cNvPr id="357" name="Google Shape;357;p61"/>
          <p:cNvPicPr preferRelativeResize="0"/>
          <p:nvPr/>
        </p:nvPicPr>
        <p:blipFill>
          <a:blip r:embed="rId4">
            <a:alphaModFix/>
          </a:blip>
          <a:stretch>
            <a:fillRect/>
          </a:stretch>
        </p:blipFill>
        <p:spPr>
          <a:xfrm>
            <a:off x="8199750" y="281574"/>
            <a:ext cx="963050" cy="440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2"/>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All the I talked so far about statements and expressions is applicable to imperative programming.</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 In the Functional Programming model, every functional programming statement should have a capability to return a value. In other words, you can say that we do not have statements in functional programming.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We only have expressions. That is the ground rule for functional statements. This rule is even valid for print statement.</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example below proves that a println returns a value.</a:t>
            </a:r>
            <a:endParaRPr/>
          </a:p>
          <a:p>
            <a:pPr indent="0" lvl="0" marL="0" rtl="0" algn="l">
              <a:spcBef>
                <a:spcPts val="0"/>
              </a:spcBef>
              <a:spcAft>
                <a:spcPts val="1200"/>
              </a:spcAft>
              <a:buNone/>
            </a:pPr>
            <a:r>
              <a:t/>
            </a:r>
            <a:endParaRPr/>
          </a:p>
        </p:txBody>
      </p:sp>
      <p:pic>
        <p:nvPicPr>
          <p:cNvPr id="363" name="Google Shape;363;p62"/>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3"/>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So, the println function returns a unit. The unit is like a void in Java programming.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However, it is not exactly same as void.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void means nothing whereas unit has a value. We represent the unit value using () symbol</a:t>
            </a:r>
            <a:r>
              <a:rPr lang="en-GB" sz="1200">
                <a:solidFill>
                  <a:srgbClr val="212529"/>
                </a:solidFill>
                <a:highlight>
                  <a:srgbClr val="FFFFFF"/>
                </a:highlight>
                <a:latin typeface="Roboto"/>
                <a:ea typeface="Roboto"/>
                <a:cs typeface="Roboto"/>
                <a:sym typeface="Roboto"/>
              </a:rPr>
              <a:t>.</a:t>
            </a:r>
            <a:endParaRPr/>
          </a:p>
        </p:txBody>
      </p:sp>
      <p:pic>
        <p:nvPicPr>
          <p:cNvPr id="369" name="Google Shape;369;p63"/>
          <p:cNvPicPr preferRelativeResize="0"/>
          <p:nvPr/>
        </p:nvPicPr>
        <p:blipFill>
          <a:blip r:embed="rId3">
            <a:alphaModFix/>
          </a:blip>
          <a:stretch>
            <a:fillRect/>
          </a:stretch>
        </p:blipFill>
        <p:spPr>
          <a:xfrm>
            <a:off x="3332838" y="570129"/>
            <a:ext cx="2478325" cy="1598500"/>
          </a:xfrm>
          <a:prstGeom prst="rect">
            <a:avLst/>
          </a:prstGeom>
          <a:noFill/>
          <a:ln>
            <a:noFill/>
          </a:ln>
        </p:spPr>
      </p:pic>
      <p:pic>
        <p:nvPicPr>
          <p:cNvPr id="370" name="Google Shape;370;p63"/>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idx="1" type="body"/>
          </p:nvPr>
        </p:nvSpPr>
        <p:spPr>
          <a:xfrm>
            <a:off x="311700" y="669275"/>
            <a:ext cx="8520600" cy="38997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lang="en-GB" sz="1500">
                <a:solidFill>
                  <a:srgbClr val="000000"/>
                </a:solidFill>
                <a:latin typeface="Bookman Old Style"/>
                <a:ea typeface="Bookman Old Style"/>
                <a:cs typeface="Bookman Old Style"/>
                <a:sym typeface="Bookman Old Style"/>
              </a:rPr>
              <a:t>In Scala, the following conditional statements are valid:</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AutoNum type="arabicPeriod"/>
            </a:pPr>
            <a:r>
              <a:rPr b="1" lang="en-GB" sz="1500">
                <a:solidFill>
                  <a:srgbClr val="000000"/>
                </a:solidFill>
                <a:latin typeface="Bookman Old Style"/>
                <a:ea typeface="Bookman Old Style"/>
                <a:cs typeface="Bookman Old Style"/>
                <a:sym typeface="Bookman Old Style"/>
              </a:rPr>
              <a:t>if condition</a:t>
            </a:r>
            <a:r>
              <a:rPr lang="en-GB" sz="1500">
                <a:solidFill>
                  <a:srgbClr val="000000"/>
                </a:solidFill>
                <a:latin typeface="Bookman Old Style"/>
                <a:ea typeface="Bookman Old Style"/>
                <a:cs typeface="Bookman Old Style"/>
                <a:sym typeface="Bookman Old Style"/>
              </a:rPr>
              <a:t>: execute block if a condition is true.</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AutoNum type="arabicPeriod"/>
            </a:pPr>
            <a:r>
              <a:rPr b="1" lang="en-GB" sz="1500">
                <a:solidFill>
                  <a:srgbClr val="000000"/>
                </a:solidFill>
                <a:latin typeface="Bookman Old Style"/>
                <a:ea typeface="Bookman Old Style"/>
                <a:cs typeface="Bookman Old Style"/>
                <a:sym typeface="Bookman Old Style"/>
              </a:rPr>
              <a:t>if - else condition</a:t>
            </a:r>
            <a:r>
              <a:rPr lang="en-GB" sz="1500">
                <a:solidFill>
                  <a:srgbClr val="000000"/>
                </a:solidFill>
                <a:latin typeface="Bookman Old Style"/>
                <a:ea typeface="Bookman Old Style"/>
                <a:cs typeface="Bookman Old Style"/>
                <a:sym typeface="Bookman Old Style"/>
              </a:rPr>
              <a:t>: execute a block if a condition is true otherwise execute another block.</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AutoNum type="arabicPeriod"/>
            </a:pPr>
            <a:r>
              <a:rPr b="1" lang="en-GB" sz="1500">
                <a:solidFill>
                  <a:srgbClr val="000000"/>
                </a:solidFill>
                <a:latin typeface="Bookman Old Style"/>
                <a:ea typeface="Bookman Old Style"/>
                <a:cs typeface="Bookman Old Style"/>
                <a:sym typeface="Bookman Old Style"/>
              </a:rPr>
              <a:t>Nested if-else</a:t>
            </a:r>
            <a:r>
              <a:rPr lang="en-GB" sz="1500">
                <a:solidFill>
                  <a:srgbClr val="000000"/>
                </a:solidFill>
                <a:latin typeface="Bookman Old Style"/>
                <a:ea typeface="Bookman Old Style"/>
                <a:cs typeface="Bookman Old Style"/>
                <a:sym typeface="Bookman Old Style"/>
              </a:rPr>
              <a:t>: It checks for another condition inside the conditional block. If condition inside if condition.</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000"/>
              </a:spcBef>
              <a:spcAft>
                <a:spcPts val="1200"/>
              </a:spcAft>
              <a:buClr>
                <a:srgbClr val="000000"/>
              </a:buClr>
              <a:buSzPts val="1500"/>
              <a:buAutoNum type="arabicPeriod"/>
            </a:pPr>
            <a:r>
              <a:rPr b="1" lang="en-GB" sz="1500">
                <a:solidFill>
                  <a:srgbClr val="000000"/>
                </a:solidFill>
                <a:latin typeface="Bookman Old Style"/>
                <a:ea typeface="Bookman Old Style"/>
                <a:cs typeface="Bookman Old Style"/>
                <a:sym typeface="Bookman Old Style"/>
              </a:rPr>
              <a:t>if-else if Ladder</a:t>
            </a:r>
            <a:r>
              <a:rPr lang="en-GB" sz="1500">
                <a:solidFill>
                  <a:srgbClr val="000000"/>
                </a:solidFill>
                <a:latin typeface="Bookman Old Style"/>
                <a:ea typeface="Bookman Old Style"/>
                <a:cs typeface="Bookman Old Style"/>
                <a:sym typeface="Bookman Old Style"/>
              </a:rPr>
              <a:t>: Used when multiple conditions need to be checked.</a:t>
            </a:r>
            <a:endParaRPr sz="1500">
              <a:solidFill>
                <a:srgbClr val="000000"/>
              </a:solidFill>
              <a:latin typeface="Bookman Old Style"/>
              <a:ea typeface="Bookman Old Style"/>
              <a:cs typeface="Bookman Old Style"/>
              <a:sym typeface="Bookman Old Style"/>
            </a:endParaRPr>
          </a:p>
        </p:txBody>
      </p:sp>
      <p:pic>
        <p:nvPicPr>
          <p:cNvPr id="132" name="Google Shape;132;p28"/>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4"/>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So, the point that I wanted to make is that every statement in Scala can return some value.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Even a Scala loop and println can return a value.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Since a Scala statement returns a value, some people do not call them a statement.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They call them an expression. So, it is common that you find people saying that Scala does not have statements but only expressions.</a:t>
            </a:r>
            <a:endParaRPr/>
          </a:p>
        </p:txBody>
      </p:sp>
      <p:pic>
        <p:nvPicPr>
          <p:cNvPr id="376" name="Google Shape;376;p64"/>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5"/>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Benefits of Expressions over Statements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When you start practicing Functional Programming approach, you will realize that using functional statements allows us to reduce the number of variables in our code.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Removing the variables from your code helps you to achieve immutability.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 mean, If you do not have a variable, you do not need to mutate it. Let's come back to the myResult function.</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pic>
        <p:nvPicPr>
          <p:cNvPr id="382" name="Google Shape;382;p65"/>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6"/>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code that we listed earlier is imperative. Let's make a functional version of the same code.</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if statement returns a value hence we do not need a variable. The functional version of the code is concise, and the returning statement helps us to eliminate variables and achieve immutability.</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388" name="Google Shape;388;p66"/>
          <p:cNvPicPr preferRelativeResize="0"/>
          <p:nvPr/>
        </p:nvPicPr>
        <p:blipFill>
          <a:blip r:embed="rId3">
            <a:alphaModFix/>
          </a:blip>
          <a:stretch>
            <a:fillRect/>
          </a:stretch>
        </p:blipFill>
        <p:spPr>
          <a:xfrm>
            <a:off x="1989150" y="1516275"/>
            <a:ext cx="5165700" cy="1055475"/>
          </a:xfrm>
          <a:prstGeom prst="rect">
            <a:avLst/>
          </a:prstGeom>
          <a:noFill/>
          <a:ln>
            <a:noFill/>
          </a:ln>
        </p:spPr>
      </p:pic>
      <p:pic>
        <p:nvPicPr>
          <p:cNvPr id="389" name="Google Shape;389;p66"/>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Tuples</a:t>
            </a:r>
            <a:endParaRPr/>
          </a:p>
        </p:txBody>
      </p:sp>
      <p:sp>
        <p:nvSpPr>
          <p:cNvPr id="395" name="Google Shape;395;p6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Scala tuple combines a fixed number of items together so that they can be passed around as a whole.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Unlike an array or list, a tuple can hold objects with different types but they are also immutable.</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following is an example of a tuple holding an integer, a string, and the console.</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396" name="Google Shape;396;p67"/>
          <p:cNvPicPr preferRelativeResize="0"/>
          <p:nvPr/>
        </p:nvPicPr>
        <p:blipFill>
          <a:blip r:embed="rId3">
            <a:alphaModFix/>
          </a:blip>
          <a:stretch>
            <a:fillRect/>
          </a:stretch>
        </p:blipFill>
        <p:spPr>
          <a:xfrm>
            <a:off x="3105150" y="3409850"/>
            <a:ext cx="2933700" cy="540150"/>
          </a:xfrm>
          <a:prstGeom prst="rect">
            <a:avLst/>
          </a:prstGeom>
          <a:noFill/>
          <a:ln>
            <a:noFill/>
          </a:ln>
        </p:spPr>
      </p:pic>
      <p:pic>
        <p:nvPicPr>
          <p:cNvPr id="397" name="Google Shape;397;p67"/>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8"/>
          <p:cNvSpPr txBox="1"/>
          <p:nvPr>
            <p:ph idx="1" type="body"/>
          </p:nvPr>
        </p:nvSpPr>
        <p:spPr>
          <a:xfrm>
            <a:off x="311700" y="570125"/>
            <a:ext cx="8520600" cy="39990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Which is syntactic sugar (short cut) for the following</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actual type of a tuple depends upon the number and of elements it contains and the types of those elements.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Thus, the type of (99, "Luftballons") is Tuple2[Int, String].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type of ('u', 'r', "the", 1, 4, "me") is Tuple6[Char, Char, String, Int, Int, String]</a:t>
            </a:r>
            <a:endParaRPr sz="1500">
              <a:solidFill>
                <a:srgbClr val="000000"/>
              </a:solidFill>
              <a:highlight>
                <a:srgbClr val="FFFFFF"/>
              </a:highlight>
              <a:latin typeface="Bookman Old Style"/>
              <a:ea typeface="Bookman Old Style"/>
              <a:cs typeface="Bookman Old Style"/>
              <a:sym typeface="Bookman Old Style"/>
            </a:endParaRPr>
          </a:p>
          <a:p>
            <a:pPr indent="0" lvl="0" marL="25400" marR="25400" rtl="0" algn="just">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700"/>
              </a:spcBef>
              <a:spcAft>
                <a:spcPts val="1200"/>
              </a:spcAft>
              <a:buNone/>
            </a:pPr>
            <a:r>
              <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403" name="Google Shape;403;p68"/>
          <p:cNvPicPr preferRelativeResize="0"/>
          <p:nvPr/>
        </p:nvPicPr>
        <p:blipFill>
          <a:blip r:embed="rId3">
            <a:alphaModFix/>
          </a:blip>
          <a:stretch>
            <a:fillRect/>
          </a:stretch>
        </p:blipFill>
        <p:spPr>
          <a:xfrm>
            <a:off x="2497025" y="1313750"/>
            <a:ext cx="4149950" cy="628425"/>
          </a:xfrm>
          <a:prstGeom prst="rect">
            <a:avLst/>
          </a:prstGeom>
          <a:noFill/>
          <a:ln>
            <a:noFill/>
          </a:ln>
        </p:spPr>
      </p:pic>
      <p:pic>
        <p:nvPicPr>
          <p:cNvPr id="404" name="Google Shape;404;p68"/>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9"/>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Tuples are of type Tuple1, Tuple2, Tuple3 and so on.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There currently is an upper limit of 22 in the Scala if you need more, then you can use a collection, not a tuple.</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For each TupleN type, where 1 &lt;= N &lt;= 22, Scala defines a number of element-access methods. Given the following definition </a:t>
            </a:r>
            <a:endParaRPr/>
          </a:p>
        </p:txBody>
      </p:sp>
      <p:pic>
        <p:nvPicPr>
          <p:cNvPr id="410" name="Google Shape;410;p69"/>
          <p:cNvPicPr preferRelativeResize="0"/>
          <p:nvPr/>
        </p:nvPicPr>
        <p:blipFill>
          <a:blip r:embed="rId3">
            <a:alphaModFix/>
          </a:blip>
          <a:stretch>
            <a:fillRect/>
          </a:stretch>
        </p:blipFill>
        <p:spPr>
          <a:xfrm>
            <a:off x="3528578" y="2949750"/>
            <a:ext cx="2086858" cy="628425"/>
          </a:xfrm>
          <a:prstGeom prst="rect">
            <a:avLst/>
          </a:prstGeom>
          <a:noFill/>
          <a:ln>
            <a:noFill/>
          </a:ln>
        </p:spPr>
      </p:pic>
      <p:pic>
        <p:nvPicPr>
          <p:cNvPr id="411" name="Google Shape;411;p69"/>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0"/>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To access elements of a tuple t, you can use method t._1 to access the first element, t._2 to access the second, and so on. For example, the following expression computes the sum of all elements of t.</a:t>
            </a:r>
            <a:endParaRPr/>
          </a:p>
        </p:txBody>
      </p:sp>
      <p:pic>
        <p:nvPicPr>
          <p:cNvPr id="417" name="Google Shape;417;p70"/>
          <p:cNvPicPr preferRelativeResize="0"/>
          <p:nvPr/>
        </p:nvPicPr>
        <p:blipFill>
          <a:blip r:embed="rId3">
            <a:alphaModFix/>
          </a:blip>
          <a:stretch>
            <a:fillRect/>
          </a:stretch>
        </p:blipFill>
        <p:spPr>
          <a:xfrm>
            <a:off x="2687600" y="2053125"/>
            <a:ext cx="3768800" cy="586775"/>
          </a:xfrm>
          <a:prstGeom prst="rect">
            <a:avLst/>
          </a:prstGeom>
          <a:noFill/>
          <a:ln>
            <a:noFill/>
          </a:ln>
        </p:spPr>
      </p:pic>
      <p:pic>
        <p:nvPicPr>
          <p:cNvPr id="418" name="Google Shape;418;p70"/>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1"/>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You can use Tuple to write a method that takes a List[Double] and returns the count, the sum, and the sum of squares returned in a three-element Tuple, a Tuple3[Int, Double, Double].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They are also useful to pass a list of data values as messages between actors in concurrent programming.</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Try the following example program. It shows how to use a tuple.</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424" name="Google Shape;424;p71"/>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2"/>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Example</a:t>
            </a:r>
            <a:endParaRPr b="1" sz="1500">
              <a:solidFill>
                <a:srgbClr val="000000"/>
              </a:solidFill>
              <a:highlight>
                <a:srgbClr val="FFFFFF"/>
              </a:highlight>
              <a:latin typeface="Bookman Old Style"/>
              <a:ea typeface="Bookman Old Style"/>
              <a:cs typeface="Bookman Old Style"/>
              <a:sym typeface="Bookman Old Style"/>
            </a:endParaRPr>
          </a:p>
          <a:p>
            <a:pPr indent="0" lvl="0" marL="457200" marR="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457200" marR="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Save the above program in Demo.scala.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following commands are used to compile and execute this program.</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430" name="Google Shape;430;p72"/>
          <p:cNvPicPr preferRelativeResize="0"/>
          <p:nvPr/>
        </p:nvPicPr>
        <p:blipFill>
          <a:blip r:embed="rId3">
            <a:alphaModFix/>
          </a:blip>
          <a:stretch>
            <a:fillRect/>
          </a:stretch>
        </p:blipFill>
        <p:spPr>
          <a:xfrm>
            <a:off x="2635425" y="1135775"/>
            <a:ext cx="3600450" cy="1657350"/>
          </a:xfrm>
          <a:prstGeom prst="rect">
            <a:avLst/>
          </a:prstGeom>
          <a:noFill/>
          <a:ln>
            <a:noFill/>
          </a:ln>
        </p:spPr>
      </p:pic>
      <p:pic>
        <p:nvPicPr>
          <p:cNvPr id="431" name="Google Shape;431;p72"/>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3"/>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Commands</a:t>
            </a:r>
            <a:endParaRPr sz="1500">
              <a:solidFill>
                <a:srgbClr val="000000"/>
              </a:solidFill>
              <a:latin typeface="Arial"/>
              <a:ea typeface="Arial"/>
              <a:cs typeface="Arial"/>
              <a:sym typeface="Arial"/>
            </a:endParaRPr>
          </a:p>
          <a:p>
            <a:pPr indent="0" lvl="0" marL="0" rtl="0" algn="l">
              <a:spcBef>
                <a:spcPts val="4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4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Output</a:t>
            </a:r>
            <a:endParaRPr sz="1500">
              <a:solidFill>
                <a:srgbClr val="000000"/>
              </a:solidFill>
              <a:latin typeface="Arial"/>
              <a:ea typeface="Arial"/>
              <a:cs typeface="Arial"/>
              <a:sym typeface="Arial"/>
            </a:endParaRPr>
          </a:p>
          <a:p>
            <a:pPr indent="0" lvl="0" marL="0" rtl="0" algn="l">
              <a:spcBef>
                <a:spcPts val="400"/>
              </a:spcBef>
              <a:spcAft>
                <a:spcPts val="1200"/>
              </a:spcAft>
              <a:buNone/>
            </a:pPr>
            <a:r>
              <a:t/>
            </a:r>
            <a:endParaRPr/>
          </a:p>
        </p:txBody>
      </p:sp>
      <p:pic>
        <p:nvPicPr>
          <p:cNvPr id="437" name="Google Shape;437;p73"/>
          <p:cNvPicPr preferRelativeResize="0"/>
          <p:nvPr/>
        </p:nvPicPr>
        <p:blipFill>
          <a:blip r:embed="rId3">
            <a:alphaModFix/>
          </a:blip>
          <a:stretch>
            <a:fillRect/>
          </a:stretch>
        </p:blipFill>
        <p:spPr>
          <a:xfrm>
            <a:off x="3402550" y="1135325"/>
            <a:ext cx="2338900" cy="835325"/>
          </a:xfrm>
          <a:prstGeom prst="rect">
            <a:avLst/>
          </a:prstGeom>
          <a:noFill/>
          <a:ln>
            <a:noFill/>
          </a:ln>
        </p:spPr>
      </p:pic>
      <p:pic>
        <p:nvPicPr>
          <p:cNvPr id="438" name="Google Shape;438;p73"/>
          <p:cNvPicPr preferRelativeResize="0"/>
          <p:nvPr/>
        </p:nvPicPr>
        <p:blipFill>
          <a:blip r:embed="rId4">
            <a:alphaModFix/>
          </a:blip>
          <a:stretch>
            <a:fillRect/>
          </a:stretch>
        </p:blipFill>
        <p:spPr>
          <a:xfrm>
            <a:off x="3364688" y="3247225"/>
            <a:ext cx="2414625" cy="643900"/>
          </a:xfrm>
          <a:prstGeom prst="rect">
            <a:avLst/>
          </a:prstGeom>
          <a:noFill/>
          <a:ln>
            <a:noFill/>
          </a:ln>
        </p:spPr>
      </p:pic>
      <p:pic>
        <p:nvPicPr>
          <p:cNvPr id="439" name="Google Shape;439;p73"/>
          <p:cNvPicPr preferRelativeResize="0"/>
          <p:nvPr/>
        </p:nvPicPr>
        <p:blipFill>
          <a:blip r:embed="rId5">
            <a:alphaModFix/>
          </a:blip>
          <a:stretch>
            <a:fillRect/>
          </a:stretch>
        </p:blipFill>
        <p:spPr>
          <a:xfrm>
            <a:off x="8047350" y="129174"/>
            <a:ext cx="963050" cy="44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ph idx="1" type="body"/>
          </p:nvPr>
        </p:nvSpPr>
        <p:spPr>
          <a:xfrm>
            <a:off x="311700" y="669275"/>
            <a:ext cx="8520600" cy="38997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if conditional statement</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If the condition is used when the user needs to choose between only one condition. This lets program execute a block if the condition is true otherwise continue with the flow of the program.</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Block execute if condition in the statement is TRUE otherwise nothing is done.</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1200"/>
              </a:spcAft>
              <a:buNone/>
            </a:pPr>
            <a:r>
              <a:rPr b="1" lang="en-GB" sz="1500">
                <a:solidFill>
                  <a:srgbClr val="000000"/>
                </a:solidFill>
                <a:highlight>
                  <a:srgbClr val="FFFFFF"/>
                </a:highlight>
                <a:latin typeface="Bookman Old Style"/>
                <a:ea typeface="Bookman Old Style"/>
                <a:cs typeface="Bookman Old Style"/>
                <a:sym typeface="Bookman Old Style"/>
              </a:rPr>
              <a:t>Syntax:</a:t>
            </a:r>
            <a:endParaRPr b="1"/>
          </a:p>
        </p:txBody>
      </p:sp>
      <p:pic>
        <p:nvPicPr>
          <p:cNvPr id="138" name="Google Shape;138;p29"/>
          <p:cNvPicPr preferRelativeResize="0"/>
          <p:nvPr/>
        </p:nvPicPr>
        <p:blipFill>
          <a:blip r:embed="rId3">
            <a:alphaModFix/>
          </a:blip>
          <a:stretch>
            <a:fillRect/>
          </a:stretch>
        </p:blipFill>
        <p:spPr>
          <a:xfrm>
            <a:off x="3014138" y="3436825"/>
            <a:ext cx="3115725" cy="876300"/>
          </a:xfrm>
          <a:prstGeom prst="rect">
            <a:avLst/>
          </a:prstGeom>
          <a:noFill/>
          <a:ln>
            <a:noFill/>
          </a:ln>
        </p:spPr>
      </p:pic>
      <p:pic>
        <p:nvPicPr>
          <p:cNvPr id="139" name="Google Shape;139;p29"/>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4"/>
          <p:cNvSpPr txBox="1"/>
          <p:nvPr>
            <p:ph type="title"/>
          </p:nvPr>
        </p:nvSpPr>
        <p:spPr>
          <a:xfrm>
            <a:off x="2064300" y="526350"/>
            <a:ext cx="56136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8000">
                <a:solidFill>
                  <a:srgbClr val="000000"/>
                </a:solidFill>
              </a:rPr>
              <a:t>THANK YOU</a:t>
            </a:r>
            <a:endParaRPr sz="8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idx="1" type="body"/>
          </p:nvPr>
        </p:nvSpPr>
        <p:spPr>
          <a:xfrm>
            <a:off x="311700" y="669275"/>
            <a:ext cx="8520600" cy="389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500">
                <a:solidFill>
                  <a:srgbClr val="000000"/>
                </a:solidFill>
                <a:highlight>
                  <a:srgbClr val="FFFFFF"/>
                </a:highlight>
                <a:latin typeface="Bookman Old Style"/>
                <a:ea typeface="Bookman Old Style"/>
                <a:cs typeface="Bookman Old Style"/>
                <a:sym typeface="Bookman Old Style"/>
              </a:rPr>
              <a:t>Control flow diagram:</a:t>
            </a:r>
            <a:endParaRPr/>
          </a:p>
        </p:txBody>
      </p:sp>
      <p:pic>
        <p:nvPicPr>
          <p:cNvPr id="145" name="Google Shape;145;p30"/>
          <p:cNvPicPr preferRelativeResize="0"/>
          <p:nvPr/>
        </p:nvPicPr>
        <p:blipFill>
          <a:blip r:embed="rId3">
            <a:alphaModFix/>
          </a:blip>
          <a:stretch>
            <a:fillRect/>
          </a:stretch>
        </p:blipFill>
        <p:spPr>
          <a:xfrm>
            <a:off x="3146525" y="1064850"/>
            <a:ext cx="2850950" cy="3622625"/>
          </a:xfrm>
          <a:prstGeom prst="rect">
            <a:avLst/>
          </a:prstGeom>
          <a:noFill/>
          <a:ln>
            <a:noFill/>
          </a:ln>
        </p:spPr>
      </p:pic>
      <p:pic>
        <p:nvPicPr>
          <p:cNvPr id="146" name="Google Shape;146;p30"/>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ph idx="1" type="body"/>
          </p:nvPr>
        </p:nvSpPr>
        <p:spPr>
          <a:xfrm>
            <a:off x="311700" y="669275"/>
            <a:ext cx="8520600" cy="3899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500">
                <a:solidFill>
                  <a:srgbClr val="000000"/>
                </a:solidFill>
                <a:latin typeface="Bookman Old Style"/>
                <a:ea typeface="Bookman Old Style"/>
                <a:cs typeface="Bookman Old Style"/>
                <a:sym typeface="Bookman Old Style"/>
              </a:rPr>
              <a:t>Example code:</a:t>
            </a:r>
            <a:endParaRPr b="1" sz="1500">
              <a:solidFill>
                <a:srgbClr val="000000"/>
              </a:solidFill>
              <a:latin typeface="Bookman Old Style"/>
              <a:ea typeface="Bookman Old Style"/>
              <a:cs typeface="Bookman Old Style"/>
              <a:sym typeface="Bookman Old Style"/>
            </a:endParaRPr>
          </a:p>
          <a:p>
            <a:pPr indent="0" lvl="0" marL="0" rtl="0" algn="l">
              <a:spcBef>
                <a:spcPts val="1200"/>
              </a:spcBef>
              <a:spcAft>
                <a:spcPts val="0"/>
              </a:spcAft>
              <a:buNone/>
            </a:pPr>
            <a:r>
              <a:t/>
            </a:r>
            <a:endParaRPr b="1" sz="1500">
              <a:solidFill>
                <a:srgbClr val="000000"/>
              </a:solidFill>
              <a:latin typeface="Bookman Old Style"/>
              <a:ea typeface="Bookman Old Style"/>
              <a:cs typeface="Bookman Old Style"/>
              <a:sym typeface="Bookman Old Style"/>
            </a:endParaRPr>
          </a:p>
          <a:p>
            <a:pPr indent="0" lvl="0" marL="0" rtl="0" algn="l">
              <a:spcBef>
                <a:spcPts val="1200"/>
              </a:spcBef>
              <a:spcAft>
                <a:spcPts val="0"/>
              </a:spcAft>
              <a:buNone/>
            </a:pPr>
            <a:r>
              <a:t/>
            </a:r>
            <a:endParaRPr b="1" sz="1500">
              <a:solidFill>
                <a:srgbClr val="000000"/>
              </a:solidFill>
              <a:latin typeface="Bookman Old Style"/>
              <a:ea typeface="Bookman Old Style"/>
              <a:cs typeface="Bookman Old Style"/>
              <a:sym typeface="Bookman Old Style"/>
            </a:endParaRPr>
          </a:p>
          <a:p>
            <a:pPr indent="0" lvl="0" marL="0" rtl="0" algn="l">
              <a:spcBef>
                <a:spcPts val="1200"/>
              </a:spcBef>
              <a:spcAft>
                <a:spcPts val="0"/>
              </a:spcAft>
              <a:buNone/>
            </a:pPr>
            <a:r>
              <a:t/>
            </a:r>
            <a:endParaRPr b="1" sz="1500">
              <a:solidFill>
                <a:srgbClr val="000000"/>
              </a:solidFill>
              <a:latin typeface="Bookman Old Style"/>
              <a:ea typeface="Bookman Old Style"/>
              <a:cs typeface="Bookman Old Style"/>
              <a:sym typeface="Bookman Old Style"/>
            </a:endParaRPr>
          </a:p>
          <a:p>
            <a:pPr indent="0" lvl="0" marL="0" rtl="0" algn="l">
              <a:spcBef>
                <a:spcPts val="1200"/>
              </a:spcBef>
              <a:spcAft>
                <a:spcPts val="0"/>
              </a:spcAft>
              <a:buNone/>
            </a:pPr>
            <a:r>
              <a:t/>
            </a:r>
            <a:endParaRPr b="1" sz="1500">
              <a:solidFill>
                <a:srgbClr val="000000"/>
              </a:solidFill>
              <a:latin typeface="Bookman Old Style"/>
              <a:ea typeface="Bookman Old Style"/>
              <a:cs typeface="Bookman Old Style"/>
              <a:sym typeface="Bookman Old Style"/>
            </a:endParaRPr>
          </a:p>
          <a:p>
            <a:pPr indent="0" lvl="0" marL="0" rtl="0" algn="l">
              <a:spcBef>
                <a:spcPts val="1200"/>
              </a:spcBef>
              <a:spcAft>
                <a:spcPts val="0"/>
              </a:spcAft>
              <a:buNone/>
            </a:pPr>
            <a:r>
              <a:rPr b="1" lang="en-GB" sz="1500">
                <a:solidFill>
                  <a:srgbClr val="000000"/>
                </a:solidFill>
                <a:latin typeface="Bookman Old Style"/>
                <a:ea typeface="Bookman Old Style"/>
                <a:cs typeface="Bookman Old Style"/>
                <a:sym typeface="Bookman Old Style"/>
              </a:rPr>
              <a:t>Output</a:t>
            </a:r>
            <a:endParaRPr b="1" sz="1500">
              <a:solidFill>
                <a:srgbClr val="000000"/>
              </a:solidFill>
              <a:latin typeface="Bookman Old Style"/>
              <a:ea typeface="Bookman Old Style"/>
              <a:cs typeface="Bookman Old Style"/>
              <a:sym typeface="Bookman Old Style"/>
            </a:endParaRPr>
          </a:p>
          <a:p>
            <a:pPr indent="0" lvl="0" marL="0" rtl="0" algn="l">
              <a:spcBef>
                <a:spcPts val="1200"/>
              </a:spcBef>
              <a:spcAft>
                <a:spcPts val="1200"/>
              </a:spcAft>
              <a:buNone/>
            </a:pPr>
            <a:r>
              <a:t/>
            </a:r>
            <a:endParaRPr/>
          </a:p>
        </p:txBody>
      </p:sp>
      <p:pic>
        <p:nvPicPr>
          <p:cNvPr id="152" name="Google Shape;152;p31"/>
          <p:cNvPicPr preferRelativeResize="0"/>
          <p:nvPr/>
        </p:nvPicPr>
        <p:blipFill>
          <a:blip r:embed="rId3">
            <a:alphaModFix/>
          </a:blip>
          <a:stretch>
            <a:fillRect/>
          </a:stretch>
        </p:blipFill>
        <p:spPr>
          <a:xfrm>
            <a:off x="2118513" y="1163278"/>
            <a:ext cx="4906976" cy="1600600"/>
          </a:xfrm>
          <a:prstGeom prst="rect">
            <a:avLst/>
          </a:prstGeom>
          <a:noFill/>
          <a:ln>
            <a:noFill/>
          </a:ln>
        </p:spPr>
      </p:pic>
      <p:pic>
        <p:nvPicPr>
          <p:cNvPr id="153" name="Google Shape;153;p31"/>
          <p:cNvPicPr preferRelativeResize="0"/>
          <p:nvPr/>
        </p:nvPicPr>
        <p:blipFill>
          <a:blip r:embed="rId4">
            <a:alphaModFix/>
          </a:blip>
          <a:stretch>
            <a:fillRect/>
          </a:stretch>
        </p:blipFill>
        <p:spPr>
          <a:xfrm>
            <a:off x="2211112" y="3461575"/>
            <a:ext cx="4721775" cy="615875"/>
          </a:xfrm>
          <a:prstGeom prst="rect">
            <a:avLst/>
          </a:prstGeom>
          <a:noFill/>
          <a:ln>
            <a:noFill/>
          </a:ln>
        </p:spPr>
      </p:pic>
      <p:pic>
        <p:nvPicPr>
          <p:cNvPr id="154" name="Google Shape;154;p31"/>
          <p:cNvPicPr preferRelativeResize="0"/>
          <p:nvPr/>
        </p:nvPicPr>
        <p:blipFill>
          <a:blip r:embed="rId5">
            <a:alphaModFix/>
          </a:blip>
          <a:stretch>
            <a:fillRect/>
          </a:stretch>
        </p:blipFill>
        <p:spPr>
          <a:xfrm>
            <a:off x="8047350" y="129174"/>
            <a:ext cx="963050" cy="44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ph idx="1" type="body"/>
          </p:nvPr>
        </p:nvSpPr>
        <p:spPr>
          <a:xfrm>
            <a:off x="311700" y="669275"/>
            <a:ext cx="8520600" cy="38997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Example explanation:</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In the above example, the If condition check weather myNumber is greater than 15.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If it's greater than fifteen the code prints: "Hey your number is bigger than fifteen" If myNumber is not greater than 15 the code continues it general flow.</a:t>
            </a:r>
            <a:endParaRPr sz="1500">
              <a:solidFill>
                <a:srgbClr val="000000"/>
              </a:solidFill>
              <a:highlight>
                <a:srgbClr val="FFFFFF"/>
              </a:highlight>
              <a:latin typeface="Bookman Old Style"/>
              <a:ea typeface="Bookman Old Style"/>
              <a:cs typeface="Bookman Old Style"/>
              <a:sym typeface="Bookman Old Style"/>
            </a:endParaRPr>
          </a:p>
          <a:p>
            <a:pPr indent="0" lvl="0" marL="457200" marR="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if-else conditional statement</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if-else condition is used when the user needs to choose between two conditions. </a:t>
            </a:r>
            <a:endParaRPr/>
          </a:p>
        </p:txBody>
      </p:sp>
      <p:pic>
        <p:nvPicPr>
          <p:cNvPr id="160" name="Google Shape;160;p32"/>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idx="1" type="body"/>
          </p:nvPr>
        </p:nvSpPr>
        <p:spPr>
          <a:xfrm>
            <a:off x="311700" y="669275"/>
            <a:ext cx="8520600" cy="38997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This lets program execute a block if the condition is true otherwise execute another block of code and then continue with the flow of the program.</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Block execute if condition in the statement is TRUE otherwise another block of code is executed.</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Syntax:</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1200"/>
              </a:spcAft>
              <a:buNone/>
            </a:pPr>
            <a:r>
              <a:t/>
            </a:r>
            <a:endParaRPr/>
          </a:p>
        </p:txBody>
      </p:sp>
      <p:pic>
        <p:nvPicPr>
          <p:cNvPr id="166" name="Google Shape;166;p33"/>
          <p:cNvPicPr preferRelativeResize="0"/>
          <p:nvPr/>
        </p:nvPicPr>
        <p:blipFill>
          <a:blip r:embed="rId3">
            <a:alphaModFix/>
          </a:blip>
          <a:stretch>
            <a:fillRect/>
          </a:stretch>
        </p:blipFill>
        <p:spPr>
          <a:xfrm>
            <a:off x="3211924" y="2868826"/>
            <a:ext cx="2720150" cy="1480275"/>
          </a:xfrm>
          <a:prstGeom prst="rect">
            <a:avLst/>
          </a:prstGeom>
          <a:noFill/>
          <a:ln>
            <a:noFill/>
          </a:ln>
        </p:spPr>
      </p:pic>
      <p:pic>
        <p:nvPicPr>
          <p:cNvPr id="167" name="Google Shape;167;p33"/>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