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1b76fed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1b76fed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1b76fedb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1b76fedb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1b76fedb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1b76fedb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b76fedb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b76fedb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1b76fed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1b76fed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1b76fedb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1b76fedb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1b76fedb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1b76fedb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1b76fed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1b76fed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1b76fedb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1b76fedb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1b76fedb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1b76fedb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1b76fedb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1b76fedb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1b76fedb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1b76fedb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1b76fedb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1b76fedb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1b76fedb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1b76fedb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1b76fedb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1b76fedb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1b76fedb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1b76fedb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1b76fedb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1b76fedb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1b76fedb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1b76fedb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1b76fedb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1b76fedb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1b76fedb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1b76fedb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1b76fedbd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1b76fedb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1b76fedb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1b76fedb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1b76fedb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1b76fedb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1b76fedb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1b76fedb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1b76fedb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1b76fedb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1b76fedb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1b76fedb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1b76fedb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1b76fedb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1b76fedb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1b76fedb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1b76fedb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1b76fedb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1b76fedb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1b76fedb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1b76fedb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1b76fedb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1b76fedb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1b76fedb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47.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www.baeldung.com/java-checked-unchecked-exceptions"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3.png"/><Relationship Id="rId4" Type="http://schemas.openxmlformats.org/officeDocument/2006/relationships/image" Target="../media/image36.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42.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0.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9.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363323"/>
            <a:ext cx="7136700" cy="198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8000"/>
              <a:t>SCALA</a:t>
            </a:r>
            <a:endParaRPr sz="8000"/>
          </a:p>
        </p:txBody>
      </p:sp>
      <p:pic>
        <p:nvPicPr>
          <p:cNvPr id="112" name="Google Shape;112;p2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Pure and Impure Functions</a:t>
            </a:r>
            <a:endParaRPr/>
          </a:p>
        </p:txBody>
      </p:sp>
      <p:sp>
        <p:nvSpPr>
          <p:cNvPr id="172" name="Google Shape;17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any programming language, there are two types of functions: </a:t>
            </a:r>
            <a:endParaRPr sz="1500">
              <a:solidFill>
                <a:srgbClr val="000000"/>
              </a:solidFill>
              <a:latin typeface="Bookman Old Style"/>
              <a:ea typeface="Bookman Old Style"/>
              <a:cs typeface="Bookman Old Style"/>
              <a:sym typeface="Bookman Old Style"/>
            </a:endParaRPr>
          </a:p>
          <a:p>
            <a:pPr indent="0" lvl="0" marL="457200" marR="25400" rtl="0" algn="just">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1. PURE FUNCTIONS</a:t>
            </a:r>
            <a:endParaRPr sz="1500">
              <a:solidFill>
                <a:srgbClr val="000000"/>
              </a:solidFill>
              <a:latin typeface="Bookman Old Style"/>
              <a:ea typeface="Bookman Old Style"/>
              <a:cs typeface="Bookman Old Style"/>
              <a:sym typeface="Bookman Old Style"/>
            </a:endParaRPr>
          </a:p>
          <a:p>
            <a:pPr indent="0" lvl="0" marL="457200" marR="25400" rtl="0" algn="just">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2. IMPURE FUNCTIONS</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There is a basic difference between the two, that is pure function doesn’t change the variable it’s passed and an impure function does. </a:t>
            </a:r>
            <a:endParaRPr sz="1300">
              <a:solidFill>
                <a:srgbClr val="273239"/>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pic>
        <p:nvPicPr>
          <p:cNvPr id="173" name="Google Shape;173;p3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For example, there exists a function which increases the input by 10.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 there are two possibilities, the first one is it could directly return x + 10 and so x does not change whereas in another case it could go with the statement like x = x + 10 and then return x, thus changing the value of x.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7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 the first function is pure whereas the other is impure.</a:t>
            </a:r>
            <a:endParaRPr/>
          </a:p>
        </p:txBody>
      </p:sp>
      <p:pic>
        <p:nvPicPr>
          <p:cNvPr id="179" name="Google Shape;179;p3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Pure Function in scala</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function is called pure function if it always returns the same result for same argument values and it has no side effects like modifying an argument (or global variable) or outputting something.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They are those functions which don’t read any other values except those given as input and follows its internal algorithm to produce the output. A pure function is side-effect free i.e it doesn’t change the value of the variable implicitly and thus doesn’t end up altering the values of the input.</a:t>
            </a:r>
            <a:endParaRPr sz="1300">
              <a:solidFill>
                <a:srgbClr val="273239"/>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pic>
        <p:nvPicPr>
          <p:cNvPr id="185" name="Google Shape;185;p3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These Scala String methods are also pure functions: </a:t>
            </a:r>
            <a:endParaRPr sz="1500">
              <a:solidFill>
                <a:srgbClr val="000000"/>
              </a:solidFill>
              <a:latin typeface="Bookman Old Style"/>
              <a:ea typeface="Bookman Old Style"/>
              <a:cs typeface="Bookman Old Style"/>
              <a:sym typeface="Bookman Old Style"/>
            </a:endParaRPr>
          </a:p>
          <a:p>
            <a:pPr indent="-323850" lvl="1" marL="9144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isEmpty</a:t>
            </a:r>
            <a:endParaRPr sz="1500">
              <a:solidFill>
                <a:srgbClr val="000000"/>
              </a:solidFill>
              <a:latin typeface="Bookman Old Style"/>
              <a:ea typeface="Bookman Old Style"/>
              <a:cs typeface="Bookman Old Style"/>
              <a:sym typeface="Bookman Old Style"/>
            </a:endParaRPr>
          </a:p>
          <a:p>
            <a:pPr indent="-323850" lvl="1" marL="9144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Length</a:t>
            </a:r>
            <a:endParaRPr sz="1500">
              <a:solidFill>
                <a:srgbClr val="000000"/>
              </a:solidFill>
              <a:latin typeface="Bookman Old Style"/>
              <a:ea typeface="Bookman Old Style"/>
              <a:cs typeface="Bookman Old Style"/>
              <a:sym typeface="Bookman Old Style"/>
            </a:endParaRPr>
          </a:p>
          <a:p>
            <a:pPr indent="-323850" lvl="1" marL="9144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substring</a:t>
            </a:r>
            <a:endParaRPr sz="1300">
              <a:solidFill>
                <a:srgbClr val="273239"/>
              </a:solidFill>
              <a:highlight>
                <a:srgbClr val="FFFFFF"/>
              </a:highlight>
              <a:latin typeface="Arial"/>
              <a:ea typeface="Arial"/>
              <a:cs typeface="Arial"/>
              <a:sym typeface="Arial"/>
            </a:endParaRPr>
          </a:p>
          <a:p>
            <a:pPr indent="0" lvl="0" marL="0" rtl="0" algn="l">
              <a:spcBef>
                <a:spcPts val="700"/>
              </a:spcBef>
              <a:spcAft>
                <a:spcPts val="1200"/>
              </a:spcAft>
              <a:buNone/>
            </a:pPr>
            <a:r>
              <a:t/>
            </a:r>
            <a:endParaRPr sz="1300">
              <a:solidFill>
                <a:srgbClr val="273239"/>
              </a:solidFill>
              <a:highlight>
                <a:srgbClr val="FFFFFF"/>
              </a:highlight>
              <a:latin typeface="Arial"/>
              <a:ea typeface="Arial"/>
              <a:cs typeface="Arial"/>
              <a:sym typeface="Arial"/>
            </a:endParaRPr>
          </a:p>
        </p:txBody>
      </p:sp>
      <p:pic>
        <p:nvPicPr>
          <p:cNvPr id="191" name="Google Shape;191;p3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Bene</a:t>
            </a:r>
            <a:r>
              <a:rPr b="1" lang="en-GB" sz="1500">
                <a:solidFill>
                  <a:srgbClr val="000000"/>
                </a:solidFill>
                <a:latin typeface="Bookman Old Style"/>
                <a:ea typeface="Bookman Old Style"/>
                <a:cs typeface="Bookman Old Style"/>
                <a:sym typeface="Bookman Old Style"/>
              </a:rPr>
              <a:t>fits Of using Pure Functions: </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They don’t cause any implicitly changes in input.</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They are easier to test.</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7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They can be debug easily.</a:t>
            </a:r>
            <a:endParaRPr/>
          </a:p>
        </p:txBody>
      </p:sp>
      <p:pic>
        <p:nvPicPr>
          <p:cNvPr id="197" name="Google Shape;197;p3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Impure functions</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An impure function is a function that mutates variables/state/data outside of it’s lexical scope, thus deeming it “impure” for this reason.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There are many ways to write JavaScript, and thinking in terms of impure/pure functions we can write code that is much easier to reason with.</a:t>
            </a:r>
            <a:endParaRPr/>
          </a:p>
        </p:txBody>
      </p:sp>
      <p:pic>
        <p:nvPicPr>
          <p:cNvPr id="203" name="Google Shape;203;p39"/>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Higher Order Functions</a:t>
            </a:r>
            <a:endParaRPr/>
          </a:p>
        </p:txBody>
      </p:sp>
      <p:sp>
        <p:nvSpPr>
          <p:cNvPr id="209" name="Google Shape;209;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allows the definition of higher-order functions. These are functions that take other functions as parameters, or whose result is a function.</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Try the following example program, apply() function takes another function f and a value v and applies function f to v.</a:t>
            </a:r>
            <a:endParaRPr sz="1200">
              <a:solidFill>
                <a:srgbClr val="000000"/>
              </a:solidFill>
              <a:latin typeface="Arial"/>
              <a:ea typeface="Arial"/>
              <a:cs typeface="Arial"/>
              <a:sym typeface="Arial"/>
            </a:endParaRPr>
          </a:p>
          <a:p>
            <a:pPr indent="0" lvl="0" marL="0" rtl="0" algn="l">
              <a:spcBef>
                <a:spcPts val="1800"/>
              </a:spcBef>
              <a:spcAft>
                <a:spcPts val="0"/>
              </a:spcAft>
              <a:buNone/>
            </a:pPr>
            <a:r>
              <a:t/>
            </a:r>
            <a:endParaRPr sz="175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pic>
        <p:nvPicPr>
          <p:cNvPr id="210" name="Google Shape;210;p4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GB" sz="1500">
                <a:solidFill>
                  <a:srgbClr val="000000"/>
                </a:solidFill>
                <a:latin typeface="Bookman Old Style"/>
                <a:ea typeface="Bookman Old Style"/>
                <a:cs typeface="Bookman Old Style"/>
                <a:sym typeface="Bookman Old Style"/>
              </a:rPr>
              <a:t>Example</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marR="25400" rtl="0" algn="just">
              <a:lnSpc>
                <a:spcPct val="150000"/>
              </a:lnSpc>
              <a:spcBef>
                <a:spcPts val="400"/>
              </a:spcBef>
              <a:spcAft>
                <a:spcPts val="0"/>
              </a:spcAft>
              <a:buNone/>
            </a:pPr>
            <a:r>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7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Save the above program in Demo.scala.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700"/>
              </a:spcBef>
              <a:spcAft>
                <a:spcPts val="7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following commands are used to compile and execute this program.</a:t>
            </a:r>
            <a:endParaRPr b="1" sz="1500">
              <a:solidFill>
                <a:srgbClr val="000000"/>
              </a:solidFill>
              <a:latin typeface="Bookman Old Style"/>
              <a:ea typeface="Bookman Old Style"/>
              <a:cs typeface="Bookman Old Style"/>
              <a:sym typeface="Bookman Old Style"/>
            </a:endParaRPr>
          </a:p>
        </p:txBody>
      </p:sp>
      <p:pic>
        <p:nvPicPr>
          <p:cNvPr id="216" name="Google Shape;216;p41"/>
          <p:cNvPicPr preferRelativeResize="0"/>
          <p:nvPr/>
        </p:nvPicPr>
        <p:blipFill>
          <a:blip r:embed="rId3">
            <a:alphaModFix/>
          </a:blip>
          <a:stretch>
            <a:fillRect/>
          </a:stretch>
        </p:blipFill>
        <p:spPr>
          <a:xfrm>
            <a:off x="2571750" y="1058650"/>
            <a:ext cx="4000500" cy="1885950"/>
          </a:xfrm>
          <a:prstGeom prst="rect">
            <a:avLst/>
          </a:prstGeom>
          <a:noFill/>
          <a:ln>
            <a:noFill/>
          </a:ln>
        </p:spPr>
      </p:pic>
      <p:pic>
        <p:nvPicPr>
          <p:cNvPr id="217" name="Google Shape;217;p41"/>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GB" sz="1500">
                <a:solidFill>
                  <a:srgbClr val="000000"/>
                </a:solidFill>
                <a:latin typeface="Bookman Old Style"/>
                <a:ea typeface="Bookman Old Style"/>
                <a:cs typeface="Bookman Old Style"/>
                <a:sym typeface="Bookman Old Style"/>
              </a:rPr>
              <a:t>Command</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800"/>
              </a:spcBef>
              <a:spcAft>
                <a:spcPts val="0"/>
              </a:spcAft>
              <a:buNone/>
            </a:pPr>
            <a:r>
              <a:rPr b="1" lang="en-GB" sz="1500">
                <a:solidFill>
                  <a:srgbClr val="000000"/>
                </a:solidFill>
                <a:latin typeface="Bookman Old Style"/>
                <a:ea typeface="Bookman Old Style"/>
                <a:cs typeface="Bookman Old Style"/>
                <a:sym typeface="Bookman Old Style"/>
              </a:rPr>
              <a:t>Output</a:t>
            </a:r>
            <a:endParaRPr sz="1750">
              <a:solidFill>
                <a:srgbClr val="000000"/>
              </a:solidFill>
              <a:latin typeface="Arial"/>
              <a:ea typeface="Arial"/>
              <a:cs typeface="Arial"/>
              <a:sym typeface="Arial"/>
            </a:endParaRPr>
          </a:p>
          <a:p>
            <a:pPr indent="0" lvl="0" marL="0" rtl="0" algn="l">
              <a:spcBef>
                <a:spcPts val="1800"/>
              </a:spcBef>
              <a:spcAft>
                <a:spcPts val="400"/>
              </a:spcAft>
              <a:buNone/>
            </a:pPr>
            <a:r>
              <a:t/>
            </a:r>
            <a:endParaRPr b="1" sz="1500">
              <a:solidFill>
                <a:srgbClr val="000000"/>
              </a:solidFill>
              <a:latin typeface="Bookman Old Style"/>
              <a:ea typeface="Bookman Old Style"/>
              <a:cs typeface="Bookman Old Style"/>
              <a:sym typeface="Bookman Old Style"/>
            </a:endParaRPr>
          </a:p>
        </p:txBody>
      </p:sp>
      <p:pic>
        <p:nvPicPr>
          <p:cNvPr id="223" name="Google Shape;223;p42"/>
          <p:cNvPicPr preferRelativeResize="0"/>
          <p:nvPr/>
        </p:nvPicPr>
        <p:blipFill>
          <a:blip r:embed="rId3">
            <a:alphaModFix/>
          </a:blip>
          <a:stretch>
            <a:fillRect/>
          </a:stretch>
        </p:blipFill>
        <p:spPr>
          <a:xfrm>
            <a:off x="3383366" y="1254503"/>
            <a:ext cx="2377275" cy="856775"/>
          </a:xfrm>
          <a:prstGeom prst="rect">
            <a:avLst/>
          </a:prstGeom>
          <a:noFill/>
          <a:ln>
            <a:noFill/>
          </a:ln>
        </p:spPr>
      </p:pic>
      <p:pic>
        <p:nvPicPr>
          <p:cNvPr id="224" name="Google Shape;224;p42"/>
          <p:cNvPicPr preferRelativeResize="0"/>
          <p:nvPr/>
        </p:nvPicPr>
        <p:blipFill>
          <a:blip r:embed="rId4">
            <a:alphaModFix/>
          </a:blip>
          <a:stretch>
            <a:fillRect/>
          </a:stretch>
        </p:blipFill>
        <p:spPr>
          <a:xfrm>
            <a:off x="4164850" y="3040225"/>
            <a:ext cx="814325" cy="546600"/>
          </a:xfrm>
          <a:prstGeom prst="rect">
            <a:avLst/>
          </a:prstGeom>
          <a:noFill/>
          <a:ln>
            <a:noFill/>
          </a:ln>
        </p:spPr>
      </p:pic>
      <p:pic>
        <p:nvPicPr>
          <p:cNvPr id="225" name="Google Shape;225;p42"/>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Exception Handling</a:t>
            </a:r>
            <a:endParaRPr/>
          </a:p>
        </p:txBody>
      </p:sp>
      <p:sp>
        <p:nvSpPr>
          <p:cNvPr id="231" name="Google Shape;231;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An exception is an event that changes the normal flow of a program.</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Exception handling is the mechanism to respond to the occurrence of an exception.</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Exceptions can be </a:t>
            </a:r>
            <a:r>
              <a:rPr lang="en-GB" sz="1500">
                <a:solidFill>
                  <a:srgbClr val="000000"/>
                </a:solidFill>
                <a:uFill>
                  <a:noFill/>
                </a:uFill>
                <a:latin typeface="Bookman Old Style"/>
                <a:ea typeface="Bookman Old Style"/>
                <a:cs typeface="Bookman Old Style"/>
                <a:sym typeface="Bookman Old Style"/>
                <a:hlinkClick r:id="rId3">
                  <a:extLst>
                    <a:ext uri="{A12FA001-AC4F-418D-AE19-62706E023703}">
                      <ahyp:hlinkClr val="tx"/>
                    </a:ext>
                  </a:extLst>
                </a:hlinkClick>
              </a:rPr>
              <a:t>checked or unchecked</a:t>
            </a:r>
            <a:r>
              <a:rPr lang="en-GB" sz="1500">
                <a:solidFill>
                  <a:srgbClr val="000000"/>
                </a:solidFill>
                <a:latin typeface="Bookman Old Style"/>
                <a:ea typeface="Bookman Old Style"/>
                <a:cs typeface="Bookman Old Style"/>
                <a:sym typeface="Bookman Old Style"/>
              </a:rPr>
              <a:t>.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only allows unchecked exceptions, though.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This means that, at compile-time, we won’t be able to know if a method is throwing an exception we are not handling.</a:t>
            </a:r>
            <a:endParaRPr sz="1500">
              <a:solidFill>
                <a:srgbClr val="000000"/>
              </a:solidFill>
              <a:latin typeface="Bookman Old Style"/>
              <a:ea typeface="Bookman Old Style"/>
              <a:cs typeface="Bookman Old Style"/>
              <a:sym typeface="Bookman Old Style"/>
            </a:endParaRPr>
          </a:p>
          <a:p>
            <a:pPr indent="0" lvl="0" marL="0" rtl="0" algn="l">
              <a:spcBef>
                <a:spcPts val="0"/>
              </a:spcBef>
              <a:spcAft>
                <a:spcPts val="1200"/>
              </a:spcAft>
              <a:buNone/>
            </a:pPr>
            <a:r>
              <a:t/>
            </a:r>
            <a:endParaRPr/>
          </a:p>
        </p:txBody>
      </p:sp>
      <p:pic>
        <p:nvPicPr>
          <p:cNvPr id="232" name="Google Shape;232;p4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Bookman Old Style"/>
                <a:ea typeface="Bookman Old Style"/>
                <a:cs typeface="Bookman Old Style"/>
                <a:sym typeface="Bookman Old Style"/>
              </a:rPr>
              <a:t>Contents</a:t>
            </a:r>
            <a:endParaRPr sz="2700">
              <a:latin typeface="Bookman Old Style"/>
              <a:ea typeface="Bookman Old Style"/>
              <a:cs typeface="Bookman Old Style"/>
              <a:sym typeface="Bookman Old Style"/>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Funct</a:t>
            </a:r>
            <a:r>
              <a:rPr lang="en-GB" sz="1500">
                <a:solidFill>
                  <a:srgbClr val="000000"/>
                </a:solidFill>
                <a:latin typeface="Bookman Old Style"/>
                <a:ea typeface="Bookman Old Style"/>
                <a:cs typeface="Bookman Old Style"/>
                <a:sym typeface="Bookman Old Style"/>
              </a:rPr>
              <a: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Pure and Impure </a:t>
            </a:r>
            <a:r>
              <a:rPr lang="en-GB" sz="1500">
                <a:solidFill>
                  <a:srgbClr val="000000"/>
                </a:solidFill>
                <a:latin typeface="Bookman Old Style"/>
                <a:ea typeface="Bookman Old Style"/>
                <a:cs typeface="Bookman Old Style"/>
                <a:sym typeface="Bookman Old Style"/>
              </a:rPr>
              <a:t>Functions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Higher Order </a:t>
            </a:r>
            <a:r>
              <a:rPr lang="en-GB" sz="1500">
                <a:solidFill>
                  <a:srgbClr val="000000"/>
                </a:solidFill>
                <a:latin typeface="Bookman Old Style"/>
                <a:ea typeface="Bookman Old Style"/>
                <a:cs typeface="Bookman Old Style"/>
                <a:sym typeface="Bookman Old Style"/>
              </a:rPr>
              <a:t>Functions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Exception Handling</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Error Handling with Try</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Pattern Matching</a:t>
            </a:r>
            <a:endParaRPr sz="1500">
              <a:solidFill>
                <a:srgbClr val="000000"/>
              </a:solidFill>
              <a:latin typeface="Bookman Old Style"/>
              <a:ea typeface="Bookman Old Style"/>
              <a:cs typeface="Bookman Old Style"/>
              <a:sym typeface="Bookman Old Style"/>
            </a:endParaRPr>
          </a:p>
        </p:txBody>
      </p:sp>
      <p:pic>
        <p:nvPicPr>
          <p:cNvPr id="119" name="Google Shape;119;p2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Let’s write a simple calculator to show different ways of handling exceptions in Scala. It’ll only add positive integer numbers:</a:t>
            </a:r>
            <a:endParaRPr/>
          </a:p>
        </p:txBody>
      </p:sp>
      <p:pic>
        <p:nvPicPr>
          <p:cNvPr id="238" name="Google Shape;238;p44"/>
          <p:cNvPicPr preferRelativeResize="0"/>
          <p:nvPr/>
        </p:nvPicPr>
        <p:blipFill>
          <a:blip r:embed="rId3">
            <a:alphaModFix/>
          </a:blip>
          <a:stretch>
            <a:fillRect/>
          </a:stretch>
        </p:blipFill>
        <p:spPr>
          <a:xfrm>
            <a:off x="2184200" y="1664038"/>
            <a:ext cx="5048250" cy="2905125"/>
          </a:xfrm>
          <a:prstGeom prst="rect">
            <a:avLst/>
          </a:prstGeom>
          <a:noFill/>
          <a:ln>
            <a:noFill/>
          </a:ln>
        </p:spPr>
      </p:pic>
      <p:pic>
        <p:nvPicPr>
          <p:cNvPr id="239" name="Google Shape;239;p44"/>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Our method could throw a NegativeNumberException if one of the addends is negative, or IntOverflowException if the sum overflows the Int range.</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When using our calculator, we’ll have to consider how to handle those exceptions.</a:t>
            </a:r>
            <a:endParaRPr b="1"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45" name="Google Shape;245;p4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Error Handling with Try</a:t>
            </a:r>
            <a:endParaRPr/>
          </a:p>
        </p:txBody>
      </p:sp>
      <p:sp>
        <p:nvSpPr>
          <p:cNvPr id="251" name="Google Shape;25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Because functional programming is like algebra, there are no null values or exceptions.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But of course you can still have exceptions when you try to access servers that are down or files that are missing.</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Try makes it very simple to catch exceptions</a:t>
            </a:r>
            <a:endParaRPr sz="1200">
              <a:solidFill>
                <a:srgbClr val="4A5659"/>
              </a:solidFill>
              <a:highlight>
                <a:srgbClr val="FFFFFF"/>
              </a:highlight>
              <a:latin typeface="Arial"/>
              <a:ea typeface="Arial"/>
              <a:cs typeface="Arial"/>
              <a:sym typeface="Arial"/>
            </a:endParaRPr>
          </a:p>
        </p:txBody>
      </p:sp>
      <p:pic>
        <p:nvPicPr>
          <p:cNvPr id="252" name="Google Shape;252;p4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Here’s the toInt method re-written to use these classes. First, import the classes into the current scope:</a:t>
            </a:r>
            <a:endParaRPr sz="1500">
              <a:solidFill>
                <a:srgbClr val="000000"/>
              </a:solidFill>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After that, this is what toInt looks like with Try:</a:t>
            </a:r>
            <a:endParaRPr sz="1500">
              <a:solidFill>
                <a:srgbClr val="000000"/>
              </a:solidFill>
              <a:latin typeface="Bookman Old Style"/>
              <a:ea typeface="Bookman Old Style"/>
              <a:cs typeface="Bookman Old Style"/>
              <a:sym typeface="Bookman Old Style"/>
            </a:endParaRPr>
          </a:p>
        </p:txBody>
      </p:sp>
      <p:pic>
        <p:nvPicPr>
          <p:cNvPr id="258" name="Google Shape;258;p47"/>
          <p:cNvPicPr preferRelativeResize="0"/>
          <p:nvPr/>
        </p:nvPicPr>
        <p:blipFill>
          <a:blip r:embed="rId3">
            <a:alphaModFix/>
          </a:blip>
          <a:stretch>
            <a:fillRect/>
          </a:stretch>
        </p:blipFill>
        <p:spPr>
          <a:xfrm>
            <a:off x="2796875" y="1636025"/>
            <a:ext cx="3673425" cy="598929"/>
          </a:xfrm>
          <a:prstGeom prst="rect">
            <a:avLst/>
          </a:prstGeom>
          <a:noFill/>
          <a:ln>
            <a:noFill/>
          </a:ln>
        </p:spPr>
      </p:pic>
      <p:pic>
        <p:nvPicPr>
          <p:cNvPr id="259" name="Google Shape;259;p47"/>
          <p:cNvPicPr preferRelativeResize="0"/>
          <p:nvPr/>
        </p:nvPicPr>
        <p:blipFill>
          <a:blip r:embed="rId4">
            <a:alphaModFix/>
          </a:blip>
          <a:stretch>
            <a:fillRect/>
          </a:stretch>
        </p:blipFill>
        <p:spPr>
          <a:xfrm>
            <a:off x="2673726" y="3344425"/>
            <a:ext cx="3796575" cy="1030650"/>
          </a:xfrm>
          <a:prstGeom prst="rect">
            <a:avLst/>
          </a:prstGeom>
          <a:noFill/>
          <a:ln>
            <a:noFill/>
          </a:ln>
        </p:spPr>
      </p:pic>
      <p:pic>
        <p:nvPicPr>
          <p:cNvPr id="260" name="Google Shape;260;p47"/>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As you can see, that’s quite a bit shorter than the Option/Some/None approach, and it can further be shortened to this:</a:t>
            </a:r>
            <a:endParaRPr sz="1200">
              <a:solidFill>
                <a:srgbClr val="4A5659"/>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Both of those approaches are much shorter than the Option/Some/None approach.</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REPL demonstrates how this works. First, the success case:</a:t>
            </a:r>
            <a:endParaRPr sz="1200">
              <a:solidFill>
                <a:srgbClr val="4A5659"/>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pic>
        <p:nvPicPr>
          <p:cNvPr id="266" name="Google Shape;266;p48"/>
          <p:cNvPicPr preferRelativeResize="0"/>
          <p:nvPr/>
        </p:nvPicPr>
        <p:blipFill>
          <a:blip r:embed="rId3">
            <a:alphaModFix/>
          </a:blip>
          <a:stretch>
            <a:fillRect/>
          </a:stretch>
        </p:blipFill>
        <p:spPr>
          <a:xfrm>
            <a:off x="2025963" y="1676875"/>
            <a:ext cx="5092075" cy="578850"/>
          </a:xfrm>
          <a:prstGeom prst="rect">
            <a:avLst/>
          </a:prstGeom>
          <a:noFill/>
          <a:ln>
            <a:noFill/>
          </a:ln>
        </p:spPr>
      </p:pic>
      <p:pic>
        <p:nvPicPr>
          <p:cNvPr id="267" name="Google Shape;267;p48"/>
          <p:cNvPicPr preferRelativeResize="0"/>
          <p:nvPr/>
        </p:nvPicPr>
        <p:blipFill>
          <a:blip r:embed="rId4">
            <a:alphaModFix/>
          </a:blip>
          <a:stretch>
            <a:fillRect/>
          </a:stretch>
        </p:blipFill>
        <p:spPr>
          <a:xfrm>
            <a:off x="2943225" y="3816688"/>
            <a:ext cx="3257550" cy="752475"/>
          </a:xfrm>
          <a:prstGeom prst="rect">
            <a:avLst/>
          </a:prstGeom>
          <a:noFill/>
          <a:ln>
            <a:noFill/>
          </a:ln>
        </p:spPr>
      </p:pic>
      <p:pic>
        <p:nvPicPr>
          <p:cNvPr id="268" name="Google Shape;268;p48"/>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Second, this is what it looks like when Integer.parseInt throws an exception:</a:t>
            </a:r>
            <a:endParaRPr sz="1200">
              <a:solidFill>
                <a:srgbClr val="4A5659"/>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As that output shows, the Failure that’s returned by toInt contains the reason for the failure, i.e., the exception.</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There are quite a few ways to work with the results of a Try — including the ability to “recover” from the failure — but common approaches still involve using match and for expressions:</a:t>
            </a:r>
            <a:endParaRPr/>
          </a:p>
        </p:txBody>
      </p:sp>
      <p:pic>
        <p:nvPicPr>
          <p:cNvPr id="274" name="Google Shape;274;p49"/>
          <p:cNvPicPr preferRelativeResize="0"/>
          <p:nvPr/>
        </p:nvPicPr>
        <p:blipFill>
          <a:blip r:embed="rId3">
            <a:alphaModFix/>
          </a:blip>
          <a:stretch>
            <a:fillRect/>
          </a:stretch>
        </p:blipFill>
        <p:spPr>
          <a:xfrm>
            <a:off x="936213" y="1255500"/>
            <a:ext cx="7271575" cy="670000"/>
          </a:xfrm>
          <a:prstGeom prst="rect">
            <a:avLst/>
          </a:prstGeom>
          <a:noFill/>
          <a:ln>
            <a:noFill/>
          </a:ln>
        </p:spPr>
      </p:pic>
      <p:pic>
        <p:nvPicPr>
          <p:cNvPr id="275" name="Google Shape;275;p4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Note that when using a for-expression and everything works, it returns the value wrapped in a Success:</a:t>
            </a:r>
            <a:endParaRPr sz="1200">
              <a:solidFill>
                <a:srgbClr val="4A5659"/>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81" name="Google Shape;281;p50"/>
          <p:cNvPicPr preferRelativeResize="0"/>
          <p:nvPr/>
        </p:nvPicPr>
        <p:blipFill>
          <a:blip r:embed="rId3">
            <a:alphaModFix/>
          </a:blip>
          <a:stretch>
            <a:fillRect/>
          </a:stretch>
        </p:blipFill>
        <p:spPr>
          <a:xfrm>
            <a:off x="2281225" y="847150"/>
            <a:ext cx="4581525" cy="2209800"/>
          </a:xfrm>
          <a:prstGeom prst="rect">
            <a:avLst/>
          </a:prstGeom>
          <a:noFill/>
          <a:ln>
            <a:noFill/>
          </a:ln>
        </p:spPr>
      </p:pic>
      <p:pic>
        <p:nvPicPr>
          <p:cNvPr id="282" name="Google Shape;282;p50"/>
          <p:cNvPicPr preferRelativeResize="0"/>
          <p:nvPr/>
        </p:nvPicPr>
        <p:blipFill>
          <a:blip r:embed="rId4">
            <a:alphaModFix/>
          </a:blip>
          <a:stretch>
            <a:fillRect/>
          </a:stretch>
        </p:blipFill>
        <p:spPr>
          <a:xfrm>
            <a:off x="2711713" y="3891700"/>
            <a:ext cx="3720550" cy="677475"/>
          </a:xfrm>
          <a:prstGeom prst="rect">
            <a:avLst/>
          </a:prstGeom>
          <a:noFill/>
          <a:ln>
            <a:noFill/>
          </a:ln>
        </p:spPr>
      </p:pic>
      <p:pic>
        <p:nvPicPr>
          <p:cNvPr id="283" name="Google Shape;283;p50"/>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Conversely, if it fails, it returns a Failure:</a:t>
            </a:r>
            <a:endParaRPr sz="1500">
              <a:solidFill>
                <a:srgbClr val="000000"/>
              </a:solidFill>
              <a:latin typeface="Bookman Old Style"/>
              <a:ea typeface="Bookman Old Style"/>
              <a:cs typeface="Bookman Old Style"/>
              <a:sym typeface="Bookman Old Style"/>
            </a:endParaRPr>
          </a:p>
        </p:txBody>
      </p:sp>
      <p:pic>
        <p:nvPicPr>
          <p:cNvPr id="289" name="Google Shape;289;p51"/>
          <p:cNvPicPr preferRelativeResize="0"/>
          <p:nvPr/>
        </p:nvPicPr>
        <p:blipFill>
          <a:blip r:embed="rId3">
            <a:alphaModFix/>
          </a:blip>
          <a:stretch>
            <a:fillRect/>
          </a:stretch>
        </p:blipFill>
        <p:spPr>
          <a:xfrm>
            <a:off x="579088" y="1528150"/>
            <a:ext cx="7985826" cy="663701"/>
          </a:xfrm>
          <a:prstGeom prst="rect">
            <a:avLst/>
          </a:prstGeom>
          <a:noFill/>
          <a:ln>
            <a:noFill/>
          </a:ln>
        </p:spPr>
      </p:pic>
      <p:pic>
        <p:nvPicPr>
          <p:cNvPr id="290" name="Google Shape;290;p51"/>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Pattern Matching</a:t>
            </a:r>
            <a:endParaRPr/>
          </a:p>
        </p:txBody>
      </p:sp>
      <p:sp>
        <p:nvSpPr>
          <p:cNvPr id="296" name="Google Shape;296;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Pattern matching is the second most widely used feature of Scala, after function values and closures. </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4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provides great support for pattern matching, in processing the messages.</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pattern match includes a sequence of alternatives, each starting with the keyword case. Each alternative includes a pattern and one or more expressions, which will be evaluated if the pattern matches. </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An arrow symbol =&gt; separates the pattern from the expressions.</a:t>
            </a:r>
            <a:endParaRPr sz="1200">
              <a:solidFill>
                <a:srgbClr val="000000"/>
              </a:solidFill>
              <a:latin typeface="Arial"/>
              <a:ea typeface="Arial"/>
              <a:cs typeface="Arial"/>
              <a:sym typeface="Arial"/>
            </a:endParaRPr>
          </a:p>
          <a:p>
            <a:pPr indent="0" lvl="0" marL="25400" marR="25400" rtl="0" algn="just">
              <a:spcBef>
                <a:spcPts val="1400"/>
              </a:spcBef>
              <a:spcAft>
                <a:spcPts val="700"/>
              </a:spcAft>
              <a:buNone/>
            </a:pPr>
            <a:r>
              <a:t/>
            </a:r>
            <a:endParaRPr sz="1200">
              <a:solidFill>
                <a:srgbClr val="000000"/>
              </a:solidFill>
              <a:latin typeface="Arial"/>
              <a:ea typeface="Arial"/>
              <a:cs typeface="Arial"/>
              <a:sym typeface="Arial"/>
            </a:endParaRPr>
          </a:p>
        </p:txBody>
      </p:sp>
      <p:pic>
        <p:nvPicPr>
          <p:cNvPr id="297" name="Google Shape;297;p5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Try the following example program, which shows how to match against an integer value.</a:t>
            </a:r>
            <a:endParaRPr sz="1500">
              <a:solidFill>
                <a:srgbClr val="000000"/>
              </a:solidFill>
              <a:latin typeface="Bookman Old Style"/>
              <a:ea typeface="Bookman Old Style"/>
              <a:cs typeface="Bookman Old Style"/>
              <a:sym typeface="Bookman Old Style"/>
            </a:endParaRPr>
          </a:p>
          <a:p>
            <a:pPr indent="0" lvl="0" marL="0" marR="0" rtl="0" algn="l">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Example</a:t>
            </a:r>
            <a:endParaRPr b="1" sz="1500">
              <a:solidFill>
                <a:srgbClr val="000000"/>
              </a:solidFill>
              <a:latin typeface="Bookman Old Style"/>
              <a:ea typeface="Bookman Old Style"/>
              <a:cs typeface="Bookman Old Style"/>
              <a:sym typeface="Bookman Old Style"/>
            </a:endParaRPr>
          </a:p>
        </p:txBody>
      </p:sp>
      <p:pic>
        <p:nvPicPr>
          <p:cNvPr id="303" name="Google Shape;303;p53"/>
          <p:cNvPicPr preferRelativeResize="0"/>
          <p:nvPr/>
        </p:nvPicPr>
        <p:blipFill>
          <a:blip r:embed="rId3">
            <a:alphaModFix/>
          </a:blip>
          <a:stretch>
            <a:fillRect/>
          </a:stretch>
        </p:blipFill>
        <p:spPr>
          <a:xfrm>
            <a:off x="2424652" y="1875127"/>
            <a:ext cx="4294700" cy="2694050"/>
          </a:xfrm>
          <a:prstGeom prst="rect">
            <a:avLst/>
          </a:prstGeom>
          <a:noFill/>
          <a:ln>
            <a:noFill/>
          </a:ln>
        </p:spPr>
      </p:pic>
      <p:pic>
        <p:nvPicPr>
          <p:cNvPr id="304" name="Google Shape;304;p5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a:t>
            </a:r>
            <a:endParaRPr/>
          </a:p>
        </p:txBody>
      </p:sp>
      <p:sp>
        <p:nvSpPr>
          <p:cNvPr id="125" name="Google Shape;12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function is a group of statements that perform a task.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You can divide up your code into separate functions. How you divide up your code among different functions is up to you, but logically, the division usually is so that each function performs a specific task.</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has both functions and methods and we use the terms method and function interchangeably with a minor difference.</a:t>
            </a:r>
            <a:endParaRPr sz="1500">
              <a:solidFill>
                <a:srgbClr val="000000"/>
              </a:solidFill>
              <a:latin typeface="Bookman Old Style"/>
              <a:ea typeface="Bookman Old Style"/>
              <a:cs typeface="Bookman Old Style"/>
              <a:sym typeface="Bookman Old Style"/>
            </a:endParaRPr>
          </a:p>
        </p:txBody>
      </p:sp>
      <p:pic>
        <p:nvPicPr>
          <p:cNvPr id="126" name="Google Shape;126;p2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Save the above program in Demo.scala. The following commands are used to compile and execute this program.</a:t>
            </a:r>
            <a:endParaRPr sz="1500">
              <a:solidFill>
                <a:srgbClr val="000000"/>
              </a:solidFill>
              <a:latin typeface="Bookman Old Style"/>
              <a:ea typeface="Bookman Old Style"/>
              <a:cs typeface="Bookman Old Style"/>
              <a:sym typeface="Bookman Old Style"/>
            </a:endParaRPr>
          </a:p>
          <a:p>
            <a:pPr indent="0" lvl="0" marL="0" marR="0" rtl="0" algn="l">
              <a:lnSpc>
                <a:spcPct val="150000"/>
              </a:lnSpc>
              <a:spcBef>
                <a:spcPts val="1400"/>
              </a:spcBef>
              <a:spcAft>
                <a:spcPts val="0"/>
              </a:spcAft>
              <a:buNone/>
            </a:pPr>
            <a:r>
              <a:rPr b="1" lang="en-GB" sz="1500">
                <a:solidFill>
                  <a:srgbClr val="000000"/>
                </a:solidFill>
                <a:latin typeface="Bookman Old Style"/>
                <a:ea typeface="Bookman Old Style"/>
                <a:cs typeface="Bookman Old Style"/>
                <a:sym typeface="Bookman Old Style"/>
              </a:rPr>
              <a:t>Command</a:t>
            </a:r>
            <a:endParaRPr b="1" sz="1500">
              <a:solidFill>
                <a:srgbClr val="000000"/>
              </a:solidFill>
              <a:latin typeface="Arial"/>
              <a:ea typeface="Arial"/>
              <a:cs typeface="Arial"/>
              <a:sym typeface="Arial"/>
            </a:endParaRPr>
          </a:p>
          <a:p>
            <a:pPr indent="0" lvl="0" marL="0" rtl="0" algn="l">
              <a:spcBef>
                <a:spcPts val="1400"/>
              </a:spcBef>
              <a:spcAft>
                <a:spcPts val="1200"/>
              </a:spcAft>
              <a:buNone/>
            </a:pPr>
            <a:r>
              <a:t/>
            </a:r>
            <a:endParaRPr/>
          </a:p>
        </p:txBody>
      </p:sp>
      <p:pic>
        <p:nvPicPr>
          <p:cNvPr id="310" name="Google Shape;310;p54"/>
          <p:cNvPicPr preferRelativeResize="0"/>
          <p:nvPr/>
        </p:nvPicPr>
        <p:blipFill>
          <a:blip r:embed="rId3">
            <a:alphaModFix/>
          </a:blip>
          <a:stretch>
            <a:fillRect/>
          </a:stretch>
        </p:blipFill>
        <p:spPr>
          <a:xfrm>
            <a:off x="3349053" y="2035328"/>
            <a:ext cx="2445900" cy="863975"/>
          </a:xfrm>
          <a:prstGeom prst="rect">
            <a:avLst/>
          </a:prstGeom>
          <a:noFill/>
          <a:ln>
            <a:noFill/>
          </a:ln>
        </p:spPr>
      </p:pic>
      <p:pic>
        <p:nvPicPr>
          <p:cNvPr id="311" name="Google Shape;311;p54"/>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000000"/>
                </a:solidFill>
                <a:latin typeface="Bookman Old Style"/>
                <a:ea typeface="Bookman Old Style"/>
                <a:cs typeface="Bookman Old Style"/>
                <a:sym typeface="Bookman Old Style"/>
              </a:rPr>
              <a:t>Output</a:t>
            </a:r>
            <a:endParaRPr b="1" sz="1500">
              <a:solidFill>
                <a:srgbClr val="000000"/>
              </a:solidFill>
              <a:latin typeface="Arial"/>
              <a:ea typeface="Arial"/>
              <a:cs typeface="Arial"/>
              <a:sym typeface="Arial"/>
            </a:endParaRPr>
          </a:p>
          <a:p>
            <a:pPr indent="0" lvl="0" marL="0" rtl="0" algn="l">
              <a:spcBef>
                <a:spcPts val="1400"/>
              </a:spcBef>
              <a:spcAft>
                <a:spcPts val="0"/>
              </a:spcAft>
              <a:buNone/>
            </a:pPr>
            <a:r>
              <a:t/>
            </a:r>
            <a:endParaRPr sz="1500">
              <a:solidFill>
                <a:srgbClr val="000000"/>
              </a:solidFill>
              <a:latin typeface="Arial"/>
              <a:ea typeface="Arial"/>
              <a:cs typeface="Arial"/>
              <a:sym typeface="Arial"/>
            </a:endParaRPr>
          </a:p>
          <a:p>
            <a:pPr indent="0" lvl="0" marL="0" rtl="0" algn="l">
              <a:spcBef>
                <a:spcPts val="1400"/>
              </a:spcBef>
              <a:spcAft>
                <a:spcPts val="0"/>
              </a:spcAft>
              <a:buNone/>
            </a:pPr>
            <a:r>
              <a:t/>
            </a:r>
            <a:endParaRPr sz="1500">
              <a:solidFill>
                <a:srgbClr val="000000"/>
              </a:solidFill>
              <a:latin typeface="Arial"/>
              <a:ea typeface="Arial"/>
              <a:cs typeface="Arial"/>
              <a:sym typeface="Arial"/>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block with the case statements defines a function, which maps integers to strings. The match keyword provides a convenient way of applying a function (like the pattern matching function above) to an object.</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Try the following example program, which matches a value against patterns of different types.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17" name="Google Shape;317;p55"/>
          <p:cNvPicPr preferRelativeResize="0"/>
          <p:nvPr/>
        </p:nvPicPr>
        <p:blipFill>
          <a:blip r:embed="rId3">
            <a:alphaModFix/>
          </a:blip>
          <a:stretch>
            <a:fillRect/>
          </a:stretch>
        </p:blipFill>
        <p:spPr>
          <a:xfrm>
            <a:off x="4164375" y="1076625"/>
            <a:ext cx="793225" cy="608125"/>
          </a:xfrm>
          <a:prstGeom prst="rect">
            <a:avLst/>
          </a:prstGeom>
          <a:noFill/>
          <a:ln>
            <a:noFill/>
          </a:ln>
        </p:spPr>
      </p:pic>
      <p:pic>
        <p:nvPicPr>
          <p:cNvPr id="318" name="Google Shape;318;p5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2064300" y="526350"/>
            <a:ext cx="56136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solidFill>
                  <a:srgbClr val="000000"/>
                </a:solidFill>
              </a:rPr>
              <a:t>THANK YOU</a:t>
            </a:r>
            <a:endParaRPr sz="8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body"/>
          </p:nvPr>
        </p:nvSpPr>
        <p:spPr>
          <a:xfrm>
            <a:off x="311700" y="656875"/>
            <a:ext cx="8520600" cy="3912300"/>
          </a:xfrm>
          <a:prstGeom prst="rect">
            <a:avLst/>
          </a:prstGeom>
        </p:spPr>
        <p:txBody>
          <a:bodyPr anchorCtr="0" anchor="t" bIns="91425" lIns="91425" spcFirstLastPara="1" rIns="91425" wrap="square" tIns="91425">
            <a:normAutofit lnSpcReduction="10000"/>
          </a:bodyPr>
          <a:lstStyle/>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 </a:t>
            </a:r>
            <a:r>
              <a:rPr lang="en-GB" sz="1500">
                <a:solidFill>
                  <a:srgbClr val="000000"/>
                </a:solidFill>
                <a:latin typeface="Bookman Old Style"/>
                <a:ea typeface="Bookman Old Style"/>
                <a:cs typeface="Bookman Old Style"/>
                <a:sym typeface="Bookman Old Style"/>
              </a:rPr>
              <a:t>A Scala method is a part of a class which has a name, a signature, optionally some annotations, and some bytecode where as a function in Scala is a complete object which can be assigned to a variable.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other words, a function, which is defined as a member of some object, is called a method.</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function definition can appear anywhere in a source file and Scala permits nested function definitions, that is, function definitions inside other function definitions.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Most important point to note is that Scala function's name can have characters like +, ++, ~, &amp;,-, --, \, /, :, etc.</a:t>
            </a:r>
            <a:endParaRPr sz="1200">
              <a:solidFill>
                <a:srgbClr val="000000"/>
              </a:solidFill>
              <a:latin typeface="Arial"/>
              <a:ea typeface="Arial"/>
              <a:cs typeface="Arial"/>
              <a:sym typeface="Arial"/>
            </a:endParaRPr>
          </a:p>
          <a:p>
            <a:pPr indent="0" lvl="0" marL="0" rtl="0" algn="l">
              <a:spcBef>
                <a:spcPts val="700"/>
              </a:spcBef>
              <a:spcAft>
                <a:spcPts val="1200"/>
              </a:spcAft>
              <a:buNone/>
            </a:pPr>
            <a:r>
              <a:t/>
            </a:r>
            <a:endParaRPr/>
          </a:p>
        </p:txBody>
      </p:sp>
      <p:pic>
        <p:nvPicPr>
          <p:cNvPr id="132" name="Google Shape;132;p2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Function Declarations</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Scala function declaration has the following form −</a:t>
            </a:r>
            <a:endParaRPr sz="1500">
              <a:solidFill>
                <a:srgbClr val="000000"/>
              </a:solidFill>
              <a:latin typeface="Bookman Old Style"/>
              <a:ea typeface="Bookman Old Style"/>
              <a:cs typeface="Bookman Old Style"/>
              <a:sym typeface="Bookman Old Style"/>
            </a:endParaRPr>
          </a:p>
          <a:p>
            <a:pPr indent="0" lvl="0" marL="0" marR="25400" rtl="0" algn="just">
              <a:lnSpc>
                <a:spcPct val="150000"/>
              </a:lnSpc>
              <a:spcBef>
                <a:spcPts val="1000"/>
              </a:spcBef>
              <a:spcAft>
                <a:spcPts val="0"/>
              </a:spcAft>
              <a:buNone/>
            </a:pPr>
            <a:r>
              <a:t/>
            </a:r>
            <a:endParaRPr sz="1500">
              <a:solidFill>
                <a:srgbClr val="000000"/>
              </a:solidFill>
              <a:latin typeface="Bookman Old Style"/>
              <a:ea typeface="Bookman Old Style"/>
              <a:cs typeface="Bookman Old Style"/>
              <a:sym typeface="Bookman Old Style"/>
            </a:endParaRPr>
          </a:p>
          <a:p>
            <a:pPr indent="0" lvl="0" marL="0" marR="25400" rtl="0" algn="just">
              <a:lnSpc>
                <a:spcPct val="150000"/>
              </a:lnSpc>
              <a:spcBef>
                <a:spcPts val="1000"/>
              </a:spcBef>
              <a:spcAft>
                <a:spcPts val="0"/>
              </a:spcAft>
              <a:buNone/>
            </a:pPr>
            <a:r>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Methods are implicitly declared abstract if you don’t use the equals sign and the method body.</a:t>
            </a:r>
            <a:endParaRPr sz="1500">
              <a:solidFill>
                <a:srgbClr val="000000"/>
              </a:solidFill>
              <a:latin typeface="Bookman Old Style"/>
              <a:ea typeface="Bookman Old Style"/>
              <a:cs typeface="Bookman Old Style"/>
              <a:sym typeface="Bookman Old Style"/>
            </a:endParaRPr>
          </a:p>
        </p:txBody>
      </p:sp>
      <p:pic>
        <p:nvPicPr>
          <p:cNvPr id="138" name="Google Shape;138;p29"/>
          <p:cNvPicPr preferRelativeResize="0"/>
          <p:nvPr/>
        </p:nvPicPr>
        <p:blipFill>
          <a:blip r:embed="rId3">
            <a:alphaModFix/>
          </a:blip>
          <a:stretch>
            <a:fillRect/>
          </a:stretch>
        </p:blipFill>
        <p:spPr>
          <a:xfrm>
            <a:off x="1939325" y="1838000"/>
            <a:ext cx="5265350" cy="293775"/>
          </a:xfrm>
          <a:prstGeom prst="rect">
            <a:avLst/>
          </a:prstGeom>
          <a:noFill/>
          <a:ln>
            <a:noFill/>
          </a:ln>
        </p:spPr>
      </p:pic>
      <p:pic>
        <p:nvPicPr>
          <p:cNvPr id="139" name="Google Shape;139;p2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20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Function Definitions</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Scala function definition has the following form −</a:t>
            </a:r>
            <a:endParaRPr sz="1500">
              <a:solidFill>
                <a:srgbClr val="000000"/>
              </a:solidFill>
              <a:latin typeface="Bookman Old Style"/>
              <a:ea typeface="Bookman Old Style"/>
              <a:cs typeface="Bookman Old Style"/>
              <a:sym typeface="Bookman Old Style"/>
            </a:endParaRPr>
          </a:p>
          <a:p>
            <a:pPr indent="0" lvl="0" marL="0" marR="25400" rtl="0" algn="just">
              <a:lnSpc>
                <a:spcPct val="200000"/>
              </a:lnSpc>
              <a:spcBef>
                <a:spcPts val="1000"/>
              </a:spcBef>
              <a:spcAft>
                <a:spcPts val="700"/>
              </a:spcAft>
              <a:buNone/>
            </a:pPr>
            <a:r>
              <a:rPr b="1" lang="en-GB" sz="1500">
                <a:solidFill>
                  <a:srgbClr val="000000"/>
                </a:solidFill>
                <a:latin typeface="Bookman Old Style"/>
                <a:ea typeface="Bookman Old Style"/>
                <a:cs typeface="Bookman Old Style"/>
                <a:sym typeface="Bookman Old Style"/>
              </a:rPr>
              <a:t>Syntax</a:t>
            </a:r>
            <a:endParaRPr b="1" sz="1500">
              <a:solidFill>
                <a:srgbClr val="000000"/>
              </a:solidFill>
              <a:latin typeface="Arial"/>
              <a:ea typeface="Arial"/>
              <a:cs typeface="Arial"/>
              <a:sym typeface="Arial"/>
            </a:endParaRPr>
          </a:p>
        </p:txBody>
      </p:sp>
      <p:pic>
        <p:nvPicPr>
          <p:cNvPr id="145" name="Google Shape;145;p30"/>
          <p:cNvPicPr preferRelativeResize="0"/>
          <p:nvPr/>
        </p:nvPicPr>
        <p:blipFill>
          <a:blip r:embed="rId3">
            <a:alphaModFix/>
          </a:blip>
          <a:stretch>
            <a:fillRect/>
          </a:stretch>
        </p:blipFill>
        <p:spPr>
          <a:xfrm>
            <a:off x="1587425" y="2410175"/>
            <a:ext cx="5969125" cy="1295625"/>
          </a:xfrm>
          <a:prstGeom prst="rect">
            <a:avLst/>
          </a:prstGeom>
          <a:noFill/>
          <a:ln>
            <a:noFill/>
          </a:ln>
        </p:spPr>
      </p:pic>
      <p:pic>
        <p:nvPicPr>
          <p:cNvPr id="146" name="Google Shape;146;p3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25400" rtl="0" algn="just">
              <a:lnSpc>
                <a:spcPct val="20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Here, return type could be any valid Scala data type and list of parameters will be a list of variables separated by comma and list of parameters and return type are optional.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Very similar to Java, a return statement can be used along with an expression in case function returns a value.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Following is the function which will add two integers and return their sum −</a:t>
            </a:r>
            <a:endParaRPr b="1"/>
          </a:p>
        </p:txBody>
      </p:sp>
      <p:pic>
        <p:nvPicPr>
          <p:cNvPr id="152" name="Google Shape;152;p3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20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Syntax</a:t>
            </a:r>
            <a:endParaRPr b="1" sz="1500">
              <a:solidFill>
                <a:srgbClr val="000000"/>
              </a:solidFill>
              <a:latin typeface="Bookman Old Style"/>
              <a:ea typeface="Bookman Old Style"/>
              <a:cs typeface="Bookman Old Style"/>
              <a:sym typeface="Bookman Old Style"/>
            </a:endParaRPr>
          </a:p>
          <a:p>
            <a:pPr indent="0" lvl="0" marL="0" marR="25400" rtl="0" algn="just">
              <a:lnSpc>
                <a:spcPct val="200000"/>
              </a:lnSpc>
              <a:spcBef>
                <a:spcPts val="10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marR="25400" rtl="0" algn="just">
              <a:lnSpc>
                <a:spcPct val="200000"/>
              </a:lnSpc>
              <a:spcBef>
                <a:spcPts val="10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marR="25400" rtl="0" algn="just">
              <a:lnSpc>
                <a:spcPct val="200000"/>
              </a:lnSpc>
              <a:spcBef>
                <a:spcPts val="1000"/>
              </a:spcBef>
              <a:spcAft>
                <a:spcPts val="0"/>
              </a:spcAft>
              <a:buNone/>
            </a:pPr>
            <a:r>
              <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function, that does not return anything can return a Unit that is equivalent to void in Java and indicates that function does not return anything. </a:t>
            </a:r>
            <a:endParaRPr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functions which do not return anything in Scala, they are called procedures.</a:t>
            </a:r>
            <a:endParaRPr b="1" sz="1500">
              <a:solidFill>
                <a:srgbClr val="000000"/>
              </a:solidFill>
              <a:latin typeface="Bookman Old Style"/>
              <a:ea typeface="Bookman Old Style"/>
              <a:cs typeface="Bookman Old Style"/>
              <a:sym typeface="Bookman Old Style"/>
            </a:endParaRPr>
          </a:p>
        </p:txBody>
      </p:sp>
      <p:pic>
        <p:nvPicPr>
          <p:cNvPr id="158" name="Google Shape;158;p32"/>
          <p:cNvPicPr preferRelativeResize="0"/>
          <p:nvPr/>
        </p:nvPicPr>
        <p:blipFill>
          <a:blip r:embed="rId3">
            <a:alphaModFix/>
          </a:blip>
          <a:stretch>
            <a:fillRect/>
          </a:stretch>
        </p:blipFill>
        <p:spPr>
          <a:xfrm>
            <a:off x="2876550" y="1118613"/>
            <a:ext cx="3390900" cy="1666875"/>
          </a:xfrm>
          <a:prstGeom prst="rect">
            <a:avLst/>
          </a:prstGeom>
          <a:noFill/>
          <a:ln>
            <a:noFill/>
          </a:ln>
        </p:spPr>
      </p:pic>
      <p:pic>
        <p:nvPicPr>
          <p:cNvPr id="159" name="Google Shape;159;p3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0" lvl="0" marL="0" marR="25400" rtl="0" algn="just">
              <a:lnSpc>
                <a:spcPct val="20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Syntax</a:t>
            </a:r>
            <a:endParaRPr b="1" sz="1500">
              <a:solidFill>
                <a:srgbClr val="000000"/>
              </a:solidFill>
              <a:latin typeface="Bookman Old Style"/>
              <a:ea typeface="Bookman Old Style"/>
              <a:cs typeface="Bookman Old Style"/>
              <a:sym typeface="Bookman Old Style"/>
            </a:endParaRPr>
          </a:p>
          <a:p>
            <a:pPr indent="-323850" lvl="0" marL="457200" marR="25400" rtl="0" algn="just">
              <a:lnSpc>
                <a:spcPct val="20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Here is the syntax −</a:t>
            </a:r>
            <a:endParaRPr sz="1200">
              <a:solidFill>
                <a:srgbClr val="000000"/>
              </a:solidFill>
              <a:latin typeface="Arial"/>
              <a:ea typeface="Arial"/>
              <a:cs typeface="Arial"/>
              <a:sym typeface="Arial"/>
            </a:endParaRPr>
          </a:p>
          <a:p>
            <a:pPr indent="0" lvl="0" marL="0" rtl="0" algn="l">
              <a:spcBef>
                <a:spcPts val="700"/>
              </a:spcBef>
              <a:spcAft>
                <a:spcPts val="1200"/>
              </a:spcAft>
              <a:buNone/>
            </a:pPr>
            <a:r>
              <a:t/>
            </a:r>
            <a:endParaRPr/>
          </a:p>
        </p:txBody>
      </p:sp>
      <p:pic>
        <p:nvPicPr>
          <p:cNvPr id="165" name="Google Shape;165;p33"/>
          <p:cNvPicPr preferRelativeResize="0"/>
          <p:nvPr/>
        </p:nvPicPr>
        <p:blipFill>
          <a:blip r:embed="rId3">
            <a:alphaModFix/>
          </a:blip>
          <a:stretch>
            <a:fillRect/>
          </a:stretch>
        </p:blipFill>
        <p:spPr>
          <a:xfrm>
            <a:off x="3042702" y="1934575"/>
            <a:ext cx="3058600" cy="1356900"/>
          </a:xfrm>
          <a:prstGeom prst="rect">
            <a:avLst/>
          </a:prstGeom>
          <a:noFill/>
          <a:ln>
            <a:noFill/>
          </a:ln>
        </p:spPr>
      </p:pic>
      <p:pic>
        <p:nvPicPr>
          <p:cNvPr id="166" name="Google Shape;166;p3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