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T Sans Narrow"/>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PTSansNarrow-bold.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f6f87c4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5f6f87c4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5f6f87c4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5f6f87c4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f6f87c4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f6f87c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5f6f87c4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5f6f87c4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f6f87c4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f6f87c4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5f6f87c4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5f6f87c4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5f6f87c4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5f6f87c4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5f6f87c4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5f6f87c4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5f6f87c4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5f6f87c4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5f6f87c4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5f6f87c4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5f6f87c4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5f6f87c4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5f6f87c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5f6f87c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5f6f87c4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5f6f87c4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5f6f87c43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5f6f87c4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5f6f87c4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5f6f87c4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5f6f87c4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5f6f87c4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5f6f87c4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5f6f87c4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5f6f87c4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5f6f87c4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5f6f87c4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5f6f87c4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5f6f87c4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5f6f87c4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5f6f87c4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5f6f87c4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5f6f87c4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5f6f87c4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5f6f87c4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5f6f87c4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5f6f87c4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5f6f87c4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5f6f87c4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5f6f87c4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5f6f87c4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5f6f87c4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5f6f87c4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5f6f87c4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5f6f87c4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5f6f87c4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5f6f87c4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5f6f87c4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5f6f87c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5f6f87c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5f6f87c4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5f6f87c4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5f6f87c4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5f6f87c4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5f6f87c4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5f6f87c4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en.wikipedia.org/wiki/Immutable_object#Java" TargetMode="External"/><Relationship Id="rId4" Type="http://schemas.openxmlformats.org/officeDocument/2006/relationships/hyperlink" Target="http://en.wikipedia.org/wiki/Mutable_object#Java"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www.geeksforgeeks.org/scala-map-method/"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www.tutorialspoint.com/scala/scala_tuples.htm"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363323"/>
            <a:ext cx="7136700" cy="198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8000"/>
              <a:t>SCALA</a:t>
            </a:r>
            <a:endParaRPr sz="8000"/>
          </a:p>
        </p:txBody>
      </p:sp>
      <p:pic>
        <p:nvPicPr>
          <p:cNvPr id="112" name="Google Shape;112;p2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Sets</a:t>
            </a:r>
            <a:endParaRPr/>
          </a:p>
        </p:txBody>
      </p:sp>
      <p:sp>
        <p:nvSpPr>
          <p:cNvPr id="170" name="Google Shape;17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are two kinds of Sets, the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immutable</a:t>
            </a:r>
            <a:r>
              <a:rPr lang="en-GB" sz="1500">
                <a:solidFill>
                  <a:srgbClr val="000000"/>
                </a:solidFill>
                <a:highlight>
                  <a:srgbClr val="FFFFFF"/>
                </a:highlight>
                <a:latin typeface="Bookman Old Style"/>
                <a:ea typeface="Bookman Old Style"/>
                <a:cs typeface="Bookman Old Style"/>
                <a:sym typeface="Bookman Old Style"/>
              </a:rPr>
              <a:t> and the </a:t>
            </a:r>
            <a:r>
              <a:rPr lang="en-GB" sz="1500">
                <a:solidFill>
                  <a:srgbClr val="000000"/>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val="tx"/>
                    </a:ext>
                  </a:extLst>
                </a:hlinkClick>
              </a:rPr>
              <a:t>mutable</a:t>
            </a:r>
            <a:r>
              <a:rPr lang="en-GB" sz="1500">
                <a:solidFill>
                  <a:srgbClr val="000000"/>
                </a:solidFill>
                <a:highlight>
                  <a:srgbClr val="FFFFFF"/>
                </a:highlight>
                <a:latin typeface="Bookman Old Style"/>
                <a:ea typeface="Bookman Old Style"/>
                <a:cs typeface="Bookman Old Style"/>
                <a:sym typeface="Bookman Old Style"/>
              </a:rPr>
              <a:t> one.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difference between mutable and immutable objects is that when an object is immutable, the object itself can’t be changed.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most known immutable object in Java is String: once you have created a String, it remains the same until it is destroyed.</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0"/>
              </a:spcBef>
              <a:spcAft>
                <a:spcPts val="1200"/>
              </a:spcAft>
              <a:buNone/>
            </a:pPr>
            <a:r>
              <a:t/>
            </a:r>
            <a:endParaRPr sz="1500">
              <a:solidFill>
                <a:srgbClr val="000000"/>
              </a:solidFill>
              <a:latin typeface="Bookman Old Style"/>
              <a:ea typeface="Bookman Old Style"/>
              <a:cs typeface="Bookman Old Style"/>
              <a:sym typeface="Bookman Old Style"/>
            </a:endParaRPr>
          </a:p>
        </p:txBody>
      </p:sp>
      <p:pic>
        <p:nvPicPr>
          <p:cNvPr id="171" name="Google Shape;171;p34"/>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By default, Scala uses the immutable Set. </a:t>
            </a:r>
            <a:endParaRPr sz="1500">
              <a:solidFill>
                <a:srgbClr val="000000"/>
              </a:solidFill>
              <a:highlight>
                <a:srgbClr val="FFFFFF"/>
              </a:highlight>
              <a:latin typeface="Bookman Old Style"/>
              <a:ea typeface="Bookman Old Style"/>
              <a:cs typeface="Bookman Old Style"/>
              <a:sym typeface="Bookman Old Style"/>
            </a:endParaRPr>
          </a:p>
          <a:p>
            <a:pPr indent="-342900" lvl="0" marL="457200" rtl="0" algn="l">
              <a:lnSpc>
                <a:spcPct val="150000"/>
              </a:lnSpc>
              <a:spcBef>
                <a:spcPts val="1200"/>
              </a:spcBef>
              <a:spcAft>
                <a:spcPts val="1200"/>
              </a:spcAft>
              <a:buClr>
                <a:srgbClr val="000000"/>
              </a:buClr>
              <a:buSzPts val="18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If you want to use the mutable Set, you’ll have to import the class. The hierarchy of the Set is the following</a:t>
            </a:r>
            <a:r>
              <a:rPr lang="en-GB" sz="900">
                <a:solidFill>
                  <a:srgbClr val="000000"/>
                </a:solidFill>
                <a:highlight>
                  <a:srgbClr val="FFFFFF"/>
                </a:highlight>
                <a:latin typeface="Bookman Old Style"/>
                <a:ea typeface="Bookman Old Style"/>
                <a:cs typeface="Bookman Old Style"/>
                <a:sym typeface="Bookman Old Style"/>
              </a:rPr>
              <a:t>:</a:t>
            </a:r>
            <a:endParaRPr>
              <a:solidFill>
                <a:srgbClr val="000000"/>
              </a:solidFill>
              <a:latin typeface="Bookman Old Style"/>
              <a:ea typeface="Bookman Old Style"/>
              <a:cs typeface="Bookman Old Style"/>
              <a:sym typeface="Bookman Old Style"/>
            </a:endParaRPr>
          </a:p>
        </p:txBody>
      </p:sp>
      <p:pic>
        <p:nvPicPr>
          <p:cNvPr id="177" name="Google Shape;177;p35"/>
          <p:cNvPicPr preferRelativeResize="0"/>
          <p:nvPr/>
        </p:nvPicPr>
        <p:blipFill>
          <a:blip r:embed="rId3">
            <a:alphaModFix/>
          </a:blip>
          <a:stretch>
            <a:fillRect/>
          </a:stretch>
        </p:blipFill>
        <p:spPr>
          <a:xfrm>
            <a:off x="1546415" y="1861750"/>
            <a:ext cx="6051175" cy="3170225"/>
          </a:xfrm>
          <a:prstGeom prst="rect">
            <a:avLst/>
          </a:prstGeom>
          <a:noFill/>
          <a:ln>
            <a:noFill/>
          </a:ln>
        </p:spPr>
      </p:pic>
      <p:pic>
        <p:nvPicPr>
          <p:cNvPr id="178" name="Google Shape;178;p3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It’s not a problem to change between mutable and immutable collections, since all of them share the same contract.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most cases, no change will be necessary.</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You can create a Set in the same way you create a List.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most useful operations are + and +=, but the second one it’s only available in mutable Sets. </a:t>
            </a:r>
            <a:endParaRPr sz="1500">
              <a:solidFill>
                <a:srgbClr val="333333"/>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0"/>
              </a:spcAft>
              <a:buNone/>
            </a:pPr>
            <a:r>
              <a:t/>
            </a:r>
            <a:endParaRPr sz="1500">
              <a:solidFill>
                <a:srgbClr val="333333"/>
              </a:solidFill>
              <a:highlight>
                <a:srgbClr val="FFFFFF"/>
              </a:highlight>
              <a:latin typeface="Bookman Old Style"/>
              <a:ea typeface="Bookman Old Style"/>
              <a:cs typeface="Bookman Old Style"/>
              <a:sym typeface="Bookman Old Style"/>
            </a:endParaRPr>
          </a:p>
          <a:p>
            <a:pPr indent="0" lvl="0" marL="0" rtl="0" algn="l">
              <a:spcBef>
                <a:spcPts val="0"/>
              </a:spcBef>
              <a:spcAft>
                <a:spcPts val="1200"/>
              </a:spcAft>
              <a:buNone/>
            </a:pPr>
            <a:r>
              <a:t/>
            </a:r>
            <a:endParaRPr sz="1500">
              <a:latin typeface="Bookman Old Style"/>
              <a:ea typeface="Bookman Old Style"/>
              <a:cs typeface="Bookman Old Style"/>
              <a:sym typeface="Bookman Old Style"/>
            </a:endParaRPr>
          </a:p>
        </p:txBody>
      </p:sp>
      <p:pic>
        <p:nvPicPr>
          <p:cNvPr id="184" name="Google Shape;184;p3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311700" y="743650"/>
            <a:ext cx="8520600" cy="3813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the immutable Sets  mySet += “foo”  is transformed to mySet = mySet.+(“foo”).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Here there is a simple example of immutable sets:</a:t>
            </a:r>
            <a:endParaRPr/>
          </a:p>
        </p:txBody>
      </p:sp>
      <p:pic>
        <p:nvPicPr>
          <p:cNvPr id="190" name="Google Shape;190;p37"/>
          <p:cNvPicPr preferRelativeResize="0"/>
          <p:nvPr/>
        </p:nvPicPr>
        <p:blipFill>
          <a:blip r:embed="rId3">
            <a:alphaModFix/>
          </a:blip>
          <a:stretch>
            <a:fillRect/>
          </a:stretch>
        </p:blipFill>
        <p:spPr>
          <a:xfrm>
            <a:off x="2230812" y="2233675"/>
            <a:ext cx="4682375" cy="1080550"/>
          </a:xfrm>
          <a:prstGeom prst="rect">
            <a:avLst/>
          </a:prstGeom>
          <a:noFill/>
          <a:ln>
            <a:noFill/>
          </a:ln>
        </p:spPr>
      </p:pic>
      <p:pic>
        <p:nvPicPr>
          <p:cNvPr id="191" name="Google Shape;191;p3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this example, a new Set is created in line 2.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If we import the mutable Set, in this same line, the trilogies set will be modified:</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97" name="Google Shape;197;p38"/>
          <p:cNvPicPr preferRelativeResize="0"/>
          <p:nvPr/>
        </p:nvPicPr>
        <p:blipFill>
          <a:blip r:embed="rId3">
            <a:alphaModFix/>
          </a:blip>
          <a:stretch>
            <a:fillRect/>
          </a:stretch>
        </p:blipFill>
        <p:spPr>
          <a:xfrm>
            <a:off x="2358700" y="1979913"/>
            <a:ext cx="4426600" cy="1191775"/>
          </a:xfrm>
          <a:prstGeom prst="rect">
            <a:avLst/>
          </a:prstGeom>
          <a:noFill/>
          <a:ln>
            <a:noFill/>
          </a:ln>
        </p:spPr>
      </p:pic>
      <p:pic>
        <p:nvPicPr>
          <p:cNvPr id="198" name="Google Shape;198;p3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Maps</a:t>
            </a:r>
            <a:endParaRPr/>
          </a:p>
        </p:txBody>
      </p:sp>
      <p:sp>
        <p:nvSpPr>
          <p:cNvPr id="204" name="Google Shape;204;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As in Sets, there are two kinds of Maps, the immutable and the mutable ones.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hierarchy of Map is analog to Map’s hierarchy:</a:t>
            </a:r>
            <a:endParaRPr/>
          </a:p>
        </p:txBody>
      </p:sp>
      <p:pic>
        <p:nvPicPr>
          <p:cNvPr id="205" name="Google Shape;205;p39"/>
          <p:cNvPicPr preferRelativeResize="0"/>
          <p:nvPr/>
        </p:nvPicPr>
        <p:blipFill>
          <a:blip r:embed="rId3">
            <a:alphaModFix/>
          </a:blip>
          <a:stretch>
            <a:fillRect/>
          </a:stretch>
        </p:blipFill>
        <p:spPr>
          <a:xfrm>
            <a:off x="1885950" y="2137400"/>
            <a:ext cx="5372100" cy="2876550"/>
          </a:xfrm>
          <a:prstGeom prst="rect">
            <a:avLst/>
          </a:prstGeom>
          <a:noFill/>
          <a:ln>
            <a:noFill/>
          </a:ln>
        </p:spPr>
      </p:pic>
      <p:pic>
        <p:nvPicPr>
          <p:cNvPr id="206" name="Google Shape;206;p3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are two ways to create a Map in Scala, one of them can only be used with the mutable Maps:</a:t>
            </a:r>
            <a:endParaRPr/>
          </a:p>
        </p:txBody>
      </p:sp>
      <p:pic>
        <p:nvPicPr>
          <p:cNvPr id="212" name="Google Shape;212;p40"/>
          <p:cNvPicPr preferRelativeResize="0"/>
          <p:nvPr/>
        </p:nvPicPr>
        <p:blipFill>
          <a:blip r:embed="rId3">
            <a:alphaModFix/>
          </a:blip>
          <a:stretch>
            <a:fillRect/>
          </a:stretch>
        </p:blipFill>
        <p:spPr>
          <a:xfrm>
            <a:off x="3043238" y="1871663"/>
            <a:ext cx="3057525" cy="1400175"/>
          </a:xfrm>
          <a:prstGeom prst="rect">
            <a:avLst/>
          </a:prstGeom>
          <a:noFill/>
          <a:ln>
            <a:noFill/>
          </a:ln>
        </p:spPr>
      </p:pic>
      <p:pic>
        <p:nvPicPr>
          <p:cNvPr id="213" name="Google Shape;213;p4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Obviously, this Map needs to be mutable, because it has been modified since its creation. Ok, we know how to create mutable Maps, but how immutable Maps can be created?</a:t>
            </a:r>
            <a:endParaRPr/>
          </a:p>
        </p:txBody>
      </p:sp>
      <p:pic>
        <p:nvPicPr>
          <p:cNvPr id="219" name="Google Shape;219;p41"/>
          <p:cNvPicPr preferRelativeResize="0"/>
          <p:nvPr/>
        </p:nvPicPr>
        <p:blipFill>
          <a:blip r:embed="rId3">
            <a:alphaModFix/>
          </a:blip>
          <a:stretch>
            <a:fillRect/>
          </a:stretch>
        </p:blipFill>
        <p:spPr>
          <a:xfrm>
            <a:off x="1834463" y="2119552"/>
            <a:ext cx="5475076" cy="912500"/>
          </a:xfrm>
          <a:prstGeom prst="rect">
            <a:avLst/>
          </a:prstGeom>
          <a:noFill/>
          <a:ln>
            <a:noFill/>
          </a:ln>
        </p:spPr>
      </p:pic>
      <p:pic>
        <p:nvPicPr>
          <p:cNvPr id="220" name="Google Shape;220;p41"/>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Here again, there is no need to specify the type of the Array, the compiler will infer that the type is Int for the keys and String for the values.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operator -&gt; is useful for creating Tuples.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Tuple can be seen as an array of objects, but they don’t need to share the same type.</a:t>
            </a:r>
            <a:endParaRPr/>
          </a:p>
        </p:txBody>
      </p:sp>
      <p:pic>
        <p:nvPicPr>
          <p:cNvPr id="226" name="Google Shape;226;p4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Filter</a:t>
            </a:r>
            <a:endParaRPr/>
          </a:p>
        </p:txBody>
      </p:sp>
      <p:sp>
        <p:nvSpPr>
          <p:cNvPr id="232" name="Google Shape;23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a:t>
            </a:r>
            <a:r>
              <a:rPr b="1" lang="en-GB" sz="1500">
                <a:solidFill>
                  <a:srgbClr val="000000"/>
                </a:solidFill>
                <a:highlight>
                  <a:srgbClr val="FFFFFF"/>
                </a:highlight>
                <a:latin typeface="Bookman Old Style"/>
                <a:ea typeface="Bookman Old Style"/>
                <a:cs typeface="Bookman Old Style"/>
                <a:sym typeface="Bookman Old Style"/>
              </a:rPr>
              <a:t>filter()</a:t>
            </a:r>
            <a:r>
              <a:rPr lang="en-GB" sz="1500">
                <a:solidFill>
                  <a:srgbClr val="000000"/>
                </a:solidFill>
                <a:highlight>
                  <a:srgbClr val="FFFFFF"/>
                </a:highlight>
                <a:latin typeface="Bookman Old Style"/>
                <a:ea typeface="Bookman Old Style"/>
                <a:cs typeface="Bookman Old Style"/>
                <a:sym typeface="Bookman Old Style"/>
              </a:rPr>
              <a:t> method is utilized to select all elements of the list which satisfies a stated predicate.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228600" rtl="0" algn="l">
              <a:lnSpc>
                <a:spcPct val="150000"/>
              </a:lnSpc>
              <a:spcBef>
                <a:spcPts val="1000"/>
              </a:spcBef>
              <a:spcAft>
                <a:spcPts val="0"/>
              </a:spcAft>
              <a:buClr>
                <a:srgbClr val="000000"/>
              </a:buClr>
              <a:buSzPts val="1500"/>
              <a:buFont typeface="Bookman Old Style"/>
              <a:buChar char="●"/>
            </a:pPr>
            <a:r>
              <a:rPr b="1" lang="en-GB" sz="1500">
                <a:solidFill>
                  <a:srgbClr val="000000"/>
                </a:solidFill>
                <a:latin typeface="Bookman Old Style"/>
                <a:ea typeface="Bookman Old Style"/>
                <a:cs typeface="Bookman Old Style"/>
                <a:sym typeface="Bookman Old Style"/>
              </a:rPr>
              <a:t>Method Definition:</a:t>
            </a:r>
            <a:r>
              <a:rPr lang="en-GB" sz="1500">
                <a:solidFill>
                  <a:srgbClr val="000000"/>
                </a:solidFill>
                <a:latin typeface="Bookman Old Style"/>
                <a:ea typeface="Bookman Old Style"/>
                <a:cs typeface="Bookman Old Style"/>
                <a:sym typeface="Bookman Old Style"/>
              </a:rPr>
              <a:t> def filter(p: (A) =&gt; Boolean): List[A]</a:t>
            </a:r>
            <a:endParaRPr sz="1500">
              <a:solidFill>
                <a:srgbClr val="000000"/>
              </a:solidFill>
              <a:latin typeface="Bookman Old Style"/>
              <a:ea typeface="Bookman Old Style"/>
              <a:cs typeface="Bookman Old Style"/>
              <a:sym typeface="Bookman Old Style"/>
            </a:endParaRPr>
          </a:p>
          <a:p>
            <a:pPr indent="-323850" lvl="0" marL="457200" marR="228600" rtl="0" algn="l">
              <a:lnSpc>
                <a:spcPct val="150000"/>
              </a:lnSpc>
              <a:spcBef>
                <a:spcPts val="1000"/>
              </a:spcBef>
              <a:spcAft>
                <a:spcPts val="2600"/>
              </a:spcAft>
              <a:buClr>
                <a:srgbClr val="000000"/>
              </a:buClr>
              <a:buSzPts val="1500"/>
              <a:buFont typeface="Bookman Old Style"/>
              <a:buChar char="●"/>
            </a:pPr>
            <a:r>
              <a:rPr b="1" lang="en-GB" sz="1500">
                <a:solidFill>
                  <a:srgbClr val="000000"/>
                </a:solidFill>
                <a:latin typeface="Bookman Old Style"/>
                <a:ea typeface="Bookman Old Style"/>
                <a:cs typeface="Bookman Old Style"/>
                <a:sym typeface="Bookman Old Style"/>
              </a:rPr>
              <a:t>Return Type:</a:t>
            </a:r>
            <a:r>
              <a:rPr lang="en-GB" sz="1500">
                <a:solidFill>
                  <a:srgbClr val="000000"/>
                </a:solidFill>
                <a:latin typeface="Bookman Old Style"/>
                <a:ea typeface="Bookman Old Style"/>
                <a:cs typeface="Bookman Old Style"/>
                <a:sym typeface="Bookman Old Style"/>
              </a:rPr>
              <a:t> It returns a new list consisting all the elements of the list which satisfies the given predicate.</a:t>
            </a:r>
            <a:endParaRPr sz="1500">
              <a:solidFill>
                <a:srgbClr val="000000"/>
              </a:solidFill>
              <a:latin typeface="Bookman Old Style"/>
              <a:ea typeface="Bookman Old Style"/>
              <a:cs typeface="Bookman Old Style"/>
              <a:sym typeface="Bookman Old Style"/>
            </a:endParaRPr>
          </a:p>
        </p:txBody>
      </p:sp>
      <p:pic>
        <p:nvPicPr>
          <p:cNvPr id="233" name="Google Shape;233;p43"/>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latin typeface="Bookman Old Style"/>
                <a:ea typeface="Bookman Old Style"/>
                <a:cs typeface="Bookman Old Style"/>
                <a:sym typeface="Bookman Old Style"/>
              </a:rPr>
              <a:t>Contents</a:t>
            </a:r>
            <a:endParaRPr sz="2700">
              <a:latin typeface="Bookman Old Style"/>
              <a:ea typeface="Bookman Old Style"/>
              <a:cs typeface="Bookman Old Style"/>
              <a:sym typeface="Bookman Old Style"/>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Scala Collections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List/Set/Map</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Filtering &amp; Transformation</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FlatMap</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Method Notations</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Inheritance</a:t>
            </a:r>
            <a:endParaRPr sz="1500">
              <a:solidFill>
                <a:srgbClr val="000000"/>
              </a:solidFill>
              <a:latin typeface="Bookman Old Style"/>
              <a:ea typeface="Bookman Old Style"/>
              <a:cs typeface="Bookman Old Style"/>
              <a:sym typeface="Bookman Old Style"/>
            </a:endParaRPr>
          </a:p>
        </p:txBody>
      </p:sp>
      <p:pic>
        <p:nvPicPr>
          <p:cNvPr id="119" name="Google Shape;119;p2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Transform</a:t>
            </a:r>
            <a:endParaRPr/>
          </a:p>
        </p:txBody>
      </p:sp>
      <p:sp>
        <p:nvSpPr>
          <p:cNvPr id="239" name="Google Shape;239;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a:t>
            </a:r>
            <a:r>
              <a:rPr b="1" lang="en-GB" sz="1500">
                <a:solidFill>
                  <a:srgbClr val="000000"/>
                </a:solidFill>
                <a:highlight>
                  <a:srgbClr val="FFFFFF"/>
                </a:highlight>
                <a:latin typeface="Bookman Old Style"/>
                <a:ea typeface="Bookman Old Style"/>
                <a:cs typeface="Bookman Old Style"/>
                <a:sym typeface="Bookman Old Style"/>
              </a:rPr>
              <a:t>transform()</a:t>
            </a:r>
            <a:r>
              <a:rPr lang="en-GB" sz="1500">
                <a:solidFill>
                  <a:srgbClr val="000000"/>
                </a:solidFill>
                <a:highlight>
                  <a:srgbClr val="FFFFFF"/>
                </a:highlight>
                <a:latin typeface="Bookman Old Style"/>
                <a:ea typeface="Bookman Old Style"/>
                <a:cs typeface="Bookman Old Style"/>
                <a:sym typeface="Bookman Old Style"/>
              </a:rPr>
              <a:t> method is utilized to transform the elements of the map into a mutable map.</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b="1" lang="en-GB" sz="1500">
                <a:solidFill>
                  <a:srgbClr val="000000"/>
                </a:solidFill>
                <a:highlight>
                  <a:srgbClr val="FFFFFF"/>
                </a:highlight>
                <a:latin typeface="Bookman Old Style"/>
                <a:ea typeface="Bookman Old Style"/>
                <a:cs typeface="Bookman Old Style"/>
                <a:sym typeface="Bookman Old Style"/>
              </a:rPr>
              <a:t>Method Definition:</a:t>
            </a:r>
            <a:r>
              <a:rPr lang="en-GB" sz="1500">
                <a:solidFill>
                  <a:srgbClr val="000000"/>
                </a:solidFill>
                <a:highlight>
                  <a:srgbClr val="FFFFFF"/>
                </a:highlight>
                <a:latin typeface="Bookman Old Style"/>
                <a:ea typeface="Bookman Old Style"/>
                <a:cs typeface="Bookman Old Style"/>
                <a:sym typeface="Bookman Old Style"/>
              </a:rPr>
              <a:t> def transform(f: (K, V) =&gt; V): Map.this.type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b="1" lang="en-GB" sz="1500">
                <a:solidFill>
                  <a:srgbClr val="000000"/>
                </a:solidFill>
                <a:highlight>
                  <a:srgbClr val="FFFFFF"/>
                </a:highlight>
                <a:latin typeface="Bookman Old Style"/>
                <a:ea typeface="Bookman Old Style"/>
                <a:cs typeface="Bookman Old Style"/>
                <a:sym typeface="Bookman Old Style"/>
              </a:rPr>
              <a:t>Return Type:</a:t>
            </a:r>
            <a:r>
              <a:rPr lang="en-GB" sz="1500">
                <a:solidFill>
                  <a:srgbClr val="000000"/>
                </a:solidFill>
                <a:highlight>
                  <a:srgbClr val="FFFFFF"/>
                </a:highlight>
                <a:latin typeface="Bookman Old Style"/>
                <a:ea typeface="Bookman Old Style"/>
                <a:cs typeface="Bookman Old Style"/>
                <a:sym typeface="Bookman Old Style"/>
              </a:rPr>
              <a:t> It transforms all the elements of the map and returns them into a mutable map</a:t>
            </a:r>
            <a:r>
              <a:rPr i="1" lang="en-GB" sz="1300">
                <a:solidFill>
                  <a:srgbClr val="273239"/>
                </a:solidFill>
                <a:latin typeface="Arial"/>
                <a:ea typeface="Arial"/>
                <a:cs typeface="Arial"/>
                <a:sym typeface="Arial"/>
              </a:rPr>
              <a:t>.</a:t>
            </a:r>
            <a:endParaRPr i="1" sz="1300">
              <a:solidFill>
                <a:srgbClr val="273239"/>
              </a:solidFill>
              <a:latin typeface="Arial"/>
              <a:ea typeface="Arial"/>
              <a:cs typeface="Arial"/>
              <a:sym typeface="Arial"/>
            </a:endParaRPr>
          </a:p>
          <a:p>
            <a:pPr indent="0" lvl="0" marL="0" rtl="0" algn="l">
              <a:spcBef>
                <a:spcPts val="800"/>
              </a:spcBef>
              <a:spcAft>
                <a:spcPts val="1200"/>
              </a:spcAft>
              <a:buNone/>
            </a:pPr>
            <a:r>
              <a:t/>
            </a:r>
            <a:endParaRPr/>
          </a:p>
        </p:txBody>
      </p:sp>
      <p:pic>
        <p:nvPicPr>
          <p:cNvPr id="240" name="Google Shape;240;p4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FlatMap</a:t>
            </a:r>
            <a:endParaRPr/>
          </a:p>
        </p:txBody>
      </p:sp>
      <p:sp>
        <p:nvSpPr>
          <p:cNvPr id="246" name="Google Shape;246;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Scala, flatMap() method is identical to the </a:t>
            </a:r>
            <a:r>
              <a:rPr lang="en-GB" sz="1500">
                <a:solidFill>
                  <a:srgbClr val="000000"/>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map() method</a:t>
            </a:r>
            <a:r>
              <a:rPr lang="en-GB" sz="1500">
                <a:solidFill>
                  <a:srgbClr val="000000"/>
                </a:solidFill>
                <a:highlight>
                  <a:srgbClr val="FFFFFF"/>
                </a:highlight>
                <a:latin typeface="Bookman Old Style"/>
                <a:ea typeface="Bookman Old Style"/>
                <a:cs typeface="Bookman Old Style"/>
                <a:sym typeface="Bookman Old Style"/>
              </a:rPr>
              <a:t>, but the only difference is that in flatMap the inner grouping of an item is removed and a sequence is generated.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can be defined as a blend of map method and flatten method.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output obtained by running the map method followed by the flatten method is same as obtained by the flatMap().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8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So, we can say that flatMap first runs the map method and then the flatten method to generate the desired result.</a:t>
            </a:r>
            <a:endParaRPr/>
          </a:p>
        </p:txBody>
      </p:sp>
      <p:pic>
        <p:nvPicPr>
          <p:cNvPr id="247" name="Google Shape;247;p4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has a built-in Option class as an Option can be expressed as a sequence which has at most one element i.e, either its empty or has only one element.</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flatten() method is utilized to disintegrate the elements of a Scala collection in order to construct a single collection with the elements of similar type.</a:t>
            </a:r>
            <a:endParaRPr sz="1300">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pic>
        <p:nvPicPr>
          <p:cNvPr id="253" name="Google Shape;253;p4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Inheritance</a:t>
            </a:r>
            <a:endParaRPr/>
          </a:p>
        </p:txBody>
      </p:sp>
      <p:sp>
        <p:nvSpPr>
          <p:cNvPr id="259" name="Google Shape;259;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a class inherits from another, it means it extends another. We use the ‘extends’ keyword for this.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lets a class inherit members from the one it extends and lets us reuse code.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class that extends is the subclass, the child class, or the derived class.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8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other class is the superclass, the parent class, or the base class.</a:t>
            </a:r>
            <a:endParaRPr/>
          </a:p>
        </p:txBody>
      </p:sp>
      <p:pic>
        <p:nvPicPr>
          <p:cNvPr id="260" name="Google Shape;260;p4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444444"/>
              </a:solidFill>
              <a:highlight>
                <a:srgbClr val="FFFFFF"/>
              </a:highlight>
              <a:latin typeface="Georgia"/>
              <a:ea typeface="Georgia"/>
              <a:cs typeface="Georgia"/>
              <a:sym typeface="Georgia"/>
            </a:endParaRPr>
          </a:p>
          <a:p>
            <a:pPr indent="-323850" lvl="0" marL="457200" rtl="0" algn="l">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It is an IS-A relationship. You can also call it a generalization. A Student is a Person</a:t>
            </a:r>
            <a:endParaRPr/>
          </a:p>
        </p:txBody>
      </p:sp>
      <p:pic>
        <p:nvPicPr>
          <p:cNvPr id="266" name="Google Shape;266;p48"/>
          <p:cNvPicPr preferRelativeResize="0"/>
          <p:nvPr/>
        </p:nvPicPr>
        <p:blipFill>
          <a:blip r:embed="rId3">
            <a:alphaModFix/>
          </a:blip>
          <a:stretch>
            <a:fillRect/>
          </a:stretch>
        </p:blipFill>
        <p:spPr>
          <a:xfrm>
            <a:off x="2314663" y="406925"/>
            <a:ext cx="4514676" cy="3447575"/>
          </a:xfrm>
          <a:prstGeom prst="rect">
            <a:avLst/>
          </a:prstGeom>
          <a:noFill/>
          <a:ln>
            <a:noFill/>
          </a:ln>
        </p:spPr>
      </p:pic>
      <p:pic>
        <p:nvPicPr>
          <p:cNvPr id="267" name="Google Shape;267;p4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 syntax </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To carry out Scala inheritance, we use the keyword ‘extends’:</a:t>
            </a:r>
            <a:endParaRPr sz="1350">
              <a:solidFill>
                <a:srgbClr val="444444"/>
              </a:solidFill>
              <a:highlight>
                <a:srgbClr val="FFFFFF"/>
              </a:highlight>
              <a:latin typeface="Georgia"/>
              <a:ea typeface="Georgia"/>
              <a:cs typeface="Georgia"/>
              <a:sym typeface="Georgia"/>
            </a:endParaRPr>
          </a:p>
          <a:p>
            <a:pPr indent="0" lvl="0" marL="0" rtl="0" algn="l">
              <a:spcBef>
                <a:spcPts val="800"/>
              </a:spcBef>
              <a:spcAft>
                <a:spcPts val="1200"/>
              </a:spcAft>
              <a:buNone/>
            </a:pPr>
            <a:r>
              <a:t/>
            </a:r>
            <a:endParaRPr/>
          </a:p>
        </p:txBody>
      </p:sp>
      <p:pic>
        <p:nvPicPr>
          <p:cNvPr id="273" name="Google Shape;273;p49"/>
          <p:cNvPicPr preferRelativeResize="0"/>
          <p:nvPr/>
        </p:nvPicPr>
        <p:blipFill>
          <a:blip r:embed="rId3">
            <a:alphaModFix/>
          </a:blip>
          <a:stretch>
            <a:fillRect/>
          </a:stretch>
        </p:blipFill>
        <p:spPr>
          <a:xfrm>
            <a:off x="2267355" y="2030525"/>
            <a:ext cx="4609300" cy="956400"/>
          </a:xfrm>
          <a:prstGeom prst="rect">
            <a:avLst/>
          </a:prstGeom>
          <a:noFill/>
          <a:ln>
            <a:noFill/>
          </a:ln>
        </p:spPr>
      </p:pic>
      <p:pic>
        <p:nvPicPr>
          <p:cNvPr id="274" name="Google Shape;274;p4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Let’s take an example of Inheritance.</a:t>
            </a:r>
            <a:endParaRPr sz="1350">
              <a:solidFill>
                <a:srgbClr val="444444"/>
              </a:solidFill>
              <a:highlight>
                <a:srgbClr val="FFFFFF"/>
              </a:highlight>
              <a:latin typeface="Georgia"/>
              <a:ea typeface="Georgia"/>
              <a:cs typeface="Georgia"/>
              <a:sym typeface="Georgia"/>
            </a:endParaRPr>
          </a:p>
          <a:p>
            <a:pPr indent="0" lvl="0" marL="0" rtl="0" algn="l">
              <a:spcBef>
                <a:spcPts val="800"/>
              </a:spcBef>
              <a:spcAft>
                <a:spcPts val="1200"/>
              </a:spcAft>
              <a:buNone/>
            </a:pPr>
            <a:r>
              <a:t/>
            </a:r>
            <a:endParaRPr/>
          </a:p>
        </p:txBody>
      </p:sp>
      <p:pic>
        <p:nvPicPr>
          <p:cNvPr id="280" name="Google Shape;280;p50"/>
          <p:cNvPicPr preferRelativeResize="0"/>
          <p:nvPr/>
        </p:nvPicPr>
        <p:blipFill>
          <a:blip r:embed="rId3">
            <a:alphaModFix/>
          </a:blip>
          <a:stretch>
            <a:fillRect/>
          </a:stretch>
        </p:blipFill>
        <p:spPr>
          <a:xfrm>
            <a:off x="1946690" y="1598128"/>
            <a:ext cx="5250625" cy="2958575"/>
          </a:xfrm>
          <a:prstGeom prst="rect">
            <a:avLst/>
          </a:prstGeom>
          <a:noFill/>
          <a:ln>
            <a:noFill/>
          </a:ln>
        </p:spPr>
      </p:pic>
      <p:pic>
        <p:nvPicPr>
          <p:cNvPr id="281" name="Google Shape;281;p5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this example, we have two classes- Person and Student.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We make Student extend Person. This means a Student is a Person.</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Since Student extends Person, it inherits the attribute holding the social security number.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8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In class Student, we print SSN and enrolment_no. Finally, we create an object of class Student.</a:t>
            </a:r>
            <a:endParaRPr/>
          </a:p>
        </p:txBody>
      </p:sp>
      <p:pic>
        <p:nvPicPr>
          <p:cNvPr id="287" name="Google Shape;287;p5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Types of Inheritance</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AutoNum type="arabicPeriod"/>
            </a:pPr>
            <a:r>
              <a:rPr b="1" lang="en-GB" sz="1500">
                <a:solidFill>
                  <a:srgbClr val="000000"/>
                </a:solidFill>
                <a:highlight>
                  <a:srgbClr val="FFFFFF"/>
                </a:highlight>
                <a:latin typeface="Bookman Old Style"/>
                <a:ea typeface="Bookman Old Style"/>
                <a:cs typeface="Bookman Old Style"/>
                <a:sym typeface="Bookman Old Style"/>
              </a:rPr>
              <a:t>Single-level Inheritance </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Scala Single-level inheritance is when one class inherits from a single other class.</a:t>
            </a:r>
            <a:endParaRPr sz="1350">
              <a:solidFill>
                <a:srgbClr val="444444"/>
              </a:solidFill>
              <a:highlight>
                <a:srgbClr val="FFFFFF"/>
              </a:highlight>
              <a:latin typeface="Georgia"/>
              <a:ea typeface="Georgia"/>
              <a:cs typeface="Georgia"/>
              <a:sym typeface="Georgia"/>
            </a:endParaRPr>
          </a:p>
          <a:p>
            <a:pPr indent="0" lvl="0" marL="0" rtl="0" algn="l">
              <a:spcBef>
                <a:spcPts val="800"/>
              </a:spcBef>
              <a:spcAft>
                <a:spcPts val="1200"/>
              </a:spcAft>
              <a:buNone/>
            </a:pPr>
            <a:r>
              <a:t/>
            </a:r>
            <a:endParaRPr/>
          </a:p>
        </p:txBody>
      </p:sp>
      <p:pic>
        <p:nvPicPr>
          <p:cNvPr id="293" name="Google Shape;293;p52"/>
          <p:cNvPicPr preferRelativeResize="0"/>
          <p:nvPr/>
        </p:nvPicPr>
        <p:blipFill>
          <a:blip r:embed="rId3">
            <a:alphaModFix/>
          </a:blip>
          <a:stretch>
            <a:fillRect/>
          </a:stretch>
        </p:blipFill>
        <p:spPr>
          <a:xfrm>
            <a:off x="3833800" y="1898063"/>
            <a:ext cx="1476375" cy="2809875"/>
          </a:xfrm>
          <a:prstGeom prst="rect">
            <a:avLst/>
          </a:prstGeom>
          <a:noFill/>
          <a:ln>
            <a:noFill/>
          </a:ln>
        </p:spPr>
      </p:pic>
      <p:pic>
        <p:nvPicPr>
          <p:cNvPr id="294" name="Google Shape;294;p52"/>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2.	Multilevel Inheritance</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one class extends another, which in turn extends another, it is an instance of multilevel inheritance.</a:t>
            </a:r>
            <a:endParaRPr sz="1350">
              <a:solidFill>
                <a:srgbClr val="444444"/>
              </a:solidFill>
              <a:highlight>
                <a:srgbClr val="FFFFFF"/>
              </a:highlight>
              <a:latin typeface="Georgia"/>
              <a:ea typeface="Georgia"/>
              <a:cs typeface="Georgia"/>
              <a:sym typeface="Georgia"/>
            </a:endParaRPr>
          </a:p>
          <a:p>
            <a:pPr indent="0" lvl="0" marL="0" rtl="0" algn="l">
              <a:spcBef>
                <a:spcPts val="800"/>
              </a:spcBef>
              <a:spcAft>
                <a:spcPts val="1200"/>
              </a:spcAft>
              <a:buNone/>
            </a:pPr>
            <a:r>
              <a:t/>
            </a:r>
            <a:endParaRPr/>
          </a:p>
        </p:txBody>
      </p:sp>
      <p:pic>
        <p:nvPicPr>
          <p:cNvPr id="300" name="Google Shape;300;p53"/>
          <p:cNvPicPr preferRelativeResize="0"/>
          <p:nvPr/>
        </p:nvPicPr>
        <p:blipFill rotWithShape="1">
          <a:blip r:embed="rId3">
            <a:alphaModFix/>
          </a:blip>
          <a:srcRect b="0" l="0" r="42032" t="0"/>
          <a:stretch/>
        </p:blipFill>
        <p:spPr>
          <a:xfrm>
            <a:off x="3312650" y="1757775"/>
            <a:ext cx="2512524" cy="3139175"/>
          </a:xfrm>
          <a:prstGeom prst="rect">
            <a:avLst/>
          </a:prstGeom>
          <a:noFill/>
          <a:ln>
            <a:noFill/>
          </a:ln>
        </p:spPr>
      </p:pic>
      <p:pic>
        <p:nvPicPr>
          <p:cNvPr id="301" name="Google Shape;301;p5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Collections</a:t>
            </a:r>
            <a:endParaRPr/>
          </a:p>
        </p:txBody>
      </p:sp>
      <p:sp>
        <p:nvSpPr>
          <p:cNvPr id="125" name="Google Shape;12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Scala has a rich set of collection library. </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Collections are containers of things. Those containers can be sequenced, linear sets of items like List, Tuple, Option, Map, etc. </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collections may have an arbitrary number of elements or be bounded to zero or one element (e.g., Option).</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Collections may be strict or lazy. Lazy collections have elements that may not consume memory until they are accessed, like Ranges. </a:t>
            </a:r>
            <a:endParaRPr/>
          </a:p>
        </p:txBody>
      </p:sp>
      <p:pic>
        <p:nvPicPr>
          <p:cNvPr id="126" name="Google Shape;126;p2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3.	Multiple Inheritance </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1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one class inherits from multiple base classes, it is a case of multiple inheritances.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400"/>
              </a:spcBef>
              <a:spcAft>
                <a:spcPts val="1200"/>
              </a:spcAft>
              <a:buNone/>
            </a:pPr>
            <a:r>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307" name="Google Shape;307;p54"/>
          <p:cNvPicPr preferRelativeResize="0"/>
          <p:nvPr/>
        </p:nvPicPr>
        <p:blipFill>
          <a:blip r:embed="rId3">
            <a:alphaModFix/>
          </a:blip>
          <a:stretch>
            <a:fillRect/>
          </a:stretch>
        </p:blipFill>
        <p:spPr>
          <a:xfrm>
            <a:off x="2203250" y="1965150"/>
            <a:ext cx="4737500" cy="2670225"/>
          </a:xfrm>
          <a:prstGeom prst="rect">
            <a:avLst/>
          </a:prstGeom>
          <a:noFill/>
          <a:ln>
            <a:noFill/>
          </a:ln>
        </p:spPr>
      </p:pic>
      <p:pic>
        <p:nvPicPr>
          <p:cNvPr id="308" name="Google Shape;308;p54"/>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4.	Hierarchical Inheritance </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When more than one class inherits from one base class, it is said to be hierarchical inheritance.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pic>
        <p:nvPicPr>
          <p:cNvPr id="314" name="Google Shape;314;p55"/>
          <p:cNvPicPr preferRelativeResize="0"/>
          <p:nvPr/>
        </p:nvPicPr>
        <p:blipFill>
          <a:blip r:embed="rId3">
            <a:alphaModFix/>
          </a:blip>
          <a:stretch>
            <a:fillRect/>
          </a:stretch>
        </p:blipFill>
        <p:spPr>
          <a:xfrm>
            <a:off x="2072813" y="2167800"/>
            <a:ext cx="4998375" cy="2120525"/>
          </a:xfrm>
          <a:prstGeom prst="rect">
            <a:avLst/>
          </a:prstGeom>
          <a:noFill/>
          <a:ln>
            <a:noFill/>
          </a:ln>
        </p:spPr>
      </p:pic>
      <p:pic>
        <p:nvPicPr>
          <p:cNvPr id="315" name="Google Shape;315;p5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5.	Hybrid Inheritance</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Scala Hybrid inheritance is a combination of at least two kinds of inheritance.</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p>
        </p:txBody>
      </p:sp>
      <p:pic>
        <p:nvPicPr>
          <p:cNvPr id="321" name="Google Shape;321;p56"/>
          <p:cNvPicPr preferRelativeResize="0"/>
          <p:nvPr/>
        </p:nvPicPr>
        <p:blipFill>
          <a:blip r:embed="rId3">
            <a:alphaModFix/>
          </a:blip>
          <a:stretch>
            <a:fillRect/>
          </a:stretch>
        </p:blipFill>
        <p:spPr>
          <a:xfrm>
            <a:off x="2480675" y="1642450"/>
            <a:ext cx="4182649" cy="3067275"/>
          </a:xfrm>
          <a:prstGeom prst="rect">
            <a:avLst/>
          </a:prstGeom>
          <a:noFill/>
          <a:ln>
            <a:noFill/>
          </a:ln>
        </p:spPr>
      </p:pic>
      <p:pic>
        <p:nvPicPr>
          <p:cNvPr id="322" name="Google Shape;322;p56"/>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490250" y="526350"/>
            <a:ext cx="79254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solidFill>
                  <a:srgbClr val="000000"/>
                </a:solidFill>
              </a:rPr>
              <a:t>THANK YOU</a:t>
            </a:r>
            <a:endParaRPr sz="8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idx="1" type="body"/>
          </p:nvPr>
        </p:nvSpPr>
        <p:spPr>
          <a:xfrm>
            <a:off x="311700" y="644475"/>
            <a:ext cx="8520600" cy="39246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Additionally, collections may be mutable (the contents of the reference can change) or immutable (the thing that a reference refers to is never changed). Note that immutable collections may contain mutable items.</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For some problems, mutable collections work better, and for others, immutable collections work better. When in doubt, it is better to start with an immutable collection and change it later if you need mutable ones.</a:t>
            </a:r>
            <a:endParaRPr sz="1500">
              <a:solidFill>
                <a:srgbClr val="000000"/>
              </a:solidFill>
              <a:latin typeface="Bookman Old Style"/>
              <a:ea typeface="Bookman Old Style"/>
              <a:cs typeface="Bookman Old Style"/>
              <a:sym typeface="Bookman Old Style"/>
            </a:endParaRPr>
          </a:p>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This chapter throws light on the most commonly used collection types and most frequently used operations over those collections.</a:t>
            </a:r>
            <a:endParaRPr/>
          </a:p>
        </p:txBody>
      </p:sp>
      <p:pic>
        <p:nvPicPr>
          <p:cNvPr id="132" name="Google Shape;132;p2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Collections with Description</a:t>
            </a:r>
            <a:endParaRPr b="1" sz="1500">
              <a:solidFill>
                <a:srgbClr val="000000"/>
              </a:solidFill>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Scala Lists</a:t>
            </a:r>
            <a:endParaRPr b="1" sz="1500">
              <a:solidFill>
                <a:srgbClr val="000000"/>
              </a:solidFill>
              <a:latin typeface="Bookman Old Style"/>
              <a:ea typeface="Bookman Old Style"/>
              <a:cs typeface="Bookman Old Style"/>
              <a:sym typeface="Bookman Old Style"/>
            </a:endParaRPr>
          </a:p>
          <a:p>
            <a:pPr indent="-323850" lvl="0" marL="9144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Scala's List[T] is a linked list of type T.</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Scala Sets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9144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set is a collection of pairwise different elements of the same type.</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Scala Maps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9144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Map is a collection of key/value pairs. Any value can be retrieved based on its key.</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38" name="Google Shape;138;p29"/>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uFill>
                  <a:noFill/>
                </a:uFill>
                <a:latin typeface="Bookman Old Style"/>
                <a:ea typeface="Bookman Old Style"/>
                <a:cs typeface="Bookman Old Style"/>
                <a:sym typeface="Bookman Old Style"/>
                <a:hlinkClick r:id="rId3">
                  <a:extLst>
                    <a:ext uri="{A12FA001-AC4F-418D-AE19-62706E023703}">
                      <ahyp:hlinkClr val="tx"/>
                    </a:ext>
                  </a:extLst>
                </a:hlinkClick>
              </a:rPr>
              <a:t>Scala Tuples</a:t>
            </a:r>
            <a:endParaRPr b="1" sz="1500">
              <a:solidFill>
                <a:srgbClr val="000000"/>
              </a:solidFill>
              <a:latin typeface="Bookman Old Style"/>
              <a:ea typeface="Bookman Old Style"/>
              <a:cs typeface="Bookman Old Style"/>
              <a:sym typeface="Bookman Old Style"/>
            </a:endParaRPr>
          </a:p>
          <a:p>
            <a:pPr indent="-323850" lvl="0"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Unlike an array or list, a tuple can hold objects with different types.</a:t>
            </a:r>
            <a:endParaRPr sz="1500">
              <a:solidFill>
                <a:srgbClr val="000000"/>
              </a:solidFill>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latin typeface="Bookman Old Style"/>
                <a:ea typeface="Bookman Old Style"/>
                <a:cs typeface="Bookman Old Style"/>
                <a:sym typeface="Bookman Old Style"/>
              </a:rPr>
              <a:t>Scala Options</a:t>
            </a:r>
            <a:endParaRPr b="1" sz="1500">
              <a:solidFill>
                <a:srgbClr val="000000"/>
              </a:solidFill>
              <a:latin typeface="Bookman Old Style"/>
              <a:ea typeface="Bookman Old Style"/>
              <a:cs typeface="Bookman Old Style"/>
              <a:sym typeface="Bookman Old Style"/>
            </a:endParaRPr>
          </a:p>
          <a:p>
            <a:pPr indent="-323850" lvl="0"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Option provides a container for zero or one element of a given type.</a:t>
            </a:r>
            <a:endParaRPr sz="1500">
              <a:solidFill>
                <a:srgbClr val="000000"/>
              </a:solidFill>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latin typeface="Bookman Old Style"/>
                <a:ea typeface="Bookman Old Style"/>
                <a:cs typeface="Bookman Old Style"/>
                <a:sym typeface="Bookman Old Style"/>
              </a:rPr>
              <a:t>Scala Iterators</a:t>
            </a:r>
            <a:endParaRPr b="1" sz="1500">
              <a:solidFill>
                <a:srgbClr val="000000"/>
              </a:solidFill>
              <a:latin typeface="Bookman Old Style"/>
              <a:ea typeface="Bookman Old Style"/>
              <a:cs typeface="Bookman Old Style"/>
              <a:sym typeface="Bookman Old Style"/>
            </a:endParaRPr>
          </a:p>
          <a:p>
            <a:pPr indent="-323850" lvl="0" marL="9144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An iterator is not a collection, but rather a way to access the elements of a collection one by one.</a:t>
            </a:r>
            <a:endParaRPr sz="1200">
              <a:solidFill>
                <a:srgbClr val="000000"/>
              </a:solidFill>
              <a:highlight>
                <a:srgbClr val="FFFFFF"/>
              </a:highlight>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Lists</a:t>
            </a:r>
            <a:endParaRPr/>
          </a:p>
        </p:txBody>
      </p:sp>
      <p:sp>
        <p:nvSpPr>
          <p:cNvPr id="150" name="Google Shape;15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Lists in Scala are always immutable they are designed to enable a functional style programming.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That means that, once created, a Scala List can’t be modified.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But there are operators on Lists, so maybe you would be wondering why there are operators on Lists if they are immutable objects.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As in Strings, when you invoke any operation on a List, another List is created and returned when an operator is applied. </a:t>
            </a:r>
            <a:endParaRPr sz="1500">
              <a:solidFill>
                <a:srgbClr val="000000"/>
              </a:solidFill>
              <a:latin typeface="Bookman Old Style"/>
              <a:ea typeface="Bookman Old Style"/>
              <a:cs typeface="Bookman Old Style"/>
              <a:sym typeface="Bookman Old Style"/>
            </a:endParaRPr>
          </a:p>
        </p:txBody>
      </p:sp>
      <p:pic>
        <p:nvPicPr>
          <p:cNvPr id="151" name="Google Shape;151;p3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Maybe, the two main operators are </a:t>
            </a:r>
            <a:r>
              <a:rPr b="1" lang="en-GB" sz="1500">
                <a:solidFill>
                  <a:srgbClr val="000000"/>
                </a:solidFill>
                <a:highlight>
                  <a:srgbClr val="FFFFFF"/>
                </a:highlight>
                <a:latin typeface="Bookman Old Style"/>
                <a:ea typeface="Bookman Old Style"/>
                <a:cs typeface="Bookman Old Style"/>
                <a:sym typeface="Bookman Old Style"/>
              </a:rPr>
              <a:t>:::</a:t>
            </a:r>
            <a:r>
              <a:rPr lang="en-GB" sz="1500">
                <a:solidFill>
                  <a:srgbClr val="000000"/>
                </a:solidFill>
                <a:highlight>
                  <a:srgbClr val="FFFFFF"/>
                </a:highlight>
                <a:latin typeface="Bookman Old Style"/>
                <a:ea typeface="Bookman Old Style"/>
                <a:cs typeface="Bookman Old Style"/>
                <a:sym typeface="Bookman Old Style"/>
              </a:rPr>
              <a:t> and</a:t>
            </a:r>
            <a:r>
              <a:rPr b="1" lang="en-GB" sz="1500">
                <a:solidFill>
                  <a:srgbClr val="000000"/>
                </a:solidFill>
                <a:highlight>
                  <a:srgbClr val="FFFFFF"/>
                </a:highlight>
                <a:latin typeface="Bookman Old Style"/>
                <a:ea typeface="Bookman Old Style"/>
                <a:cs typeface="Bookman Old Style"/>
                <a:sym typeface="Bookman Old Style"/>
              </a:rPr>
              <a:t> :: </a:t>
            </a:r>
            <a:r>
              <a:rPr lang="en-GB" sz="1500">
                <a:solidFill>
                  <a:srgbClr val="000000"/>
                </a:solidFill>
                <a:highlight>
                  <a:srgbClr val="FFFFFF"/>
                </a:highlight>
                <a:latin typeface="Bookman Old Style"/>
                <a:ea typeface="Bookman Old Style"/>
                <a:cs typeface="Bookman Old Style"/>
                <a:sym typeface="Bookman Old Style"/>
              </a:rPr>
              <a: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first one is the operator for list concatenation.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second one is the operator to prepend an element to a List. Yes, you read it well: prepend (in Scala you can’t append elements to a list).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This is because prepend an element at the beginning of a list is a constant-time operation, whereas append is a linear-time operation.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Usually, the owner of an operation is the left operand, but in :: the owner is the right operand. Here there are some examples.</a:t>
            </a:r>
            <a:endParaRPr>
              <a:solidFill>
                <a:srgbClr val="000000"/>
              </a:solidFill>
            </a:endParaRPr>
          </a:p>
        </p:txBody>
      </p:sp>
      <p:pic>
        <p:nvPicPr>
          <p:cNvPr id="157" name="Google Shape;157;p3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idx="1" type="body"/>
          </p:nvPr>
        </p:nvSpPr>
        <p:spPr>
          <a:xfrm>
            <a:off x="311700" y="594900"/>
            <a:ext cx="8520600" cy="39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lnSpc>
                <a:spcPct val="150000"/>
              </a:lnSpc>
              <a:spcBef>
                <a:spcPts val="1200"/>
              </a:spcBef>
              <a:spcAft>
                <a:spcPts val="0"/>
              </a:spcAft>
              <a:buSzPts val="1800"/>
              <a:buChar char="●"/>
            </a:pPr>
            <a:r>
              <a:rPr lang="en-GB" sz="1500">
                <a:solidFill>
                  <a:srgbClr val="000000"/>
                </a:solidFill>
                <a:highlight>
                  <a:srgbClr val="FFFFFF"/>
                </a:highlight>
                <a:latin typeface="Bookman Old Style"/>
                <a:ea typeface="Bookman Old Style"/>
                <a:cs typeface="Bookman Old Style"/>
                <a:sym typeface="Bookman Old Style"/>
              </a:rPr>
              <a:t>List1 and list2 remain immutable, they didn’t change. List3 is a new list resulting of concatenating list1 and list2. In list4, the String “Hey!” is prepended to list3.</a:t>
            </a:r>
            <a:r>
              <a:rPr lang="en-GB" sz="900">
                <a:solidFill>
                  <a:srgbClr val="333333"/>
                </a:solidFill>
                <a:highlight>
                  <a:srgbClr val="FFFFFF"/>
                </a:highlight>
                <a:latin typeface="Arial"/>
                <a:ea typeface="Arial"/>
                <a:cs typeface="Arial"/>
                <a:sym typeface="Arial"/>
              </a:rPr>
              <a:t> </a:t>
            </a:r>
            <a:endParaRPr/>
          </a:p>
        </p:txBody>
      </p:sp>
      <p:pic>
        <p:nvPicPr>
          <p:cNvPr id="163" name="Google Shape;163;p33"/>
          <p:cNvPicPr preferRelativeResize="0"/>
          <p:nvPr/>
        </p:nvPicPr>
        <p:blipFill>
          <a:blip r:embed="rId3">
            <a:alphaModFix/>
          </a:blip>
          <a:stretch>
            <a:fillRect/>
          </a:stretch>
        </p:blipFill>
        <p:spPr>
          <a:xfrm>
            <a:off x="3279905" y="594905"/>
            <a:ext cx="2584200" cy="2259475"/>
          </a:xfrm>
          <a:prstGeom prst="rect">
            <a:avLst/>
          </a:prstGeom>
          <a:noFill/>
          <a:ln>
            <a:noFill/>
          </a:ln>
        </p:spPr>
      </p:pic>
      <p:pic>
        <p:nvPicPr>
          <p:cNvPr id="164" name="Google Shape;164;p3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