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4"/>
  </p:notesMasterIdLst>
  <p:sldIdLst>
    <p:sldId id="256" r:id="rId3"/>
    <p:sldId id="257" r:id="rId4"/>
    <p:sldId id="275" r:id="rId5"/>
    <p:sldId id="276"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5143500" type="screen16x9"/>
  <p:notesSz cx="6858000" cy="9144000"/>
  <p:embeddedFontLst>
    <p:embeddedFont>
      <p:font typeface="Bookman Old Style" panose="02050604050505020204" pitchFamily="18" charset="0"/>
      <p:regular r:id="rId25"/>
      <p:bold r:id="rId26"/>
      <p:italic r:id="rId27"/>
      <p:boldItalic r:id="rId28"/>
    </p:embeddedFont>
    <p:embeddedFont>
      <p:font typeface="Merriweather" panose="00000500000000000000" pitchFamily="2"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PT Sans Narrow" panose="020B0506020203020204" pitchFamily="34" charset="0"/>
      <p:regular r:id="rId37"/>
      <p:bold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5fe71d2a1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f5fe71d2a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615853f4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f615853f4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615853f48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f615853f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f615853f48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f615853f4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f615853f48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f615853f4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f615853f48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f615853f4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f615853f48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f615853f4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f615853f48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f615853f48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f615853f48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f615853f4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f615853f48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f615853f4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f615853f48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f615853f48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5fe71d2a1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5fe71d2a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5fe71d2a1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5fe71d2a1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615853f4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f615853f4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615853f4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f615853f4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f615853f48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f615853f4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f615853f4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f615853f4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615853f48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f615853f4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f615853f48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f615853f4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cxnSp>
        <p:nvCxnSpPr>
          <p:cNvPr id="55" name="Google Shape;55;p14"/>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56" name="Google Shape;56;p14"/>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57" name="Google Shape;57;p14"/>
          <p:cNvGrpSpPr/>
          <p:nvPr/>
        </p:nvGrpSpPr>
        <p:grpSpPr>
          <a:xfrm>
            <a:off x="1004144" y="1022025"/>
            <a:ext cx="7136668" cy="152400"/>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59" name="Google Shape;59;p14"/>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60" name="Google Shape;60;p14"/>
          <p:cNvGrpSpPr/>
          <p:nvPr/>
        </p:nvGrpSpPr>
        <p:grpSpPr>
          <a:xfrm>
            <a:off x="1004151" y="3969100"/>
            <a:ext cx="7136668" cy="152400"/>
            <a:chOff x="1346435" y="3969088"/>
            <a:chExt cx="6452100" cy="152400"/>
          </a:xfrm>
        </p:grpSpPr>
        <p:cxnSp>
          <p:nvCxnSpPr>
            <p:cNvPr id="61" name="Google Shape;61;p14"/>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62" name="Google Shape;62;p14"/>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63" name="Google Shape;63;p14"/>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64" name="Google Shape;64;p14"/>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65" name="Google Shape;6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15"/>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69" name="Google Shape;6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sp>
        <p:nvSpPr>
          <p:cNvPr id="71" name="Google Shape;71;p16"/>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3" name="Google Shape;73;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4" name="Google Shape;7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7" name="Google Shape;77;p17"/>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8" name="Google Shape;78;p17"/>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9" name="Google Shape;7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2" name="Google Shape;8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Google Shape;8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6" name="Google Shape;8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5400"/>
              <a:buNone/>
              <a:defRPr sz="5400" b="0">
                <a:solidFill>
                  <a:schemeClr val="dk2"/>
                </a:solidFill>
              </a:defRPr>
            </a:lvl1pPr>
            <a:lvl2pPr lvl="1" rtl="0">
              <a:spcBef>
                <a:spcPts val="0"/>
              </a:spcBef>
              <a:spcAft>
                <a:spcPts val="0"/>
              </a:spcAft>
              <a:buClr>
                <a:schemeClr val="dk2"/>
              </a:buClr>
              <a:buSzPts val="5400"/>
              <a:buNone/>
              <a:defRPr sz="5400" b="0">
                <a:solidFill>
                  <a:schemeClr val="dk2"/>
                </a:solidFill>
              </a:defRPr>
            </a:lvl2pPr>
            <a:lvl3pPr lvl="2" rtl="0">
              <a:spcBef>
                <a:spcPts val="0"/>
              </a:spcBef>
              <a:spcAft>
                <a:spcPts val="0"/>
              </a:spcAft>
              <a:buClr>
                <a:schemeClr val="dk2"/>
              </a:buClr>
              <a:buSzPts val="5400"/>
              <a:buNone/>
              <a:defRPr sz="5400" b="0">
                <a:solidFill>
                  <a:schemeClr val="dk2"/>
                </a:solidFill>
              </a:defRPr>
            </a:lvl3pPr>
            <a:lvl4pPr lvl="3" rtl="0">
              <a:spcBef>
                <a:spcPts val="0"/>
              </a:spcBef>
              <a:spcAft>
                <a:spcPts val="0"/>
              </a:spcAft>
              <a:buClr>
                <a:schemeClr val="dk2"/>
              </a:buClr>
              <a:buSzPts val="5400"/>
              <a:buNone/>
              <a:defRPr sz="5400" b="0">
                <a:solidFill>
                  <a:schemeClr val="dk2"/>
                </a:solidFill>
              </a:defRPr>
            </a:lvl4pPr>
            <a:lvl5pPr lvl="4" rtl="0">
              <a:spcBef>
                <a:spcPts val="0"/>
              </a:spcBef>
              <a:spcAft>
                <a:spcPts val="0"/>
              </a:spcAft>
              <a:buClr>
                <a:schemeClr val="dk2"/>
              </a:buClr>
              <a:buSzPts val="5400"/>
              <a:buNone/>
              <a:defRPr sz="5400" b="0">
                <a:solidFill>
                  <a:schemeClr val="dk2"/>
                </a:solidFill>
              </a:defRPr>
            </a:lvl5pPr>
            <a:lvl6pPr lvl="5" rtl="0">
              <a:spcBef>
                <a:spcPts val="0"/>
              </a:spcBef>
              <a:spcAft>
                <a:spcPts val="0"/>
              </a:spcAft>
              <a:buClr>
                <a:schemeClr val="dk2"/>
              </a:buClr>
              <a:buSzPts val="5400"/>
              <a:buNone/>
              <a:defRPr sz="5400" b="0">
                <a:solidFill>
                  <a:schemeClr val="dk2"/>
                </a:solidFill>
              </a:defRPr>
            </a:lvl6pPr>
            <a:lvl7pPr lvl="6" rtl="0">
              <a:spcBef>
                <a:spcPts val="0"/>
              </a:spcBef>
              <a:spcAft>
                <a:spcPts val="0"/>
              </a:spcAft>
              <a:buClr>
                <a:schemeClr val="dk2"/>
              </a:buClr>
              <a:buSzPts val="5400"/>
              <a:buNone/>
              <a:defRPr sz="5400" b="0">
                <a:solidFill>
                  <a:schemeClr val="dk2"/>
                </a:solidFill>
              </a:defRPr>
            </a:lvl7pPr>
            <a:lvl8pPr lvl="7" rtl="0">
              <a:spcBef>
                <a:spcPts val="0"/>
              </a:spcBef>
              <a:spcAft>
                <a:spcPts val="0"/>
              </a:spcAft>
              <a:buClr>
                <a:schemeClr val="dk2"/>
              </a:buClr>
              <a:buSzPts val="5400"/>
              <a:buNone/>
              <a:defRPr sz="5400" b="0">
                <a:solidFill>
                  <a:schemeClr val="dk2"/>
                </a:solidFill>
              </a:defRPr>
            </a:lvl8pPr>
            <a:lvl9pPr lvl="8" rtl="0">
              <a:spcBef>
                <a:spcPts val="0"/>
              </a:spcBef>
              <a:spcAft>
                <a:spcPts val="0"/>
              </a:spcAft>
              <a:buClr>
                <a:schemeClr val="dk2"/>
              </a:buClr>
              <a:buSzPts val="5400"/>
              <a:buNone/>
              <a:defRPr sz="5400" b="0">
                <a:solidFill>
                  <a:schemeClr val="dk2"/>
                </a:solidFill>
              </a:defRPr>
            </a:lvl9pPr>
          </a:lstStyle>
          <a:p>
            <a:endParaRPr/>
          </a:p>
        </p:txBody>
      </p:sp>
      <p:sp>
        <p:nvSpPr>
          <p:cNvPr id="89" name="Google Shape;8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21"/>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93" name="Google Shape;93;p21"/>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 name="Google Shape;94;p21"/>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96" name="Google Shape;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99" name="Google Shape;9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3"/>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3"/>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3"/>
              </a:buClr>
              <a:buSzPts val="13000"/>
              <a:buNone/>
              <a:defRPr sz="13000">
                <a:solidFill>
                  <a:schemeClr val="accent3"/>
                </a:solidFill>
              </a:defRPr>
            </a:lvl1pPr>
            <a:lvl2pPr lvl="1" algn="ctr" rtl="0">
              <a:spcBef>
                <a:spcPts val="0"/>
              </a:spcBef>
              <a:spcAft>
                <a:spcPts val="0"/>
              </a:spcAft>
              <a:buClr>
                <a:schemeClr val="accent3"/>
              </a:buClr>
              <a:buSzPts val="13000"/>
              <a:buNone/>
              <a:defRPr sz="13000">
                <a:solidFill>
                  <a:schemeClr val="accent3"/>
                </a:solidFill>
              </a:defRPr>
            </a:lvl2pPr>
            <a:lvl3pPr lvl="2" algn="ctr" rtl="0">
              <a:spcBef>
                <a:spcPts val="0"/>
              </a:spcBef>
              <a:spcAft>
                <a:spcPts val="0"/>
              </a:spcAft>
              <a:buClr>
                <a:schemeClr val="accent3"/>
              </a:buClr>
              <a:buSzPts val="13000"/>
              <a:buNone/>
              <a:defRPr sz="13000">
                <a:solidFill>
                  <a:schemeClr val="accent3"/>
                </a:solidFill>
              </a:defRPr>
            </a:lvl3pPr>
            <a:lvl4pPr lvl="3" algn="ctr" rtl="0">
              <a:spcBef>
                <a:spcPts val="0"/>
              </a:spcBef>
              <a:spcAft>
                <a:spcPts val="0"/>
              </a:spcAft>
              <a:buClr>
                <a:schemeClr val="accent3"/>
              </a:buClr>
              <a:buSzPts val="13000"/>
              <a:buNone/>
              <a:defRPr sz="13000">
                <a:solidFill>
                  <a:schemeClr val="accent3"/>
                </a:solidFill>
              </a:defRPr>
            </a:lvl4pPr>
            <a:lvl5pPr lvl="4" algn="ctr" rtl="0">
              <a:spcBef>
                <a:spcPts val="0"/>
              </a:spcBef>
              <a:spcAft>
                <a:spcPts val="0"/>
              </a:spcAft>
              <a:buClr>
                <a:schemeClr val="accent3"/>
              </a:buClr>
              <a:buSzPts val="13000"/>
              <a:buNone/>
              <a:defRPr sz="13000">
                <a:solidFill>
                  <a:schemeClr val="accent3"/>
                </a:solidFill>
              </a:defRPr>
            </a:lvl5pPr>
            <a:lvl6pPr lvl="5" algn="ctr" rtl="0">
              <a:spcBef>
                <a:spcPts val="0"/>
              </a:spcBef>
              <a:spcAft>
                <a:spcPts val="0"/>
              </a:spcAft>
              <a:buClr>
                <a:schemeClr val="accent3"/>
              </a:buClr>
              <a:buSzPts val="13000"/>
              <a:buNone/>
              <a:defRPr sz="13000">
                <a:solidFill>
                  <a:schemeClr val="accent3"/>
                </a:solidFill>
              </a:defRPr>
            </a:lvl6pPr>
            <a:lvl7pPr lvl="6" algn="ctr" rtl="0">
              <a:spcBef>
                <a:spcPts val="0"/>
              </a:spcBef>
              <a:spcAft>
                <a:spcPts val="0"/>
              </a:spcAft>
              <a:buClr>
                <a:schemeClr val="accent3"/>
              </a:buClr>
              <a:buSzPts val="13000"/>
              <a:buNone/>
              <a:defRPr sz="13000">
                <a:solidFill>
                  <a:schemeClr val="accent3"/>
                </a:solidFill>
              </a:defRPr>
            </a:lvl7pPr>
            <a:lvl8pPr lvl="7" algn="ctr" rtl="0">
              <a:spcBef>
                <a:spcPts val="0"/>
              </a:spcBef>
              <a:spcAft>
                <a:spcPts val="0"/>
              </a:spcAft>
              <a:buClr>
                <a:schemeClr val="accent3"/>
              </a:buClr>
              <a:buSzPts val="13000"/>
              <a:buNone/>
              <a:defRPr sz="13000">
                <a:solidFill>
                  <a:schemeClr val="accent3"/>
                </a:solidFill>
              </a:defRPr>
            </a:lvl8pPr>
            <a:lvl9pPr lvl="8" algn="ctr" rtl="0">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04" name="Google Shape;10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5"/>
        <p:cNvGrpSpPr/>
        <p:nvPr/>
      </p:nvGrpSpPr>
      <p:grpSpPr>
        <a:xfrm>
          <a:off x="0" y="0"/>
          <a:ext cx="0" cy="0"/>
          <a:chOff x="0" y="0"/>
          <a:chExt cx="0" cy="0"/>
        </a:xfrm>
      </p:grpSpPr>
      <p:sp>
        <p:nvSpPr>
          <p:cNvPr id="106" name="Google Shape;10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52" name="Google Shape;52;p1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ala-lang.org/api/current/scala/concurrent/Future$.html"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hyperlink" Target="https://alvinalexander.com/scala/how-to-define-use-partial-functions-in-scala-syntax-examples"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5"/>
          <p:cNvSpPr txBox="1">
            <a:spLocks noGrp="1"/>
          </p:cNvSpPr>
          <p:nvPr>
            <p:ph type="ctrTitle"/>
          </p:nvPr>
        </p:nvSpPr>
        <p:spPr>
          <a:xfrm>
            <a:off x="1004150" y="1363323"/>
            <a:ext cx="7136700" cy="1983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8000"/>
              <a:t>SCALA</a:t>
            </a:r>
            <a:endParaRPr sz="8000"/>
          </a:p>
        </p:txBody>
      </p:sp>
      <p:pic>
        <p:nvPicPr>
          <p:cNvPr id="112" name="Google Shape;112;p25"/>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FUTURES</a:t>
            </a:r>
            <a:endParaRPr/>
          </a:p>
        </p:txBody>
      </p:sp>
      <p:sp>
        <p:nvSpPr>
          <p:cNvPr id="157" name="Google Shape;157;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When you want to write parallel and concurrent applications in Scala, you could still use the native Java Thread — but the Scala </a:t>
            </a:r>
            <a:r>
              <a:rPr lang="en-GB" sz="1500">
                <a:solidFill>
                  <a:srgbClr val="000000"/>
                </a:solidFill>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Future</a:t>
            </a:r>
            <a:r>
              <a:rPr lang="en-GB" sz="1500">
                <a:solidFill>
                  <a:srgbClr val="000000"/>
                </a:solidFill>
                <a:latin typeface="Bookman Old Style"/>
                <a:ea typeface="Bookman Old Style"/>
                <a:cs typeface="Bookman Old Style"/>
                <a:sym typeface="Bookman Old Style"/>
              </a:rPr>
              <a:t> makes parallel/concurrent programming much simpler, and it’s preferred.</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Here’s a description of Future from its Scaladoc:</a:t>
            </a:r>
            <a:endParaRPr sz="1500">
              <a:solidFill>
                <a:srgbClr val="000000"/>
              </a:solidFill>
              <a:latin typeface="Bookman Old Style"/>
              <a:ea typeface="Bookman Old Style"/>
              <a:cs typeface="Bookman Old Style"/>
              <a:sym typeface="Bookman Old Style"/>
            </a:endParaRPr>
          </a:p>
          <a:p>
            <a:pPr marL="914400" marR="0" lvl="1"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 Future represents a value which may or may not currently be available, but will be available at some point, or an exception if that value could not be made available.”</a:t>
            </a:r>
            <a:endParaRPr/>
          </a:p>
        </p:txBody>
      </p:sp>
      <p:pic>
        <p:nvPicPr>
          <p:cNvPr id="158" name="Google Shape;158;p32"/>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txBox="1">
            <a:spLocks noGrp="1"/>
          </p:cNvSpPr>
          <p:nvPr>
            <p:ph type="body" idx="1"/>
          </p:nvPr>
        </p:nvSpPr>
        <p:spPr>
          <a:xfrm>
            <a:off x="311700" y="570125"/>
            <a:ext cx="8520600" cy="39990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rgbClr val="000000"/>
                </a:solidFill>
                <a:latin typeface="Bookman Old Style"/>
                <a:ea typeface="Bookman Old Style"/>
                <a:cs typeface="Bookman Old Style"/>
                <a:sym typeface="Bookman Old Style"/>
              </a:rPr>
              <a:t>Thinking in futures</a:t>
            </a:r>
            <a:endParaRPr sz="1500" b="1">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To help demonstrate this, in single-threaded programming you bind the result of a function call to a variable like this:</a:t>
            </a:r>
            <a:endParaRPr sz="1500">
              <a:solidFill>
                <a:srgbClr val="000000"/>
              </a:solidFill>
              <a:latin typeface="Bookman Old Style"/>
              <a:ea typeface="Bookman Old Style"/>
              <a:cs typeface="Bookman Old Style"/>
              <a:sym typeface="Bookman Old Style"/>
            </a:endParaRPr>
          </a:p>
          <a:p>
            <a:pPr marL="0" marR="0" lvl="0" indent="0" algn="l" rtl="0">
              <a:lnSpc>
                <a:spcPct val="150000"/>
              </a:lnSpc>
              <a:spcBef>
                <a:spcPts val="1000"/>
              </a:spcBef>
              <a:spcAft>
                <a:spcPts val="0"/>
              </a:spcAft>
              <a:buNone/>
            </a:pPr>
            <a:endParaRPr sz="1500">
              <a:solidFill>
                <a:srgbClr val="000000"/>
              </a:solidFill>
              <a:latin typeface="Bookman Old Style"/>
              <a:ea typeface="Bookman Old Style"/>
              <a:cs typeface="Bookman Old Style"/>
              <a:sym typeface="Bookman Old Style"/>
            </a:endParaRPr>
          </a:p>
          <a:p>
            <a:pPr marL="0" marR="0" lvl="0" indent="0" algn="l" rtl="0">
              <a:lnSpc>
                <a:spcPct val="150000"/>
              </a:lnSpc>
              <a:spcBef>
                <a:spcPts val="1000"/>
              </a:spcBef>
              <a:spcAft>
                <a:spcPts val="0"/>
              </a:spcAft>
              <a:buNone/>
            </a:pPr>
            <a:endParaRPr sz="1500">
              <a:solidFill>
                <a:srgbClr val="000000"/>
              </a:solidFill>
              <a:latin typeface="Bookman Old Style"/>
              <a:ea typeface="Bookman Old Style"/>
              <a:cs typeface="Bookman Old Style"/>
              <a:sym typeface="Bookman Old Style"/>
            </a:endParaRPr>
          </a:p>
          <a:p>
            <a:pPr marL="0" marR="0" lvl="0" indent="0" algn="l" rtl="0">
              <a:lnSpc>
                <a:spcPct val="150000"/>
              </a:lnSpc>
              <a:spcBef>
                <a:spcPts val="1000"/>
              </a:spcBef>
              <a:spcAft>
                <a:spcPts val="0"/>
              </a:spcAft>
              <a:buNone/>
            </a:pP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With code like that, the value 42 is bound to the variable x immediately.</a:t>
            </a:r>
            <a:endParaRPr sz="1500">
              <a:solidFill>
                <a:srgbClr val="000000"/>
              </a:solidFill>
              <a:latin typeface="Bookman Old Style"/>
              <a:ea typeface="Bookman Old Style"/>
              <a:cs typeface="Bookman Old Style"/>
              <a:sym typeface="Bookman Old Style"/>
            </a:endParaRPr>
          </a:p>
          <a:p>
            <a:pPr marL="0" lvl="0" indent="0" algn="l" rtl="0">
              <a:spcBef>
                <a:spcPts val="1400"/>
              </a:spcBef>
              <a:spcAft>
                <a:spcPts val="1200"/>
              </a:spcAft>
              <a:buNone/>
            </a:pPr>
            <a:endParaRPr/>
          </a:p>
        </p:txBody>
      </p:sp>
      <p:pic>
        <p:nvPicPr>
          <p:cNvPr id="164" name="Google Shape;164;p33"/>
          <p:cNvPicPr preferRelativeResize="0"/>
          <p:nvPr/>
        </p:nvPicPr>
        <p:blipFill>
          <a:blip r:embed="rId3">
            <a:alphaModFix/>
          </a:blip>
          <a:stretch>
            <a:fillRect/>
          </a:stretch>
        </p:blipFill>
        <p:spPr>
          <a:xfrm>
            <a:off x="2864150" y="2042825"/>
            <a:ext cx="3415700" cy="832575"/>
          </a:xfrm>
          <a:prstGeom prst="rect">
            <a:avLst/>
          </a:prstGeom>
          <a:noFill/>
          <a:ln>
            <a:noFill/>
          </a:ln>
        </p:spPr>
      </p:pic>
      <p:pic>
        <p:nvPicPr>
          <p:cNvPr id="165" name="Google Shape;165;p33"/>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4"/>
          <p:cNvSpPr txBox="1">
            <a:spLocks noGrp="1"/>
          </p:cNvSpPr>
          <p:nvPr>
            <p:ph type="body" idx="1"/>
          </p:nvPr>
        </p:nvSpPr>
        <p:spPr>
          <a:xfrm>
            <a:off x="311700" y="570125"/>
            <a:ext cx="8520600" cy="39990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When you’re working with a Future, the assignment process looks similar:</a:t>
            </a:r>
            <a:endParaRPr sz="1500">
              <a:solidFill>
                <a:srgbClr val="000000"/>
              </a:solidFill>
              <a:latin typeface="Bookman Old Style"/>
              <a:ea typeface="Bookman Old Style"/>
              <a:cs typeface="Bookman Old Style"/>
              <a:sym typeface="Bookman Old Style"/>
            </a:endParaRPr>
          </a:p>
          <a:p>
            <a:pPr marL="0" lvl="0" indent="0" algn="l" rtl="0">
              <a:lnSpc>
                <a:spcPct val="150000"/>
              </a:lnSpc>
              <a:spcBef>
                <a:spcPts val="1400"/>
              </a:spcBef>
              <a:spcAft>
                <a:spcPts val="0"/>
              </a:spcAft>
              <a:buNone/>
            </a:pPr>
            <a:endParaRPr sz="1500">
              <a:solidFill>
                <a:srgbClr val="000000"/>
              </a:solidFill>
              <a:latin typeface="Bookman Old Style"/>
              <a:ea typeface="Bookman Old Style"/>
              <a:cs typeface="Bookman Old Style"/>
              <a:sym typeface="Bookman Old Style"/>
            </a:endParaRPr>
          </a:p>
          <a:p>
            <a:pPr marL="0" lvl="0" indent="0" algn="l" rtl="0">
              <a:lnSpc>
                <a:spcPct val="150000"/>
              </a:lnSpc>
              <a:spcBef>
                <a:spcPts val="1400"/>
              </a:spcBef>
              <a:spcAft>
                <a:spcPts val="0"/>
              </a:spcAft>
              <a:buNone/>
            </a:pPr>
            <a:endParaRPr sz="1500">
              <a:solidFill>
                <a:srgbClr val="000000"/>
              </a:solidFill>
              <a:latin typeface="Bookman Old Style"/>
              <a:ea typeface="Bookman Old Style"/>
              <a:cs typeface="Bookman Old Style"/>
              <a:sym typeface="Bookman Old Style"/>
            </a:endParaRPr>
          </a:p>
          <a:p>
            <a:pPr marL="0" lvl="0" indent="0" algn="l" rtl="0">
              <a:lnSpc>
                <a:spcPct val="150000"/>
              </a:lnSpc>
              <a:spcBef>
                <a:spcPts val="1400"/>
              </a:spcBef>
              <a:spcAft>
                <a:spcPts val="0"/>
              </a:spcAft>
              <a:buNone/>
            </a:pP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But because aLongRunningTask takes an indeterminate amount of time to return, the value in x may or may not be currently available, but it will be available at some point (in the future).</a:t>
            </a:r>
            <a:endParaRPr sz="1500">
              <a:solidFill>
                <a:srgbClr val="000000"/>
              </a:solidFill>
              <a:latin typeface="Bookman Old Style"/>
              <a:ea typeface="Bookman Old Style"/>
              <a:cs typeface="Bookman Old Style"/>
              <a:sym typeface="Bookman Old Style"/>
            </a:endParaRPr>
          </a:p>
          <a:p>
            <a:pPr marL="0" lvl="0" indent="0" algn="l" rtl="0">
              <a:spcBef>
                <a:spcPts val="14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pic>
        <p:nvPicPr>
          <p:cNvPr id="171" name="Google Shape;171;p34"/>
          <p:cNvPicPr preferRelativeResize="0"/>
          <p:nvPr/>
        </p:nvPicPr>
        <p:blipFill>
          <a:blip r:embed="rId3">
            <a:alphaModFix/>
          </a:blip>
          <a:stretch>
            <a:fillRect/>
          </a:stretch>
        </p:blipFill>
        <p:spPr>
          <a:xfrm>
            <a:off x="2506164" y="1417577"/>
            <a:ext cx="4131675" cy="887700"/>
          </a:xfrm>
          <a:prstGeom prst="rect">
            <a:avLst/>
          </a:prstGeom>
          <a:noFill/>
          <a:ln>
            <a:noFill/>
          </a:ln>
        </p:spPr>
      </p:pic>
      <p:pic>
        <p:nvPicPr>
          <p:cNvPr id="172" name="Google Shape;172;p34"/>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5"/>
          <p:cNvSpPr txBox="1">
            <a:spLocks noGrp="1"/>
          </p:cNvSpPr>
          <p:nvPr>
            <p:ph type="body" idx="1"/>
          </p:nvPr>
        </p:nvSpPr>
        <p:spPr>
          <a:xfrm>
            <a:off x="311700" y="570125"/>
            <a:ext cx="8520600" cy="39990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 Scala Future is used to create a temporary pocket of concurrency that you use for one-shot needs.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400"/>
              </a:spcBef>
              <a:spcAft>
                <a:spcPts val="140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You typically use it when you need to call an algorithm that runs an indeterminate amount of time — such as calling a web service or executing a long-running algorithm — so you therefore want to run it off of the main thread.</a:t>
            </a:r>
            <a:endParaRPr/>
          </a:p>
        </p:txBody>
      </p:sp>
      <p:pic>
        <p:nvPicPr>
          <p:cNvPr id="178" name="Google Shape;178;p35"/>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6"/>
          <p:cNvSpPr txBox="1">
            <a:spLocks noGrp="1"/>
          </p:cNvSpPr>
          <p:nvPr>
            <p:ph type="body" idx="1"/>
          </p:nvPr>
        </p:nvSpPr>
        <p:spPr>
          <a:xfrm>
            <a:off x="311700" y="570125"/>
            <a:ext cx="8520600" cy="39990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To demonstrate how this works, let’s start with an example of a Future in the Scala REPL. First, paste in these import statements:</a:t>
            </a:r>
            <a:endParaRPr sz="1500">
              <a:solidFill>
                <a:srgbClr val="000000"/>
              </a:solidFill>
              <a:latin typeface="Bookman Old Style"/>
              <a:ea typeface="Bookman Old Style"/>
              <a:cs typeface="Bookman Old Style"/>
              <a:sym typeface="Bookman Old Style"/>
            </a:endParaRPr>
          </a:p>
          <a:p>
            <a:pPr marL="0" lvl="0" indent="0" algn="l" rtl="0">
              <a:lnSpc>
                <a:spcPct val="150000"/>
              </a:lnSpc>
              <a:spcBef>
                <a:spcPts val="1200"/>
              </a:spcBef>
              <a:spcAft>
                <a:spcPts val="0"/>
              </a:spcAft>
              <a:buNone/>
            </a:pPr>
            <a:endParaRPr sz="1500">
              <a:solidFill>
                <a:srgbClr val="000000"/>
              </a:solidFill>
              <a:latin typeface="Bookman Old Style"/>
              <a:ea typeface="Bookman Old Style"/>
              <a:cs typeface="Bookman Old Style"/>
              <a:sym typeface="Bookman Old Style"/>
            </a:endParaRPr>
          </a:p>
          <a:p>
            <a:pPr marL="0" lvl="0" indent="0" algn="l" rtl="0">
              <a:lnSpc>
                <a:spcPct val="150000"/>
              </a:lnSpc>
              <a:spcBef>
                <a:spcPts val="1200"/>
              </a:spcBef>
              <a:spcAft>
                <a:spcPts val="0"/>
              </a:spcAft>
              <a:buNone/>
            </a:pPr>
            <a:endParaRPr sz="1500">
              <a:solidFill>
                <a:srgbClr val="000000"/>
              </a:solidFill>
              <a:latin typeface="Bookman Old Style"/>
              <a:ea typeface="Bookman Old Style"/>
              <a:cs typeface="Bookman Old Style"/>
              <a:sym typeface="Bookman Old Style"/>
            </a:endParaRPr>
          </a:p>
          <a:p>
            <a:pPr marL="0" lvl="0" indent="0" algn="l" rtl="0">
              <a:lnSpc>
                <a:spcPct val="150000"/>
              </a:lnSpc>
              <a:spcBef>
                <a:spcPts val="1200"/>
              </a:spcBef>
              <a:spcAft>
                <a:spcPts val="0"/>
              </a:spcAft>
              <a:buNone/>
            </a:pP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Now, you’re ready to create a future. For example, here’s a future that sleeps for ten seconds and then returns the value 42:</a:t>
            </a:r>
            <a:endParaRPr sz="1500">
              <a:solidFill>
                <a:srgbClr val="000000"/>
              </a:solidFill>
              <a:latin typeface="Bookman Old Style"/>
              <a:ea typeface="Bookman Old Style"/>
              <a:cs typeface="Bookman Old Style"/>
              <a:sym typeface="Bookman Old Style"/>
            </a:endParaRPr>
          </a:p>
        </p:txBody>
      </p:sp>
      <p:pic>
        <p:nvPicPr>
          <p:cNvPr id="184" name="Google Shape;184;p36"/>
          <p:cNvPicPr preferRelativeResize="0"/>
          <p:nvPr/>
        </p:nvPicPr>
        <p:blipFill>
          <a:blip r:embed="rId3">
            <a:alphaModFix/>
          </a:blip>
          <a:stretch>
            <a:fillRect/>
          </a:stretch>
        </p:blipFill>
        <p:spPr>
          <a:xfrm>
            <a:off x="1792438" y="1636925"/>
            <a:ext cx="5559125" cy="1077350"/>
          </a:xfrm>
          <a:prstGeom prst="rect">
            <a:avLst/>
          </a:prstGeom>
          <a:noFill/>
          <a:ln>
            <a:noFill/>
          </a:ln>
        </p:spPr>
      </p:pic>
      <p:pic>
        <p:nvPicPr>
          <p:cNvPr id="185" name="Google Shape;185;p36"/>
          <p:cNvPicPr preferRelativeResize="0"/>
          <p:nvPr/>
        </p:nvPicPr>
        <p:blipFill>
          <a:blip r:embed="rId4">
            <a:alphaModFix/>
          </a:blip>
          <a:stretch>
            <a:fillRect/>
          </a:stretch>
        </p:blipFill>
        <p:spPr>
          <a:xfrm>
            <a:off x="1649375" y="3739975"/>
            <a:ext cx="5845250" cy="909775"/>
          </a:xfrm>
          <a:prstGeom prst="rect">
            <a:avLst/>
          </a:prstGeom>
          <a:noFill/>
          <a:ln>
            <a:noFill/>
          </a:ln>
        </p:spPr>
      </p:pic>
      <p:pic>
        <p:nvPicPr>
          <p:cNvPr id="186" name="Google Shape;186;p36"/>
          <p:cNvPicPr preferRelativeResize="0"/>
          <p:nvPr/>
        </p:nvPicPr>
        <p:blipFill>
          <a:blip r:embed="rId5">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7"/>
          <p:cNvSpPr txBox="1">
            <a:spLocks noGrp="1"/>
          </p:cNvSpPr>
          <p:nvPr>
            <p:ph type="body" idx="1"/>
          </p:nvPr>
        </p:nvSpPr>
        <p:spPr>
          <a:xfrm>
            <a:off x="311700" y="570125"/>
            <a:ext cx="8520600" cy="39990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While that’s a simple example, it shows the basic approach: Just construct a new Future with your long-running algorithm.</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Because a Future has a map function, you use it as usual:</a:t>
            </a:r>
            <a:endParaRPr sz="1500">
              <a:solidFill>
                <a:srgbClr val="000000"/>
              </a:solidFill>
              <a:latin typeface="Bookman Old Style"/>
              <a:ea typeface="Bookman Old Style"/>
              <a:cs typeface="Bookman Old Style"/>
              <a:sym typeface="Bookman Old Style"/>
            </a:endParaRPr>
          </a:p>
          <a:p>
            <a:pPr marL="0" marR="0" lvl="0" indent="0" algn="l" rtl="0">
              <a:lnSpc>
                <a:spcPct val="150000"/>
              </a:lnSpc>
              <a:spcBef>
                <a:spcPts val="1200"/>
              </a:spcBef>
              <a:spcAft>
                <a:spcPts val="0"/>
              </a:spcAft>
              <a:buNone/>
            </a:pPr>
            <a:endParaRPr sz="1500">
              <a:solidFill>
                <a:srgbClr val="000000"/>
              </a:solidFill>
              <a:latin typeface="Bookman Old Style"/>
              <a:ea typeface="Bookman Old Style"/>
              <a:cs typeface="Bookman Old Style"/>
              <a:sym typeface="Bookman Old Style"/>
            </a:endParaRPr>
          </a:p>
          <a:p>
            <a:pPr marL="0" marR="0" lvl="0" indent="0" algn="l" rtl="0">
              <a:lnSpc>
                <a:spcPct val="150000"/>
              </a:lnSpc>
              <a:spcBef>
                <a:spcPts val="1200"/>
              </a:spcBef>
              <a:spcAft>
                <a:spcPts val="0"/>
              </a:spcAft>
              <a:buNone/>
            </a:pPr>
            <a:endParaRPr sz="1500">
              <a:solidFill>
                <a:srgbClr val="000000"/>
              </a:solidFill>
              <a:latin typeface="Bookman Old Style"/>
              <a:ea typeface="Bookman Old Style"/>
              <a:cs typeface="Bookman Old Style"/>
              <a:sym typeface="Bookman Old Style"/>
            </a:endParaRPr>
          </a:p>
          <a:p>
            <a:pPr marL="190500" marR="190500" lvl="0" indent="0" algn="l" rtl="0">
              <a:spcBef>
                <a:spcPts val="1200"/>
              </a:spcBef>
              <a:spcAft>
                <a:spcPts val="0"/>
              </a:spcAft>
              <a:buNone/>
            </a:pPr>
            <a:endParaRPr sz="1200">
              <a:solidFill>
                <a:srgbClr val="333333"/>
              </a:solidFill>
              <a:highlight>
                <a:srgbClr val="FDFDF7"/>
              </a:highlight>
              <a:latin typeface="Arial"/>
              <a:ea typeface="Arial"/>
              <a:cs typeface="Arial"/>
              <a:sym typeface="Arial"/>
            </a:endParaRPr>
          </a:p>
          <a:p>
            <a:pPr marL="457200" lvl="0" indent="-323850" algn="l" rtl="0">
              <a:lnSpc>
                <a:spcPct val="150000"/>
              </a:lnSpc>
              <a:spcBef>
                <a:spcPts val="27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Initially this shows Future(&lt;not completed&gt;), but if you check b’s value you’ll see that it eventually contains the expected result of 84:</a:t>
            </a:r>
            <a:endParaRPr/>
          </a:p>
        </p:txBody>
      </p:sp>
      <p:pic>
        <p:nvPicPr>
          <p:cNvPr id="192" name="Google Shape;192;p37"/>
          <p:cNvPicPr preferRelativeResize="0"/>
          <p:nvPr/>
        </p:nvPicPr>
        <p:blipFill>
          <a:blip r:embed="rId3">
            <a:alphaModFix/>
          </a:blip>
          <a:stretch>
            <a:fillRect/>
          </a:stretch>
        </p:blipFill>
        <p:spPr>
          <a:xfrm>
            <a:off x="1693863" y="2012502"/>
            <a:ext cx="5756275" cy="900100"/>
          </a:xfrm>
          <a:prstGeom prst="rect">
            <a:avLst/>
          </a:prstGeom>
          <a:noFill/>
          <a:ln>
            <a:noFill/>
          </a:ln>
        </p:spPr>
      </p:pic>
      <p:pic>
        <p:nvPicPr>
          <p:cNvPr id="193" name="Google Shape;193;p37"/>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8"/>
          <p:cNvSpPr txBox="1">
            <a:spLocks noGrp="1"/>
          </p:cNvSpPr>
          <p:nvPr>
            <p:ph type="body" idx="1"/>
          </p:nvPr>
        </p:nvSpPr>
        <p:spPr>
          <a:xfrm>
            <a:off x="311700" y="570125"/>
            <a:ext cx="8520600" cy="3999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Notice that the 84 you expected is wrapped in a Success, which is further wrapped in a Future.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This is a key point to know: The value in a Future is always an instance of one of the Try types: Success or Failure. Therefore, when working with the result of a future, use the usual Try-handling techniques, or one of the other Future callback methods.</a:t>
            </a:r>
            <a:endParaRPr sz="1200">
              <a:solidFill>
                <a:srgbClr val="4A5659"/>
              </a:solidFill>
              <a:highlight>
                <a:srgbClr val="FFFFFF"/>
              </a:highlight>
              <a:latin typeface="Arial"/>
              <a:ea typeface="Arial"/>
              <a:cs typeface="Arial"/>
              <a:sym typeface="Arial"/>
            </a:endParaRPr>
          </a:p>
          <a:p>
            <a:pPr marL="0" lvl="0" indent="0" algn="l" rtl="0">
              <a:lnSpc>
                <a:spcPct val="150000"/>
              </a:lnSpc>
              <a:spcBef>
                <a:spcPts val="1400"/>
              </a:spcBef>
              <a:spcAft>
                <a:spcPts val="1400"/>
              </a:spcAft>
              <a:buNone/>
            </a:pPr>
            <a:endParaRPr/>
          </a:p>
        </p:txBody>
      </p:sp>
      <p:pic>
        <p:nvPicPr>
          <p:cNvPr id="199" name="Google Shape;199;p38"/>
          <p:cNvPicPr preferRelativeResize="0"/>
          <p:nvPr/>
        </p:nvPicPr>
        <p:blipFill>
          <a:blip r:embed="rId3">
            <a:alphaModFix/>
          </a:blip>
          <a:stretch>
            <a:fillRect/>
          </a:stretch>
        </p:blipFill>
        <p:spPr>
          <a:xfrm>
            <a:off x="2070663" y="570125"/>
            <a:ext cx="4829175" cy="781050"/>
          </a:xfrm>
          <a:prstGeom prst="rect">
            <a:avLst/>
          </a:prstGeom>
          <a:noFill/>
          <a:ln>
            <a:noFill/>
          </a:ln>
        </p:spPr>
      </p:pic>
      <p:pic>
        <p:nvPicPr>
          <p:cNvPr id="200" name="Google Shape;200;p38"/>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9"/>
          <p:cNvSpPr txBox="1">
            <a:spLocks noGrp="1"/>
          </p:cNvSpPr>
          <p:nvPr>
            <p:ph type="body" idx="1"/>
          </p:nvPr>
        </p:nvSpPr>
        <p:spPr>
          <a:xfrm>
            <a:off x="311700" y="570125"/>
            <a:ext cx="8520600" cy="39990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One commonly used callback method is onComplete, which takes a </a:t>
            </a:r>
            <a:r>
              <a:rPr lang="en-GB" sz="1500">
                <a:solidFill>
                  <a:srgbClr val="000000"/>
                </a:solidFill>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partial function</a:t>
            </a:r>
            <a:r>
              <a:rPr lang="en-GB" sz="1500">
                <a:solidFill>
                  <a:srgbClr val="000000"/>
                </a:solidFill>
                <a:latin typeface="Bookman Old Style"/>
                <a:ea typeface="Bookman Old Style"/>
                <a:cs typeface="Bookman Old Style"/>
                <a:sym typeface="Bookman Old Style"/>
              </a:rPr>
              <a:t> in which you should handle the Success and Failure cases, like this:</a:t>
            </a:r>
            <a:endParaRPr sz="1500">
              <a:solidFill>
                <a:srgbClr val="000000"/>
              </a:solidFill>
              <a:latin typeface="Bookman Old Style"/>
              <a:ea typeface="Bookman Old Style"/>
              <a:cs typeface="Bookman Old Style"/>
              <a:sym typeface="Bookman Old Style"/>
            </a:endParaRPr>
          </a:p>
          <a:p>
            <a:pPr marL="0" lvl="0" indent="0" algn="l" rtl="0">
              <a:lnSpc>
                <a:spcPct val="150000"/>
              </a:lnSpc>
              <a:spcBef>
                <a:spcPts val="1400"/>
              </a:spcBef>
              <a:spcAft>
                <a:spcPts val="0"/>
              </a:spcAft>
              <a:buNone/>
            </a:pPr>
            <a:endParaRPr sz="1500">
              <a:solidFill>
                <a:srgbClr val="000000"/>
              </a:solidFill>
              <a:latin typeface="Bookman Old Style"/>
              <a:ea typeface="Bookman Old Style"/>
              <a:cs typeface="Bookman Old Style"/>
              <a:sym typeface="Bookman Old Style"/>
            </a:endParaRPr>
          </a:p>
          <a:p>
            <a:pPr marL="0" lvl="0" indent="0" algn="l" rtl="0">
              <a:lnSpc>
                <a:spcPct val="150000"/>
              </a:lnSpc>
              <a:spcBef>
                <a:spcPts val="1400"/>
              </a:spcBef>
              <a:spcAft>
                <a:spcPts val="0"/>
              </a:spcAft>
              <a:buNone/>
            </a:pPr>
            <a:endParaRPr sz="1500">
              <a:solidFill>
                <a:srgbClr val="000000"/>
              </a:solidFill>
              <a:latin typeface="Bookman Old Style"/>
              <a:ea typeface="Bookman Old Style"/>
              <a:cs typeface="Bookman Old Style"/>
              <a:sym typeface="Bookman Old Style"/>
            </a:endParaRPr>
          </a:p>
          <a:p>
            <a:pPr marL="0" lvl="0" indent="0" algn="l" rtl="0">
              <a:lnSpc>
                <a:spcPct val="150000"/>
              </a:lnSpc>
              <a:spcBef>
                <a:spcPts val="1400"/>
              </a:spcBef>
              <a:spcAft>
                <a:spcPts val="0"/>
              </a:spcAft>
              <a:buNone/>
            </a:pP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When you paste that code in the REPL you’ll see the result:</a:t>
            </a:r>
            <a:endParaRPr sz="1500">
              <a:solidFill>
                <a:srgbClr val="000000"/>
              </a:solidFill>
              <a:latin typeface="Bookman Old Style"/>
              <a:ea typeface="Bookman Old Style"/>
              <a:cs typeface="Bookman Old Style"/>
              <a:sym typeface="Bookman Old Style"/>
            </a:endParaRPr>
          </a:p>
          <a:p>
            <a:pPr marL="0" lvl="0" indent="0" algn="l" rtl="0">
              <a:spcBef>
                <a:spcPts val="1400"/>
              </a:spcBef>
              <a:spcAft>
                <a:spcPts val="1200"/>
              </a:spcAft>
              <a:buNone/>
            </a:pPr>
            <a:endParaRPr/>
          </a:p>
        </p:txBody>
      </p:sp>
      <p:pic>
        <p:nvPicPr>
          <p:cNvPr id="206" name="Google Shape;206;p39"/>
          <p:cNvPicPr preferRelativeResize="0"/>
          <p:nvPr/>
        </p:nvPicPr>
        <p:blipFill>
          <a:blip r:embed="rId4">
            <a:alphaModFix/>
          </a:blip>
          <a:stretch>
            <a:fillRect/>
          </a:stretch>
        </p:blipFill>
        <p:spPr>
          <a:xfrm>
            <a:off x="1595425" y="1608925"/>
            <a:ext cx="5953125" cy="1123950"/>
          </a:xfrm>
          <a:prstGeom prst="rect">
            <a:avLst/>
          </a:prstGeom>
          <a:noFill/>
          <a:ln>
            <a:noFill/>
          </a:ln>
        </p:spPr>
      </p:pic>
      <p:pic>
        <p:nvPicPr>
          <p:cNvPr id="207" name="Google Shape;207;p39"/>
          <p:cNvPicPr preferRelativeResize="0"/>
          <p:nvPr/>
        </p:nvPicPr>
        <p:blipFill>
          <a:blip r:embed="rId5">
            <a:alphaModFix/>
          </a:blip>
          <a:stretch>
            <a:fillRect/>
          </a:stretch>
        </p:blipFill>
        <p:spPr>
          <a:xfrm>
            <a:off x="3033813" y="3793275"/>
            <a:ext cx="3076375" cy="656150"/>
          </a:xfrm>
          <a:prstGeom prst="rect">
            <a:avLst/>
          </a:prstGeom>
          <a:noFill/>
          <a:ln>
            <a:noFill/>
          </a:ln>
        </p:spPr>
      </p:pic>
      <p:pic>
        <p:nvPicPr>
          <p:cNvPr id="208" name="Google Shape;208;p39"/>
          <p:cNvPicPr preferRelativeResize="0"/>
          <p:nvPr/>
        </p:nvPicPr>
        <p:blipFill>
          <a:blip r:embed="rId6">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Handling Failures</a:t>
            </a:r>
            <a:endParaRPr/>
          </a:p>
        </p:txBody>
      </p:sp>
      <p:sp>
        <p:nvSpPr>
          <p:cNvPr id="214" name="Google Shape;214;p40"/>
          <p:cNvSpPr txBox="1">
            <a:spLocks noGrp="1"/>
          </p:cNvSpPr>
          <p:nvPr>
            <p:ph type="body" idx="1"/>
          </p:nvPr>
        </p:nvSpPr>
        <p:spPr>
          <a:xfrm>
            <a:off x="311700" y="1266325"/>
            <a:ext cx="8520600" cy="3616800"/>
          </a:xfrm>
          <a:prstGeom prst="rect">
            <a:avLst/>
          </a:prstGeom>
        </p:spPr>
        <p:txBody>
          <a:bodyPr spcFirstLastPara="1" wrap="square" lIns="91425" tIns="91425" rIns="91425" bIns="91425" anchor="t" anchorCtr="0">
            <a:normAutofit lnSpcReduction="10000"/>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We have few techniques to handle failures in scala:</a:t>
            </a:r>
            <a:endParaRPr sz="1500">
              <a:solidFill>
                <a:srgbClr val="000000"/>
              </a:solidFill>
              <a:latin typeface="Bookman Old Style"/>
              <a:ea typeface="Bookman Old Style"/>
              <a:cs typeface="Bookman Old Style"/>
              <a:sym typeface="Bookman Old Style"/>
            </a:endParaRPr>
          </a:p>
          <a:p>
            <a:pPr marL="0" marR="0" lvl="0" indent="0" algn="l" rtl="0">
              <a:lnSpc>
                <a:spcPct val="150000"/>
              </a:lnSpc>
              <a:spcBef>
                <a:spcPts val="1400"/>
              </a:spcBef>
              <a:spcAft>
                <a:spcPts val="0"/>
              </a:spcAft>
              <a:buNone/>
            </a:pPr>
            <a:r>
              <a:rPr lang="en-GB" sz="1500">
                <a:solidFill>
                  <a:srgbClr val="000000"/>
                </a:solidFill>
                <a:latin typeface="Bookman Old Style"/>
                <a:ea typeface="Bookman Old Style"/>
                <a:cs typeface="Bookman Old Style"/>
                <a:sym typeface="Bookman Old Style"/>
              </a:rPr>
              <a:t>1) Option</a:t>
            </a:r>
            <a:endParaRPr sz="1500">
              <a:solidFill>
                <a:srgbClr val="000000"/>
              </a:solidFill>
              <a:latin typeface="Bookman Old Style"/>
              <a:ea typeface="Bookman Old Style"/>
              <a:cs typeface="Bookman Old Style"/>
              <a:sym typeface="Bookman Old Style"/>
            </a:endParaRPr>
          </a:p>
          <a:p>
            <a:pPr marL="457200" marR="0" lvl="0" indent="0" algn="l" rtl="0">
              <a:lnSpc>
                <a:spcPct val="150000"/>
              </a:lnSpc>
              <a:spcBef>
                <a:spcPts val="1400"/>
              </a:spcBef>
              <a:spcAft>
                <a:spcPts val="0"/>
              </a:spcAft>
              <a:buNone/>
            </a:pPr>
            <a:r>
              <a:rPr lang="en-GB" sz="1500">
                <a:solidFill>
                  <a:srgbClr val="000000"/>
                </a:solidFill>
                <a:latin typeface="Bookman Old Style"/>
                <a:ea typeface="Bookman Old Style"/>
                <a:cs typeface="Bookman Old Style"/>
                <a:sym typeface="Bookman Old Style"/>
              </a:rPr>
              <a:t>Options handle both sides of the coin i.e both positive and negative. It uses Some(value) for the positive case and None for the negative case.</a:t>
            </a:r>
            <a:endParaRPr sz="1500">
              <a:solidFill>
                <a:srgbClr val="000000"/>
              </a:solidFill>
              <a:latin typeface="Bookman Old Style"/>
              <a:ea typeface="Bookman Old Style"/>
              <a:cs typeface="Bookman Old Style"/>
              <a:sym typeface="Bookman Old Style"/>
            </a:endParaRPr>
          </a:p>
          <a:p>
            <a:pPr marL="0" marR="0" lvl="0" indent="0" algn="l" rtl="0">
              <a:lnSpc>
                <a:spcPct val="150000"/>
              </a:lnSpc>
              <a:spcBef>
                <a:spcPts val="1400"/>
              </a:spcBef>
              <a:spcAft>
                <a:spcPts val="0"/>
              </a:spcAft>
              <a:buNone/>
            </a:pPr>
            <a:r>
              <a:rPr lang="en-GB" sz="1500">
                <a:solidFill>
                  <a:srgbClr val="000000"/>
                </a:solidFill>
                <a:latin typeface="Bookman Old Style"/>
                <a:ea typeface="Bookman Old Style"/>
                <a:cs typeface="Bookman Old Style"/>
                <a:sym typeface="Bookman Old Style"/>
              </a:rPr>
              <a:t>2) Try</a:t>
            </a:r>
            <a:endParaRPr sz="1500">
              <a:solidFill>
                <a:srgbClr val="000000"/>
              </a:solidFill>
              <a:latin typeface="Bookman Old Style"/>
              <a:ea typeface="Bookman Old Style"/>
              <a:cs typeface="Bookman Old Style"/>
              <a:sym typeface="Bookman Old Style"/>
            </a:endParaRPr>
          </a:p>
          <a:p>
            <a:pPr marL="457200" marR="0" lvl="0" indent="0" algn="l" rtl="0">
              <a:lnSpc>
                <a:spcPct val="150000"/>
              </a:lnSpc>
              <a:spcBef>
                <a:spcPts val="1400"/>
              </a:spcBef>
              <a:spcAft>
                <a:spcPts val="0"/>
              </a:spcAft>
              <a:buNone/>
            </a:pPr>
            <a:r>
              <a:rPr lang="en-GB" sz="1500">
                <a:solidFill>
                  <a:srgbClr val="000000"/>
                </a:solidFill>
                <a:latin typeface="Bookman Old Style"/>
                <a:ea typeface="Bookman Old Style"/>
                <a:cs typeface="Bookman Old Style"/>
                <a:sym typeface="Bookman Old Style"/>
              </a:rPr>
              <a:t>Try is another technique to achieve functional purity. Try results in Success(value) or Failure(exception). Try is ideal when we are dealing with third-party libraries.</a:t>
            </a:r>
            <a:endParaRPr sz="1100">
              <a:solidFill>
                <a:srgbClr val="221D1F"/>
              </a:solidFill>
              <a:highlight>
                <a:srgbClr val="FFFFFF"/>
              </a:highlight>
              <a:latin typeface="Roboto"/>
              <a:ea typeface="Roboto"/>
              <a:cs typeface="Roboto"/>
              <a:sym typeface="Roboto"/>
            </a:endParaRPr>
          </a:p>
          <a:p>
            <a:pPr marL="0" lvl="0" indent="0" algn="l" rtl="0">
              <a:spcBef>
                <a:spcPts val="1400"/>
              </a:spcBef>
              <a:spcAft>
                <a:spcPts val="1200"/>
              </a:spcAft>
              <a:buNone/>
            </a:pPr>
            <a:endParaRPr/>
          </a:p>
        </p:txBody>
      </p:sp>
      <p:pic>
        <p:nvPicPr>
          <p:cNvPr id="215" name="Google Shape;215;p40"/>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1"/>
          <p:cNvSpPr txBox="1">
            <a:spLocks noGrp="1"/>
          </p:cNvSpPr>
          <p:nvPr>
            <p:ph type="body" idx="1"/>
          </p:nvPr>
        </p:nvSpPr>
        <p:spPr>
          <a:xfrm>
            <a:off x="311700" y="570125"/>
            <a:ext cx="8520600" cy="3999000"/>
          </a:xfrm>
          <a:prstGeom prst="rect">
            <a:avLst/>
          </a:prstGeom>
        </p:spPr>
        <p:txBody>
          <a:bodyPr spcFirstLastPara="1" wrap="square" lIns="91425" tIns="91425" rIns="91425" bIns="91425" anchor="t" anchorCtr="0">
            <a:normAutofit lnSpcReduction="20000"/>
          </a:bodyPr>
          <a:lstStyle/>
          <a:p>
            <a:pPr marL="0" marR="0" lvl="0" indent="0" algn="l" rtl="0">
              <a:lnSpc>
                <a:spcPct val="150000"/>
              </a:lnSpc>
              <a:spcBef>
                <a:spcPts val="1000"/>
              </a:spcBef>
              <a:spcAft>
                <a:spcPts val="0"/>
              </a:spcAft>
              <a:buNone/>
            </a:pPr>
            <a:r>
              <a:rPr lang="en-GB" sz="1500">
                <a:solidFill>
                  <a:srgbClr val="000000"/>
                </a:solidFill>
                <a:latin typeface="Bookman Old Style"/>
                <a:ea typeface="Bookman Old Style"/>
                <a:cs typeface="Bookman Old Style"/>
                <a:sym typeface="Bookman Old Style"/>
              </a:rPr>
              <a:t>3) Either</a:t>
            </a:r>
            <a:endParaRPr sz="1500">
              <a:solidFill>
                <a:srgbClr val="000000"/>
              </a:solidFill>
              <a:latin typeface="Bookman Old Style"/>
              <a:ea typeface="Bookman Old Style"/>
              <a:cs typeface="Bookman Old Style"/>
              <a:sym typeface="Bookman Old Style"/>
            </a:endParaRPr>
          </a:p>
          <a:p>
            <a:pPr marL="0" marR="0" lvl="0" indent="457200" algn="l" rtl="0">
              <a:lnSpc>
                <a:spcPct val="150000"/>
              </a:lnSpc>
              <a:spcBef>
                <a:spcPts val="1400"/>
              </a:spcBef>
              <a:spcAft>
                <a:spcPts val="0"/>
              </a:spcAft>
              <a:buNone/>
            </a:pPr>
            <a:r>
              <a:rPr lang="en-GB" sz="1500">
                <a:solidFill>
                  <a:srgbClr val="000000"/>
                </a:solidFill>
                <a:latin typeface="Bookman Old Style"/>
                <a:ea typeface="Bookman Old Style"/>
                <a:cs typeface="Bookman Old Style"/>
                <a:sym typeface="Bookman Old Style"/>
              </a:rPr>
              <a:t>Either also handles both cases as other techniques do but it is better than Option and Try. </a:t>
            </a:r>
            <a:endParaRPr sz="1500">
              <a:solidFill>
                <a:srgbClr val="000000"/>
              </a:solidFill>
              <a:latin typeface="Bookman Old Style"/>
              <a:ea typeface="Bookman Old Style"/>
              <a:cs typeface="Bookman Old Style"/>
              <a:sym typeface="Bookman Old Style"/>
            </a:endParaRPr>
          </a:p>
          <a:p>
            <a:pPr marL="0" marR="0" lvl="0" indent="457200" algn="l" rtl="0">
              <a:lnSpc>
                <a:spcPct val="150000"/>
              </a:lnSpc>
              <a:spcBef>
                <a:spcPts val="1400"/>
              </a:spcBef>
              <a:spcAft>
                <a:spcPts val="0"/>
              </a:spcAft>
              <a:buNone/>
            </a:pPr>
            <a:r>
              <a:rPr lang="en-GB" sz="1500">
                <a:solidFill>
                  <a:srgbClr val="000000"/>
                </a:solidFill>
                <a:latin typeface="Bookman Old Style"/>
                <a:ea typeface="Bookman Old Style"/>
                <a:cs typeface="Bookman Old Style"/>
                <a:sym typeface="Bookman Old Style"/>
              </a:rPr>
              <a:t>Option has a demerit that it does not provide the error message in case of failures, it just returns None for the failures. </a:t>
            </a:r>
            <a:endParaRPr sz="1500">
              <a:solidFill>
                <a:srgbClr val="000000"/>
              </a:solidFill>
              <a:latin typeface="Bookman Old Style"/>
              <a:ea typeface="Bookman Old Style"/>
              <a:cs typeface="Bookman Old Style"/>
              <a:sym typeface="Bookman Old Style"/>
            </a:endParaRPr>
          </a:p>
          <a:p>
            <a:pPr marL="0" marR="0" lvl="0" indent="457200" algn="l" rtl="0">
              <a:lnSpc>
                <a:spcPct val="150000"/>
              </a:lnSpc>
              <a:spcBef>
                <a:spcPts val="1400"/>
              </a:spcBef>
              <a:spcAft>
                <a:spcPts val="0"/>
              </a:spcAft>
              <a:buNone/>
            </a:pPr>
            <a:r>
              <a:rPr lang="en-GB" sz="1500">
                <a:solidFill>
                  <a:srgbClr val="000000"/>
                </a:solidFill>
                <a:latin typeface="Bookman Old Style"/>
                <a:ea typeface="Bookman Old Style"/>
                <a:cs typeface="Bookman Old Style"/>
                <a:sym typeface="Bookman Old Style"/>
              </a:rPr>
              <a:t>Try provides us a failure message for a failure but still, we need to throw an exception which we want to avoid. </a:t>
            </a:r>
            <a:endParaRPr sz="1500">
              <a:solidFill>
                <a:srgbClr val="000000"/>
              </a:solidFill>
              <a:latin typeface="Bookman Old Style"/>
              <a:ea typeface="Bookman Old Style"/>
              <a:cs typeface="Bookman Old Style"/>
              <a:sym typeface="Bookman Old Style"/>
            </a:endParaRPr>
          </a:p>
          <a:p>
            <a:pPr marL="0" marR="0" lvl="0" indent="457200" algn="l" rtl="0">
              <a:lnSpc>
                <a:spcPct val="150000"/>
              </a:lnSpc>
              <a:spcBef>
                <a:spcPts val="1400"/>
              </a:spcBef>
              <a:spcAft>
                <a:spcPts val="0"/>
              </a:spcAft>
              <a:buNone/>
            </a:pPr>
            <a:r>
              <a:rPr lang="en-GB" sz="1500">
                <a:solidFill>
                  <a:srgbClr val="000000"/>
                </a:solidFill>
                <a:latin typeface="Bookman Old Style"/>
                <a:ea typeface="Bookman Old Style"/>
                <a:cs typeface="Bookman Old Style"/>
                <a:sym typeface="Bookman Old Style"/>
              </a:rPr>
              <a:t>Either is a good approach to avoid these. It returns Left or Right. Left contains the error message that we pass in our code and Right contains the value itself.</a:t>
            </a:r>
            <a:endParaRPr sz="1100">
              <a:solidFill>
                <a:srgbClr val="221D1F"/>
              </a:solidFill>
              <a:highlight>
                <a:srgbClr val="FFFFFF"/>
              </a:highlight>
              <a:latin typeface="Roboto"/>
              <a:ea typeface="Roboto"/>
              <a:cs typeface="Roboto"/>
              <a:sym typeface="Roboto"/>
            </a:endParaRPr>
          </a:p>
          <a:p>
            <a:pPr marL="0" marR="0" lvl="0" indent="0" algn="l" rtl="0">
              <a:lnSpc>
                <a:spcPct val="150000"/>
              </a:lnSpc>
              <a:spcBef>
                <a:spcPts val="1400"/>
              </a:spcBef>
              <a:spcAft>
                <a:spcPts val="1400"/>
              </a:spcAft>
              <a:buNone/>
            </a:pPr>
            <a:endParaRPr sz="1500">
              <a:solidFill>
                <a:srgbClr val="000000"/>
              </a:solidFill>
              <a:latin typeface="Bookman Old Style"/>
              <a:ea typeface="Bookman Old Style"/>
              <a:cs typeface="Bookman Old Style"/>
              <a:sym typeface="Bookman Old Style"/>
            </a:endParaRPr>
          </a:p>
        </p:txBody>
      </p:sp>
      <p:pic>
        <p:nvPicPr>
          <p:cNvPr id="221" name="Google Shape;221;p41"/>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700">
                <a:latin typeface="Bookman Old Style"/>
                <a:ea typeface="Bookman Old Style"/>
                <a:cs typeface="Bookman Old Style"/>
                <a:sym typeface="Bookman Old Style"/>
              </a:rPr>
              <a:t>Contents</a:t>
            </a:r>
            <a:endParaRPr sz="2700">
              <a:latin typeface="Bookman Old Style"/>
              <a:ea typeface="Bookman Old Style"/>
              <a:cs typeface="Bookman Old Style"/>
              <a:sym typeface="Bookman Old Style"/>
            </a:endParaRPr>
          </a:p>
        </p:txBody>
      </p:sp>
      <p:sp>
        <p:nvSpPr>
          <p:cNvPr id="118" name="Google Shape;118;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Concurrency Overview</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Futures</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Handling Failures</a:t>
            </a:r>
            <a:endParaRPr sz="1500">
              <a:solidFill>
                <a:srgbClr val="000000"/>
              </a:solidFill>
              <a:latin typeface="Bookman Old Style"/>
              <a:ea typeface="Bookman Old Style"/>
              <a:cs typeface="Bookman Old Style"/>
              <a:sym typeface="Bookman Old Style"/>
            </a:endParaRPr>
          </a:p>
        </p:txBody>
      </p:sp>
      <p:pic>
        <p:nvPicPr>
          <p:cNvPr id="119" name="Google Shape;119;p26"/>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2"/>
          <p:cNvSpPr txBox="1">
            <a:spLocks noGrp="1"/>
          </p:cNvSpPr>
          <p:nvPr>
            <p:ph type="body" idx="1"/>
          </p:nvPr>
        </p:nvSpPr>
        <p:spPr>
          <a:xfrm>
            <a:off x="311700" y="570125"/>
            <a:ext cx="8520600" cy="39990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a:solidFill>
                  <a:srgbClr val="000000"/>
                </a:solidFill>
                <a:latin typeface="Bookman Old Style"/>
                <a:ea typeface="Bookman Old Style"/>
                <a:cs typeface="Bookman Old Style"/>
                <a:sym typeface="Bookman Old Style"/>
              </a:rPr>
              <a:t>4) Third Party Libraries</a:t>
            </a:r>
            <a:endParaRPr sz="1500">
              <a:solidFill>
                <a:srgbClr val="000000"/>
              </a:solidFill>
              <a:latin typeface="Bookman Old Style"/>
              <a:ea typeface="Bookman Old Style"/>
              <a:cs typeface="Bookman Old Style"/>
              <a:sym typeface="Bookman Old Style"/>
            </a:endParaRPr>
          </a:p>
          <a:p>
            <a:pPr marL="457200" marR="0" lvl="0" indent="0" algn="l" rtl="0">
              <a:lnSpc>
                <a:spcPct val="150000"/>
              </a:lnSpc>
              <a:spcBef>
                <a:spcPts val="1400"/>
              </a:spcBef>
              <a:spcAft>
                <a:spcPts val="0"/>
              </a:spcAft>
              <a:buNone/>
            </a:pPr>
            <a:r>
              <a:rPr lang="en-GB" sz="1500">
                <a:solidFill>
                  <a:srgbClr val="000000"/>
                </a:solidFill>
                <a:latin typeface="Bookman Old Style"/>
                <a:ea typeface="Bookman Old Style"/>
                <a:cs typeface="Bookman Old Style"/>
                <a:sym typeface="Bookman Old Style"/>
              </a:rPr>
              <a:t>There are many third-party libraries that can also be used to achieve the same</a:t>
            </a:r>
            <a:endParaRPr sz="1500">
              <a:solidFill>
                <a:srgbClr val="000000"/>
              </a:solidFill>
              <a:latin typeface="Bookman Old Style"/>
              <a:ea typeface="Bookman Old Style"/>
              <a:cs typeface="Bookman Old Style"/>
              <a:sym typeface="Bookman Old Style"/>
            </a:endParaRPr>
          </a:p>
          <a:p>
            <a:pPr marL="457200" marR="0" lvl="0" indent="0" algn="l" rtl="0">
              <a:lnSpc>
                <a:spcPct val="150000"/>
              </a:lnSpc>
              <a:spcBef>
                <a:spcPts val="1400"/>
              </a:spcBef>
              <a:spcAft>
                <a:spcPts val="1400"/>
              </a:spcAft>
              <a:buNone/>
            </a:pPr>
            <a:endParaRPr sz="1500">
              <a:solidFill>
                <a:srgbClr val="000000"/>
              </a:solidFill>
              <a:latin typeface="Bookman Old Style"/>
              <a:ea typeface="Bookman Old Style"/>
              <a:cs typeface="Bookman Old Style"/>
              <a:sym typeface="Bookman Old Style"/>
            </a:endParaRPr>
          </a:p>
        </p:txBody>
      </p:sp>
      <p:pic>
        <p:nvPicPr>
          <p:cNvPr id="227" name="Google Shape;227;p42"/>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3"/>
          <p:cNvSpPr txBox="1">
            <a:spLocks noGrp="1"/>
          </p:cNvSpPr>
          <p:nvPr>
            <p:ph type="title"/>
          </p:nvPr>
        </p:nvSpPr>
        <p:spPr>
          <a:xfrm>
            <a:off x="490250" y="526350"/>
            <a:ext cx="7813800" cy="409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7200">
                <a:solidFill>
                  <a:srgbClr val="222222"/>
                </a:solidFill>
              </a:rPr>
              <a:t>THANK YOU</a:t>
            </a:r>
            <a:endParaRPr sz="7200">
              <a:solidFill>
                <a:srgbClr val="22222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33D8C7-2853-43A3-BA3F-57A7A1A21A0E}"/>
              </a:ext>
            </a:extLst>
          </p:cNvPr>
          <p:cNvPicPr>
            <a:picLocks noChangeAspect="1"/>
          </p:cNvPicPr>
          <p:nvPr/>
        </p:nvPicPr>
        <p:blipFill>
          <a:blip r:embed="rId2"/>
          <a:stretch>
            <a:fillRect/>
          </a:stretch>
        </p:blipFill>
        <p:spPr>
          <a:xfrm>
            <a:off x="347331" y="382768"/>
            <a:ext cx="7882270" cy="4329404"/>
          </a:xfrm>
          <a:prstGeom prst="rect">
            <a:avLst/>
          </a:prstGeom>
        </p:spPr>
      </p:pic>
    </p:spTree>
    <p:extLst>
      <p:ext uri="{BB962C8B-B14F-4D97-AF65-F5344CB8AC3E}">
        <p14:creationId xmlns:p14="http://schemas.microsoft.com/office/powerpoint/2010/main" val="4274060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3BC8C1-FB25-4E44-9D51-634E2B498EDD}"/>
              </a:ext>
            </a:extLst>
          </p:cNvPr>
          <p:cNvPicPr>
            <a:picLocks noChangeAspect="1"/>
          </p:cNvPicPr>
          <p:nvPr/>
        </p:nvPicPr>
        <p:blipFill>
          <a:blip r:embed="rId2"/>
          <a:stretch>
            <a:fillRect/>
          </a:stretch>
        </p:blipFill>
        <p:spPr>
          <a:xfrm>
            <a:off x="113414" y="398712"/>
            <a:ext cx="8754140" cy="4346075"/>
          </a:xfrm>
          <a:prstGeom prst="rect">
            <a:avLst/>
          </a:prstGeom>
        </p:spPr>
      </p:pic>
    </p:spTree>
    <p:extLst>
      <p:ext uri="{BB962C8B-B14F-4D97-AF65-F5344CB8AC3E}">
        <p14:creationId xmlns:p14="http://schemas.microsoft.com/office/powerpoint/2010/main" val="110288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Concurrency Overview</a:t>
            </a:r>
            <a:endParaRPr/>
          </a:p>
        </p:txBody>
      </p:sp>
      <p:sp>
        <p:nvSpPr>
          <p:cNvPr id="125" name="Google Shape;125;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Concurrency is when more than one task can start and complete in overlapping time periods.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It doesn’t matter whether they’re running at the same instant.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You can write concurrent programs on a single CPU (single execution core) machine where only one task can execute at a given point of time. </a:t>
            </a:r>
            <a:endParaRPr/>
          </a:p>
        </p:txBody>
      </p:sp>
      <p:pic>
        <p:nvPicPr>
          <p:cNvPr id="126" name="Google Shape;126;p27"/>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8"/>
          <p:cNvSpPr txBox="1">
            <a:spLocks noGrp="1"/>
          </p:cNvSpPr>
          <p:nvPr>
            <p:ph type="body" idx="1"/>
          </p:nvPr>
        </p:nvSpPr>
        <p:spPr>
          <a:xfrm>
            <a:off x="311700" y="644475"/>
            <a:ext cx="8520600" cy="39246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Typically multiple tasks are executed in a time-slice manner, where a scheduler (such as the JVM) will guarantee each process a regular “slice” of operating time. </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This gives the illusion of parallelism to the users. And the common de facto standard way to implement a multitasking application is to use threads.</a:t>
            </a:r>
            <a:endParaRPr/>
          </a:p>
        </p:txBody>
      </p:sp>
      <p:pic>
        <p:nvPicPr>
          <p:cNvPr id="132" name="Google Shape;132;p28"/>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9"/>
          <p:cNvSpPr txBox="1">
            <a:spLocks noGrp="1"/>
          </p:cNvSpPr>
          <p:nvPr>
            <p:ph type="body" idx="1"/>
          </p:nvPr>
        </p:nvSpPr>
        <p:spPr>
          <a:xfrm>
            <a:off x="311700" y="532950"/>
            <a:ext cx="8520600" cy="4036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Figure shows how a multitasking application shares a single CPU.</a:t>
            </a:r>
            <a:endParaRPr/>
          </a:p>
        </p:txBody>
      </p:sp>
      <p:pic>
        <p:nvPicPr>
          <p:cNvPr id="138" name="Google Shape;138;p29"/>
          <p:cNvPicPr preferRelativeResize="0"/>
          <p:nvPr/>
        </p:nvPicPr>
        <p:blipFill>
          <a:blip r:embed="rId3">
            <a:alphaModFix/>
          </a:blip>
          <a:stretch>
            <a:fillRect/>
          </a:stretch>
        </p:blipFill>
        <p:spPr>
          <a:xfrm>
            <a:off x="2486025" y="1330875"/>
            <a:ext cx="4171950" cy="2952750"/>
          </a:xfrm>
          <a:prstGeom prst="rect">
            <a:avLst/>
          </a:prstGeom>
          <a:noFill/>
          <a:ln>
            <a:noFill/>
          </a:ln>
        </p:spPr>
      </p:pic>
      <p:pic>
        <p:nvPicPr>
          <p:cNvPr id="139" name="Google Shape;139;p29"/>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0"/>
          <p:cNvSpPr txBox="1">
            <a:spLocks noGrp="1"/>
          </p:cNvSpPr>
          <p:nvPr>
            <p:ph type="body" idx="1"/>
          </p:nvPr>
        </p:nvSpPr>
        <p:spPr>
          <a:xfrm>
            <a:off x="311700" y="570125"/>
            <a:ext cx="8520600" cy="39990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As you can see in figure, two threads are executing instructions generated by the application in a time-sliced manner.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 group of instructions varies in size because you don’t know how much code will be executed before the scheduler decides to take the running thread out and give another thread the opportunity to execute.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Remember that other processes running at the same time might need some CPU time—you can see it’s pretty unpredictable. </a:t>
            </a:r>
            <a:endParaRPr sz="1200">
              <a:solidFill>
                <a:srgbClr val="222222"/>
              </a:solidFill>
              <a:highlight>
                <a:srgbClr val="F4F4F4"/>
              </a:highlight>
              <a:latin typeface="Merriweather"/>
              <a:ea typeface="Merriweather"/>
              <a:cs typeface="Merriweather"/>
              <a:sym typeface="Merriweather"/>
            </a:endParaRPr>
          </a:p>
          <a:p>
            <a:pPr marL="0" lvl="0" indent="0" algn="l" rtl="0">
              <a:spcBef>
                <a:spcPts val="0"/>
              </a:spcBef>
              <a:spcAft>
                <a:spcPts val="1200"/>
              </a:spcAft>
              <a:buNone/>
            </a:pPr>
            <a:endParaRPr/>
          </a:p>
        </p:txBody>
      </p:sp>
      <p:pic>
        <p:nvPicPr>
          <p:cNvPr id="145" name="Google Shape;145;p30"/>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1"/>
          <p:cNvSpPr txBox="1">
            <a:spLocks noGrp="1"/>
          </p:cNvSpPr>
          <p:nvPr>
            <p:ph type="body" idx="1"/>
          </p:nvPr>
        </p:nvSpPr>
        <p:spPr>
          <a:xfrm>
            <a:off x="311700" y="570125"/>
            <a:ext cx="8520600" cy="39990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Sometimes schedulers use a priority mechanism to schedule a thread to run when there’s more than one thread in a ready-to-run state.</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Things become more interesting when you have code that blocks for resources, such as reading data from a socket or reading from the filesystem.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In this case, even though the thread has the opportunity to use the CPU, it can’t because it’s waiting for the data, and the CPU is sitting idle.</a:t>
            </a:r>
            <a:endParaRPr/>
          </a:p>
        </p:txBody>
      </p:sp>
      <p:pic>
        <p:nvPicPr>
          <p:cNvPr id="151" name="Google Shape;151;p31"/>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966</Words>
  <Application>Microsoft Office PowerPoint</Application>
  <PresentationFormat>On-screen Show (16:9)</PresentationFormat>
  <Paragraphs>70</Paragraphs>
  <Slides>21</Slides>
  <Notes>19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PT Sans Narrow</vt:lpstr>
      <vt:lpstr>Bookman Old Style</vt:lpstr>
      <vt:lpstr>Open Sans</vt:lpstr>
      <vt:lpstr>Roboto</vt:lpstr>
      <vt:lpstr>Arial</vt:lpstr>
      <vt:lpstr>Merriweather</vt:lpstr>
      <vt:lpstr>Simple Light</vt:lpstr>
      <vt:lpstr>Tropic</vt:lpstr>
      <vt:lpstr>SCALA</vt:lpstr>
      <vt:lpstr>Contents</vt:lpstr>
      <vt:lpstr>PowerPoint Presentation</vt:lpstr>
      <vt:lpstr>PowerPoint Presentation</vt:lpstr>
      <vt:lpstr>Concurrency Overview</vt:lpstr>
      <vt:lpstr>PowerPoint Presentation</vt:lpstr>
      <vt:lpstr>PowerPoint Presentation</vt:lpstr>
      <vt:lpstr>PowerPoint Presentation</vt:lpstr>
      <vt:lpstr>PowerPoint Presentation</vt:lpstr>
      <vt:lpstr>FUTURES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Handling Failures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dc:title>
  <cp:lastModifiedBy>BHARATH KUMAR</cp:lastModifiedBy>
  <cp:revision>1</cp:revision>
  <dcterms:modified xsi:type="dcterms:W3CDTF">2022-03-20T16:12:22Z</dcterms:modified>
</cp:coreProperties>
</file>