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97e78d3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97e78d3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97e78d3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97e78d3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97e78d3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97e78d3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97e78d3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97e78d3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97e78d3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97e78d3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e97e78d3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e97e78d3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97e78d3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97e78d3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97e78d3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97e78d3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97e78d3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97e78d3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97e78d3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97e78d3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97e78d3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97e78d3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97e78d3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97e78d3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97e78d3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97e78d3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97e78d3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97e78d3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postgresql/postgresql_environment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71450" y="407200"/>
            <a:ext cx="8872800" cy="4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UPDATE Clause:</a:t>
            </a:r>
            <a:r>
              <a:rPr lang="en-GB" sz="1200">
                <a:highlight>
                  <a:schemeClr val="lt2"/>
                </a:highlight>
              </a:rPr>
              <a:t> </a:t>
            </a:r>
            <a:r>
              <a:rPr lang="en-GB" sz="1200"/>
              <a:t> 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used to modify the existing records in a table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</a:t>
            </a:r>
            <a:r>
              <a:rPr lang="en-GB" sz="1200">
                <a:highlight>
                  <a:srgbClr val="00FFFF"/>
                </a:highlight>
              </a:rPr>
              <a:t>UPDATE </a:t>
            </a:r>
            <a:r>
              <a:rPr lang="en-GB" sz="1200"/>
              <a:t>table_name SET column1 = value1, column2 = value2...., columnN = valueN WHERE [condition];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COMPANY SET SALARY = 15000 WHERE ID = 3;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LIMIT Clause: </a:t>
            </a:r>
            <a:r>
              <a:rPr lang="en-GB" sz="1200"/>
              <a:t> 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used to limit the data amount returned by the SELECT statement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SELECT column1, column2, columnN FROM table_name</a:t>
            </a:r>
            <a:r>
              <a:rPr lang="en-GB" sz="1200">
                <a:highlight>
                  <a:srgbClr val="00FFFF"/>
                </a:highlight>
              </a:rPr>
              <a:t> LIMIT</a:t>
            </a:r>
            <a:r>
              <a:rPr lang="en-GB" sz="1200"/>
              <a:t> [no of rows]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SELECT column1, column2, columnN FROM table_name </a:t>
            </a:r>
            <a:r>
              <a:rPr lang="en-GB" sz="1200">
                <a:highlight>
                  <a:srgbClr val="00FFFF"/>
                </a:highlight>
              </a:rPr>
              <a:t>LIMIT</a:t>
            </a:r>
            <a:r>
              <a:rPr lang="en-GB" sz="1200"/>
              <a:t> [no of rows] </a:t>
            </a:r>
            <a:r>
              <a:rPr lang="en-GB" sz="1200">
                <a:highlight>
                  <a:srgbClr val="00FFFF"/>
                </a:highlight>
              </a:rPr>
              <a:t>OFFSET</a:t>
            </a:r>
            <a:r>
              <a:rPr lang="en-GB" sz="1200"/>
              <a:t> [which it leaves certain rows from top ]   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COMPANY LIMIT 4;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	       SELECT * FROM COMPANY LIMIT 3 OFFSET 2;  </a:t>
            </a:r>
            <a:r>
              <a:rPr lang="en-GB" sz="1200"/>
              <a:t> \\ WITH OFFSET , does not take first 2 rows from company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WHERE Clause :</a:t>
            </a:r>
            <a:r>
              <a:rPr lang="en-GB" sz="1200"/>
              <a:t> 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used to specify a condition while fetching the data from single table or joining with multiple tables.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SELECT column1, column2, columnN FROM table_name </a:t>
            </a:r>
            <a:r>
              <a:rPr lang="en-GB" sz="1200">
                <a:highlight>
                  <a:srgbClr val="00FFFF"/>
                </a:highlight>
              </a:rPr>
              <a:t>WHERE</a:t>
            </a:r>
            <a:r>
              <a:rPr lang="en-GB" sz="1200"/>
              <a:t> [search_condition]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   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EXAMPLE :  SELECT * FROM COMPANY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AGE &gt;= 25 AND SALARY &gt;= 65000;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71450" y="439350"/>
            <a:ext cx="8915700" cy="4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ORDER BY Clause:</a:t>
            </a:r>
            <a:r>
              <a:rPr lang="en-GB" sz="1200">
                <a:highlight>
                  <a:schemeClr val="lt2"/>
                </a:highlight>
              </a:rPr>
              <a:t> </a:t>
            </a:r>
            <a:r>
              <a:rPr lang="en-GB" sz="1200"/>
              <a:t> 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used to sort the data in ascending or descending order, based on one or more columns.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SELECT column-list FROM table_name [WHERE condition] [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GB" sz="1200"/>
              <a:t> column1, column2, .. columnN]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[ASC | DESC</a:t>
            </a:r>
            <a:r>
              <a:rPr lang="en-GB" sz="1200"/>
              <a:t>];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COMPANY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AGE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AND Clause</a:t>
            </a:r>
            <a:r>
              <a:rPr lang="en-GB" sz="1200">
                <a:highlight>
                  <a:schemeClr val="lt2"/>
                </a:highlight>
              </a:rPr>
              <a:t>: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 complete condition will be assumed true when all the conditions are true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SELECT column1, column2, columnN FROM table_name WHERE [condition1]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GB" sz="1200"/>
              <a:t> [condition2]...AND [conditionN];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COMPANY WHERE AGE &gt;= 25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SALARY &gt;= 65000;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OR Clause: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complete condition will be assumed true when at least any of the conditions is true.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SELECT column1, column2, columnN FROM table_name WHERE [condition1]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GB" sz="1200"/>
              <a:t> [condition2]...OR [conditionN];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COMPANY WHERE AGE &gt;= 25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SALARY &gt;= 65000;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471500"/>
            <a:ext cx="8520600" cy="4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ALTER table</a:t>
            </a:r>
            <a:r>
              <a:rPr lang="en-GB" sz="1200">
                <a:highlight>
                  <a:schemeClr val="lt2"/>
                </a:highlight>
              </a:rPr>
              <a:t>: </a:t>
            </a:r>
            <a:r>
              <a:rPr lang="en-GB" sz="1200"/>
              <a:t>  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1">
                <a:latin typeface="Georgia"/>
                <a:ea typeface="Georgia"/>
                <a:cs typeface="Georgia"/>
                <a:sym typeface="Georgia"/>
              </a:rPr>
              <a:t>command is used to add, delete or modify columns in an existing table</a:t>
            </a:r>
            <a:endParaRPr sz="12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</a:t>
            </a:r>
            <a:r>
              <a:rPr lang="en-GB" sz="1200">
                <a:highlight>
                  <a:srgbClr val="00FFFF"/>
                </a:highlight>
              </a:rPr>
              <a:t>ALTER TABLE</a:t>
            </a:r>
            <a:r>
              <a:rPr lang="en-GB" sz="1200"/>
              <a:t> table_name </a:t>
            </a:r>
            <a:r>
              <a:rPr lang="en-GB" sz="1200">
                <a:highlight>
                  <a:srgbClr val="00FFFF"/>
                </a:highlight>
              </a:rPr>
              <a:t>ADD</a:t>
            </a:r>
            <a:r>
              <a:rPr lang="en-GB" sz="1200"/>
              <a:t> column_name datatype;</a:t>
            </a:r>
            <a:endParaRPr sz="1200"/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\\ ADD OR DROP OR CHANGE DATA TYPE OR CHANGE NOT NULL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r>
              <a:rPr lang="en-GB" sz="1200">
                <a:highlight>
                  <a:srgbClr val="00FFFF"/>
                </a:highlight>
              </a:rPr>
              <a:t>ALTER TABLE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COMPANY </a:t>
            </a:r>
            <a:r>
              <a:rPr lang="en-GB" sz="1200">
                <a:highlight>
                  <a:srgbClr val="00FFFF"/>
                </a:highlight>
              </a:rPr>
              <a:t>ADD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GENDER char(1);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TRUNCATE table:</a:t>
            </a:r>
            <a:r>
              <a:rPr lang="en-GB" sz="1200">
                <a:highlight>
                  <a:schemeClr val="lt2"/>
                </a:highlight>
              </a:rPr>
              <a:t> </a:t>
            </a:r>
            <a:r>
              <a:rPr lang="en-GB" sz="1200"/>
              <a:t>   </a:t>
            </a:r>
            <a:r>
              <a:rPr lang="en-GB" sz="1200" b="1">
                <a:latin typeface="Georgia"/>
                <a:ea typeface="Georgia"/>
                <a:cs typeface="Georgia"/>
                <a:sym typeface="Georgia"/>
              </a:rPr>
              <a:t>command is used to delete complete data from an existing table</a:t>
            </a:r>
            <a:endParaRPr sz="12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highlight>
                  <a:srgbClr val="00FFFF"/>
                </a:highlight>
              </a:rPr>
              <a:t>TRUNCATE TABL</a:t>
            </a:r>
            <a:r>
              <a:rPr lang="en-GB" sz="1200"/>
              <a:t>E  table_name;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GB" sz="1200">
                <a:highlight>
                  <a:srgbClr val="00FFFF"/>
                </a:highlight>
              </a:rPr>
              <a:t>TRUNCATE TABLE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COMPANY;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DROP table:</a:t>
            </a:r>
            <a:r>
              <a:rPr lang="en-GB" sz="1200">
                <a:highlight>
                  <a:schemeClr val="lt2"/>
                </a:highlight>
              </a:rPr>
              <a:t> </a:t>
            </a:r>
            <a:r>
              <a:rPr lang="en-GB" sz="1200"/>
              <a:t>  </a:t>
            </a:r>
            <a:r>
              <a:rPr lang="en-GB" sz="1200" b="1">
                <a:latin typeface="Georgia"/>
                <a:ea typeface="Georgia"/>
                <a:cs typeface="Georgia"/>
                <a:sym typeface="Georgia"/>
              </a:rPr>
              <a:t>statement is used to remove a table definition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</a:t>
            </a:r>
            <a:r>
              <a:rPr lang="en-GB" sz="1200">
                <a:highlight>
                  <a:srgbClr val="00FFFF"/>
                </a:highlight>
              </a:rPr>
              <a:t>DROP TABLE</a:t>
            </a:r>
            <a:r>
              <a:rPr lang="en-GB" sz="1200"/>
              <a:t> table_name;</a:t>
            </a:r>
            <a:endParaRPr sz="12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-GB" sz="1200">
                <a:highlight>
                  <a:srgbClr val="00FFFF"/>
                </a:highlight>
              </a:rPr>
              <a:t>drop table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department, company;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82175" y="503625"/>
            <a:ext cx="8829900" cy="4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ALIAS Syntax:</a:t>
            </a:r>
            <a:r>
              <a:rPr lang="en-GB" sz="1200" b="1">
                <a:solidFill>
                  <a:srgbClr val="351C75"/>
                </a:solidFill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One can rename a table or a column temporarily by giving another name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SELECT column1, column2..FROM table_name </a:t>
            </a:r>
            <a:r>
              <a:rPr lang="en-GB" sz="1200">
                <a:highlight>
                  <a:srgbClr val="00FFFF"/>
                </a:highlight>
              </a:rPr>
              <a:t>AS </a:t>
            </a:r>
            <a:r>
              <a:rPr lang="en-GB" sz="1200"/>
              <a:t>alias_name WHERE [condition];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C.ID, C.NAME, C.AGE, D.DEPT FROM COMPANY AS C, DEPARTMENT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D WHERE  C.ID = D.EMP_ID;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BETWEEN Clause:</a:t>
            </a:r>
            <a:r>
              <a:rPr lang="en-GB" sz="1200" b="1">
                <a:solidFill>
                  <a:srgbClr val="351C75"/>
                </a:solidFill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match a value against a range of values.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value </a:t>
            </a:r>
            <a:r>
              <a:rPr lang="en-GB" sz="1200">
                <a:highlight>
                  <a:srgbClr val="00FFFF"/>
                </a:highlight>
              </a:rPr>
              <a:t>BETWEEN </a:t>
            </a:r>
            <a:r>
              <a:rPr lang="en-GB" sz="1200"/>
              <a:t>low AND high; or  value </a:t>
            </a:r>
            <a:r>
              <a:rPr lang="en-GB" sz="1200">
                <a:highlight>
                  <a:srgbClr val="00FFFF"/>
                </a:highlight>
              </a:rPr>
              <a:t>&gt;=</a:t>
            </a:r>
            <a:r>
              <a:rPr lang="en-GB" sz="1200"/>
              <a:t> low and value </a:t>
            </a:r>
            <a:r>
              <a:rPr lang="en-GB" sz="1200">
                <a:highlight>
                  <a:srgbClr val="00FFFF"/>
                </a:highlight>
              </a:rPr>
              <a:t>&lt;=</a:t>
            </a:r>
            <a:r>
              <a:rPr lang="en-GB" sz="1200"/>
              <a:t> high    or value </a:t>
            </a:r>
            <a:r>
              <a:rPr lang="en-GB" sz="1200">
                <a:highlight>
                  <a:srgbClr val="00FFFF"/>
                </a:highlight>
              </a:rPr>
              <a:t>NOT BETWEEN</a:t>
            </a:r>
            <a:r>
              <a:rPr lang="en-GB" sz="1200"/>
              <a:t> low AND high;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amount FROM payment WHERE amount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8 AND 9;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SELECT DISTINCT Keyword:</a:t>
            </a:r>
            <a:r>
              <a:rPr lang="en-GB" sz="1200" b="1">
                <a:solidFill>
                  <a:srgbClr val="351C75"/>
                </a:solidFill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eliminate all the duplicate records and fetching only unique records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highlight>
                  <a:srgbClr val="00FFFF"/>
                </a:highlight>
              </a:rPr>
              <a:t>SELECT DISTINCT</a:t>
            </a:r>
            <a:r>
              <a:rPr lang="en-GB" sz="1200"/>
              <a:t> column1, column2,.....columnN FROM table_name WHERE [condition]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DISTINCT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name FROM COMPANY;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417900"/>
            <a:ext cx="8700300" cy="44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IN Operator:</a:t>
            </a:r>
            <a:r>
              <a:rPr lang="en-GB" sz="1200" b="1">
                <a:solidFill>
                  <a:srgbClr val="351C75"/>
                </a:solidFill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used with the WHERE clause to check against a list of values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value </a:t>
            </a:r>
            <a:r>
              <a:rPr lang="en-GB" sz="1200">
                <a:highlight>
                  <a:srgbClr val="00FFFF"/>
                </a:highlight>
              </a:rPr>
              <a:t>IN </a:t>
            </a:r>
            <a:r>
              <a:rPr lang="en-GB" sz="1200"/>
              <a:t>(value1, value2, …)   or   value </a:t>
            </a:r>
            <a:r>
              <a:rPr lang="en-GB" sz="1200">
                <a:highlight>
                  <a:srgbClr val="00FFFF"/>
                </a:highlight>
              </a:rPr>
              <a:t>IN </a:t>
            </a:r>
            <a:r>
              <a:rPr lang="en-GB" sz="1200"/>
              <a:t>(SELECT value FROM tbl_name);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Employees WHERE name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('James John', 'Mercy Bush', 'Kate Joel');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LIKE Operator :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  helps us to match text values against patterns using wildcards. Two wildcards  Percent sign (%)  and  Underscore (_)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1590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expression </a:t>
            </a:r>
            <a:r>
              <a:rPr lang="en-GB" sz="1200">
                <a:highlight>
                  <a:srgbClr val="00FFFF"/>
                </a:highlight>
              </a:rPr>
              <a:t>LIKE</a:t>
            </a:r>
            <a:r>
              <a:rPr lang="en-GB" sz="1200"/>
              <a:t>  pattern [ ESCAPE 'escape-character' ]</a:t>
            </a:r>
            <a:endParaRPr sz="1200"/>
          </a:p>
          <a:p>
            <a:pPr marL="0" marR="215900" lvl="0" indent="4572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SELECT * FROM Book WHERE name LIKE 'Lear%';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15900" lvl="0" indent="4572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	          SELECT *FROM Book WHERE name LIKE '_earn%';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159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INSERT INTO SELECT:</a:t>
            </a:r>
            <a:r>
              <a:rPr lang="en-GB" sz="1200" b="1">
                <a:solidFill>
                  <a:srgbClr val="351C75"/>
                </a:solidFill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If one wish to insert into a separate table from already existing values within one table (or across several other tables) than this command is used.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</a:t>
            </a:r>
            <a:r>
              <a:rPr lang="en-GB" sz="1200">
                <a:highlight>
                  <a:srgbClr val="00FFFF"/>
                </a:highlight>
              </a:rPr>
              <a:t>INSERT INTO</a:t>
            </a:r>
            <a:r>
              <a:rPr lang="en-GB" sz="1200"/>
              <a:t> table_name [ ( column_name [, ...] ) ] </a:t>
            </a:r>
            <a:r>
              <a:rPr lang="en-GB" sz="1200">
                <a:highlight>
                  <a:srgbClr val="00FFFF"/>
                </a:highlight>
              </a:rPr>
              <a:t>query</a:t>
            </a:r>
            <a:endParaRPr sz="1200" i="1">
              <a:solidFill>
                <a:srgbClr val="3D3B49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 INTO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books (id,author_id) </a:t>
            </a:r>
            <a:r>
              <a:rPr lang="en-GB" sz="12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nextval('book_ids'),author_id FROM book_queue WHERE approved;</a:t>
            </a:r>
            <a:endParaRPr sz="1200" b="1">
              <a:solidFill>
                <a:srgbClr val="3D3B49"/>
              </a:solidFill>
              <a:highlight>
                <a:srgbClr val="FBFB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1">
                <a:solidFill>
                  <a:srgbClr val="000000"/>
                </a:solidFill>
                <a:highlight>
                  <a:srgbClr val="FFFFFF"/>
                </a:highlight>
              </a:rPr>
              <a:t>In Conclusion:</a:t>
            </a:r>
            <a:endParaRPr sz="3911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900"/>
              <a:t>PostgreSQL may not be as popular as MySQL</a:t>
            </a:r>
            <a:endParaRPr sz="19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900"/>
              <a:t>The PostgreSQL documentation is excellent and available online as HTML or offline as PDF</a:t>
            </a:r>
            <a:endParaRPr sz="19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900"/>
              <a:t>psql is good to use in scripts</a:t>
            </a:r>
            <a:endParaRPr sz="19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900"/>
              <a:t>The best way to learn SQL is to play with it.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3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INTRODUCTION : PostgreSQL 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46575"/>
            <a:ext cx="82608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It is an powerful, open source object-relational database system with over 30 years of active development.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It has a strong reputation for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 Reliability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 Feature robustness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 Performance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Some of the notable features: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Streaming Replication 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Multiversion concurrency control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Flexible API -Python, Perl , PHP , C, C++ 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A0B"/>
              </a:buClr>
              <a:buSzPts val="1350"/>
              <a:buChar char="●"/>
            </a:pPr>
            <a:r>
              <a:rPr lang="en-GB" sz="1350">
                <a:solidFill>
                  <a:srgbClr val="0D0A0B"/>
                </a:solidFill>
                <a:highlight>
                  <a:srgbClr val="FFFFFF"/>
                </a:highlight>
              </a:rPr>
              <a:t>Procedural Languages </a:t>
            </a: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rgbClr val="0D0A0B"/>
              </a:solidFill>
              <a:highlight>
                <a:srgbClr val="FFFFFF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450" y="1843075"/>
            <a:ext cx="2274075" cy="2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94" b="1">
                <a:solidFill>
                  <a:srgbClr val="222222"/>
                </a:solidFill>
                <a:highlight>
                  <a:srgbClr val="FFFFFF"/>
                </a:highlight>
              </a:rPr>
              <a:t>How to download and install PostgreSQL:</a:t>
            </a:r>
            <a:endParaRPr sz="2794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14325" y="1152475"/>
            <a:ext cx="882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Step 1 :Go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https://www.postgresql.org/download</a:t>
            </a:r>
            <a:r>
              <a:rPr lang="en-GB"/>
              <a:t> and select your preferred operating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2: Open the installer .exe file to start installing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3: Select your preferred language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4: Locate the path to install the PostgreSQL software on your system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5: Select the components you want to install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6: Set the superuser password and make a note of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7: Give the port number as the default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Step 8: Click the Next button to start the installation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Note 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Link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https://www.tutorialspoint.com/postgresql/postgresql_environment.htm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 b="1">
                <a:solidFill>
                  <a:srgbClr val="222222"/>
                </a:solidFill>
                <a:highlight>
                  <a:srgbClr val="FFFFFF"/>
                </a:highlight>
              </a:rPr>
              <a:t>How to start using PostgreSQL:</a:t>
            </a:r>
            <a:endParaRPr sz="4000"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Go to Start Menu and search pgAdmin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The pgAdmin homepage will open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Click on Servers &gt; PostgreSQL 10 in the left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4: Enter superuser password set during installation and click the OK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5: The PostgreSQL dashboard will open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3846"/>
              </a:lnSpc>
              <a:spcBef>
                <a:spcPts val="1800"/>
              </a:spcBef>
              <a:spcAft>
                <a:spcPts val="900"/>
              </a:spcAft>
              <a:buNone/>
            </a:pPr>
            <a:r>
              <a:rPr lang="en-GB" sz="2616" b="1">
                <a:highlight>
                  <a:srgbClr val="FFFFFF"/>
                </a:highlight>
              </a:rPr>
              <a:t>Uses of PostgreSQL</a:t>
            </a:r>
            <a:endParaRPr sz="3466"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FF00FF"/>
                </a:solidFill>
              </a:rPr>
              <a:t>Financial Industry</a:t>
            </a:r>
            <a:r>
              <a:rPr lang="en-GB"/>
              <a:t>:PostgreSQL is an ideal DBMS system for the financial industry.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FF00FF"/>
                </a:solidFill>
              </a:rPr>
              <a:t>Government GIS data:</a:t>
            </a:r>
            <a:r>
              <a:rPr lang="en-GB"/>
              <a:t>PostgreSQL offers powerful GIS, called “PostGIS” which provides hundreds of functions to process geometric data in different formats.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FF00FF"/>
                </a:solidFill>
              </a:rPr>
              <a:t>Manufacturing:</a:t>
            </a:r>
            <a:r>
              <a:rPr lang="en-GB"/>
              <a:t>PostgreSQL is also used in industrial manufacturing to speed up the overall business process.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FF00FF"/>
                </a:solidFill>
              </a:rPr>
              <a:t>Web technology and NoSQL:</a:t>
            </a:r>
            <a:r>
              <a:rPr lang="en-GB"/>
              <a:t>PostgreSQL works fine with all modern web frameworks like Django, Node.js, Hibernate, PHP, etc. It offers replication capabilities to scale out many database servers.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FF00FF"/>
                </a:solidFill>
              </a:rPr>
              <a:t>Scientific data:</a:t>
            </a:r>
            <a:r>
              <a:rPr lang="en-GB"/>
              <a:t>PostgreSQL offers wonderful analytical capabilities and a powerful SQL engine. This helps you to manage a large amount of data with ease.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851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461" b="1">
                <a:highlight>
                  <a:srgbClr val="FFFFFF"/>
                </a:highlight>
              </a:rPr>
              <a:t>PostgreSQL to Create Database:</a:t>
            </a:r>
            <a:endParaRPr sz="2461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953700"/>
            <a:ext cx="86895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Create database in PostgreSQL is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15900" marR="21590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CREATE DATABASE databasename</a:t>
            </a:r>
            <a:endParaRPr sz="1300">
              <a:solidFill>
                <a:srgbClr val="22222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15900" marR="2159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 b="1">
                <a:solidFill>
                  <a:srgbClr val="222222"/>
                </a:solidFill>
                <a:highlight>
                  <a:srgbClr val="FFFFFF"/>
                </a:highlight>
              </a:rPr>
              <a:t>PSQL Create Database Command Line </a:t>
            </a:r>
            <a:endParaRPr sz="18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GB" sz="1500"/>
              <a:t>Open the SQL Shell</a:t>
            </a:r>
            <a:endParaRPr sz="15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GB" sz="1500"/>
              <a:t>Press enter five times to connect to the DB</a:t>
            </a:r>
            <a:endParaRPr sz="15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GB" sz="1500"/>
              <a:t>Enter the command</a:t>
            </a:r>
            <a:endParaRPr sz="15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GB" sz="1500"/>
              <a:t>Enter command \l to get a list of all databases</a:t>
            </a:r>
            <a:endParaRPr sz="15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-GB" sz="1500"/>
              <a:t>To connect to a Database use PostgreSQL command : \c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159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838" y="1017725"/>
            <a:ext cx="30384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25" y="3422800"/>
            <a:ext cx="8350100" cy="1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3846"/>
              </a:lnSpc>
              <a:spcBef>
                <a:spcPts val="1800"/>
              </a:spcBef>
              <a:spcAft>
                <a:spcPts val="900"/>
              </a:spcAft>
              <a:buNone/>
            </a:pPr>
            <a:r>
              <a:rPr lang="en-GB" sz="19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PostgreSQL Create Database using pgAdmin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Step 1 : In the Object Tree, right click and select create a database to Postgres create database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Step 2: In the pop-up,</a:t>
            </a:r>
            <a:endParaRPr sz="1300"/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-GB" sz="1300"/>
              <a:t>Enter Database Name</a:t>
            </a:r>
            <a:endParaRPr sz="130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-GB" sz="1300"/>
              <a:t>Comment if any database – optional</a:t>
            </a:r>
            <a:endParaRPr sz="130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-GB" sz="1300"/>
              <a:t>Click Save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Step 3:DB is created and shown in the Object tree.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Step 4:The right pane gives you the SQL</a:t>
            </a: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0"/>
              <a:t>used to create the Database.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50" y="1462100"/>
            <a:ext cx="3910276" cy="15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78972"/>
            <a:ext cx="2505075" cy="16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 b="49728"/>
          <a:stretch/>
        </p:blipFill>
        <p:spPr>
          <a:xfrm>
            <a:off x="3300425" y="3315300"/>
            <a:ext cx="5443525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92875" y="445025"/>
            <a:ext cx="86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16">
                <a:solidFill>
                  <a:srgbClr val="222222"/>
                </a:solidFill>
                <a:highlight>
                  <a:srgbClr val="FFFFFF"/>
                </a:highlight>
              </a:rPr>
              <a:t>Complete Syntax to create a DB in PostgreSQL:</a:t>
            </a:r>
            <a:endParaRPr sz="2016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854175" y="1157300"/>
            <a:ext cx="4189500" cy="3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 DATABASE db_name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OWNER =  role_name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TEMPLATE = template			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ENCODING = encoding			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LC_COLLATE = collate			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LC_CTYPE = ctype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TABLESPACE = tablespace_name</a:t>
            </a:r>
            <a:endParaRPr sz="1200"/>
          </a:p>
          <a:p>
            <a:pPr marL="0" marR="21590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CONNECTION LIMIT = max_concurrent_connection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5" y="1130525"/>
            <a:ext cx="4660349" cy="3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Queries :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92875" y="942975"/>
            <a:ext cx="8829600" cy="3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51C75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SELECT Queries :</a:t>
            </a:r>
            <a:r>
              <a:rPr lang="en-GB" sz="1200"/>
              <a:t>  </a:t>
            </a:r>
            <a:r>
              <a:rPr lang="en-GB" sz="1200" b="1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used to fetch the data from a database table, which returns data in the form of result table.</a:t>
            </a:r>
            <a:endParaRPr sz="1000" b="1">
              <a:solidFill>
                <a:srgbClr val="999999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>
                <a:highlight>
                  <a:srgbClr val="00FFFF"/>
                </a:highlight>
              </a:rPr>
              <a:t>SELECT</a:t>
            </a:r>
            <a:r>
              <a:rPr lang="en-GB" sz="1200"/>
              <a:t> column1, column2, columnN FROM table_name;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Example :  </a:t>
            </a:r>
            <a:r>
              <a:rPr lang="en-GB" sz="1200">
                <a:highlight>
                  <a:srgbClr val="00FFFF"/>
                </a:highlight>
              </a:rPr>
              <a:t>SELECT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* FROM table_name;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INSERT Queries </a:t>
            </a:r>
            <a:r>
              <a:rPr lang="en-GB" sz="1200">
                <a:highlight>
                  <a:schemeClr val="lt2"/>
                </a:highlight>
              </a:rPr>
              <a:t>: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 allows one to insert new rows into a table</a:t>
            </a:r>
            <a:endParaRPr sz="1200"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highlight>
                  <a:srgbClr val="00FFFF"/>
                </a:highlight>
              </a:rPr>
              <a:t> INSERT INTO</a:t>
            </a:r>
            <a:r>
              <a:rPr lang="en-GB" sz="1200"/>
              <a:t> TABLE_NAME (column1, column2,...columnN) VALUES (value1, value2,...valueN);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Example :  </a:t>
            </a:r>
            <a:r>
              <a:rPr lang="en-GB" sz="1200">
                <a:highlight>
                  <a:srgbClr val="00FFFF"/>
                </a:highlight>
              </a:rPr>
              <a:t>INSERT INTO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COMPANY (ID,NAME,AGE,ADDRESS,JOIN_DATE) VALUES (2, 'Allen', 25, 'Texas', '2007-12-13');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351C75"/>
                </a:solidFill>
                <a:highlight>
                  <a:schemeClr val="lt2"/>
                </a:highlight>
              </a:rPr>
              <a:t>DELETE Queries :</a:t>
            </a:r>
            <a:r>
              <a:rPr lang="en-GB" sz="1100" b="1">
                <a:latin typeface="Georgia"/>
                <a:ea typeface="Georgia"/>
                <a:cs typeface="Georgia"/>
                <a:sym typeface="Georgia"/>
              </a:rPr>
              <a:t> used to delete the existing records from a table</a:t>
            </a:r>
            <a:endParaRPr sz="11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>
                <a:highlight>
                  <a:srgbClr val="00FFFF"/>
                </a:highlight>
              </a:rPr>
              <a:t>DELETE</a:t>
            </a:r>
            <a:r>
              <a:rPr lang="en-GB" sz="1200"/>
              <a:t> FROM table_name WHERE [condition];</a:t>
            </a:r>
            <a:endParaRPr sz="1150">
              <a:solidFill>
                <a:srgbClr val="00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r>
              <a:rPr lang="en-GB" sz="1200">
                <a:highlight>
                  <a:srgbClr val="00FFFF"/>
                </a:highlight>
              </a:rPr>
              <a:t>DELETE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FROM COMPANY WHERE ID = 2;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Office PowerPoint</Application>
  <PresentationFormat>On-screen Show (16:9)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Proxima Nova</vt:lpstr>
      <vt:lpstr>Courier New</vt:lpstr>
      <vt:lpstr>Arial</vt:lpstr>
      <vt:lpstr>Georgia</vt:lpstr>
      <vt:lpstr>Roboto</vt:lpstr>
      <vt:lpstr>Times New Roman</vt:lpstr>
      <vt:lpstr>Spearmint</vt:lpstr>
      <vt:lpstr>PostgreSQL</vt:lpstr>
      <vt:lpstr>INTRODUCTION : PostgreSQL </vt:lpstr>
      <vt:lpstr>How to download and install PostgreSQL: </vt:lpstr>
      <vt:lpstr>How to start using PostgreSQL:</vt:lpstr>
      <vt:lpstr>Uses of PostgreSQL</vt:lpstr>
      <vt:lpstr>PostgreSQL to Create Database: </vt:lpstr>
      <vt:lpstr>PostgreSQL Create Database using pgAdmin</vt:lpstr>
      <vt:lpstr>Complete Syntax to create a DB in PostgreSQL: </vt:lpstr>
      <vt:lpstr>PostgreSQL Queries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BHARATH KUMAR</dc:creator>
  <cp:lastModifiedBy>BHARATH KUMAR</cp:lastModifiedBy>
  <cp:revision>2</cp:revision>
  <dcterms:modified xsi:type="dcterms:W3CDTF">2022-03-23T04:23:17Z</dcterms:modified>
</cp:coreProperties>
</file>