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82" r:id="rId7"/>
    <p:sldId id="261" r:id="rId8"/>
    <p:sldId id="262" r:id="rId9"/>
    <p:sldId id="263" r:id="rId10"/>
    <p:sldId id="264" r:id="rId11"/>
    <p:sldId id="265" r:id="rId12"/>
    <p:sldId id="28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54dfd6d9d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54dfd6d9d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54dfd6d9d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54dfd6d9d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54dfd6d9d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54dfd6d9d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54dfd6d9d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54dfd6d9d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54dfd6d9d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54dfd6d9d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4dfd6d9d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4dfd6d9d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54dfd6d9d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54dfd6d9d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54dfd6d9d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54dfd6d9d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54dfd6d9d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54dfd6d9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54dfd6d9d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54dfd6d9d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54dfd6d9d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54dfd6d9d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54dfd6d9d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54dfd6d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667e8bc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667e8bc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54dfd6d9d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54dfd6d9d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54dfd6d9d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54dfd6d9d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54dfd6d9d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54dfd6d9d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54dfd6d9d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54dfd6d9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54dfd6d9d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54dfd6d9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54dfd6d9d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54dfd6d9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54dfd6d9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54dfd6d9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54dfd6d9d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54dfd6d9d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54dfd6d9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54dfd6d9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54dfd6d9d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54dfd6d9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4dfd6d9d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4dfd6d9d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4dfd6d9d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4dfd6d9d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4dfd6d9d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4dfd6d9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41607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9000"/>
              <a:t>KAFKA</a:t>
            </a:r>
            <a:endParaRPr sz="9000"/>
          </a:p>
        </p:txBody>
      </p:sp>
      <p:pic>
        <p:nvPicPr>
          <p:cNvPr id="63" name="Google Shape;63;p13"/>
          <p:cNvPicPr preferRelativeResize="0"/>
          <p:nvPr/>
        </p:nvPicPr>
        <p:blipFill>
          <a:blip r:embed="rId3">
            <a:alphaModFix/>
          </a:blip>
          <a:stretch>
            <a:fillRect/>
          </a:stretch>
        </p:blipFill>
        <p:spPr>
          <a:xfrm>
            <a:off x="6220250" y="446175"/>
            <a:ext cx="2616650" cy="261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4294967295"/>
          </p:nvPr>
        </p:nvSpPr>
        <p:spPr>
          <a:xfrm>
            <a:off x="311700" y="793225"/>
            <a:ext cx="8520600" cy="3990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provides options for building and managing the running of producers and consumers, and achieving reusable connections among these solutions.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For instance, a connector could capture all updates to a database and ensure those changes are made available within a Kafka topic. </a:t>
            </a:r>
            <a:endParaRPr sz="1200">
              <a:solidFill>
                <a:srgbClr val="646978"/>
              </a:solidFill>
              <a:highlight>
                <a:srgbClr val="FFFFFF"/>
              </a:highlight>
              <a:latin typeface="Arial"/>
              <a:ea typeface="Arial"/>
              <a:cs typeface="Arial"/>
              <a:sym typeface="Arial"/>
            </a:endParaRPr>
          </a:p>
          <a:p>
            <a:pPr marL="457200" lvl="0" indent="0" algn="l"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0"/>
              </a:spcBef>
              <a:spcAft>
                <a:spcPts val="1200"/>
              </a:spcAft>
              <a:buNone/>
            </a:pPr>
            <a:endParaRPr/>
          </a:p>
        </p:txBody>
      </p:sp>
      <p:pic>
        <p:nvPicPr>
          <p:cNvPr id="114" name="Google Shape;114;p21"/>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Pub-Sub Messaging</a:t>
            </a:r>
            <a:endParaRPr dirty="0"/>
          </a:p>
        </p:txBody>
      </p:sp>
      <p:sp>
        <p:nvSpPr>
          <p:cNvPr id="120" name="Google Shape;120;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Kafka Workflow, Kafka is the collection of topics which are separated into one or more partitions and partition is a sequence of messages, where index identifies each message (also we call an offset).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However, in a Kafka cluster, all the data is the disjoint union of partitions.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incoming messages are present at the end of a partition, hence consumer can read them</a:t>
            </a:r>
            <a:r>
              <a:rPr lang="en-GB" sz="1350">
                <a:solidFill>
                  <a:srgbClr val="444444"/>
                </a:solidFill>
                <a:highlight>
                  <a:srgbClr val="FFFFFF"/>
                </a:highlight>
                <a:latin typeface="Georgia"/>
                <a:ea typeface="Georgia"/>
                <a:cs typeface="Georgia"/>
                <a:sym typeface="Georgia"/>
              </a:rPr>
              <a:t>. </a:t>
            </a:r>
            <a:endParaRPr/>
          </a:p>
        </p:txBody>
      </p:sp>
      <p:pic>
        <p:nvPicPr>
          <p:cNvPr id="121" name="Google Shape;121;p22"/>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ravel: Pub-Sub Messaging with Apache Kafka | by Anam Hossain | CAMS  Engineering">
            <a:extLst>
              <a:ext uri="{FF2B5EF4-FFF2-40B4-BE49-F238E27FC236}">
                <a16:creationId xmlns:a16="http://schemas.microsoft.com/office/drawing/2014/main" id="{B7028455-ED0B-4DCB-904D-F97ED3C40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58" y="100234"/>
            <a:ext cx="5445863" cy="27747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afka 101 Series - Part 1: Introduction to Kafka | Novatec">
            <a:extLst>
              <a:ext uri="{FF2B5EF4-FFF2-40B4-BE49-F238E27FC236}">
                <a16:creationId xmlns:a16="http://schemas.microsoft.com/office/drawing/2014/main" id="{C7642C0B-0593-4F0F-A641-E5480F639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571750"/>
            <a:ext cx="4352923" cy="257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2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body" idx="4294967295"/>
          </p:nvPr>
        </p:nvSpPr>
        <p:spPr>
          <a:xfrm>
            <a:off x="311700" y="743650"/>
            <a:ext cx="8520600" cy="4040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Also, by replicating the messages to different brokers, it maintains durability.</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a very fast, reliable, persisted, fault-tolerance and zero downtime manner, Kafka offers a Pub-sub and queue-based messaging system.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Moreover, producers send the message to a topic and the consumer can select any one of the message systems according to their wish.</a:t>
            </a:r>
            <a:endParaRPr sz="1350">
              <a:solidFill>
                <a:srgbClr val="444444"/>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Workflow of Pub-Sub Messaging</a:t>
            </a:r>
            <a:endParaRPr sz="1500" b="1">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1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In Apache Kafka, the stepwise workflow of the Pub-Sub Messaging is: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At regular intervals, Kafka Producers send the message to a topic.</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Brokers stores all messages in the partitions configured for that particular topic, ensuring equal distribution of messages between partitions. For example, Kafka will store one message in the first partition and the second message in the second partition if the producer sends two messages and there are two partitions.</a:t>
            </a:r>
            <a:endParaRPr sz="1500">
              <a:solidFill>
                <a:srgbClr val="000000"/>
              </a:solidFill>
              <a:latin typeface="Bookman Old Style"/>
              <a:ea typeface="Bookman Old Style"/>
              <a:cs typeface="Bookman Old Style"/>
              <a:sym typeface="Bookman Old Style"/>
            </a:endParaRPr>
          </a:p>
        </p:txBody>
      </p:sp>
      <p:pic>
        <p:nvPicPr>
          <p:cNvPr id="133" name="Google Shape;133;p24"/>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Moreover, Kafka Consumer subscribes to a specific topic.</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Once the consumer subscribes to a topic, Kafka offers the current offset of the topic to the consumer and save the offset in the Zookeeper ensemble.</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Also, the consumer will request the Kafka in a regular interval, for new messages (like 100 Ms).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will forward the messages to the consumers as soon as received from producers.</a:t>
            </a: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a:solidFill>
                <a:srgbClr val="000000"/>
              </a:solidFill>
            </a:endParaRPr>
          </a:p>
        </p:txBody>
      </p:sp>
      <p:pic>
        <p:nvPicPr>
          <p:cNvPr id="139" name="Google Shape;139;p25"/>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consumer will receive the message and process it.</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Then Kafka broker receives an acknowledgment of the message processed.</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Further, the offset is changed and updated to the new value as soon as Kafka receives an acknowledgment.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Even during server outrages, the consumer can read the next message correctly, because ZooKeeper maintains the offsets.</a:t>
            </a:r>
            <a:endParaRPr sz="1350">
              <a:solidFill>
                <a:srgbClr val="444444"/>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145" name="Google Shape;145;p26"/>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However, until the consumer stops the request, the flow repeats.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As a benefit, the consumer can rewind/skip any offset of a topic at any time and also can read all the subsequent messages, as a par desire.</a:t>
            </a:r>
            <a:endParaRPr sz="1350">
              <a:solidFill>
                <a:srgbClr val="444444"/>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151" name="Google Shape;151;p27"/>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Creating a Kafka topic</a:t>
            </a:r>
            <a:endParaRPr/>
          </a:p>
        </p:txBody>
      </p:sp>
      <p:sp>
        <p:nvSpPr>
          <p:cNvPr id="157" name="Google Shape;157;p2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maintains feeds of messages in categories called </a:t>
            </a:r>
            <a:r>
              <a:rPr lang="en-GB" sz="1500" i="1">
                <a:solidFill>
                  <a:srgbClr val="000000"/>
                </a:solidFill>
                <a:highlight>
                  <a:srgbClr val="FFFFFF"/>
                </a:highlight>
                <a:latin typeface="Bookman Old Style"/>
                <a:ea typeface="Bookman Old Style"/>
                <a:cs typeface="Bookman Old Style"/>
                <a:sym typeface="Bookman Old Style"/>
              </a:rPr>
              <a:t>topics</a:t>
            </a:r>
            <a:r>
              <a:rPr lang="en-GB" sz="1500">
                <a:solidFill>
                  <a:srgbClr val="000000"/>
                </a:solidFill>
                <a:highlight>
                  <a:srgbClr val="FFFFFF"/>
                </a:highlight>
                <a:latin typeface="Bookman Old Style"/>
                <a:ea typeface="Bookman Old Style"/>
                <a:cs typeface="Bookman Old Style"/>
                <a:sym typeface="Bookman Old Style"/>
              </a:rPr>
              <a:t>.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Producers write data to topics and consumers read from topics.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Since Kafka is a distributed system, topics are partitioned and replicated across multiple nodes.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treats each topic partition as a log (an ordered set of messages).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Each message in a partition is assigned a unique offset.</a:t>
            </a:r>
            <a:endParaRPr sz="1500">
              <a:solidFill>
                <a:srgbClr val="000000"/>
              </a:solidFill>
              <a:latin typeface="Bookman Old Style"/>
              <a:ea typeface="Bookman Old Style"/>
              <a:cs typeface="Bookman Old Style"/>
              <a:sym typeface="Bookman Old Style"/>
            </a:endParaRPr>
          </a:p>
        </p:txBody>
      </p:sp>
      <p:pic>
        <p:nvPicPr>
          <p:cNvPr id="158" name="Google Shape;158;p28"/>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Each topic has a user-defined category (or feed name), to which messages are published.</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create a Kafka topic, run kafka-topics.sh and specify topic name, replication factor, and other attributes:</a:t>
            </a:r>
            <a:endParaRPr sz="1200">
              <a:solidFill>
                <a:srgbClr val="444444"/>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164" name="Google Shape;164;p29"/>
          <p:cNvPicPr preferRelativeResize="0"/>
          <p:nvPr/>
        </p:nvPicPr>
        <p:blipFill>
          <a:blip r:embed="rId3">
            <a:alphaModFix/>
          </a:blip>
          <a:stretch>
            <a:fillRect/>
          </a:stretch>
        </p:blipFill>
        <p:spPr>
          <a:xfrm>
            <a:off x="1656866" y="2411278"/>
            <a:ext cx="5830275" cy="1691125"/>
          </a:xfrm>
          <a:prstGeom prst="rect">
            <a:avLst/>
          </a:prstGeom>
          <a:noFill/>
          <a:ln>
            <a:noFill/>
          </a:ln>
        </p:spPr>
      </p:pic>
      <p:pic>
        <p:nvPicPr>
          <p:cNvPr id="165" name="Google Shape;165;p29"/>
          <p:cNvPicPr preferRelativeResize="0"/>
          <p:nvPr/>
        </p:nvPicPr>
        <p:blipFill>
          <a:blip r:embed="rId4">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248550"/>
            <a:ext cx="8520600" cy="73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solidFill>
                  <a:srgbClr val="000000"/>
                </a:solidFill>
              </a:rPr>
              <a:t>CONTENTS</a:t>
            </a:r>
            <a:endParaRPr>
              <a:solidFill>
                <a:srgbClr val="000000"/>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Apache Kafka Architecture</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Pub-Sub messaging</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Creating a Kafka topic</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Retrieve list of topics</a:t>
            </a:r>
            <a:endParaRPr sz="1500">
              <a:solidFill>
                <a:srgbClr val="000000"/>
              </a:solidFill>
              <a:latin typeface="Bookman Old Style"/>
              <a:ea typeface="Bookman Old Style"/>
              <a:cs typeface="Bookman Old Style"/>
              <a:sym typeface="Bookman Old Style"/>
            </a:endParaRPr>
          </a:p>
        </p:txBody>
      </p:sp>
      <p:pic>
        <p:nvPicPr>
          <p:cNvPr id="70" name="Google Shape;70;p14"/>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example creates a topic named "test", with one partition and one replica:</a:t>
            </a: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view the topic, run the list topic command:</a:t>
            </a:r>
            <a:endParaRPr sz="1200">
              <a:solidFill>
                <a:srgbClr val="444444"/>
              </a:solidFill>
              <a:highlight>
                <a:srgbClr val="FFFFFF"/>
              </a:highlight>
              <a:latin typeface="Roboto"/>
              <a:ea typeface="Roboto"/>
              <a:cs typeface="Roboto"/>
              <a:sym typeface="Roboto"/>
            </a:endParaRPr>
          </a:p>
          <a:p>
            <a:pPr marL="0" lvl="0" indent="0" algn="l" rtl="0">
              <a:spcBef>
                <a:spcPts val="800"/>
              </a:spcBef>
              <a:spcAft>
                <a:spcPts val="0"/>
              </a:spcAft>
              <a:buNone/>
            </a:pPr>
            <a:endParaRPr sz="1100">
              <a:solidFill>
                <a:srgbClr val="000000"/>
              </a:solidFill>
              <a:latin typeface="Arial"/>
              <a:ea typeface="Arial"/>
              <a:cs typeface="Arial"/>
              <a:sym typeface="Arial"/>
            </a:endParaRPr>
          </a:p>
          <a:p>
            <a:pPr marL="0" lvl="0" indent="0" algn="l" rtl="0">
              <a:lnSpc>
                <a:spcPct val="150000"/>
              </a:lnSpc>
              <a:spcBef>
                <a:spcPts val="12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spcBef>
                <a:spcPts val="8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71" name="Google Shape;171;p30"/>
          <p:cNvPicPr preferRelativeResize="0"/>
          <p:nvPr/>
        </p:nvPicPr>
        <p:blipFill>
          <a:blip r:embed="rId3">
            <a:alphaModFix/>
          </a:blip>
          <a:stretch>
            <a:fillRect/>
          </a:stretch>
        </p:blipFill>
        <p:spPr>
          <a:xfrm>
            <a:off x="2741475" y="1238575"/>
            <a:ext cx="3661050" cy="1732900"/>
          </a:xfrm>
          <a:prstGeom prst="rect">
            <a:avLst/>
          </a:prstGeom>
          <a:noFill/>
          <a:ln>
            <a:noFill/>
          </a:ln>
        </p:spPr>
      </p:pic>
      <p:pic>
        <p:nvPicPr>
          <p:cNvPr id="172" name="Google Shape;172;p30"/>
          <p:cNvPicPr preferRelativeResize="0"/>
          <p:nvPr/>
        </p:nvPicPr>
        <p:blipFill>
          <a:blip r:embed="rId4">
            <a:alphaModFix/>
          </a:blip>
          <a:stretch>
            <a:fillRect/>
          </a:stretch>
        </p:blipFill>
        <p:spPr>
          <a:xfrm>
            <a:off x="1991602" y="3784775"/>
            <a:ext cx="5160793" cy="723575"/>
          </a:xfrm>
          <a:prstGeom prst="rect">
            <a:avLst/>
          </a:prstGeom>
          <a:noFill/>
          <a:ln>
            <a:noFill/>
          </a:ln>
        </p:spPr>
      </p:pic>
      <p:pic>
        <p:nvPicPr>
          <p:cNvPr id="173" name="Google Shape;173;p30"/>
          <p:cNvPicPr preferRelativeResize="0"/>
          <p:nvPr/>
        </p:nvPicPr>
        <p:blipFill>
          <a:blip r:embed="rId5">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auto.create.topics.enable property, when set to true, automatically creates topics when applications attempt to produce, consume, or fetch metadata for a nonexistent topic.</a:t>
            </a:r>
            <a:endParaRPr/>
          </a:p>
        </p:txBody>
      </p:sp>
      <p:pic>
        <p:nvPicPr>
          <p:cNvPr id="179" name="Google Shape;179;p31"/>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lnSpc>
                <a:spcPct val="150000"/>
              </a:lnSpc>
              <a:spcBef>
                <a:spcPts val="1000"/>
              </a:spcBef>
              <a:spcAft>
                <a:spcPts val="1200"/>
              </a:spcAft>
              <a:buNone/>
            </a:pPr>
            <a:r>
              <a:rPr lang="en-GB"/>
              <a:t>Retrieve list of topics</a:t>
            </a:r>
            <a:endParaRPr sz="1500">
              <a:solidFill>
                <a:srgbClr val="000000"/>
              </a:solidFill>
              <a:latin typeface="Bookman Old Style"/>
              <a:ea typeface="Bookman Old Style"/>
              <a:cs typeface="Bookman Old Style"/>
              <a:sym typeface="Bookman Old Style"/>
            </a:endParaRPr>
          </a:p>
        </p:txBody>
      </p:sp>
      <p:sp>
        <p:nvSpPr>
          <p:cNvPr id="185" name="Google Shape;185;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Writing data from the console and writing it back to the console is a convenient place to start, but you'll probably want to use data from other sources or export data from Kafka to other systems.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For many systems, instead of writing custom integration code you can use Kafka Connect to import or export data.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Kafka Connect is a tool included with Kafka that imports and exports data to Kafka. </a:t>
            </a:r>
            <a:endParaRPr sz="1500">
              <a:solidFill>
                <a:srgbClr val="000000"/>
              </a:solidFill>
              <a:latin typeface="Bookman Old Style"/>
              <a:ea typeface="Bookman Old Style"/>
              <a:cs typeface="Bookman Old Style"/>
              <a:sym typeface="Bookman Old Style"/>
            </a:endParaRPr>
          </a:p>
        </p:txBody>
      </p:sp>
      <p:pic>
        <p:nvPicPr>
          <p:cNvPr id="186" name="Google Shape;186;p32"/>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body" idx="4294967295"/>
          </p:nvPr>
        </p:nvSpPr>
        <p:spPr>
          <a:xfrm>
            <a:off x="311700" y="731250"/>
            <a:ext cx="8520600" cy="4053000"/>
          </a:xfrm>
          <a:prstGeom prst="rect">
            <a:avLst/>
          </a:prstGeom>
        </p:spPr>
        <p:txBody>
          <a:bodyPr spcFirstLastPara="1" wrap="square" lIns="91425" tIns="91425" rIns="91425" bIns="91425" anchor="t" anchorCtr="0">
            <a:normAutofit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is an extensible tool that runs connectors, which implement the custom logic for interacting with an external system.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this quickstart we'll see how to run Kafka Connect with simple connectors that import data from a file to a Kafka topic and export data from a Kafka topic to a file.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First, we'll start by creating some seed data to test with:</a:t>
            </a:r>
            <a:endParaRPr sz="1500">
              <a:solidFill>
                <a:srgbClr val="000000"/>
              </a:solidFill>
              <a:latin typeface="Bookman Old Style"/>
              <a:ea typeface="Bookman Old Style"/>
              <a:cs typeface="Bookman Old Style"/>
              <a:sym typeface="Bookman Old Style"/>
            </a:endParaRPr>
          </a:p>
          <a:p>
            <a:pPr marL="914400" marR="0" lvl="1"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Courier New"/>
                <a:ea typeface="Courier New"/>
                <a:cs typeface="Courier New"/>
                <a:sym typeface="Courier New"/>
              </a:rPr>
              <a:t>&gt; </a:t>
            </a:r>
            <a:r>
              <a:rPr lang="en-GB" sz="1500" b="1">
                <a:solidFill>
                  <a:srgbClr val="000000"/>
                </a:solidFill>
                <a:highlight>
                  <a:srgbClr val="FFFFFF"/>
                </a:highlight>
                <a:latin typeface="Courier New"/>
                <a:ea typeface="Courier New"/>
                <a:cs typeface="Courier New"/>
                <a:sym typeface="Courier New"/>
              </a:rPr>
              <a:t>echo -e "foo\nbar" &gt; test.txt</a:t>
            </a:r>
            <a:endParaRPr sz="1500" b="1">
              <a:solidFill>
                <a:srgbClr val="000000"/>
              </a:solidFill>
              <a:highlight>
                <a:srgbClr val="FFFFFF"/>
              </a:highlight>
              <a:latin typeface="Courier New"/>
              <a:ea typeface="Courier New"/>
              <a:cs typeface="Courier New"/>
              <a:sym typeface="Courier New"/>
            </a:endParaRPr>
          </a:p>
          <a:p>
            <a:pPr marL="914400" marR="0" lvl="1"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Courier New"/>
                <a:ea typeface="Courier New"/>
                <a:cs typeface="Courier New"/>
                <a:sym typeface="Courier New"/>
              </a:rPr>
              <a:t>&gt; </a:t>
            </a:r>
            <a:r>
              <a:rPr lang="en-GB" sz="1500" b="1">
                <a:solidFill>
                  <a:srgbClr val="000000"/>
                </a:solidFill>
                <a:highlight>
                  <a:srgbClr val="FFFFFF"/>
                </a:highlight>
                <a:latin typeface="Courier New"/>
                <a:ea typeface="Courier New"/>
                <a:cs typeface="Courier New"/>
                <a:sym typeface="Courier New"/>
              </a:rPr>
              <a:t>bin/connect-standalone.sh config/connect-standalone.properties config/connect-file-source.properties config/connect-file-sink.properties</a:t>
            </a:r>
            <a:endParaRPr sz="1500">
              <a:solidFill>
                <a:srgbClr val="000000"/>
              </a:solidFill>
              <a:latin typeface="Bookman Old Style"/>
              <a:ea typeface="Bookman Old Style"/>
              <a:cs typeface="Bookman Old Style"/>
              <a:sym typeface="Bookman Old Style"/>
            </a:endParaRPr>
          </a:p>
        </p:txBody>
      </p:sp>
      <p:pic>
        <p:nvPicPr>
          <p:cNvPr id="192" name="Google Shape;192;p33"/>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4294967295"/>
          </p:nvPr>
        </p:nvSpPr>
        <p:spPr>
          <a:xfrm>
            <a:off x="311700" y="694075"/>
            <a:ext cx="8520600" cy="4090200"/>
          </a:xfrm>
          <a:prstGeom prst="rect">
            <a:avLst/>
          </a:prstGeom>
        </p:spPr>
        <p:txBody>
          <a:bodyPr spcFirstLastPara="1" wrap="square" lIns="91425" tIns="91425" rIns="91425" bIns="91425" anchor="t" anchorCtr="0">
            <a:normAutofit fontScale="92500"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These sample configuration files, included with Kafka, use the default local cluster configuration you started earlier and create two connectors: the first is a source connector that reads lines from an input file and produces each to a Kafka topic and the second is a sink connector that reads messages from a Kafka topic and produces each as a line in an output file.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During startup you'll see a number of log messages, including some indicating that the connectors are being instantiated.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Once the Kafka Connect process has started, the source connector should start reading lines from</a:t>
            </a:r>
            <a:endParaRPr sz="1500">
              <a:solidFill>
                <a:srgbClr val="000000"/>
              </a:solidFill>
              <a:latin typeface="Bookman Old Style"/>
              <a:ea typeface="Bookman Old Style"/>
              <a:cs typeface="Bookman Old Style"/>
              <a:sym typeface="Bookman Old Style"/>
            </a:endParaRPr>
          </a:p>
          <a:p>
            <a:pPr marL="914400" marR="0" lvl="1"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Courier New"/>
                <a:ea typeface="Courier New"/>
                <a:cs typeface="Courier New"/>
                <a:sym typeface="Courier New"/>
              </a:rPr>
              <a:t>test.txt</a:t>
            </a:r>
            <a:endParaRPr sz="1500">
              <a:solidFill>
                <a:srgbClr val="000000"/>
              </a:solidFill>
              <a:latin typeface="Bookman Old Style"/>
              <a:ea typeface="Bookman Old Style"/>
              <a:cs typeface="Bookman Old Style"/>
              <a:sym typeface="Bookman Old Style"/>
            </a:endParaRPr>
          </a:p>
        </p:txBody>
      </p:sp>
      <p:pic>
        <p:nvPicPr>
          <p:cNvPr id="198" name="Google Shape;198;p34"/>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body" idx="4294967295"/>
          </p:nvPr>
        </p:nvSpPr>
        <p:spPr>
          <a:xfrm>
            <a:off x="311700" y="173525"/>
            <a:ext cx="8520600" cy="48213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and producing them to the topic</a:t>
            </a:r>
            <a:endParaRPr sz="1500">
              <a:solidFill>
                <a:srgbClr val="000000"/>
              </a:solidFill>
              <a:latin typeface="Bookman Old Style"/>
              <a:ea typeface="Bookman Old Style"/>
              <a:cs typeface="Bookman Old Style"/>
              <a:sym typeface="Bookman Old Style"/>
            </a:endParaRPr>
          </a:p>
          <a:p>
            <a:pPr marL="914400" marR="0" lvl="1" indent="-323850" algn="l" rtl="0">
              <a:lnSpc>
                <a:spcPct val="150000"/>
              </a:lnSpc>
              <a:spcBef>
                <a:spcPts val="0"/>
              </a:spcBef>
              <a:spcAft>
                <a:spcPts val="0"/>
              </a:spcAft>
              <a:buClr>
                <a:srgbClr val="000000"/>
              </a:buClr>
              <a:buSzPts val="1500"/>
              <a:buFont typeface="Courier New"/>
              <a:buChar char="○"/>
            </a:pPr>
            <a:r>
              <a:rPr lang="en-GB" sz="1500">
                <a:solidFill>
                  <a:srgbClr val="000000"/>
                </a:solidFill>
                <a:highlight>
                  <a:srgbClr val="FFFFFF"/>
                </a:highlight>
                <a:latin typeface="Courier New"/>
                <a:ea typeface="Courier New"/>
                <a:cs typeface="Courier New"/>
                <a:sym typeface="Courier New"/>
              </a:rPr>
              <a:t>connect-test</a:t>
            </a:r>
            <a:endParaRPr sz="1500">
              <a:solidFill>
                <a:srgbClr val="000000"/>
              </a:solidFill>
              <a:highlight>
                <a:srgbClr val="FFFFFF"/>
              </a:highlight>
              <a:latin typeface="Courier New"/>
              <a:ea typeface="Courier New"/>
              <a:cs typeface="Courier New"/>
              <a:sym typeface="Courier New"/>
            </a:endParaRPr>
          </a:p>
          <a:p>
            <a:pPr marL="457200" marR="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 and the sink connector should start reading messages from the topic</a:t>
            </a:r>
            <a:endParaRPr sz="1500">
              <a:solidFill>
                <a:srgbClr val="000000"/>
              </a:solidFill>
              <a:latin typeface="Bookman Old Style"/>
              <a:ea typeface="Bookman Old Style"/>
              <a:cs typeface="Bookman Old Style"/>
              <a:sym typeface="Bookman Old Style"/>
            </a:endParaRPr>
          </a:p>
          <a:p>
            <a:pPr marL="914400" marR="0" lvl="1" indent="-323850" algn="l" rtl="0">
              <a:lnSpc>
                <a:spcPct val="150000"/>
              </a:lnSpc>
              <a:spcBef>
                <a:spcPts val="0"/>
              </a:spcBef>
              <a:spcAft>
                <a:spcPts val="0"/>
              </a:spcAft>
              <a:buClr>
                <a:srgbClr val="000000"/>
              </a:buClr>
              <a:buSzPts val="1500"/>
              <a:buFont typeface="Roboto"/>
              <a:buChar char="○"/>
            </a:pPr>
            <a:r>
              <a:rPr lang="en-GB" sz="1500">
                <a:solidFill>
                  <a:srgbClr val="000000"/>
                </a:solidFill>
                <a:highlight>
                  <a:srgbClr val="FFFFFF"/>
                </a:highlight>
                <a:latin typeface="Courier New"/>
                <a:ea typeface="Courier New"/>
                <a:cs typeface="Courier New"/>
                <a:sym typeface="Courier New"/>
              </a:rPr>
              <a:t>connect-test</a:t>
            </a:r>
            <a:endParaRPr sz="1500">
              <a:solidFill>
                <a:srgbClr val="000000"/>
              </a:solidFill>
              <a:highlight>
                <a:srgbClr val="FFFFFF"/>
              </a:highlight>
              <a:latin typeface="Courier New"/>
              <a:ea typeface="Courier New"/>
              <a:cs typeface="Courier New"/>
              <a:sym typeface="Courier New"/>
            </a:endParaRPr>
          </a:p>
          <a:p>
            <a:pPr marL="457200" marR="0" lvl="0" indent="-323850" algn="l" rtl="0">
              <a:lnSpc>
                <a:spcPct val="150000"/>
              </a:lnSpc>
              <a:spcBef>
                <a:spcPts val="0"/>
              </a:spcBef>
              <a:spcAft>
                <a:spcPts val="0"/>
              </a:spcAft>
              <a:buClr>
                <a:srgbClr val="000000"/>
              </a:buClr>
              <a:buSzPts val="1500"/>
              <a:buFont typeface="Roboto"/>
              <a:buChar char="●"/>
            </a:pPr>
            <a:r>
              <a:rPr lang="en-GB" sz="1500">
                <a:solidFill>
                  <a:srgbClr val="000000"/>
                </a:solidFill>
                <a:latin typeface="Bookman Old Style"/>
                <a:ea typeface="Bookman Old Style"/>
                <a:cs typeface="Bookman Old Style"/>
                <a:sym typeface="Bookman Old Style"/>
              </a:rPr>
              <a:t>and write them to the file</a:t>
            </a:r>
            <a:endParaRPr sz="1500">
              <a:solidFill>
                <a:srgbClr val="000000"/>
              </a:solidFill>
              <a:latin typeface="Roboto"/>
              <a:ea typeface="Roboto"/>
              <a:cs typeface="Roboto"/>
              <a:sym typeface="Roboto"/>
            </a:endParaRPr>
          </a:p>
          <a:p>
            <a:pPr marL="914400" marR="0" lvl="1" indent="-323850" algn="l" rtl="0">
              <a:lnSpc>
                <a:spcPct val="150000"/>
              </a:lnSpc>
              <a:spcBef>
                <a:spcPts val="0"/>
              </a:spcBef>
              <a:spcAft>
                <a:spcPts val="0"/>
              </a:spcAft>
              <a:buClr>
                <a:srgbClr val="000000"/>
              </a:buClr>
              <a:buSzPts val="1500"/>
              <a:buFont typeface="Roboto"/>
              <a:buChar char="○"/>
            </a:pPr>
            <a:r>
              <a:rPr lang="en-GB" sz="1500">
                <a:solidFill>
                  <a:srgbClr val="000000"/>
                </a:solidFill>
                <a:highlight>
                  <a:srgbClr val="FFFFFF"/>
                </a:highlight>
                <a:latin typeface="Courier New"/>
                <a:ea typeface="Courier New"/>
                <a:cs typeface="Courier New"/>
                <a:sym typeface="Courier New"/>
              </a:rPr>
              <a:t>test.sink.txt</a:t>
            </a:r>
            <a:endParaRPr sz="1500">
              <a:solidFill>
                <a:srgbClr val="000000"/>
              </a:solidFill>
              <a:highlight>
                <a:srgbClr val="FFFFFF"/>
              </a:highlight>
              <a:latin typeface="Courier New"/>
              <a:ea typeface="Courier New"/>
              <a:cs typeface="Courier New"/>
              <a:sym typeface="Courier New"/>
            </a:endParaRPr>
          </a:p>
          <a:p>
            <a:pPr marL="457200" marR="0" lvl="0" indent="-323850" algn="l" rtl="0">
              <a:lnSpc>
                <a:spcPct val="150000"/>
              </a:lnSpc>
              <a:spcBef>
                <a:spcPts val="0"/>
              </a:spcBef>
              <a:spcAft>
                <a:spcPts val="0"/>
              </a:spcAft>
              <a:buClr>
                <a:srgbClr val="000000"/>
              </a:buClr>
              <a:buSzPts val="1500"/>
              <a:buFont typeface="Roboto"/>
              <a:buChar char="●"/>
            </a:pPr>
            <a:r>
              <a:rPr lang="en-GB" sz="1500">
                <a:solidFill>
                  <a:srgbClr val="000000"/>
                </a:solidFill>
                <a:latin typeface="Bookman Old Style"/>
                <a:ea typeface="Bookman Old Style"/>
                <a:cs typeface="Bookman Old Style"/>
                <a:sym typeface="Bookman Old Style"/>
              </a:rPr>
              <a:t>. We can verify the data has been delivered through the entire pipeline by examining the contents of the output file:</a:t>
            </a:r>
            <a:endParaRPr sz="1500">
              <a:solidFill>
                <a:srgbClr val="000000"/>
              </a:solidFill>
              <a:latin typeface="Roboto"/>
              <a:ea typeface="Roboto"/>
              <a:cs typeface="Roboto"/>
              <a:sym typeface="Roboto"/>
            </a:endParaRPr>
          </a:p>
          <a:p>
            <a:pPr marL="914400" marR="0" lvl="1" indent="-323850" algn="l" rtl="0">
              <a:lnSpc>
                <a:spcPct val="150000"/>
              </a:lnSpc>
              <a:spcBef>
                <a:spcPts val="0"/>
              </a:spcBef>
              <a:spcAft>
                <a:spcPts val="0"/>
              </a:spcAft>
              <a:buClr>
                <a:srgbClr val="000000"/>
              </a:buClr>
              <a:buSzPts val="1500"/>
              <a:buFont typeface="Courier New"/>
              <a:buChar char="○"/>
            </a:pPr>
            <a:r>
              <a:rPr lang="en-GB" sz="1500">
                <a:solidFill>
                  <a:srgbClr val="000000"/>
                </a:solidFill>
                <a:highlight>
                  <a:srgbClr val="FFFFFF"/>
                </a:highlight>
                <a:latin typeface="Courier New"/>
                <a:ea typeface="Courier New"/>
                <a:cs typeface="Courier New"/>
                <a:sym typeface="Courier New"/>
              </a:rPr>
              <a:t>&gt; </a:t>
            </a:r>
            <a:r>
              <a:rPr lang="en-GB" sz="1500" b="1">
                <a:solidFill>
                  <a:srgbClr val="000000"/>
                </a:solidFill>
                <a:highlight>
                  <a:srgbClr val="FFFFFF"/>
                </a:highlight>
                <a:latin typeface="Courier New"/>
                <a:ea typeface="Courier New"/>
                <a:cs typeface="Courier New"/>
                <a:sym typeface="Courier New"/>
              </a:rPr>
              <a:t>cat test.sink.txt</a:t>
            </a:r>
            <a:endParaRPr sz="1500">
              <a:solidFill>
                <a:srgbClr val="000000"/>
              </a:solidFill>
              <a:highlight>
                <a:srgbClr val="FFFFFF"/>
              </a:highlight>
              <a:latin typeface="Courier New"/>
              <a:ea typeface="Courier New"/>
              <a:cs typeface="Courier New"/>
              <a:sym typeface="Courier New"/>
            </a:endParaRPr>
          </a:p>
          <a:p>
            <a:pPr marL="457200" marR="0" lvl="0" indent="0" algn="l" rtl="0">
              <a:lnSpc>
                <a:spcPct val="150000"/>
              </a:lnSpc>
              <a:spcBef>
                <a:spcPts val="1200"/>
              </a:spcBef>
              <a:spcAft>
                <a:spcPts val="0"/>
              </a:spcAft>
              <a:buNone/>
            </a:pPr>
            <a:r>
              <a:rPr lang="en-GB" sz="1500">
                <a:solidFill>
                  <a:srgbClr val="000000"/>
                </a:solidFill>
                <a:highlight>
                  <a:srgbClr val="FFFFFF"/>
                </a:highlight>
                <a:latin typeface="Courier New"/>
                <a:ea typeface="Courier New"/>
                <a:cs typeface="Courier New"/>
                <a:sym typeface="Courier New"/>
              </a:rPr>
              <a:t>foo</a:t>
            </a:r>
            <a:endParaRPr sz="1500">
              <a:solidFill>
                <a:srgbClr val="000000"/>
              </a:solidFill>
              <a:highlight>
                <a:srgbClr val="FFFFFF"/>
              </a:highlight>
              <a:latin typeface="Courier New"/>
              <a:ea typeface="Courier New"/>
              <a:cs typeface="Courier New"/>
              <a:sym typeface="Courier New"/>
            </a:endParaRPr>
          </a:p>
          <a:p>
            <a:pPr marL="457200" marR="0" lvl="0" indent="0" algn="l" rtl="0">
              <a:lnSpc>
                <a:spcPct val="150000"/>
              </a:lnSpc>
              <a:spcBef>
                <a:spcPts val="1200"/>
              </a:spcBef>
              <a:spcAft>
                <a:spcPts val="1200"/>
              </a:spcAft>
              <a:buNone/>
            </a:pPr>
            <a:r>
              <a:rPr lang="en-GB" sz="1500">
                <a:solidFill>
                  <a:srgbClr val="000000"/>
                </a:solidFill>
                <a:highlight>
                  <a:srgbClr val="FFFFFF"/>
                </a:highlight>
                <a:latin typeface="Courier New"/>
                <a:ea typeface="Courier New"/>
                <a:cs typeface="Courier New"/>
                <a:sym typeface="Courier New"/>
              </a:rPr>
              <a:t>bar</a:t>
            </a:r>
            <a:endParaRPr sz="1500">
              <a:solidFill>
                <a:srgbClr val="000000"/>
              </a:solidFill>
              <a:latin typeface="Bookman Old Style"/>
              <a:ea typeface="Bookman Old Style"/>
              <a:cs typeface="Bookman Old Style"/>
              <a:sym typeface="Bookman Old Style"/>
            </a:endParaRPr>
          </a:p>
        </p:txBody>
      </p:sp>
      <p:pic>
        <p:nvPicPr>
          <p:cNvPr id="204" name="Google Shape;204;p35"/>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Note that the data is being stored in the Kafka topic</a:t>
            </a:r>
            <a:endParaRPr sz="1500">
              <a:solidFill>
                <a:srgbClr val="000000"/>
              </a:solidFill>
              <a:latin typeface="Roboto"/>
              <a:ea typeface="Roboto"/>
              <a:cs typeface="Roboto"/>
              <a:sym typeface="Roboto"/>
            </a:endParaRPr>
          </a:p>
          <a:p>
            <a:pPr marL="914400" lvl="1" indent="-323850" algn="l" rtl="0">
              <a:lnSpc>
                <a:spcPct val="150000"/>
              </a:lnSpc>
              <a:spcBef>
                <a:spcPts val="1200"/>
              </a:spcBef>
              <a:spcAft>
                <a:spcPts val="0"/>
              </a:spcAft>
              <a:buClr>
                <a:srgbClr val="000000"/>
              </a:buClr>
              <a:buSzPts val="1500"/>
              <a:buFont typeface="Courier New"/>
              <a:buChar char="○"/>
            </a:pPr>
            <a:r>
              <a:rPr lang="en-GB" sz="1500">
                <a:solidFill>
                  <a:srgbClr val="000000"/>
                </a:solidFill>
                <a:highlight>
                  <a:srgbClr val="FFFFFF"/>
                </a:highlight>
                <a:latin typeface="Courier New"/>
                <a:ea typeface="Courier New"/>
                <a:cs typeface="Courier New"/>
                <a:sym typeface="Courier New"/>
              </a:rPr>
              <a:t>connect-test</a:t>
            </a:r>
            <a:endParaRPr sz="1500">
              <a:solidFill>
                <a:srgbClr val="000000"/>
              </a:solidFill>
              <a:highlight>
                <a:srgbClr val="FFFFFF"/>
              </a:highlight>
              <a:latin typeface="Courier New"/>
              <a:ea typeface="Courier New"/>
              <a:cs typeface="Courier New"/>
              <a:sym typeface="Courier New"/>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 so we can also run a console consumer to see the data in the topic (or use custom consumer code to process it):</a:t>
            </a:r>
            <a:endParaRPr sz="1500">
              <a:solidFill>
                <a:srgbClr val="000000"/>
              </a:solidFill>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rgbClr val="000000"/>
              </a:buClr>
              <a:buSzPts val="1500"/>
              <a:buFont typeface="Courier New"/>
              <a:buChar char="○"/>
            </a:pPr>
            <a:r>
              <a:rPr lang="en-GB" sz="1500">
                <a:solidFill>
                  <a:srgbClr val="000000"/>
                </a:solidFill>
                <a:highlight>
                  <a:srgbClr val="FFFFFF"/>
                </a:highlight>
                <a:latin typeface="Courier New"/>
                <a:ea typeface="Courier New"/>
                <a:cs typeface="Courier New"/>
                <a:sym typeface="Courier New"/>
              </a:rPr>
              <a:t>&gt; </a:t>
            </a:r>
            <a:r>
              <a:rPr lang="en-GB" sz="1500" b="1">
                <a:solidFill>
                  <a:srgbClr val="000000"/>
                </a:solidFill>
                <a:highlight>
                  <a:srgbClr val="FFFFFF"/>
                </a:highlight>
                <a:latin typeface="Courier New"/>
                <a:ea typeface="Courier New"/>
                <a:cs typeface="Courier New"/>
                <a:sym typeface="Courier New"/>
              </a:rPr>
              <a:t>bin/kafka-console-consumer.sh --zookeeper localhost:2181 --topic connect-test --from-beginning</a:t>
            </a:r>
            <a:endParaRPr sz="1500">
              <a:solidFill>
                <a:srgbClr val="000000"/>
              </a:solidFill>
              <a:highlight>
                <a:srgbClr val="FFFFFF"/>
              </a:highlight>
              <a:latin typeface="Courier New"/>
              <a:ea typeface="Courier New"/>
              <a:cs typeface="Courier New"/>
              <a:sym typeface="Courier New"/>
            </a:endParaRPr>
          </a:p>
          <a:p>
            <a:pPr marL="457200" lvl="0" indent="0" algn="l" rtl="0">
              <a:lnSpc>
                <a:spcPct val="150000"/>
              </a:lnSpc>
              <a:spcBef>
                <a:spcPts val="1000"/>
              </a:spcBef>
              <a:spcAft>
                <a:spcPts val="0"/>
              </a:spcAft>
              <a:buNone/>
            </a:pPr>
            <a:r>
              <a:rPr lang="en-GB" sz="1500">
                <a:solidFill>
                  <a:srgbClr val="000000"/>
                </a:solidFill>
                <a:highlight>
                  <a:srgbClr val="FFFFFF"/>
                </a:highlight>
                <a:latin typeface="Courier New"/>
                <a:ea typeface="Courier New"/>
                <a:cs typeface="Courier New"/>
                <a:sym typeface="Courier New"/>
              </a:rPr>
              <a:t>{"schema":{"type":"string","optional":false},"payload":"foo"}</a:t>
            </a:r>
            <a:endParaRPr sz="1500">
              <a:solidFill>
                <a:srgbClr val="000000"/>
              </a:solidFill>
              <a:highlight>
                <a:srgbClr val="FFFFFF"/>
              </a:highlight>
              <a:latin typeface="Courier New"/>
              <a:ea typeface="Courier New"/>
              <a:cs typeface="Courier New"/>
              <a:sym typeface="Courier New"/>
            </a:endParaRPr>
          </a:p>
          <a:p>
            <a:pPr marL="457200" lvl="0" indent="0" algn="l" rtl="0">
              <a:lnSpc>
                <a:spcPct val="150000"/>
              </a:lnSpc>
              <a:spcBef>
                <a:spcPts val="1000"/>
              </a:spcBef>
              <a:spcAft>
                <a:spcPts val="0"/>
              </a:spcAft>
              <a:buNone/>
            </a:pPr>
            <a:r>
              <a:rPr lang="en-GB" sz="1500">
                <a:solidFill>
                  <a:srgbClr val="000000"/>
                </a:solidFill>
                <a:highlight>
                  <a:srgbClr val="FFFFFF"/>
                </a:highlight>
                <a:latin typeface="Courier New"/>
                <a:ea typeface="Courier New"/>
                <a:cs typeface="Courier New"/>
                <a:sym typeface="Courier New"/>
              </a:rPr>
              <a:t>{"schema":{"type":"string","optional":false},"payload":"bar"}</a:t>
            </a:r>
            <a:endParaRPr sz="1500">
              <a:solidFill>
                <a:srgbClr val="000000"/>
              </a:solidFill>
              <a:highlight>
                <a:srgbClr val="FFFFFF"/>
              </a:highlight>
              <a:latin typeface="Courier New"/>
              <a:ea typeface="Courier New"/>
              <a:cs typeface="Courier New"/>
              <a:sym typeface="Courier New"/>
            </a:endParaRPr>
          </a:p>
          <a:p>
            <a:pPr marL="457200" lvl="0" indent="0" algn="l" rtl="0">
              <a:lnSpc>
                <a:spcPct val="150000"/>
              </a:lnSpc>
              <a:spcBef>
                <a:spcPts val="1000"/>
              </a:spcBef>
              <a:spcAft>
                <a:spcPts val="0"/>
              </a:spcAft>
              <a:buNone/>
            </a:pPr>
            <a:r>
              <a:rPr lang="en-GB" sz="1500">
                <a:solidFill>
                  <a:srgbClr val="000000"/>
                </a:solidFill>
                <a:highlight>
                  <a:srgbClr val="FFFFFF"/>
                </a:highlight>
                <a:latin typeface="Courier New"/>
                <a:ea typeface="Courier New"/>
                <a:cs typeface="Courier New"/>
                <a:sym typeface="Courier New"/>
              </a:rPr>
              <a:t>...</a:t>
            </a:r>
            <a:endParaRPr sz="1500">
              <a:solidFill>
                <a:srgbClr val="000000"/>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endParaRPr sz="1500">
              <a:solidFill>
                <a:srgbClr val="000000"/>
              </a:solidFill>
              <a:latin typeface="Roboto"/>
              <a:ea typeface="Roboto"/>
              <a:cs typeface="Roboto"/>
              <a:sym typeface="Roboto"/>
            </a:endParaRPr>
          </a:p>
          <a:p>
            <a:pPr marL="0" lvl="0" indent="0" algn="l" rtl="0">
              <a:spcBef>
                <a:spcPts val="1200"/>
              </a:spcBef>
              <a:spcAft>
                <a:spcPts val="0"/>
              </a:spcAft>
              <a:buNone/>
            </a:pPr>
            <a:endParaRPr sz="1500">
              <a:solidFill>
                <a:srgbClr val="000000"/>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1200"/>
              </a:spcBef>
              <a:spcAft>
                <a:spcPts val="1200"/>
              </a:spcAft>
              <a:buNone/>
            </a:pPr>
            <a:endParaRPr sz="1500">
              <a:solidFill>
                <a:srgbClr val="000000"/>
              </a:solidFill>
            </a:endParaRPr>
          </a:p>
        </p:txBody>
      </p:sp>
      <p:pic>
        <p:nvPicPr>
          <p:cNvPr id="210" name="Google Shape;210;p36"/>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body" idx="4294967295"/>
          </p:nvPr>
        </p:nvSpPr>
        <p:spPr>
          <a:xfrm>
            <a:off x="311700" y="619700"/>
            <a:ext cx="8520600" cy="4164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connectors continue to process data, so we can add data to the file and see it move through the pipeline:</a:t>
            </a:r>
            <a:endParaRPr sz="1500">
              <a:solidFill>
                <a:srgbClr val="000000"/>
              </a:solidFill>
              <a:latin typeface="Bookman Old Style"/>
              <a:ea typeface="Bookman Old Style"/>
              <a:cs typeface="Bookman Old Style"/>
              <a:sym typeface="Bookman Old Style"/>
            </a:endParaRPr>
          </a:p>
          <a:p>
            <a:pPr marL="914400" lvl="1" indent="-323850" algn="l" rtl="0">
              <a:lnSpc>
                <a:spcPct val="150000"/>
              </a:lnSpc>
              <a:spcBef>
                <a:spcPts val="1200"/>
              </a:spcBef>
              <a:spcAft>
                <a:spcPts val="0"/>
              </a:spcAft>
              <a:buClr>
                <a:srgbClr val="000000"/>
              </a:buClr>
              <a:buSzPts val="1500"/>
              <a:buFont typeface="Courier New"/>
              <a:buChar char="○"/>
            </a:pPr>
            <a:r>
              <a:rPr lang="en-GB" sz="1500">
                <a:solidFill>
                  <a:srgbClr val="000000"/>
                </a:solidFill>
                <a:highlight>
                  <a:srgbClr val="FFFFFF"/>
                </a:highlight>
                <a:latin typeface="Courier New"/>
                <a:ea typeface="Courier New"/>
                <a:cs typeface="Courier New"/>
                <a:sym typeface="Courier New"/>
              </a:rPr>
              <a:t>&gt; </a:t>
            </a:r>
            <a:r>
              <a:rPr lang="en-GB" sz="1500" b="1">
                <a:solidFill>
                  <a:srgbClr val="000000"/>
                </a:solidFill>
                <a:highlight>
                  <a:srgbClr val="FFFFFF"/>
                </a:highlight>
                <a:latin typeface="Courier New"/>
                <a:ea typeface="Courier New"/>
                <a:cs typeface="Courier New"/>
                <a:sym typeface="Courier New"/>
              </a:rPr>
              <a:t>echo "Another line" &gt;&gt; test.txt</a:t>
            </a:r>
            <a:endParaRPr sz="1500">
              <a:solidFill>
                <a:srgbClr val="000000"/>
              </a:solidFill>
              <a:highlight>
                <a:srgbClr val="FFFFFF"/>
              </a:highlight>
              <a:latin typeface="Courier New"/>
              <a:ea typeface="Courier New"/>
              <a:cs typeface="Courier New"/>
              <a:sym typeface="Courier New"/>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You should see the line appear in the console consumer output and in the sink file.</a:t>
            </a:r>
            <a:endParaRPr sz="1500"/>
          </a:p>
        </p:txBody>
      </p:sp>
      <p:pic>
        <p:nvPicPr>
          <p:cNvPr id="216" name="Google Shape;216;p37"/>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490250" y="528900"/>
            <a:ext cx="7987200" cy="408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8000"/>
              <a:t>END OF SESSION </a:t>
            </a:r>
            <a:endParaRPr sz="8000"/>
          </a:p>
          <a:p>
            <a:pPr marL="0" lvl="0" indent="0" algn="ctr" rtl="0">
              <a:spcBef>
                <a:spcPts val="0"/>
              </a:spcBef>
              <a:spcAft>
                <a:spcPts val="0"/>
              </a:spcAft>
              <a:buNone/>
            </a:pPr>
            <a:r>
              <a:rPr lang="en-GB" sz="8000"/>
              <a:t>Q&amp;A</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Apache Kafka Architecture</a:t>
            </a:r>
            <a:endParaRPr/>
          </a:p>
        </p:txBody>
      </p:sp>
      <p:sp>
        <p:nvSpPr>
          <p:cNvPr id="76" name="Google Shape;76;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Apache Kafka is a distributed streaming platform that offers four key APIs: the Producer API, Consumer API, Streams API, and Connector API with features such as redundant storage of massive data volumes and a message bus capable of throughput reaching millions of messages each second.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These capabilities and more make Kafka a solution that’s tailor-made for processing streaming data from real-time applications. </a:t>
            </a:r>
            <a:endParaRPr sz="1500">
              <a:solidFill>
                <a:srgbClr val="000000"/>
              </a:solidFill>
              <a:latin typeface="Bookman Old Style"/>
              <a:ea typeface="Bookman Old Style"/>
              <a:cs typeface="Bookman Old Style"/>
              <a:sym typeface="Bookman Old Style"/>
            </a:endParaRPr>
          </a:p>
        </p:txBody>
      </p:sp>
      <p:pic>
        <p:nvPicPr>
          <p:cNvPr id="77" name="Google Shape;77;p15"/>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is essentially a commit log with a simplistic data structure.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Kafka Producer API, Consumer API, Streams API, and Connect API can be used to manage the platform, and the Kafka cluster architecture is made up of Brokers, Consumers, Producers, and ZooKeeper.</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Apache Kafka’s architecture actually delivers an easier to understand approach to application messaging than many of the alternatives.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Kafka is essentially a commit log with a very simplistic data structure. </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just happens to be an exceptionally fault-tolerant and horizontally scalable one.</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83" name="Google Shape;83;p16"/>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4294967295"/>
          </p:nvPr>
        </p:nvSpPr>
        <p:spPr>
          <a:xfrm>
            <a:off x="311700" y="242371"/>
            <a:ext cx="8520600" cy="4585971"/>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highlight>
                  <a:srgbClr val="FFFFFF"/>
                </a:highlight>
                <a:latin typeface="Bookman Old Style"/>
                <a:ea typeface="Bookman Old Style"/>
                <a:cs typeface="Bookman Old Style"/>
                <a:sym typeface="Bookman Old Style"/>
              </a:rPr>
              <a:t>The main Kafka components are topics, producers, consumers, consumer groups, clusters, brokers, partitions, replicas, leaders, and followers.</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dirty="0">
                <a:solidFill>
                  <a:srgbClr val="000000"/>
                </a:solidFill>
                <a:highlight>
                  <a:srgbClr val="FFFFFF"/>
                </a:highlight>
                <a:latin typeface="Bookman Old Style"/>
                <a:ea typeface="Bookman Old Style"/>
                <a:cs typeface="Bookman Old Style"/>
                <a:sym typeface="Bookman Old Style"/>
              </a:rPr>
              <a:t>The following diagram offers a simplified look at the interrelations between these components.</a:t>
            </a:r>
            <a:endParaRPr sz="1200">
              <a:solidFill>
                <a:srgbClr val="646978"/>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90" name="Google Shape;90;p17"/>
          <p:cNvPicPr preferRelativeResize="0"/>
          <p:nvPr/>
        </p:nvPicPr>
        <p:blipFill>
          <a:blip r:embed="rId3">
            <a:alphaModFix/>
          </a:blip>
          <a:stretch>
            <a:fillRect/>
          </a:stretch>
        </p:blipFill>
        <p:spPr>
          <a:xfrm>
            <a:off x="8538072" y="119138"/>
            <a:ext cx="509528" cy="376621"/>
          </a:xfrm>
          <a:prstGeom prst="rect">
            <a:avLst/>
          </a:prstGeom>
          <a:noFill/>
          <a:ln>
            <a:noFill/>
          </a:ln>
        </p:spPr>
      </p:pic>
      <p:pic>
        <p:nvPicPr>
          <p:cNvPr id="1026" name="Picture 2" descr="Apache Kafka Architecture">
            <a:extLst>
              <a:ext uri="{FF2B5EF4-FFF2-40B4-BE49-F238E27FC236}">
                <a16:creationId xmlns:a16="http://schemas.microsoft.com/office/drawing/2014/main" id="{91A59E02-AA0D-408F-A207-77379E3D3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758" y="1809484"/>
            <a:ext cx="4167520" cy="3334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9;p17">
            <a:extLst>
              <a:ext uri="{FF2B5EF4-FFF2-40B4-BE49-F238E27FC236}">
                <a16:creationId xmlns:a16="http://schemas.microsoft.com/office/drawing/2014/main" id="{7285EC61-09A2-457A-80AE-D665D592FEED}"/>
              </a:ext>
            </a:extLst>
          </p:cNvPr>
          <p:cNvPicPr preferRelativeResize="0"/>
          <p:nvPr/>
        </p:nvPicPr>
        <p:blipFill>
          <a:blip r:embed="rId2">
            <a:alphaModFix/>
          </a:blip>
          <a:stretch>
            <a:fillRect/>
          </a:stretch>
        </p:blipFill>
        <p:spPr>
          <a:xfrm>
            <a:off x="703329" y="0"/>
            <a:ext cx="7625508" cy="5018568"/>
          </a:xfrm>
          <a:prstGeom prst="rect">
            <a:avLst/>
          </a:prstGeom>
          <a:noFill/>
          <a:ln>
            <a:noFill/>
          </a:ln>
        </p:spPr>
      </p:pic>
    </p:spTree>
    <p:extLst>
      <p:ext uri="{BB962C8B-B14F-4D97-AF65-F5344CB8AC3E}">
        <p14:creationId xmlns:p14="http://schemas.microsoft.com/office/powerpoint/2010/main" val="54992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body" idx="4294967295"/>
          </p:nvPr>
        </p:nvSpPr>
        <p:spPr>
          <a:xfrm>
            <a:off x="311700" y="867575"/>
            <a:ext cx="8520600" cy="39165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Apache Kafka offers four key APIst: the Producer API, Consumer API, Streams API, and Connector API.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take a brief look at how each of them can be used to enhance the capabilities of applications: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Producer API</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Kafka Producer API enables an application to publish a stream of records to one or more Kafka topics.</a:t>
            </a:r>
            <a:endParaRPr sz="1200">
              <a:solidFill>
                <a:srgbClr val="646978"/>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96" name="Google Shape;96;p18"/>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4294967295"/>
          </p:nvPr>
        </p:nvSpPr>
        <p:spPr>
          <a:xfrm>
            <a:off x="311700" y="359425"/>
            <a:ext cx="8520600" cy="44247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Consumer API</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Kafka Consumer API enables an application to subscribe to one or more Kafka topics.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also makes it possible for the application to process streams of records that are produced to those topics.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Streams API</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Kafka Streams API allows an application to process data in Kafka using a streams processing paradigm.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02" name="Google Shape;102;p19"/>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4294967295"/>
          </p:nvPr>
        </p:nvSpPr>
        <p:spPr>
          <a:xfrm>
            <a:off x="311700" y="619700"/>
            <a:ext cx="8520600" cy="41643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With this API, an application can consume input streams from one or more topics, process them with streams operations, and produce output streams and send them to one or more topics.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this way, the Streams API makes it possible to transform input streams into output streams.</a:t>
            </a:r>
            <a:endParaRPr sz="1500">
              <a:solidFill>
                <a:srgbClr val="000000"/>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Connect API</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Kafka Connector API connects applications or data systems to Kafka topics.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endParaRPr sz="1500">
              <a:solidFill>
                <a:srgbClr val="000000"/>
              </a:solidFill>
              <a:highlight>
                <a:srgbClr val="FFFFFF"/>
              </a:highlight>
              <a:latin typeface="Bookman Old Style"/>
              <a:ea typeface="Bookman Old Style"/>
              <a:cs typeface="Bookman Old Style"/>
              <a:sym typeface="Bookman Old Style"/>
            </a:endParaRPr>
          </a:p>
        </p:txBody>
      </p:sp>
      <p:pic>
        <p:nvPicPr>
          <p:cNvPr id="108" name="Google Shape;108;p20"/>
          <p:cNvPicPr preferRelativeResize="0"/>
          <p:nvPr/>
        </p:nvPicPr>
        <p:blipFill>
          <a:blip r:embed="rId3">
            <a:alphaModFix/>
          </a:blip>
          <a:stretch>
            <a:fillRect/>
          </a:stretch>
        </p:blipFill>
        <p:spPr>
          <a:xfrm>
            <a:off x="8405275" y="119138"/>
            <a:ext cx="642325" cy="642325"/>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1520</Words>
  <Application>Microsoft Office PowerPoint</Application>
  <PresentationFormat>On-screen Show (16:9)</PresentationFormat>
  <Paragraphs>106</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Courier New</vt:lpstr>
      <vt:lpstr>Georgia</vt:lpstr>
      <vt:lpstr>Oswald</vt:lpstr>
      <vt:lpstr>Roboto</vt:lpstr>
      <vt:lpstr>Source Code Pro</vt:lpstr>
      <vt:lpstr>Modern Writer</vt:lpstr>
      <vt:lpstr>KAFKA</vt:lpstr>
      <vt:lpstr>CONTENTS</vt:lpstr>
      <vt:lpstr>Apache Kafka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Pub-Sub Messaging</vt:lpstr>
      <vt:lpstr>PowerPoint Presentation</vt:lpstr>
      <vt:lpstr>PowerPoint Presentation</vt:lpstr>
      <vt:lpstr>PowerPoint Presentation</vt:lpstr>
      <vt:lpstr>PowerPoint Presentation</vt:lpstr>
      <vt:lpstr>PowerPoint Presentation</vt:lpstr>
      <vt:lpstr>PowerPoint Presentation</vt:lpstr>
      <vt:lpstr>Creating a Kafka topic</vt:lpstr>
      <vt:lpstr>PowerPoint Presentation</vt:lpstr>
      <vt:lpstr>PowerPoint Presentation</vt:lpstr>
      <vt:lpstr>PowerPoint Presentation</vt:lpstr>
      <vt:lpstr>Retrieve list of topics</vt:lpstr>
      <vt:lpstr>PowerPoint Presentation</vt:lpstr>
      <vt:lpstr>PowerPoint Presentation</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cp:lastModifiedBy>BHARATH KUMAR</cp:lastModifiedBy>
  <cp:revision>4</cp:revision>
  <dcterms:modified xsi:type="dcterms:W3CDTF">2021-08-20T02:28:15Z</dcterms:modified>
</cp:coreProperties>
</file>