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embeddedFontLst>
    <p:embeddedFont>
      <p:font typeface="Roboto"/>
      <p:regular r:id="rId60"/>
      <p:bold r:id="rId61"/>
      <p:italic r:id="rId62"/>
      <p:boldItalic r:id="rId63"/>
    </p:embeddedFont>
    <p:embeddedFont>
      <p:font typeface="Source Code Pro"/>
      <p:regular r:id="rId64"/>
      <p:bold r:id="rId65"/>
      <p:italic r:id="rId66"/>
      <p:boldItalic r:id="rId67"/>
    </p:embeddedFont>
    <p:embeddedFont>
      <p:font typeface="Oswald"/>
      <p:regular r:id="rId68"/>
      <p:bold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5.xml"/><Relationship Id="rId64" Type="http://schemas.openxmlformats.org/officeDocument/2006/relationships/font" Target="fonts/SourceCodePro-regular.fntdata"/><Relationship Id="rId63" Type="http://schemas.openxmlformats.org/officeDocument/2006/relationships/font" Target="fonts/Roboto-boldItalic.fntdata"/><Relationship Id="rId22" Type="http://schemas.openxmlformats.org/officeDocument/2006/relationships/slide" Target="slides/slide17.xml"/><Relationship Id="rId66" Type="http://schemas.openxmlformats.org/officeDocument/2006/relationships/font" Target="fonts/SourceCodePro-italic.fntdata"/><Relationship Id="rId21" Type="http://schemas.openxmlformats.org/officeDocument/2006/relationships/slide" Target="slides/slide16.xml"/><Relationship Id="rId65" Type="http://schemas.openxmlformats.org/officeDocument/2006/relationships/font" Target="fonts/SourceCodePro-bold.fntdata"/><Relationship Id="rId24" Type="http://schemas.openxmlformats.org/officeDocument/2006/relationships/slide" Target="slides/slide19.xml"/><Relationship Id="rId68" Type="http://schemas.openxmlformats.org/officeDocument/2006/relationships/font" Target="fonts/Oswald-regular.fntdata"/><Relationship Id="rId23" Type="http://schemas.openxmlformats.org/officeDocument/2006/relationships/slide" Target="slides/slide18.xml"/><Relationship Id="rId67" Type="http://schemas.openxmlformats.org/officeDocument/2006/relationships/font" Target="fonts/SourceCodePro-boldItalic.fntdata"/><Relationship Id="rId60" Type="http://schemas.openxmlformats.org/officeDocument/2006/relationships/font" Target="fonts/Roboto-regular.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Oswald-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559d5d388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559d5d388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559d5d388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559d5d388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559d5d388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559d5d388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559d5d388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559d5d388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56d054460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56d054460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56d054460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56d054460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559d5d388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559d5d388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56d054460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56d054460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56d054460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56d054460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559d5d388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559d5d388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559d5d388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559d5d388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559d5d38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559d5d38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56d054460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56d054460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56d054460_1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56d054460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56d054460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56d054460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56d054460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56d054460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56d054460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56d054460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56d054460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56d054460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56d054460_1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56d054460_1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56d054460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56d054460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56d054460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56d054460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0e9e3879fbb6cb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0e9e3879fbb6cb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559d5d38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559d5d38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56d054460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56d054460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56d054460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56d054460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56d054460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56d054460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50e9e3879fbb6cb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50e9e3879fbb6cb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50e9e3879fbb6cb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50e9e3879fbb6cb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50e9e3879fbb6cb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50e9e3879fbb6cb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56d054460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56d054460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56d054460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e56d054460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56d054460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56d054460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50e9e3879fbb6cb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50e9e3879fbb6cb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559d5d388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559d5d38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56d054460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56d054460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50e9e3879fbb6cb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50e9e3879fbb6cb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50e9e3879fbb6cb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50e9e3879fbb6cb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50e9e3879fbb6cb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50e9e3879fbb6cb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50e9e3879fbb6cb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50e9e3879fbb6cb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50e9e3879fbb6cb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50e9e3879fbb6cb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56d054460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56d054460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56d054460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56d054460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56d054460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e56d054460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56d054460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e56d054460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559d5d388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559d5d38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56d054460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56d054460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56d054460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56d054460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50e9e3879fbb6cb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50e9e3879fbb6cb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50e9e3879fbb6cb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50e9e3879fbb6cb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559d5d388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559d5d388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56d05446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56d05446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559d5d388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559d5d388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559d5d38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559d5d38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559d5d388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559d5d388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github.com/apache/spark/blob/v3.1.2/examples/src/main/python/streaming/network_wordcount.py" TargetMode="External"/><Relationship Id="rId4" Type="http://schemas.openxmlformats.org/officeDocument/2006/relationships/hyperlink" Target="https://spark.apache.org/docs/latest/index.html#downloading" TargetMode="External"/><Relationship Id="rId5" Type="http://schemas.openxmlformats.org/officeDocument/2006/relationships/hyperlink" Target="https://spark.apache.org/docs/latest/index.html#building" TargetMode="External"/><Relationship Id="rId6"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https://spark.apache.org/docs/latest/streaming-programming-guide.html#a-quick-example" TargetMode="Externa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hyperlink" Target="https://spark.apache.org/docs/latest/streaming-programming-guide.html#a-quick-exampl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hyperlink" Target="https://spark.apache.org/docs/latest/sql-programming-guide.html" TargetMode="External"/><Relationship Id="rId4" Type="http://schemas.openxmlformats.org/officeDocument/2006/relationships/hyperlink" Target="https://spark.apache.org/docs/latest/streaming-programming-guide.html#a-quick-exampl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spark.apache.org/docs/latest/rdd-programming-guide.html#accumulator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hyperlink" Target="https://spark.apache.org/docs/latest/configuration.html#spark-streamin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spark.apache.org/docs/latest/api/scala/org/apache/spark/rdd/RDD.html" TargetMode="External"/><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 Id="rId3"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park.apache.org/docs/latest/api/python/pyspark.streaming.html#pyspark.streaming.StreamingContext"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41607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9000"/>
              <a:t>SPARK</a:t>
            </a:r>
            <a:endParaRPr sz="9000"/>
          </a:p>
        </p:txBody>
      </p:sp>
      <p:pic>
        <p:nvPicPr>
          <p:cNvPr id="63" name="Google Shape;63;p13"/>
          <p:cNvPicPr preferRelativeResize="0"/>
          <p:nvPr/>
        </p:nvPicPr>
        <p:blipFill>
          <a:blip r:embed="rId3">
            <a:alphaModFix/>
          </a:blip>
          <a:stretch>
            <a:fillRect/>
          </a:stretch>
        </p:blipFill>
        <p:spPr>
          <a:xfrm>
            <a:off x="5630525" y="399277"/>
            <a:ext cx="3181575" cy="2469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The words DStream is further mapped (one-to-one transformation) to a DStream of (word, 1) pairs, which is then reduced to get the frequency of words in each batch of data. Finally, wordCounts.pprint() will print a few of the counts generated every second.</a:t>
            </a:r>
            <a:endParaRPr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Note that when these lines are executed, Spark Streaming only sets up the computation it will perform when it is started, and no real processing has started yet. To start the processing after all the transformations have been setup, we finally call</a:t>
            </a:r>
            <a:endParaRPr sz="1050">
              <a:solidFill>
                <a:srgbClr val="1D1F22"/>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118" name="Google Shape;118;p22"/>
          <p:cNvPicPr preferRelativeResize="0"/>
          <p:nvPr/>
        </p:nvPicPr>
        <p:blipFill>
          <a:blip r:embed="rId3">
            <a:alphaModFix/>
          </a:blip>
          <a:stretch>
            <a:fillRect/>
          </a:stretch>
        </p:blipFill>
        <p:spPr>
          <a:xfrm>
            <a:off x="1870675" y="3508252"/>
            <a:ext cx="5402650" cy="68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The complete code can be found in the Spark Streaming example </a:t>
            </a:r>
            <a:r>
              <a:rPr lang="en-GB" sz="1500">
                <a:solidFill>
                  <a:srgbClr val="1D1F22"/>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val="tx"/>
                    </a:ext>
                  </a:extLst>
                </a:hlinkClick>
              </a:rPr>
              <a:t>NetworkWordCount</a:t>
            </a:r>
            <a:r>
              <a:rPr lang="en-GB" sz="1500">
                <a:solidFill>
                  <a:srgbClr val="1D1F22"/>
                </a:solidFill>
                <a:highlight>
                  <a:srgbClr val="FFFFFF"/>
                </a:highlight>
                <a:latin typeface="Bookman Old Style"/>
                <a:ea typeface="Bookman Old Style"/>
                <a:cs typeface="Bookman Old Style"/>
                <a:sym typeface="Bookman Old Style"/>
              </a:rPr>
              <a:t>.</a:t>
            </a:r>
            <a:endParaRPr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If you have already </a:t>
            </a:r>
            <a:r>
              <a:rPr lang="en-GB" sz="1500">
                <a:solidFill>
                  <a:srgbClr val="1D1F22"/>
                </a:solidFill>
                <a:highlight>
                  <a:srgbClr val="FFFFFF"/>
                </a:highlight>
                <a:uFill>
                  <a:noFill/>
                </a:uFill>
                <a:latin typeface="Bookman Old Style"/>
                <a:ea typeface="Bookman Old Style"/>
                <a:cs typeface="Bookman Old Style"/>
                <a:sym typeface="Bookman Old Style"/>
                <a:hlinkClick r:id="rId4">
                  <a:extLst>
                    <a:ext uri="{A12FA001-AC4F-418D-AE19-62706E023703}">
                      <ahyp:hlinkClr val="tx"/>
                    </a:ext>
                  </a:extLst>
                </a:hlinkClick>
              </a:rPr>
              <a:t>downloaded</a:t>
            </a:r>
            <a:r>
              <a:rPr lang="en-GB" sz="1500">
                <a:solidFill>
                  <a:srgbClr val="1D1F22"/>
                </a:solidFill>
                <a:highlight>
                  <a:srgbClr val="FFFFFF"/>
                </a:highlight>
                <a:latin typeface="Bookman Old Style"/>
                <a:ea typeface="Bookman Old Style"/>
                <a:cs typeface="Bookman Old Style"/>
                <a:sym typeface="Bookman Old Style"/>
              </a:rPr>
              <a:t> and </a:t>
            </a:r>
            <a:r>
              <a:rPr lang="en-GB" sz="1500">
                <a:solidFill>
                  <a:srgbClr val="1D1F22"/>
                </a:solidFill>
                <a:highlight>
                  <a:srgbClr val="FFFFFF"/>
                </a:highlight>
                <a:uFill>
                  <a:noFill/>
                </a:uFill>
                <a:latin typeface="Bookman Old Style"/>
                <a:ea typeface="Bookman Old Style"/>
                <a:cs typeface="Bookman Old Style"/>
                <a:sym typeface="Bookman Old Style"/>
                <a:hlinkClick r:id="rId5">
                  <a:extLst>
                    <a:ext uri="{A12FA001-AC4F-418D-AE19-62706E023703}">
                      <ahyp:hlinkClr val="tx"/>
                    </a:ext>
                  </a:extLst>
                </a:hlinkClick>
              </a:rPr>
              <a:t>built</a:t>
            </a:r>
            <a:r>
              <a:rPr lang="en-GB" sz="1500">
                <a:solidFill>
                  <a:srgbClr val="1D1F22"/>
                </a:solidFill>
                <a:highlight>
                  <a:srgbClr val="FFFFFF"/>
                </a:highlight>
                <a:latin typeface="Bookman Old Style"/>
                <a:ea typeface="Bookman Old Style"/>
                <a:cs typeface="Bookman Old Style"/>
                <a:sym typeface="Bookman Old Style"/>
              </a:rPr>
              <a:t> Spark, you can run this example as follows. You will first need to run Netcat (a small utility found in most Unix-like systems) as a data server by using</a:t>
            </a:r>
            <a:endParaRPr sz="1050">
              <a:solidFill>
                <a:srgbClr val="1D1F22"/>
              </a:solidFill>
              <a:latin typeface="Roboto"/>
              <a:ea typeface="Roboto"/>
              <a:cs typeface="Roboto"/>
              <a:sym typeface="Roboto"/>
            </a:endParaRPr>
          </a:p>
          <a:p>
            <a:pPr indent="0" lvl="0" marL="0" marR="88900" rtl="0" algn="l">
              <a:spcBef>
                <a:spcPts val="1200"/>
              </a:spcBef>
              <a:spcAft>
                <a:spcPts val="0"/>
              </a:spcAft>
              <a:buNone/>
            </a:pPr>
            <a:r>
              <a:t/>
            </a:r>
            <a:endParaRPr sz="900">
              <a:solidFill>
                <a:srgbClr val="212529"/>
              </a:solidFill>
              <a:highlight>
                <a:srgbClr val="F5F5F5"/>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24" name="Google Shape;124;p23"/>
          <p:cNvPicPr preferRelativeResize="0"/>
          <p:nvPr/>
        </p:nvPicPr>
        <p:blipFill>
          <a:blip r:embed="rId6">
            <a:alphaModFix/>
          </a:blip>
          <a:stretch>
            <a:fillRect/>
          </a:stretch>
        </p:blipFill>
        <p:spPr>
          <a:xfrm>
            <a:off x="3684938" y="2866675"/>
            <a:ext cx="1774125" cy="492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Then, in a different terminal, you can start the example by using</a:t>
            </a:r>
            <a:endParaRPr sz="1500">
              <a:solidFill>
                <a:srgbClr val="1D1F22"/>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t/>
            </a:r>
            <a:endParaRPr sz="1500">
              <a:solidFill>
                <a:srgbClr val="1D1F22"/>
              </a:solidFill>
              <a:highlight>
                <a:srgbClr val="FFFFFF"/>
              </a:highlight>
              <a:latin typeface="Bookman Old Style"/>
              <a:ea typeface="Bookman Old Style"/>
              <a:cs typeface="Bookman Old Style"/>
              <a:sym typeface="Bookman Old Style"/>
            </a:endParaRPr>
          </a:p>
          <a:p>
            <a:pPr indent="0" lvl="0" marL="457200" marR="0" rtl="0" algn="l">
              <a:lnSpc>
                <a:spcPct val="150000"/>
              </a:lnSpc>
              <a:spcBef>
                <a:spcPts val="1200"/>
              </a:spcBef>
              <a:spcAft>
                <a:spcPts val="0"/>
              </a:spcAft>
              <a:buNone/>
            </a:pPr>
            <a:r>
              <a:t/>
            </a:r>
            <a:endParaRPr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Then, any lines typed in the terminal running the netcat server will be counted and printed on screen every second. </a:t>
            </a:r>
            <a:endParaRPr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It will look something like the following.</a:t>
            </a:r>
            <a:endParaRPr sz="1500">
              <a:solidFill>
                <a:srgbClr val="1D1F22"/>
              </a:solidFill>
              <a:highlight>
                <a:srgbClr val="FFFFFF"/>
              </a:highlight>
              <a:latin typeface="Bookman Old Style"/>
              <a:ea typeface="Bookman Old Style"/>
              <a:cs typeface="Bookman Old Style"/>
              <a:sym typeface="Bookman Old Style"/>
            </a:endParaRPr>
          </a:p>
        </p:txBody>
      </p:sp>
      <p:pic>
        <p:nvPicPr>
          <p:cNvPr id="130" name="Google Shape;130;p24"/>
          <p:cNvPicPr preferRelativeResize="0"/>
          <p:nvPr/>
        </p:nvPicPr>
        <p:blipFill>
          <a:blip r:embed="rId3">
            <a:alphaModFix/>
          </a:blip>
          <a:stretch>
            <a:fillRect/>
          </a:stretch>
        </p:blipFill>
        <p:spPr>
          <a:xfrm>
            <a:off x="746400" y="1156300"/>
            <a:ext cx="7651200" cy="4572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5"/>
          <p:cNvPicPr preferRelativeResize="0"/>
          <p:nvPr/>
        </p:nvPicPr>
        <p:blipFill>
          <a:blip r:embed="rId3">
            <a:alphaModFix/>
          </a:blip>
          <a:stretch>
            <a:fillRect/>
          </a:stretch>
        </p:blipFill>
        <p:spPr>
          <a:xfrm>
            <a:off x="280988" y="1109663"/>
            <a:ext cx="8582025" cy="2924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lnSpc>
                <a:spcPct val="120000"/>
              </a:lnSpc>
              <a:spcBef>
                <a:spcPts val="900"/>
              </a:spcBef>
              <a:spcAft>
                <a:spcPts val="600"/>
              </a:spcAft>
              <a:buNone/>
            </a:pPr>
            <a:r>
              <a:rPr lang="en-GB">
                <a:solidFill>
                  <a:srgbClr val="000000"/>
                </a:solidFill>
              </a:rPr>
              <a:t>Basic Concepts</a:t>
            </a:r>
            <a:endParaRPr/>
          </a:p>
        </p:txBody>
      </p:sp>
      <p:sp>
        <p:nvSpPr>
          <p:cNvPr id="141" name="Google Shape;141;p2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Next, we move beyond the simple example and elaborate on the basics of Spark Streaming.</a:t>
            </a:r>
            <a:endParaRPr sz="1500">
              <a:solidFill>
                <a:srgbClr val="1D1F22"/>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rPr b="1" lang="en-GB" sz="1500">
                <a:solidFill>
                  <a:srgbClr val="1D1F22"/>
                </a:solidFill>
                <a:highlight>
                  <a:srgbClr val="FFFFFF"/>
                </a:highlight>
                <a:latin typeface="Bookman Old Style"/>
                <a:ea typeface="Bookman Old Style"/>
                <a:cs typeface="Bookman Old Style"/>
                <a:sym typeface="Bookman Old Style"/>
              </a:rPr>
              <a:t>Linking</a:t>
            </a:r>
            <a:endParaRPr b="1"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Similar to Spark, Spark Streaming is available through Maven Central. To write your own Spark Streaming program, you will have to add the following dependency to your SBT or Maven project.</a:t>
            </a:r>
            <a:endParaRPr sz="1050">
              <a:solidFill>
                <a:srgbClr val="1D1F22"/>
              </a:solidFill>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50">
              <a:solidFill>
                <a:srgbClr val="1D1F2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050">
              <a:solidFill>
                <a:srgbClr val="1D1F2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050">
              <a:solidFill>
                <a:srgbClr val="1D1F2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050">
              <a:solidFill>
                <a:srgbClr val="1D1F22"/>
              </a:solidFill>
              <a:highlight>
                <a:srgbClr val="FFFFFF"/>
              </a:highlight>
              <a:latin typeface="Roboto"/>
              <a:ea typeface="Roboto"/>
              <a:cs typeface="Roboto"/>
              <a:sym typeface="Roboto"/>
            </a:endParaRPr>
          </a:p>
          <a:p>
            <a:pPr indent="0" lvl="0" marL="0" marR="0" rtl="0" algn="l">
              <a:lnSpc>
                <a:spcPct val="150000"/>
              </a:lnSpc>
              <a:spcBef>
                <a:spcPts val="1200"/>
              </a:spcBef>
              <a:spcAft>
                <a:spcPts val="0"/>
              </a:spcAft>
              <a:buNone/>
            </a:pPr>
            <a:r>
              <a:t/>
            </a:r>
            <a:endParaRPr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For ingesting data from sources like Kafka and Kinesis that are not present in the Spark Streaming core API, you will have to add the corresponding artifact spark-streaming-xyz_2.12 to the dependencies. For example, some of the common ones are as follows.</a:t>
            </a:r>
            <a:endParaRPr/>
          </a:p>
        </p:txBody>
      </p:sp>
      <p:pic>
        <p:nvPicPr>
          <p:cNvPr id="147" name="Google Shape;147;p27"/>
          <p:cNvPicPr preferRelativeResize="0"/>
          <p:nvPr/>
        </p:nvPicPr>
        <p:blipFill>
          <a:blip r:embed="rId3">
            <a:alphaModFix/>
          </a:blip>
          <a:stretch>
            <a:fillRect/>
          </a:stretch>
        </p:blipFill>
        <p:spPr>
          <a:xfrm>
            <a:off x="2480214" y="599777"/>
            <a:ext cx="4183575" cy="1445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8"/>
          <p:cNvPicPr preferRelativeResize="0"/>
          <p:nvPr/>
        </p:nvPicPr>
        <p:blipFill>
          <a:blip r:embed="rId3">
            <a:alphaModFix/>
          </a:blip>
          <a:stretch>
            <a:fillRect/>
          </a:stretch>
        </p:blipFill>
        <p:spPr>
          <a:xfrm>
            <a:off x="1554313" y="1156602"/>
            <a:ext cx="6035375" cy="1570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lnSpc>
                <a:spcPct val="120000"/>
              </a:lnSpc>
              <a:spcBef>
                <a:spcPts val="900"/>
              </a:spcBef>
              <a:spcAft>
                <a:spcPts val="400"/>
              </a:spcAft>
              <a:buNone/>
            </a:pPr>
            <a:r>
              <a:rPr lang="en-GB">
                <a:solidFill>
                  <a:srgbClr val="000000"/>
                </a:solidFill>
              </a:rPr>
              <a:t>Initializing StreamingContext</a:t>
            </a:r>
            <a:endParaRPr/>
          </a:p>
        </p:txBody>
      </p:sp>
      <p:sp>
        <p:nvSpPr>
          <p:cNvPr id="158" name="Google Shape;158;p2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To initialize a Spark Streaming program, a StreamingContext object has to be created which is the main entry point of all Spark Streaming functionality.</a:t>
            </a:r>
            <a:endParaRPr sz="1500">
              <a:solidFill>
                <a:srgbClr val="1D1F22"/>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A StreamingContext object can be created from a SparkContext object.</a:t>
            </a:r>
            <a:endParaRPr sz="1500">
              <a:solidFill>
                <a:srgbClr val="1D1F22"/>
              </a:solidFill>
              <a:highlight>
                <a:srgbClr val="FFFFFF"/>
              </a:highlight>
              <a:latin typeface="Bookman Old Style"/>
              <a:ea typeface="Bookman Old Style"/>
              <a:cs typeface="Bookman Old Style"/>
              <a:sym typeface="Bookman Old Style"/>
            </a:endParaRPr>
          </a:p>
        </p:txBody>
      </p:sp>
      <p:pic>
        <p:nvPicPr>
          <p:cNvPr id="159" name="Google Shape;159;p29"/>
          <p:cNvPicPr preferRelativeResize="0"/>
          <p:nvPr/>
        </p:nvPicPr>
        <p:blipFill>
          <a:blip r:embed="rId3">
            <a:alphaModFix/>
          </a:blip>
          <a:stretch>
            <a:fillRect/>
          </a:stretch>
        </p:blipFill>
        <p:spPr>
          <a:xfrm>
            <a:off x="2591313" y="2919327"/>
            <a:ext cx="3961375" cy="1294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The appName parameter is a name for your application to show on the cluster UI. master is a Spark, Mesos or YARN cluster URL, or a special “local[*]” string to run in local mode. </a:t>
            </a:r>
            <a:endParaRPr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In practice, when running on a cluster, you will not want to hardcode master in the program, but rather launch the application with spark-submit and receive it there. </a:t>
            </a:r>
            <a:endParaRPr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However, for local testing and unit tests, you can pass “local[*]” to run Spark Streaming in-process (detects the number of cores in the local system).</a:t>
            </a:r>
            <a:endParaRPr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The batch interval must be set based on the latency requirements of your application and available cluster resources.</a:t>
            </a:r>
            <a:endParaRPr sz="1050">
              <a:solidFill>
                <a:srgbClr val="1D1F22"/>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After a context is defined, you have to do the following.</a:t>
            </a:r>
            <a:endParaRPr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Define the input sources by creating input DStreams.</a:t>
            </a:r>
            <a:endParaRPr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Define the streaming computations by applying transformation and output operations to DStreams.</a:t>
            </a:r>
            <a:endParaRPr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Start receiving data and processing it using streamingContext.start().</a:t>
            </a:r>
            <a:endParaRPr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Wait for the processing to be stopped (manually or due to any error) using streamingContext.awaitTermination().</a:t>
            </a:r>
            <a:endParaRPr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The processing can be manually stopped using streamingContext.stop().</a:t>
            </a:r>
            <a:endParaRPr sz="1050">
              <a:solidFill>
                <a:srgbClr val="1D1F22"/>
              </a:solidFill>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248550"/>
            <a:ext cx="8520600" cy="73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rgbClr val="000000"/>
                </a:solidFill>
              </a:rPr>
              <a:t>CONTENTS</a:t>
            </a:r>
            <a:endParaRPr>
              <a:solidFill>
                <a:srgbClr val="000000"/>
              </a:solidFill>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Processing data stream using Spark streaming</a:t>
            </a:r>
            <a:endParaRPr sz="1500">
              <a:solidFill>
                <a:srgbClr val="000000"/>
              </a:solidFill>
              <a:latin typeface="Bookman Old Style"/>
              <a:ea typeface="Bookman Old Style"/>
              <a:cs typeface="Bookman Old Style"/>
              <a:sym typeface="Bookman Old Style"/>
            </a:endParaRPr>
          </a:p>
          <a:p>
            <a:pPr indent="0" lvl="0" marL="457200" rtl="0" algn="l">
              <a:lnSpc>
                <a:spcPct val="150000"/>
              </a:lnSpc>
              <a:spcBef>
                <a:spcPts val="1000"/>
              </a:spcBef>
              <a:spcAft>
                <a:spcPts val="0"/>
              </a:spcAft>
              <a:buNone/>
            </a:pPr>
            <a:r>
              <a:t/>
            </a:r>
            <a:endParaRPr sz="1500">
              <a:solidFill>
                <a:srgbClr val="000000"/>
              </a:solidFill>
              <a:latin typeface="Bookman Old Style"/>
              <a:ea typeface="Bookman Old Style"/>
              <a:cs typeface="Bookman Old Style"/>
              <a:sym typeface="Bookman Old Styl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idx="4294967295" type="body"/>
          </p:nvPr>
        </p:nvSpPr>
        <p:spPr>
          <a:xfrm>
            <a:off x="311700" y="272675"/>
            <a:ext cx="8520600" cy="46476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1D1F22"/>
                </a:solidFill>
                <a:highlight>
                  <a:srgbClr val="FFFFFF"/>
                </a:highlight>
                <a:latin typeface="Bookman Old Style"/>
                <a:ea typeface="Bookman Old Style"/>
                <a:cs typeface="Bookman Old Style"/>
                <a:sym typeface="Bookman Old Style"/>
              </a:rPr>
              <a:t>Points to remember:</a:t>
            </a:r>
            <a:endParaRPr b="1"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Once a context has been started, no new streaming computations can be set up or added to it.</a:t>
            </a:r>
            <a:endParaRPr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Once a context has been stopped, it cannot be restarted.</a:t>
            </a:r>
            <a:endParaRPr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Only one StreamingContext can be active in a JVM at the same time.</a:t>
            </a:r>
            <a:endParaRPr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stop() on StreamingContext also stops the SparkContext. To stop only the StreamingContext, set the optional parameter of stop() called stopSparkContext to false.</a:t>
            </a:r>
            <a:endParaRPr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A SparkContext can be re-used to create multiple StreamingContexts, as long as the previous StreamingContext is stopped (without stopping the SparkContext) before the next StreamingContext is created.</a:t>
            </a:r>
            <a:endParaRPr sz="1500">
              <a:latin typeface="Bookman Old Style"/>
              <a:ea typeface="Bookman Old Style"/>
              <a:cs typeface="Bookman Old Style"/>
              <a:sym typeface="Bookman Old Styl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lnSpc>
                <a:spcPct val="120000"/>
              </a:lnSpc>
              <a:spcBef>
                <a:spcPts val="900"/>
              </a:spcBef>
              <a:spcAft>
                <a:spcPts val="400"/>
              </a:spcAft>
              <a:buNone/>
            </a:pPr>
            <a:r>
              <a:rPr lang="en-GB">
                <a:solidFill>
                  <a:srgbClr val="000000"/>
                </a:solidFill>
              </a:rPr>
              <a:t>Discretized Streams (DStreams)</a:t>
            </a:r>
            <a:endParaRPr/>
          </a:p>
        </p:txBody>
      </p:sp>
      <p:sp>
        <p:nvSpPr>
          <p:cNvPr id="180" name="Google Shape;180;p33"/>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Discretized Stream or DStream is the basic abstraction provided by Spark Streaming. It represents a continuous stream of data, either the input data stream received from source, or the processed data stream generated by transforming the input stream. </a:t>
            </a:r>
            <a:endParaRPr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Internally, a DStream is represented by a continuous series of RDDs, which is Spark’s abstraction of an immutable, distributed dataset.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23850" lvl="0" marL="457200" marR="0" rtl="0" algn="l">
              <a:lnSpc>
                <a:spcPct val="150000"/>
              </a:lnSpc>
              <a:spcBef>
                <a:spcPts val="12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Any operation applied on a DStream translates to operations on the underlying RDDs. For example, in the </a:t>
            </a:r>
            <a:r>
              <a:rPr lang="en-GB" sz="1500">
                <a:solidFill>
                  <a:srgbClr val="1D1F22"/>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val="tx"/>
                    </a:ext>
                  </a:extLst>
                </a:hlinkClick>
              </a:rPr>
              <a:t>earlier example</a:t>
            </a:r>
            <a:r>
              <a:rPr lang="en-GB" sz="1500">
                <a:solidFill>
                  <a:srgbClr val="1D1F22"/>
                </a:solidFill>
                <a:highlight>
                  <a:srgbClr val="FFFFFF"/>
                </a:highlight>
                <a:latin typeface="Bookman Old Style"/>
                <a:ea typeface="Bookman Old Style"/>
                <a:cs typeface="Bookman Old Style"/>
                <a:sym typeface="Bookman Old Style"/>
              </a:rPr>
              <a:t> of converting a stream of lines to words, the flatMap operation is applied on each RDD in the lines DStream to generate the RDDs of the words DStream. </a:t>
            </a:r>
            <a:endParaRPr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This is shown in the following figure.</a:t>
            </a:r>
            <a:endParaRPr/>
          </a:p>
        </p:txBody>
      </p:sp>
      <p:pic>
        <p:nvPicPr>
          <p:cNvPr id="186" name="Google Shape;186;p34"/>
          <p:cNvPicPr preferRelativeResize="0"/>
          <p:nvPr/>
        </p:nvPicPr>
        <p:blipFill>
          <a:blip r:embed="rId4">
            <a:alphaModFix/>
          </a:blip>
          <a:stretch>
            <a:fillRect/>
          </a:stretch>
        </p:blipFill>
        <p:spPr>
          <a:xfrm>
            <a:off x="1115475" y="702627"/>
            <a:ext cx="7429025" cy="1627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23850" lvl="0" marL="457200" marR="0" rtl="0" algn="l">
              <a:lnSpc>
                <a:spcPct val="150000"/>
              </a:lnSpc>
              <a:spcBef>
                <a:spcPts val="12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These underlying RDD transformations are computed by the Spark engine. </a:t>
            </a:r>
            <a:endParaRPr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The DStream operations hide most of these details and provide the developer with a higher-level API for convenience</a:t>
            </a:r>
            <a:r>
              <a:rPr lang="en-GB" sz="1050">
                <a:solidFill>
                  <a:srgbClr val="1D1F22"/>
                </a:solidFill>
                <a:latin typeface="Roboto"/>
                <a:ea typeface="Roboto"/>
                <a:cs typeface="Roboto"/>
                <a:sym typeface="Roboto"/>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92" name="Google Shape;192;p35"/>
          <p:cNvPicPr preferRelativeResize="0"/>
          <p:nvPr/>
        </p:nvPicPr>
        <p:blipFill>
          <a:blip r:embed="rId3">
            <a:alphaModFix/>
          </a:blip>
          <a:stretch>
            <a:fillRect/>
          </a:stretch>
        </p:blipFill>
        <p:spPr>
          <a:xfrm>
            <a:off x="1752363" y="470975"/>
            <a:ext cx="5639275" cy="2005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lnSpc>
                <a:spcPct val="120000"/>
              </a:lnSpc>
              <a:spcBef>
                <a:spcPts val="900"/>
              </a:spcBef>
              <a:spcAft>
                <a:spcPts val="400"/>
              </a:spcAft>
              <a:buNone/>
            </a:pPr>
            <a:r>
              <a:rPr lang="en-GB">
                <a:solidFill>
                  <a:srgbClr val="000000"/>
                </a:solidFill>
              </a:rPr>
              <a:t>Transformations on DStreams</a:t>
            </a:r>
            <a:endParaRPr/>
          </a:p>
        </p:txBody>
      </p:sp>
      <p:sp>
        <p:nvSpPr>
          <p:cNvPr id="198" name="Google Shape;198;p3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Similar to that of RDDs, transformations allow the data from the input DStream to be modified.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DStreams support many of the transformations available on normal Spark RDD’s. Some of the common ones are as follows.</a:t>
            </a:r>
            <a:endParaRPr sz="1500">
              <a:solidFill>
                <a:srgbClr val="000000"/>
              </a:solidFill>
              <a:latin typeface="Bookman Old Style"/>
              <a:ea typeface="Bookman Old Style"/>
              <a:cs typeface="Bookman Old Style"/>
              <a:sym typeface="Bookman Old Styl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7"/>
          <p:cNvPicPr preferRelativeResize="0"/>
          <p:nvPr/>
        </p:nvPicPr>
        <p:blipFill>
          <a:blip r:embed="rId3">
            <a:alphaModFix/>
          </a:blip>
          <a:stretch>
            <a:fillRect/>
          </a:stretch>
        </p:blipFill>
        <p:spPr>
          <a:xfrm>
            <a:off x="323963" y="152400"/>
            <a:ext cx="8496076"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8"/>
          <p:cNvPicPr preferRelativeResize="0"/>
          <p:nvPr/>
        </p:nvPicPr>
        <p:blipFill>
          <a:blip r:embed="rId3">
            <a:alphaModFix/>
          </a:blip>
          <a:stretch>
            <a:fillRect/>
          </a:stretch>
        </p:blipFill>
        <p:spPr>
          <a:xfrm>
            <a:off x="280988" y="504825"/>
            <a:ext cx="8582025" cy="4133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 few of these transformations are worth discussing in more detail.</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UpdateStateByKey Operation</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updateStateByKey operation allows you to maintain arbitrary state while continuously updating it with new information. To use this, you will have to do two steps.</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AutoNum type="arabicPeriod"/>
            </a:pPr>
            <a:r>
              <a:rPr lang="en-GB" sz="1500">
                <a:solidFill>
                  <a:srgbClr val="000000"/>
                </a:solidFill>
                <a:highlight>
                  <a:srgbClr val="FFFFFF"/>
                </a:highlight>
                <a:latin typeface="Bookman Old Style"/>
                <a:ea typeface="Bookman Old Style"/>
                <a:cs typeface="Bookman Old Style"/>
                <a:sym typeface="Bookman Old Style"/>
              </a:rPr>
              <a:t>Define the state - The state can be an arbitrary data type.</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0"/>
              </a:spcBef>
              <a:spcAft>
                <a:spcPts val="0"/>
              </a:spcAft>
              <a:buClr>
                <a:srgbClr val="000000"/>
              </a:buClr>
              <a:buSzPts val="1500"/>
              <a:buFont typeface="Bookman Old Style"/>
              <a:buAutoNum type="arabicPeriod"/>
            </a:pPr>
            <a:r>
              <a:rPr lang="en-GB" sz="1500">
                <a:solidFill>
                  <a:srgbClr val="000000"/>
                </a:solidFill>
                <a:highlight>
                  <a:srgbClr val="FFFFFF"/>
                </a:highlight>
                <a:latin typeface="Bookman Old Style"/>
                <a:ea typeface="Bookman Old Style"/>
                <a:cs typeface="Bookman Old Style"/>
                <a:sym typeface="Bookman Old Style"/>
              </a:rPr>
              <a:t>Define the state update function - Specify with a function how to update the state using the previous state and the new values from an input stream.</a:t>
            </a:r>
            <a:endParaRPr sz="1050">
              <a:solidFill>
                <a:srgbClr val="1D1F22"/>
              </a:solidFill>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idx="4294967295" type="body"/>
          </p:nvPr>
        </p:nvSpPr>
        <p:spPr>
          <a:xfrm>
            <a:off x="311700" y="227800"/>
            <a:ext cx="8520600" cy="4640100"/>
          </a:xfrm>
          <a:prstGeom prst="rect">
            <a:avLst/>
          </a:prstGeom>
        </p:spPr>
        <p:txBody>
          <a:bodyPr anchorCtr="0" anchor="t" bIns="91425" lIns="91425" spcFirstLastPara="1" rIns="91425" wrap="square" tIns="91425">
            <a:normAutofit lnSpcReduction="10000"/>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Transform Operation</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transform operation (along with its variations like transformWith) allows arbitrary RDD-to-RDD functions to be applied on a DStream.</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 It can be used to apply any RDD operation that is not exposed in the DStream API. For example, the functionality of joining every batch in a data stream with another dataset is not directly exposed in the DStream API.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However, you can easily use transform to do this. This enables very powerful possibilities.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For example, one can do real-time data cleaning by joining the input data stream with precomputed spam information (maybe generated with Spark as well) and then filtering based on it.</a:t>
            </a:r>
            <a:endParaRPr b="1" sz="1350">
              <a:solidFill>
                <a:srgbClr val="000000"/>
              </a:solidFill>
              <a:latin typeface="Roboto"/>
              <a:ea typeface="Roboto"/>
              <a:cs typeface="Roboto"/>
              <a:sym typeface="Roboto"/>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41"/>
          <p:cNvPicPr preferRelativeResize="0"/>
          <p:nvPr/>
        </p:nvPicPr>
        <p:blipFill>
          <a:blip r:embed="rId3">
            <a:alphaModFix/>
          </a:blip>
          <a:stretch>
            <a:fillRect/>
          </a:stretch>
        </p:blipFill>
        <p:spPr>
          <a:xfrm>
            <a:off x="843541" y="2006841"/>
            <a:ext cx="7456925" cy="112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lnSpc>
                <a:spcPct val="120000"/>
              </a:lnSpc>
              <a:spcBef>
                <a:spcPts val="900"/>
              </a:spcBef>
              <a:spcAft>
                <a:spcPts val="600"/>
              </a:spcAft>
              <a:buNone/>
            </a:pPr>
            <a:r>
              <a:rPr lang="en-GB">
                <a:solidFill>
                  <a:srgbClr val="000000"/>
                </a:solidFill>
              </a:rPr>
              <a:t>Overview</a:t>
            </a:r>
            <a:endParaRPr>
              <a:solidFill>
                <a:srgbClr val="000000"/>
              </a:solidFill>
            </a:endParaRPr>
          </a:p>
        </p:txBody>
      </p:sp>
      <p:sp>
        <p:nvSpPr>
          <p:cNvPr id="75" name="Google Shape;75;p15"/>
          <p:cNvSpPr txBox="1"/>
          <p:nvPr>
            <p:ph idx="1" type="body"/>
          </p:nvPr>
        </p:nvSpPr>
        <p:spPr>
          <a:xfrm>
            <a:off x="311700" y="1388125"/>
            <a:ext cx="8520600" cy="33789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Spark Streaming is an extension of the core Spark API that enables scalable, high-throughput, fault-tolerant stream processing of live data streams.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Data can be ingested from many sources like Kafka, Kinesis, or TCP sockets, and can be processed using complex algorithms expressed with high-level functions like map, reduce, join and window.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0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Finally, processed data can be pushed out to filesystems, databases, and live dashboards. In fact, you can apply Spark’s machine learning and graph processing algorithms on data streams.</a:t>
            </a:r>
            <a:endParaRPr sz="1500">
              <a:solidFill>
                <a:srgbClr val="000000"/>
              </a:solidFill>
              <a:latin typeface="Bookman Old Style"/>
              <a:ea typeface="Bookman Old Style"/>
              <a:cs typeface="Bookman Old Style"/>
              <a:sym typeface="Bookman Old Styl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Window Operations</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Spark Streaming also provides windowed computations, which allow you to apply transformations over a sliding window of data.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following figure illustrates this sliding window.</a:t>
            </a:r>
            <a:endParaRPr/>
          </a:p>
        </p:txBody>
      </p:sp>
      <p:pic>
        <p:nvPicPr>
          <p:cNvPr id="229" name="Google Shape;229;p42"/>
          <p:cNvPicPr preferRelativeResize="0"/>
          <p:nvPr/>
        </p:nvPicPr>
        <p:blipFill>
          <a:blip r:embed="rId3">
            <a:alphaModFix/>
          </a:blip>
          <a:stretch>
            <a:fillRect/>
          </a:stretch>
        </p:blipFill>
        <p:spPr>
          <a:xfrm>
            <a:off x="1587225" y="2333750"/>
            <a:ext cx="5969549" cy="2330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3"/>
          <p:cNvSpPr txBox="1"/>
          <p:nvPr>
            <p:ph idx="4294967295" type="body"/>
          </p:nvPr>
        </p:nvSpPr>
        <p:spPr>
          <a:xfrm>
            <a:off x="311700" y="-100"/>
            <a:ext cx="8520600" cy="5143500"/>
          </a:xfrm>
          <a:prstGeom prst="rect">
            <a:avLst/>
          </a:prstGeom>
        </p:spPr>
        <p:txBody>
          <a:bodyPr anchorCtr="0" anchor="t" bIns="91425" lIns="91425" spcFirstLastPara="1" rIns="91425" wrap="square" tIns="91425">
            <a:no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This shows that any window operation needs to specify two parameters.</a:t>
            </a:r>
            <a:endParaRPr sz="1500">
              <a:solidFill>
                <a:srgbClr val="000000"/>
              </a:solidFill>
              <a:highlight>
                <a:srgbClr val="FFFFFF"/>
              </a:highlight>
              <a:latin typeface="Bookman Old Style"/>
              <a:ea typeface="Bookman Old Style"/>
              <a:cs typeface="Bookman Old Style"/>
              <a:sym typeface="Bookman Old Style"/>
            </a:endParaRPr>
          </a:p>
          <a:p>
            <a:pPr indent="-323850" lvl="1" marL="9144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window length - The duration of the window (3 in the figure).</a:t>
            </a:r>
            <a:endParaRPr sz="1500">
              <a:solidFill>
                <a:srgbClr val="000000"/>
              </a:solidFill>
              <a:highlight>
                <a:srgbClr val="FFFFFF"/>
              </a:highlight>
              <a:latin typeface="Bookman Old Style"/>
              <a:ea typeface="Bookman Old Style"/>
              <a:cs typeface="Bookman Old Style"/>
              <a:sym typeface="Bookman Old Style"/>
            </a:endParaRPr>
          </a:p>
          <a:p>
            <a:pPr indent="-323850" lvl="1" marL="9144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sliding interval - The interval at which the window operation is performed (2 in the figure).</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These two parameters must be multiples of the batch interval of the source DStream.</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Let’s illustrate the window operations with an example. Say, you want to extend the </a:t>
            </a:r>
            <a:r>
              <a:rPr lang="en-GB" sz="1500">
                <a:solidFill>
                  <a:srgbClr val="000000"/>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val="tx"/>
                    </a:ext>
                  </a:extLst>
                </a:hlinkClick>
              </a:rPr>
              <a:t>earlier example</a:t>
            </a:r>
            <a:r>
              <a:rPr lang="en-GB" sz="1500">
                <a:solidFill>
                  <a:srgbClr val="000000"/>
                </a:solidFill>
                <a:highlight>
                  <a:srgbClr val="FFFFFF"/>
                </a:highlight>
                <a:latin typeface="Bookman Old Style"/>
                <a:ea typeface="Bookman Old Style"/>
                <a:cs typeface="Bookman Old Style"/>
                <a:sym typeface="Bookman Old Style"/>
              </a:rPr>
              <a:t> by generating word counts over the last 30 seconds of data, every 10 seconds.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To do this, we have to apply the reduceByKey operation on the pairs DStream of (word, 1) pairs over the last 30 seconds of data. This is done using the operation reduceByKeyAndWindow.</a:t>
            </a:r>
            <a:endParaRPr sz="1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4"/>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457200" marR="0" rtl="0" algn="l">
              <a:lnSpc>
                <a:spcPct val="150000"/>
              </a:lnSpc>
              <a:spcBef>
                <a:spcPts val="12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0" lvl="0" marL="457200" marR="0" rtl="0" algn="l">
              <a:lnSpc>
                <a:spcPct val="150000"/>
              </a:lnSpc>
              <a:spcBef>
                <a:spcPts val="12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Some of the common window operations are as follows. All of these operations take the said two parameters - windowLength and slideInterval.</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40" name="Google Shape;240;p44"/>
          <p:cNvPicPr preferRelativeResize="0"/>
          <p:nvPr/>
        </p:nvPicPr>
        <p:blipFill>
          <a:blip r:embed="rId3">
            <a:alphaModFix/>
          </a:blip>
          <a:stretch>
            <a:fillRect/>
          </a:stretch>
        </p:blipFill>
        <p:spPr>
          <a:xfrm>
            <a:off x="1162050" y="995888"/>
            <a:ext cx="6819900" cy="561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45"/>
          <p:cNvPicPr preferRelativeResize="0"/>
          <p:nvPr/>
        </p:nvPicPr>
        <p:blipFill>
          <a:blip r:embed="rId3">
            <a:alphaModFix/>
          </a:blip>
          <a:stretch>
            <a:fillRect/>
          </a:stretch>
        </p:blipFill>
        <p:spPr>
          <a:xfrm>
            <a:off x="276225" y="509588"/>
            <a:ext cx="8591550" cy="4124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46"/>
          <p:cNvPicPr preferRelativeResize="0"/>
          <p:nvPr/>
        </p:nvPicPr>
        <p:blipFill>
          <a:blip r:embed="rId3">
            <a:alphaModFix/>
          </a:blip>
          <a:stretch>
            <a:fillRect/>
          </a:stretch>
        </p:blipFill>
        <p:spPr>
          <a:xfrm>
            <a:off x="280988" y="990600"/>
            <a:ext cx="8582025" cy="3162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lnSpc>
                <a:spcPct val="136363"/>
              </a:lnSpc>
              <a:spcBef>
                <a:spcPts val="0"/>
              </a:spcBef>
              <a:spcAft>
                <a:spcPts val="200"/>
              </a:spcAft>
              <a:buNone/>
            </a:pPr>
            <a:r>
              <a:rPr lang="en-GB">
                <a:solidFill>
                  <a:srgbClr val="000000"/>
                </a:solidFill>
              </a:rPr>
              <a:t>Join Operations</a:t>
            </a:r>
            <a:endParaRPr b="1" sz="1350">
              <a:solidFill>
                <a:srgbClr val="1D1F22"/>
              </a:solidFill>
              <a:latin typeface="Roboto"/>
              <a:ea typeface="Roboto"/>
              <a:cs typeface="Roboto"/>
              <a:sym typeface="Roboto"/>
            </a:endParaRPr>
          </a:p>
        </p:txBody>
      </p:sp>
      <p:sp>
        <p:nvSpPr>
          <p:cNvPr id="256" name="Google Shape;256;p4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Finally, its worth highlighting how easily you can perform different kinds of joins in Spark Streaming.</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Stream-stream joins</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Streams can be very easily joined with other streams.</a:t>
            </a:r>
            <a:endParaRPr sz="1050">
              <a:solidFill>
                <a:srgbClr val="1D1F22"/>
              </a:solidFill>
              <a:latin typeface="Roboto"/>
              <a:ea typeface="Roboto"/>
              <a:cs typeface="Roboto"/>
              <a:sym typeface="Roboto"/>
            </a:endParaRPr>
          </a:p>
          <a:p>
            <a:pPr indent="0" lvl="0" marL="0" rtl="0" algn="l">
              <a:spcBef>
                <a:spcPts val="1200"/>
              </a:spcBef>
              <a:spcAft>
                <a:spcPts val="1200"/>
              </a:spcAft>
              <a:buNone/>
            </a:pPr>
            <a:r>
              <a:t/>
            </a:r>
            <a:endParaRPr/>
          </a:p>
        </p:txBody>
      </p:sp>
      <p:pic>
        <p:nvPicPr>
          <p:cNvPr id="257" name="Google Shape;257;p47"/>
          <p:cNvPicPr preferRelativeResize="0"/>
          <p:nvPr/>
        </p:nvPicPr>
        <p:blipFill>
          <a:blip r:embed="rId3">
            <a:alphaModFix/>
          </a:blip>
          <a:stretch>
            <a:fillRect/>
          </a:stretch>
        </p:blipFill>
        <p:spPr>
          <a:xfrm>
            <a:off x="2748825" y="3401700"/>
            <a:ext cx="3646350" cy="1034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8"/>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Here, in each batch interval, the RDD generated by stream1 will be joined with the RDD generated by stream2.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You can also do leftOuterJoin, rightOuterJoin, fullOuterJoin.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Furthermore, it is often very useful to do joins over windows of the streams. That is pretty easy as well.</a:t>
            </a:r>
            <a:endParaRPr/>
          </a:p>
        </p:txBody>
      </p:sp>
      <p:pic>
        <p:nvPicPr>
          <p:cNvPr id="263" name="Google Shape;263;p48"/>
          <p:cNvPicPr preferRelativeResize="0"/>
          <p:nvPr/>
        </p:nvPicPr>
        <p:blipFill>
          <a:blip r:embed="rId3">
            <a:alphaModFix/>
          </a:blip>
          <a:stretch>
            <a:fillRect/>
          </a:stretch>
        </p:blipFill>
        <p:spPr>
          <a:xfrm>
            <a:off x="2108563" y="2941175"/>
            <a:ext cx="4926875" cy="931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9"/>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Stream-dataset joins</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This has already been shown earlier while explain DStream.transform operation.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Here is yet another example of joining a windowed stream with a dataset.</a:t>
            </a:r>
            <a:endParaRPr sz="1050">
              <a:solidFill>
                <a:srgbClr val="1D1F22"/>
              </a:solidFill>
              <a:latin typeface="Roboto"/>
              <a:ea typeface="Roboto"/>
              <a:cs typeface="Roboto"/>
              <a:sym typeface="Roboto"/>
            </a:endParaRPr>
          </a:p>
        </p:txBody>
      </p:sp>
      <p:pic>
        <p:nvPicPr>
          <p:cNvPr id="269" name="Google Shape;269;p49"/>
          <p:cNvPicPr preferRelativeResize="0"/>
          <p:nvPr/>
        </p:nvPicPr>
        <p:blipFill>
          <a:blip r:embed="rId3">
            <a:alphaModFix/>
          </a:blip>
          <a:stretch>
            <a:fillRect/>
          </a:stretch>
        </p:blipFill>
        <p:spPr>
          <a:xfrm>
            <a:off x="1253478" y="2641603"/>
            <a:ext cx="6637050" cy="979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0"/>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Output Operations on DStreams</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Output operations allow DStream’s data to be pushed out to external systems like a database or a file systems.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Since the output operations actually allow the transformed data to be consumed by external systems, they trigger the actual execution of all the DStream transformations (similar to actions for RDDs).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Currently, the following output operations are defined:</a:t>
            </a:r>
            <a:endParaRPr b="1">
              <a:solidFill>
                <a:srgbClr val="1D1F22"/>
              </a:solidFill>
              <a:latin typeface="Roboto"/>
              <a:ea typeface="Roboto"/>
              <a:cs typeface="Roboto"/>
              <a:sym typeface="Roboto"/>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51"/>
          <p:cNvPicPr preferRelativeResize="0"/>
          <p:nvPr/>
        </p:nvPicPr>
        <p:blipFill>
          <a:blip r:embed="rId3">
            <a:alphaModFix/>
          </a:blip>
          <a:stretch>
            <a:fillRect/>
          </a:stretch>
        </p:blipFill>
        <p:spPr>
          <a:xfrm>
            <a:off x="427825" y="152400"/>
            <a:ext cx="8288344"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marR="0" rtl="0" algn="l">
              <a:lnSpc>
                <a:spcPct val="150000"/>
              </a:lnSpc>
              <a:spcBef>
                <a:spcPts val="12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Internally, it works as follows. Spark Streaming receives live input data streams and divides the data into batches, which are then processed by the Spark engine to generate the final stream of results in batches.</a:t>
            </a:r>
            <a:endParaRPr/>
          </a:p>
        </p:txBody>
      </p:sp>
      <p:pic>
        <p:nvPicPr>
          <p:cNvPr id="81" name="Google Shape;81;p16"/>
          <p:cNvPicPr preferRelativeResize="0"/>
          <p:nvPr/>
        </p:nvPicPr>
        <p:blipFill>
          <a:blip r:embed="rId3">
            <a:alphaModFix/>
          </a:blip>
          <a:stretch>
            <a:fillRect/>
          </a:stretch>
        </p:blipFill>
        <p:spPr>
          <a:xfrm>
            <a:off x="630413" y="214350"/>
            <a:ext cx="7883174" cy="29461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2"/>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DataFrame and SQL Operations</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You can easily use </a:t>
            </a:r>
            <a:r>
              <a:rPr lang="en-GB" sz="1500">
                <a:solidFill>
                  <a:srgbClr val="000000"/>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val="tx"/>
                    </a:ext>
                  </a:extLst>
                </a:hlinkClick>
              </a:rPr>
              <a:t>DataFrames and SQL</a:t>
            </a:r>
            <a:r>
              <a:rPr lang="en-GB" sz="1500">
                <a:solidFill>
                  <a:srgbClr val="000000"/>
                </a:solidFill>
                <a:highlight>
                  <a:srgbClr val="FFFFFF"/>
                </a:highlight>
                <a:latin typeface="Bookman Old Style"/>
                <a:ea typeface="Bookman Old Style"/>
                <a:cs typeface="Bookman Old Style"/>
                <a:sym typeface="Bookman Old Style"/>
              </a:rPr>
              <a:t> operations on streaming data.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You have to create a SparkSession using the SparkContext that the StreamingContext is using. Furthermore, this has to done such that it can be restarted on driver failures.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This is done by creating a lazily instantiated singleton instance of SparkSession. This is shown in the following example.</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 It modifies the earlier </a:t>
            </a:r>
            <a:r>
              <a:rPr lang="en-GB" sz="1500">
                <a:solidFill>
                  <a:srgbClr val="000000"/>
                </a:solidFill>
                <a:highlight>
                  <a:srgbClr val="FFFFFF"/>
                </a:highlight>
                <a:uFill>
                  <a:noFill/>
                </a:uFill>
                <a:latin typeface="Bookman Old Style"/>
                <a:ea typeface="Bookman Old Style"/>
                <a:cs typeface="Bookman Old Style"/>
                <a:sym typeface="Bookman Old Style"/>
                <a:hlinkClick r:id="rId4">
                  <a:extLst>
                    <a:ext uri="{A12FA001-AC4F-418D-AE19-62706E023703}">
                      <ahyp:hlinkClr val="tx"/>
                    </a:ext>
                  </a:extLst>
                </a:hlinkClick>
              </a:rPr>
              <a:t>word count example</a:t>
            </a:r>
            <a:r>
              <a:rPr lang="en-GB" sz="1500">
                <a:solidFill>
                  <a:srgbClr val="000000"/>
                </a:solidFill>
                <a:highlight>
                  <a:srgbClr val="FFFFFF"/>
                </a:highlight>
                <a:latin typeface="Bookman Old Style"/>
                <a:ea typeface="Bookman Old Style"/>
                <a:cs typeface="Bookman Old Style"/>
                <a:sym typeface="Bookman Old Style"/>
              </a:rPr>
              <a:t> to generate word counts using DataFrames and SQL. Each RDD is converted to a DataFrame, registered as a temporary table and then queried using SQL.</a:t>
            </a:r>
            <a:endParaRPr sz="1100">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53"/>
          <p:cNvPicPr preferRelativeResize="0"/>
          <p:nvPr/>
        </p:nvPicPr>
        <p:blipFill>
          <a:blip r:embed="rId3">
            <a:alphaModFix/>
          </a:blip>
          <a:stretch>
            <a:fillRect/>
          </a:stretch>
        </p:blipFill>
        <p:spPr>
          <a:xfrm>
            <a:off x="1733550" y="285750"/>
            <a:ext cx="5676900" cy="4572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54"/>
          <p:cNvPicPr preferRelativeResize="0"/>
          <p:nvPr/>
        </p:nvPicPr>
        <p:blipFill>
          <a:blip r:embed="rId3">
            <a:alphaModFix/>
          </a:blip>
          <a:stretch>
            <a:fillRect/>
          </a:stretch>
        </p:blipFill>
        <p:spPr>
          <a:xfrm>
            <a:off x="718725" y="1481200"/>
            <a:ext cx="7706549" cy="2181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lnSpc>
                <a:spcPct val="120000"/>
              </a:lnSpc>
              <a:spcBef>
                <a:spcPts val="900"/>
              </a:spcBef>
              <a:spcAft>
                <a:spcPts val="400"/>
              </a:spcAft>
              <a:buNone/>
            </a:pPr>
            <a:r>
              <a:rPr lang="en-GB">
                <a:solidFill>
                  <a:srgbClr val="000000"/>
                </a:solidFill>
              </a:rPr>
              <a:t>Accumulators, Broadcast Variables, and Checkpoints</a:t>
            </a:r>
            <a:endParaRPr/>
          </a:p>
        </p:txBody>
      </p:sp>
      <p:sp>
        <p:nvSpPr>
          <p:cNvPr id="300" name="Google Shape;300;p5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Accumulators and Broadcast variables cannot be recovered from checkpoint in Spark Streaming.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If you enable checkpointing and use </a:t>
            </a:r>
            <a:r>
              <a:rPr lang="en-GB" sz="1500">
                <a:solidFill>
                  <a:srgbClr val="000000"/>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val="tx"/>
                    </a:ext>
                  </a:extLst>
                </a:hlinkClick>
              </a:rPr>
              <a:t>Accum</a:t>
            </a:r>
            <a:r>
              <a:rPr lang="en-GB" sz="1500">
                <a:solidFill>
                  <a:srgbClr val="000000"/>
                </a:solidFill>
                <a:highlight>
                  <a:srgbClr val="FFFFFF"/>
                </a:highlight>
                <a:latin typeface="Bookman Old Style"/>
                <a:ea typeface="Bookman Old Style"/>
                <a:cs typeface="Bookman Old Style"/>
                <a:sym typeface="Bookman Old Style"/>
              </a:rPr>
              <a:t>ulators or Broadcast variables as well, you’ll have to create lazily instantiated singleton instances for Accumulators and Broadcast variables so that they can be re-instantiated after the driver restarts on failure.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This is shown in the following example.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56"/>
          <p:cNvPicPr preferRelativeResize="0"/>
          <p:nvPr/>
        </p:nvPicPr>
        <p:blipFill>
          <a:blip r:embed="rId3">
            <a:alphaModFix/>
          </a:blip>
          <a:stretch>
            <a:fillRect/>
          </a:stretch>
        </p:blipFill>
        <p:spPr>
          <a:xfrm>
            <a:off x="1757750" y="152400"/>
            <a:ext cx="5628507" cy="48387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lnSpc>
                <a:spcPct val="120000"/>
              </a:lnSpc>
              <a:spcBef>
                <a:spcPts val="900"/>
              </a:spcBef>
              <a:spcAft>
                <a:spcPts val="400"/>
              </a:spcAft>
              <a:buNone/>
            </a:pPr>
            <a:r>
              <a:rPr lang="en-GB">
                <a:solidFill>
                  <a:srgbClr val="000000"/>
                </a:solidFill>
              </a:rPr>
              <a:t>Deploying Applications</a:t>
            </a:r>
            <a:endParaRPr/>
          </a:p>
        </p:txBody>
      </p:sp>
      <p:sp>
        <p:nvSpPr>
          <p:cNvPr id="311" name="Google Shape;311;p5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sz="1500">
                <a:solidFill>
                  <a:srgbClr val="000000"/>
                </a:solidFill>
                <a:latin typeface="Bookman Old Style"/>
                <a:ea typeface="Bookman Old Style"/>
                <a:cs typeface="Bookman Old Style"/>
                <a:sym typeface="Bookman Old Style"/>
              </a:rPr>
              <a:t>This section discusses the steps to deploy a Spark Streaming application.</a:t>
            </a:r>
            <a:endParaRPr sz="1500">
              <a:solidFill>
                <a:srgbClr val="000000"/>
              </a:solidFill>
              <a:latin typeface="Bookman Old Style"/>
              <a:ea typeface="Bookman Old Style"/>
              <a:cs typeface="Bookman Old Style"/>
              <a:sym typeface="Bookman Old Style"/>
            </a:endParaRPr>
          </a:p>
          <a:p>
            <a:pPr indent="0" lvl="0" marL="76200" rtl="0" algn="l">
              <a:lnSpc>
                <a:spcPct val="150000"/>
              </a:lnSpc>
              <a:spcBef>
                <a:spcPts val="1200"/>
              </a:spcBef>
              <a:spcAft>
                <a:spcPts val="0"/>
              </a:spcAft>
              <a:buNone/>
            </a:pPr>
            <a:r>
              <a:rPr b="1" lang="en-GB" sz="1500">
                <a:solidFill>
                  <a:srgbClr val="000000"/>
                </a:solidFill>
                <a:latin typeface="Bookman Old Style"/>
                <a:ea typeface="Bookman Old Style"/>
                <a:cs typeface="Bookman Old Style"/>
                <a:sym typeface="Bookman Old Style"/>
              </a:rPr>
              <a:t>Requirements</a:t>
            </a:r>
            <a:endParaRPr b="1" sz="1500">
              <a:solidFill>
                <a:srgbClr val="000000"/>
              </a:solidFill>
              <a:latin typeface="Bookman Old Style"/>
              <a:ea typeface="Bookman Old Style"/>
              <a:cs typeface="Bookman Old Style"/>
              <a:sym typeface="Bookman Old Style"/>
            </a:endParaRPr>
          </a:p>
          <a:p>
            <a:pPr indent="0" lvl="0" marL="0" rtl="0" algn="l">
              <a:lnSpc>
                <a:spcPct val="150000"/>
              </a:lnSpc>
              <a:spcBef>
                <a:spcPts val="400"/>
              </a:spcBef>
              <a:spcAft>
                <a:spcPts val="0"/>
              </a:spcAft>
              <a:buNone/>
            </a:pPr>
            <a:r>
              <a:rPr lang="en-GB" sz="1500">
                <a:solidFill>
                  <a:srgbClr val="000000"/>
                </a:solidFill>
                <a:latin typeface="Bookman Old Style"/>
                <a:ea typeface="Bookman Old Style"/>
                <a:cs typeface="Bookman Old Style"/>
                <a:sym typeface="Bookman Old Style"/>
              </a:rPr>
              <a:t>To run a Spark Streaming applications, you need to have the following.</a:t>
            </a:r>
            <a:endParaRPr sz="1500">
              <a:solidFill>
                <a:srgbClr val="000000"/>
              </a:solidFill>
              <a:latin typeface="Bookman Old Style"/>
              <a:ea typeface="Bookman Old Style"/>
              <a:cs typeface="Bookman Old Style"/>
              <a:sym typeface="Bookman Old Style"/>
            </a:endParaRPr>
          </a:p>
          <a:p>
            <a:pPr indent="-323850" lvl="0" marL="698500" rtl="0" algn="l">
              <a:lnSpc>
                <a:spcPct val="150000"/>
              </a:lnSpc>
              <a:spcBef>
                <a:spcPts val="1200"/>
              </a:spcBef>
              <a:spcAft>
                <a:spcPts val="0"/>
              </a:spcAft>
              <a:buClr>
                <a:srgbClr val="000000"/>
              </a:buClr>
              <a:buSzPts val="1500"/>
              <a:buFont typeface="Bookman Old Style"/>
              <a:buChar char="●"/>
            </a:pPr>
            <a:r>
              <a:rPr i="1" lang="en-GB" sz="1500">
                <a:solidFill>
                  <a:srgbClr val="000000"/>
                </a:solidFill>
                <a:latin typeface="Bookman Old Style"/>
                <a:ea typeface="Bookman Old Style"/>
                <a:cs typeface="Bookman Old Style"/>
                <a:sym typeface="Bookman Old Style"/>
              </a:rPr>
              <a:t>Cluster with a cluster manager</a:t>
            </a:r>
            <a:r>
              <a:rPr lang="en-GB" sz="1500">
                <a:solidFill>
                  <a:srgbClr val="000000"/>
                </a:solidFill>
                <a:latin typeface="Bookman Old Style"/>
                <a:ea typeface="Bookman Old Style"/>
                <a:cs typeface="Bookman Old Style"/>
                <a:sym typeface="Bookman Old Style"/>
              </a:rPr>
              <a:t> - This is the general requirement of any Spark application, and discussed in detail in the deployment guide.</a:t>
            </a:r>
            <a:endParaRPr sz="1500">
              <a:solidFill>
                <a:srgbClr val="000000"/>
              </a:solidFill>
              <a:latin typeface="Bookman Old Style"/>
              <a:ea typeface="Bookman Old Style"/>
              <a:cs typeface="Bookman Old Style"/>
              <a:sym typeface="Bookman Old Styl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8"/>
          <p:cNvSpPr txBox="1"/>
          <p:nvPr>
            <p:ph idx="4294967295" type="body"/>
          </p:nvPr>
        </p:nvSpPr>
        <p:spPr>
          <a:xfrm>
            <a:off x="311700" y="131875"/>
            <a:ext cx="8520600" cy="4891500"/>
          </a:xfrm>
          <a:prstGeom prst="rect">
            <a:avLst/>
          </a:prstGeom>
        </p:spPr>
        <p:txBody>
          <a:bodyPr anchorCtr="0" anchor="t" bIns="91425" lIns="91425" spcFirstLastPara="1" rIns="91425" wrap="square" tIns="91425">
            <a:normAutofit/>
          </a:bodyPr>
          <a:lstStyle/>
          <a:p>
            <a:pPr indent="-323850" lvl="0" marL="698500" rtl="0" algn="l">
              <a:lnSpc>
                <a:spcPct val="150000"/>
              </a:lnSpc>
              <a:spcBef>
                <a:spcPts val="1000"/>
              </a:spcBef>
              <a:spcAft>
                <a:spcPts val="0"/>
              </a:spcAft>
              <a:buClr>
                <a:srgbClr val="1D1F22"/>
              </a:buClr>
              <a:buSzPts val="1500"/>
              <a:buFont typeface="Roboto"/>
              <a:buChar char="●"/>
            </a:pPr>
            <a:r>
              <a:rPr i="1" lang="en-GB" sz="1500">
                <a:solidFill>
                  <a:srgbClr val="1D1F22"/>
                </a:solidFill>
                <a:latin typeface="Bookman Old Style"/>
                <a:ea typeface="Bookman Old Style"/>
                <a:cs typeface="Bookman Old Style"/>
                <a:sym typeface="Bookman Old Style"/>
              </a:rPr>
              <a:t>Package the application JAR</a:t>
            </a:r>
            <a:r>
              <a:rPr lang="en-GB" sz="1500">
                <a:solidFill>
                  <a:srgbClr val="1D1F22"/>
                </a:solidFill>
                <a:latin typeface="Bookman Old Style"/>
                <a:ea typeface="Bookman Old Style"/>
                <a:cs typeface="Bookman Old Style"/>
                <a:sym typeface="Bookman Old Style"/>
              </a:rPr>
              <a:t> - You have to compile your streaming application into a JAR. If you are using </a:t>
            </a:r>
            <a:r>
              <a:rPr lang="en-GB" sz="1500">
                <a:solidFill>
                  <a:srgbClr val="1D1F22"/>
                </a:solidFill>
                <a:highlight>
                  <a:srgbClr val="FFFFFF"/>
                </a:highlight>
                <a:latin typeface="Bookman Old Style"/>
                <a:ea typeface="Bookman Old Style"/>
                <a:cs typeface="Bookman Old Style"/>
                <a:sym typeface="Bookman Old Style"/>
              </a:rPr>
              <a:t>spark-submit</a:t>
            </a:r>
            <a:r>
              <a:rPr lang="en-GB" sz="1500">
                <a:solidFill>
                  <a:srgbClr val="1D1F22"/>
                </a:solidFill>
                <a:latin typeface="Bookman Old Style"/>
                <a:ea typeface="Bookman Old Style"/>
                <a:cs typeface="Bookman Old Style"/>
                <a:sym typeface="Bookman Old Style"/>
              </a:rPr>
              <a:t> to start the application, then you will not need to provide Spark and Spark Streaming in the JAR. However, if your application uses advanced sources (e.g. Kafka), then you will have to package the extra artifact they link to, along with their dependencies, in the JAR that is used to deploy the application. For example, an application using </a:t>
            </a:r>
            <a:r>
              <a:rPr lang="en-GB" sz="1500">
                <a:solidFill>
                  <a:srgbClr val="444444"/>
                </a:solidFill>
                <a:highlight>
                  <a:srgbClr val="FFFFFF"/>
                </a:highlight>
                <a:latin typeface="Bookman Old Style"/>
                <a:ea typeface="Bookman Old Style"/>
                <a:cs typeface="Bookman Old Style"/>
                <a:sym typeface="Bookman Old Style"/>
              </a:rPr>
              <a:t>KafkaUtils</a:t>
            </a:r>
            <a:r>
              <a:rPr lang="en-GB" sz="1500">
                <a:solidFill>
                  <a:srgbClr val="1D1F22"/>
                </a:solidFill>
                <a:latin typeface="Bookman Old Style"/>
                <a:ea typeface="Bookman Old Style"/>
                <a:cs typeface="Bookman Old Style"/>
                <a:sym typeface="Bookman Old Style"/>
              </a:rPr>
              <a:t> will have to include </a:t>
            </a:r>
            <a:r>
              <a:rPr lang="en-GB" sz="1500">
                <a:solidFill>
                  <a:srgbClr val="444444"/>
                </a:solidFill>
                <a:highlight>
                  <a:srgbClr val="FFFFFF"/>
                </a:highlight>
                <a:latin typeface="Bookman Old Style"/>
                <a:ea typeface="Bookman Old Style"/>
                <a:cs typeface="Bookman Old Style"/>
                <a:sym typeface="Bookman Old Style"/>
              </a:rPr>
              <a:t>spark-streaming-kafka-0-10_2.12</a:t>
            </a:r>
            <a:r>
              <a:rPr lang="en-GB" sz="1500">
                <a:solidFill>
                  <a:srgbClr val="1D1F22"/>
                </a:solidFill>
                <a:latin typeface="Bookman Old Style"/>
                <a:ea typeface="Bookman Old Style"/>
                <a:cs typeface="Bookman Old Style"/>
                <a:sym typeface="Bookman Old Style"/>
              </a:rPr>
              <a:t> and all its transitive dependencies in the application JAR.</a:t>
            </a:r>
            <a:endParaRPr sz="1500">
              <a:solidFill>
                <a:srgbClr val="1D1F22"/>
              </a:solidFill>
              <a:latin typeface="Bookman Old Style"/>
              <a:ea typeface="Bookman Old Style"/>
              <a:cs typeface="Bookman Old Style"/>
              <a:sym typeface="Bookman Old Style"/>
            </a:endParaRPr>
          </a:p>
          <a:p>
            <a:pPr indent="-323850" lvl="0" marL="698500" rtl="0" algn="l">
              <a:lnSpc>
                <a:spcPct val="150000"/>
              </a:lnSpc>
              <a:spcBef>
                <a:spcPts val="1600"/>
              </a:spcBef>
              <a:spcAft>
                <a:spcPts val="1600"/>
              </a:spcAft>
              <a:buClr>
                <a:srgbClr val="1D1F22"/>
              </a:buClr>
              <a:buSzPts val="1500"/>
              <a:buFont typeface="Bookman Old Style"/>
              <a:buChar char="●"/>
            </a:pPr>
            <a:r>
              <a:rPr i="1" lang="en-GB" sz="1500">
                <a:solidFill>
                  <a:srgbClr val="1D1F22"/>
                </a:solidFill>
                <a:latin typeface="Bookman Old Style"/>
                <a:ea typeface="Bookman Old Style"/>
                <a:cs typeface="Bookman Old Style"/>
                <a:sym typeface="Bookman Old Style"/>
              </a:rPr>
              <a:t>Configuring sufficient memory for the executors</a:t>
            </a:r>
            <a:r>
              <a:rPr lang="en-GB" sz="1500">
                <a:solidFill>
                  <a:srgbClr val="1D1F22"/>
                </a:solidFill>
                <a:latin typeface="Bookman Old Style"/>
                <a:ea typeface="Bookman Old Style"/>
                <a:cs typeface="Bookman Old Style"/>
                <a:sym typeface="Bookman Old Style"/>
              </a:rPr>
              <a:t> - Since the received data must be stored in memory, the executors must be configured with sufficient memory to hold the received data. Note that if you are doing 10 minute window operations, the system has to keep at least last 10 minutes of data in memory. So the memory requirements for the application depends on the operations used in it.</a:t>
            </a:r>
            <a:endParaRPr sz="1500">
              <a:latin typeface="Bookman Old Style"/>
              <a:ea typeface="Bookman Old Style"/>
              <a:cs typeface="Bookman Old Style"/>
              <a:sym typeface="Bookman Old Styl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9"/>
          <p:cNvSpPr txBox="1"/>
          <p:nvPr>
            <p:ph idx="4294967295" type="body"/>
          </p:nvPr>
        </p:nvSpPr>
        <p:spPr>
          <a:xfrm>
            <a:off x="311700" y="95925"/>
            <a:ext cx="8520600" cy="4855800"/>
          </a:xfrm>
          <a:prstGeom prst="rect">
            <a:avLst/>
          </a:prstGeom>
        </p:spPr>
        <p:txBody>
          <a:bodyPr anchorCtr="0" anchor="t" bIns="91425" lIns="91425" spcFirstLastPara="1" rIns="91425" wrap="square" tIns="91425">
            <a:noAutofit/>
          </a:bodyPr>
          <a:lstStyle/>
          <a:p>
            <a:pPr indent="-323850" lvl="0" marL="698500" rtl="0" algn="l">
              <a:lnSpc>
                <a:spcPct val="150000"/>
              </a:lnSpc>
              <a:spcBef>
                <a:spcPts val="0"/>
              </a:spcBef>
              <a:spcAft>
                <a:spcPts val="0"/>
              </a:spcAft>
              <a:buClr>
                <a:srgbClr val="000000"/>
              </a:buClr>
              <a:buSzPts val="1500"/>
              <a:buFont typeface="Bookman Old Style"/>
              <a:buChar char="●"/>
            </a:pPr>
            <a:r>
              <a:rPr i="1" lang="en-GB" sz="1500">
                <a:solidFill>
                  <a:srgbClr val="000000"/>
                </a:solidFill>
                <a:latin typeface="Bookman Old Style"/>
                <a:ea typeface="Bookman Old Style"/>
                <a:cs typeface="Bookman Old Style"/>
                <a:sym typeface="Bookman Old Style"/>
              </a:rPr>
              <a:t>Configuring automatic restart of the application driver</a:t>
            </a:r>
            <a:r>
              <a:rPr lang="en-GB" sz="1500">
                <a:solidFill>
                  <a:srgbClr val="000000"/>
                </a:solidFill>
                <a:latin typeface="Bookman Old Style"/>
                <a:ea typeface="Bookman Old Style"/>
                <a:cs typeface="Bookman Old Style"/>
                <a:sym typeface="Bookman Old Style"/>
              </a:rPr>
              <a:t> - To automatically recover from a driver failure, the deployment infrastructure that is used to run the streaming application must monitor the driver process and relaunch the driver if it fails. Different cluster managers have different tools to achieve this.</a:t>
            </a:r>
            <a:endParaRPr sz="1500">
              <a:solidFill>
                <a:srgbClr val="000000"/>
              </a:solidFill>
              <a:latin typeface="Bookman Old Style"/>
              <a:ea typeface="Bookman Old Style"/>
              <a:cs typeface="Bookman Old Style"/>
              <a:sym typeface="Bookman Old Style"/>
            </a:endParaRPr>
          </a:p>
          <a:p>
            <a:pPr indent="-323850" lvl="1" marL="1397000" rtl="0" algn="l">
              <a:lnSpc>
                <a:spcPct val="150000"/>
              </a:lnSpc>
              <a:spcBef>
                <a:spcPts val="0"/>
              </a:spcBef>
              <a:spcAft>
                <a:spcPts val="0"/>
              </a:spcAft>
              <a:buClr>
                <a:srgbClr val="000000"/>
              </a:buClr>
              <a:buSzPts val="1500"/>
              <a:buFont typeface="Bookman Old Style"/>
              <a:buChar char="○"/>
            </a:pPr>
            <a:r>
              <a:rPr i="1" lang="en-GB" sz="1500">
                <a:solidFill>
                  <a:srgbClr val="000000"/>
                </a:solidFill>
                <a:latin typeface="Bookman Old Style"/>
                <a:ea typeface="Bookman Old Style"/>
                <a:cs typeface="Bookman Old Style"/>
                <a:sym typeface="Bookman Old Style"/>
              </a:rPr>
              <a:t>Spark Standalone</a:t>
            </a:r>
            <a:r>
              <a:rPr lang="en-GB" sz="1500">
                <a:solidFill>
                  <a:srgbClr val="000000"/>
                </a:solidFill>
                <a:latin typeface="Bookman Old Style"/>
                <a:ea typeface="Bookman Old Style"/>
                <a:cs typeface="Bookman Old Style"/>
                <a:sym typeface="Bookman Old Style"/>
              </a:rPr>
              <a:t> - A Spark application driver can be submitted to run within the Spark Standalone cluster (see cluster deploy mode), that is, the application driver itself runs on one of the worker nodes. Furthermore, the Standalone cluster manager can be instructed to </a:t>
            </a:r>
            <a:r>
              <a:rPr i="1" lang="en-GB" sz="1500">
                <a:solidFill>
                  <a:srgbClr val="000000"/>
                </a:solidFill>
                <a:latin typeface="Bookman Old Style"/>
                <a:ea typeface="Bookman Old Style"/>
                <a:cs typeface="Bookman Old Style"/>
                <a:sym typeface="Bookman Old Style"/>
              </a:rPr>
              <a:t>supervise</a:t>
            </a:r>
            <a:r>
              <a:rPr lang="en-GB" sz="1500">
                <a:solidFill>
                  <a:srgbClr val="000000"/>
                </a:solidFill>
                <a:latin typeface="Bookman Old Style"/>
                <a:ea typeface="Bookman Old Style"/>
                <a:cs typeface="Bookman Old Style"/>
                <a:sym typeface="Bookman Old Style"/>
              </a:rPr>
              <a:t> the driver, and relaunch it if the driver fails either due to non-zero exit code, or due to failure of the node running the driver. See </a:t>
            </a:r>
            <a:r>
              <a:rPr i="1" lang="en-GB" sz="1500">
                <a:solidFill>
                  <a:srgbClr val="000000"/>
                </a:solidFill>
                <a:latin typeface="Bookman Old Style"/>
                <a:ea typeface="Bookman Old Style"/>
                <a:cs typeface="Bookman Old Style"/>
                <a:sym typeface="Bookman Old Style"/>
              </a:rPr>
              <a:t>cluster mode</a:t>
            </a:r>
            <a:r>
              <a:rPr lang="en-GB" sz="1500">
                <a:solidFill>
                  <a:srgbClr val="000000"/>
                </a:solidFill>
                <a:latin typeface="Bookman Old Style"/>
                <a:ea typeface="Bookman Old Style"/>
                <a:cs typeface="Bookman Old Style"/>
                <a:sym typeface="Bookman Old Style"/>
              </a:rPr>
              <a:t> and </a:t>
            </a:r>
            <a:r>
              <a:rPr i="1" lang="en-GB" sz="1500">
                <a:solidFill>
                  <a:srgbClr val="000000"/>
                </a:solidFill>
                <a:latin typeface="Bookman Old Style"/>
                <a:ea typeface="Bookman Old Style"/>
                <a:cs typeface="Bookman Old Style"/>
                <a:sym typeface="Bookman Old Style"/>
              </a:rPr>
              <a:t>supervise</a:t>
            </a:r>
            <a:r>
              <a:rPr lang="en-GB" sz="1500">
                <a:solidFill>
                  <a:srgbClr val="000000"/>
                </a:solidFill>
                <a:latin typeface="Bookman Old Style"/>
                <a:ea typeface="Bookman Old Style"/>
                <a:cs typeface="Bookman Old Style"/>
                <a:sym typeface="Bookman Old Style"/>
              </a:rPr>
              <a:t> in the Spark Standalone guide for more details.</a:t>
            </a:r>
            <a:endParaRPr sz="1500">
              <a:solidFill>
                <a:srgbClr val="000000"/>
              </a:solidFill>
              <a:latin typeface="Bookman Old Style"/>
              <a:ea typeface="Bookman Old Style"/>
              <a:cs typeface="Bookman Old Style"/>
              <a:sym typeface="Bookman Old Style"/>
            </a:endParaRPr>
          </a:p>
          <a:p>
            <a:pPr indent="-323850" lvl="1" marL="1397000" rtl="0" algn="l">
              <a:lnSpc>
                <a:spcPct val="150000"/>
              </a:lnSpc>
              <a:spcBef>
                <a:spcPts val="0"/>
              </a:spcBef>
              <a:spcAft>
                <a:spcPts val="0"/>
              </a:spcAft>
              <a:buClr>
                <a:srgbClr val="000000"/>
              </a:buClr>
              <a:buSzPts val="1500"/>
              <a:buFont typeface="Bookman Old Style"/>
              <a:buChar char="○"/>
            </a:pPr>
            <a:r>
              <a:rPr i="1" lang="en-GB" sz="1500">
                <a:solidFill>
                  <a:srgbClr val="000000"/>
                </a:solidFill>
                <a:latin typeface="Bookman Old Style"/>
                <a:ea typeface="Bookman Old Style"/>
                <a:cs typeface="Bookman Old Style"/>
                <a:sym typeface="Bookman Old Style"/>
              </a:rPr>
              <a:t>YARN</a:t>
            </a:r>
            <a:r>
              <a:rPr lang="en-GB" sz="1500">
                <a:solidFill>
                  <a:srgbClr val="000000"/>
                </a:solidFill>
                <a:latin typeface="Bookman Old Style"/>
                <a:ea typeface="Bookman Old Style"/>
                <a:cs typeface="Bookman Old Style"/>
                <a:sym typeface="Bookman Old Style"/>
              </a:rPr>
              <a:t> - Yarn supports a similar mechanism for automatically restarting an application. Please refer to YARN documentation for more details.</a:t>
            </a:r>
            <a:endParaRPr sz="1500">
              <a:solidFill>
                <a:srgbClr val="000000"/>
              </a:solidFill>
              <a:latin typeface="Bookman Old Style"/>
              <a:ea typeface="Bookman Old Style"/>
              <a:cs typeface="Bookman Old Style"/>
              <a:sym typeface="Bookman Old Style"/>
            </a:endParaRPr>
          </a:p>
          <a:p>
            <a:pPr indent="-323850" lvl="1" marL="1397000" rtl="0" algn="l">
              <a:lnSpc>
                <a:spcPct val="150000"/>
              </a:lnSpc>
              <a:spcBef>
                <a:spcPts val="0"/>
              </a:spcBef>
              <a:spcAft>
                <a:spcPts val="0"/>
              </a:spcAft>
              <a:buClr>
                <a:srgbClr val="000000"/>
              </a:buClr>
              <a:buSzPts val="1500"/>
              <a:buFont typeface="Bookman Old Style"/>
              <a:buChar char="○"/>
            </a:pPr>
            <a:r>
              <a:rPr i="1" lang="en-GB" sz="1500">
                <a:solidFill>
                  <a:srgbClr val="000000"/>
                </a:solidFill>
                <a:latin typeface="Bookman Old Style"/>
                <a:ea typeface="Bookman Old Style"/>
                <a:cs typeface="Bookman Old Style"/>
                <a:sym typeface="Bookman Old Style"/>
              </a:rPr>
              <a:t>Mesos</a:t>
            </a:r>
            <a:r>
              <a:rPr lang="en-GB" sz="1500">
                <a:solidFill>
                  <a:srgbClr val="000000"/>
                </a:solidFill>
                <a:latin typeface="Bookman Old Style"/>
                <a:ea typeface="Bookman Old Style"/>
                <a:cs typeface="Bookman Old Style"/>
                <a:sym typeface="Bookman Old Style"/>
              </a:rPr>
              <a:t> - Marathon has been used to achieve this with Mesos.</a:t>
            </a:r>
            <a:endParaRPr sz="1500">
              <a:solidFill>
                <a:srgbClr val="000000"/>
              </a:solidFill>
              <a:latin typeface="Bookman Old Style"/>
              <a:ea typeface="Bookman Old Style"/>
              <a:cs typeface="Bookman Old Style"/>
              <a:sym typeface="Bookman Old Style"/>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60"/>
          <p:cNvSpPr txBox="1"/>
          <p:nvPr>
            <p:ph idx="4294967295" type="body"/>
          </p:nvPr>
        </p:nvSpPr>
        <p:spPr>
          <a:xfrm>
            <a:off x="311700" y="131875"/>
            <a:ext cx="8520600" cy="4891800"/>
          </a:xfrm>
          <a:prstGeom prst="rect">
            <a:avLst/>
          </a:prstGeom>
        </p:spPr>
        <p:txBody>
          <a:bodyPr anchorCtr="0" anchor="t" bIns="91425" lIns="91425" spcFirstLastPara="1" rIns="91425" wrap="square" tIns="91425">
            <a:noAutofit/>
          </a:bodyPr>
          <a:lstStyle/>
          <a:p>
            <a:pPr indent="-323850" lvl="0" marL="698500" marR="0" rtl="0" algn="l">
              <a:lnSpc>
                <a:spcPct val="150000"/>
              </a:lnSpc>
              <a:spcBef>
                <a:spcPts val="1000"/>
              </a:spcBef>
              <a:spcAft>
                <a:spcPts val="0"/>
              </a:spcAft>
              <a:buClr>
                <a:srgbClr val="1D1F22"/>
              </a:buClr>
              <a:buSzPts val="1500"/>
              <a:buFont typeface="Roboto"/>
              <a:buChar char="●"/>
            </a:pPr>
            <a:r>
              <a:rPr i="1" lang="en-GB" sz="1500">
                <a:solidFill>
                  <a:srgbClr val="1D1F22"/>
                </a:solidFill>
                <a:latin typeface="Bookman Old Style"/>
                <a:ea typeface="Bookman Old Style"/>
                <a:cs typeface="Bookman Old Style"/>
                <a:sym typeface="Bookman Old Style"/>
              </a:rPr>
              <a:t>Configuring checkpointing - If the stream application requires it, then a directory in the Hadoop API compatible fault-tolerant storage (e.g. HDFS, S3, etc.) must be configured as the checkpoint directory and the streaming application written in a way that checkpoint information can be used for failure recovery. See the checkpointing section for more details</a:t>
            </a:r>
            <a:endParaRPr i="1" sz="1500">
              <a:solidFill>
                <a:srgbClr val="1D1F22"/>
              </a:solidFill>
              <a:latin typeface="Bookman Old Style"/>
              <a:ea typeface="Bookman Old Style"/>
              <a:cs typeface="Bookman Old Style"/>
              <a:sym typeface="Bookman Old Style"/>
            </a:endParaRPr>
          </a:p>
          <a:p>
            <a:pPr indent="-323850" lvl="0" marL="698500" marR="0" rtl="0" algn="l">
              <a:lnSpc>
                <a:spcPct val="150000"/>
              </a:lnSpc>
              <a:spcBef>
                <a:spcPts val="1600"/>
              </a:spcBef>
              <a:spcAft>
                <a:spcPts val="1600"/>
              </a:spcAft>
              <a:buClr>
                <a:srgbClr val="1D1F22"/>
              </a:buClr>
              <a:buSzPts val="1500"/>
              <a:buFont typeface="Roboto"/>
              <a:buChar char="●"/>
            </a:pPr>
            <a:r>
              <a:rPr i="1" lang="en-GB" sz="1500">
                <a:solidFill>
                  <a:srgbClr val="1D1F22"/>
                </a:solidFill>
                <a:latin typeface="Bookman Old Style"/>
                <a:ea typeface="Bookman Old Style"/>
                <a:cs typeface="Bookman Old Style"/>
                <a:sym typeface="Bookman Old Style"/>
              </a:rPr>
              <a:t>Setting the max receiving rate - If the cluster resources is not large enough for the streaming application to process data as fast as it is being received, the receivers can be rate limited by setting a maximum rate limit in terms of records / sec. See the </a:t>
            </a:r>
            <a:r>
              <a:rPr i="1" lang="en-GB" sz="1500">
                <a:solidFill>
                  <a:srgbClr val="1D1F22"/>
                </a:solidFill>
                <a:uFill>
                  <a:noFill/>
                </a:uFill>
                <a:latin typeface="Bookman Old Style"/>
                <a:ea typeface="Bookman Old Style"/>
                <a:cs typeface="Bookman Old Style"/>
                <a:sym typeface="Bookman Old Style"/>
                <a:hlinkClick r:id="rId3">
                  <a:extLst>
                    <a:ext uri="{A12FA001-AC4F-418D-AE19-62706E023703}">
                      <ahyp:hlinkClr val="tx"/>
                    </a:ext>
                  </a:extLst>
                </a:hlinkClick>
              </a:rPr>
              <a:t>configuration parameters</a:t>
            </a:r>
            <a:r>
              <a:rPr i="1" lang="en-GB" sz="1500">
                <a:solidFill>
                  <a:srgbClr val="1D1F22"/>
                </a:solidFill>
                <a:latin typeface="Bookman Old Style"/>
                <a:ea typeface="Bookman Old Style"/>
                <a:cs typeface="Bookman Old Style"/>
                <a:sym typeface="Bookman Old Style"/>
              </a:rPr>
              <a:t> spark.streaming.receiver.maxRate for receivers and spark.streaming.kafka.maxRatePerPartition for Direct Kafka approach. In Spark 1.5, we have introduced a feature called backpressure that eliminate the need to set this rate limit, as Spark Streaming automatically figures out the rate limits and dynamically adjusts them if the processing conditions change. </a:t>
            </a:r>
            <a:endParaRPr sz="15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61"/>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None/>
            </a:pPr>
            <a:r>
              <a:rPr b="1" lang="en-GB" sz="1500">
                <a:solidFill>
                  <a:srgbClr val="000000"/>
                </a:solidFill>
                <a:latin typeface="Bookman Old Style"/>
                <a:ea typeface="Bookman Old Style"/>
                <a:cs typeface="Bookman Old Style"/>
                <a:sym typeface="Bookman Old Style"/>
              </a:rPr>
              <a:t>Semantics of output operations</a:t>
            </a:r>
            <a:endParaRPr b="1"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Output operations (like </a:t>
            </a:r>
            <a:r>
              <a:rPr lang="en-GB" sz="1500">
                <a:solidFill>
                  <a:srgbClr val="000000"/>
                </a:solidFill>
                <a:highlight>
                  <a:srgbClr val="FFFFFF"/>
                </a:highlight>
                <a:latin typeface="Bookman Old Style"/>
                <a:ea typeface="Bookman Old Style"/>
                <a:cs typeface="Bookman Old Style"/>
                <a:sym typeface="Bookman Old Style"/>
              </a:rPr>
              <a:t>foreachRDD</a:t>
            </a:r>
            <a:r>
              <a:rPr lang="en-GB" sz="1500">
                <a:solidFill>
                  <a:srgbClr val="000000"/>
                </a:solidFill>
                <a:latin typeface="Bookman Old Style"/>
                <a:ea typeface="Bookman Old Style"/>
                <a:cs typeface="Bookman Old Style"/>
                <a:sym typeface="Bookman Old Style"/>
              </a:rPr>
              <a:t>) have </a:t>
            </a:r>
            <a:r>
              <a:rPr i="1" lang="en-GB" sz="1500">
                <a:solidFill>
                  <a:srgbClr val="000000"/>
                </a:solidFill>
                <a:latin typeface="Bookman Old Style"/>
                <a:ea typeface="Bookman Old Style"/>
                <a:cs typeface="Bookman Old Style"/>
                <a:sym typeface="Bookman Old Style"/>
              </a:rPr>
              <a:t>at-least once</a:t>
            </a:r>
            <a:r>
              <a:rPr lang="en-GB" sz="1500">
                <a:solidFill>
                  <a:srgbClr val="000000"/>
                </a:solidFill>
                <a:latin typeface="Bookman Old Style"/>
                <a:ea typeface="Bookman Old Style"/>
                <a:cs typeface="Bookman Old Style"/>
                <a:sym typeface="Bookman Old Style"/>
              </a:rPr>
              <a:t> semantics, that is, the transformed data may get written to an external entity more than once in the event of a worker failure. </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While this is acceptable for saving to file systems using the </a:t>
            </a:r>
            <a:r>
              <a:rPr lang="en-GB" sz="1500">
                <a:solidFill>
                  <a:srgbClr val="000000"/>
                </a:solidFill>
                <a:highlight>
                  <a:srgbClr val="FFFFFF"/>
                </a:highlight>
                <a:latin typeface="Bookman Old Style"/>
                <a:ea typeface="Bookman Old Style"/>
                <a:cs typeface="Bookman Old Style"/>
                <a:sym typeface="Bookman Old Style"/>
              </a:rPr>
              <a:t>saveAs***Files</a:t>
            </a:r>
            <a:r>
              <a:rPr lang="en-GB" sz="1500">
                <a:solidFill>
                  <a:srgbClr val="000000"/>
                </a:solidFill>
                <a:latin typeface="Bookman Old Style"/>
                <a:ea typeface="Bookman Old Style"/>
                <a:cs typeface="Bookman Old Style"/>
                <a:sym typeface="Bookman Old Style"/>
              </a:rPr>
              <a:t> operations (as the file will simply get overwritten with the same data), additional effort may be necessary to achieve exactly-once semantics. </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There are two approaches.</a:t>
            </a:r>
            <a:endParaRPr sz="1500">
              <a:solidFill>
                <a:srgbClr val="000000"/>
              </a:solidFill>
              <a:latin typeface="Bookman Old Style"/>
              <a:ea typeface="Bookman Old Style"/>
              <a:cs typeface="Bookman Old Style"/>
              <a:sym typeface="Bookman Old Sty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0" lvl="0" marL="457200" marR="0" rtl="0" algn="l">
              <a:lnSpc>
                <a:spcPct val="150000"/>
              </a:lnSpc>
              <a:spcBef>
                <a:spcPts val="10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0" lvl="0" marL="457200" marR="0" rtl="0" algn="l">
              <a:lnSpc>
                <a:spcPct val="150000"/>
              </a:lnSpc>
              <a:spcBef>
                <a:spcPts val="12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0" lvl="0" marL="457200" marR="0" rtl="0" algn="l">
              <a:lnSpc>
                <a:spcPct val="150000"/>
              </a:lnSpc>
              <a:spcBef>
                <a:spcPts val="12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0" lvl="0" marL="457200" marR="0" rtl="0" algn="l">
              <a:lnSpc>
                <a:spcPct val="150000"/>
              </a:lnSpc>
              <a:spcBef>
                <a:spcPts val="12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Spark Streaming provides a high-level abstraction called discretized stream or DStream, which represents a continuous stream of data.</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 DStreams can be created either from input data streams from sources such as Kafka, and Kinesis, or by applying high-level operations on other DStreams. Internally, a DStream is represented as a sequence of </a:t>
            </a:r>
            <a:r>
              <a:rPr lang="en-GB" sz="1500">
                <a:solidFill>
                  <a:srgbClr val="000000"/>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val="tx"/>
                    </a:ext>
                  </a:extLst>
                </a:hlinkClick>
              </a:rPr>
              <a:t>RDDs</a:t>
            </a:r>
            <a:r>
              <a:rPr lang="en-GB" sz="1500">
                <a:solidFill>
                  <a:srgbClr val="000000"/>
                </a:solidFill>
                <a:highlight>
                  <a:srgbClr val="FFFFFF"/>
                </a:highlight>
                <a:latin typeface="Bookman Old Style"/>
                <a:ea typeface="Bookman Old Style"/>
                <a:cs typeface="Bookman Old Style"/>
                <a:sym typeface="Bookman Old Style"/>
              </a:rPr>
              <a:t>.</a:t>
            </a:r>
            <a:endParaRPr/>
          </a:p>
        </p:txBody>
      </p:sp>
      <p:pic>
        <p:nvPicPr>
          <p:cNvPr id="87" name="Google Shape;87;p17"/>
          <p:cNvPicPr preferRelativeResize="0"/>
          <p:nvPr/>
        </p:nvPicPr>
        <p:blipFill>
          <a:blip r:embed="rId4">
            <a:alphaModFix/>
          </a:blip>
          <a:stretch>
            <a:fillRect/>
          </a:stretch>
        </p:blipFill>
        <p:spPr>
          <a:xfrm>
            <a:off x="965350" y="535151"/>
            <a:ext cx="7213300" cy="16097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62"/>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Idempotent updates: Multiple attempts always write the same data. For example, saveAs***Files always writes the same data to the generated files.</a:t>
            </a:r>
            <a:endParaRPr sz="1500">
              <a:solidFill>
                <a:srgbClr val="000000"/>
              </a:solidFill>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Transactional updates: All updates are made transactionally so that updates are made exactly once atomically. One way to do this would be the following.</a:t>
            </a:r>
            <a:endParaRPr sz="1050">
              <a:solidFill>
                <a:srgbClr val="1D1F22"/>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3"/>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323850" lvl="0" marL="698500" rtl="0" algn="l">
              <a:lnSpc>
                <a:spcPct val="150000"/>
              </a:lnSpc>
              <a:spcBef>
                <a:spcPts val="1000"/>
              </a:spcBef>
              <a:spcAft>
                <a:spcPts val="0"/>
              </a:spcAft>
              <a:buClr>
                <a:srgbClr val="000000"/>
              </a:buClr>
              <a:buSzPts val="1500"/>
              <a:buFont typeface="Roboto"/>
              <a:buChar char="●"/>
            </a:pPr>
            <a:r>
              <a:rPr lang="en-GB" sz="1500">
                <a:solidFill>
                  <a:srgbClr val="000000"/>
                </a:solidFill>
                <a:highlight>
                  <a:srgbClr val="FFFFFF"/>
                </a:highlight>
                <a:latin typeface="Bookman Old Style"/>
                <a:ea typeface="Bookman Old Style"/>
                <a:cs typeface="Bookman Old Style"/>
                <a:sym typeface="Bookman Old Style"/>
              </a:rPr>
              <a:t>Use the batch time (available in foreachRDD) and the partition index of the RDD to create an identifier. This identifier uniquely identifies a blob data in the streaming application.</a:t>
            </a:r>
            <a:endParaRPr sz="1500">
              <a:solidFill>
                <a:srgbClr val="000000"/>
              </a:solidFill>
              <a:highlight>
                <a:srgbClr val="FFFFFF"/>
              </a:highlight>
              <a:latin typeface="Bookman Old Style"/>
              <a:ea typeface="Bookman Old Style"/>
              <a:cs typeface="Bookman Old Style"/>
              <a:sym typeface="Bookman Old Style"/>
            </a:endParaRPr>
          </a:p>
          <a:p>
            <a:pPr indent="-323850" lvl="0" marL="6985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Update external system with this blob transactionally (that is, exactly once, atomically) using the identifier. That is, if the identifier is not already committed, commit the partition data and the identifier atomically. Else, if this was already committed, skip the update.</a:t>
            </a:r>
            <a:endParaRPr sz="1500">
              <a:solidFill>
                <a:srgbClr val="000000"/>
              </a:solidFill>
              <a:latin typeface="Bookman Old Style"/>
              <a:ea typeface="Bookman Old Style"/>
              <a:cs typeface="Bookman Old Style"/>
              <a:sym typeface="Bookman Old Styl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4"/>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323850" lvl="0" marL="698500" rtl="0" algn="l">
              <a:lnSpc>
                <a:spcPct val="150000"/>
              </a:lnSpc>
              <a:spcBef>
                <a:spcPts val="1000"/>
              </a:spcBef>
              <a:spcAft>
                <a:spcPts val="0"/>
              </a:spcAft>
              <a:buClr>
                <a:srgbClr val="000000"/>
              </a:buClr>
              <a:buSzPts val="1500"/>
              <a:buFont typeface="Roboto"/>
              <a:buChar char="●"/>
            </a:pPr>
            <a:r>
              <a:rPr lang="en-GB" sz="1500">
                <a:solidFill>
                  <a:srgbClr val="000000"/>
                </a:solidFill>
                <a:highlight>
                  <a:srgbClr val="FFFFFF"/>
                </a:highlight>
                <a:latin typeface="Bookman Old Style"/>
                <a:ea typeface="Bookman Old Style"/>
                <a:cs typeface="Bookman Old Style"/>
                <a:sym typeface="Bookman Old Style"/>
              </a:rPr>
              <a:t>Use the batch time (available in foreachRDD) and the partition index of the RDD to create an identifier. This identifier uniquely identifies a blob data in the streaming application.</a:t>
            </a:r>
            <a:endParaRPr sz="1500">
              <a:solidFill>
                <a:srgbClr val="000000"/>
              </a:solidFill>
              <a:highlight>
                <a:srgbClr val="FFFFFF"/>
              </a:highlight>
              <a:latin typeface="Bookman Old Style"/>
              <a:ea typeface="Bookman Old Style"/>
              <a:cs typeface="Bookman Old Style"/>
              <a:sym typeface="Bookman Old Style"/>
            </a:endParaRPr>
          </a:p>
          <a:p>
            <a:pPr indent="-323850" lvl="0" marL="6985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Update external system with this blob transactionally (that is, exactly once, atomically) using the identifier. That is, if the identifier is not already committed, commit the partition data and the identifier atomically. Else, if this was already committed, skip the update.</a:t>
            </a:r>
            <a:endParaRPr sz="1500">
              <a:solidFill>
                <a:srgbClr val="000000"/>
              </a:solidFill>
              <a:latin typeface="Bookman Old Style"/>
              <a:ea typeface="Bookman Old Style"/>
              <a:cs typeface="Bookman Old Style"/>
              <a:sym typeface="Bookman Old Style"/>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65"/>
          <p:cNvPicPr preferRelativeResize="0"/>
          <p:nvPr/>
        </p:nvPicPr>
        <p:blipFill>
          <a:blip r:embed="rId3">
            <a:alphaModFix/>
          </a:blip>
          <a:stretch>
            <a:fillRect/>
          </a:stretch>
        </p:blipFill>
        <p:spPr>
          <a:xfrm>
            <a:off x="1011375" y="1693150"/>
            <a:ext cx="7121250" cy="175719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6"/>
          <p:cNvSpPr txBox="1"/>
          <p:nvPr>
            <p:ph type="title"/>
          </p:nvPr>
        </p:nvSpPr>
        <p:spPr>
          <a:xfrm>
            <a:off x="490250" y="528900"/>
            <a:ext cx="7987200" cy="4085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8000"/>
              <a:t>END OF SESSION </a:t>
            </a:r>
            <a:endParaRPr sz="8000"/>
          </a:p>
          <a:p>
            <a:pPr indent="0" lvl="0" marL="0" rtl="0" algn="ctr">
              <a:spcBef>
                <a:spcPts val="0"/>
              </a:spcBef>
              <a:spcAft>
                <a:spcPts val="0"/>
              </a:spcAft>
              <a:buNone/>
            </a:pPr>
            <a:r>
              <a:rPr lang="en-GB" sz="8000"/>
              <a:t>Q&amp;A</a:t>
            </a:r>
            <a:endParaRPr sz="8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lang="en-GB">
                <a:solidFill>
                  <a:srgbClr val="000000"/>
                </a:solidFill>
              </a:rPr>
              <a:t>A Quick Example</a:t>
            </a:r>
            <a:endParaRPr>
              <a:solidFill>
                <a:srgbClr val="000000"/>
              </a:solidFill>
            </a:endParaRPr>
          </a:p>
        </p:txBody>
      </p:sp>
      <p:sp>
        <p:nvSpPr>
          <p:cNvPr id="93" name="Google Shape;93;p1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Before we go into the details of how to write your own Spark Streaming program, let’s take a quick look at what a simple Spark Streaming program looks like.</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 Let’s say we want to count the number of words in text data received from a data server listening on a TCP socket.</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 All you need to do is as follows.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First, we import </a:t>
            </a:r>
            <a:r>
              <a:rPr lang="en-GB" sz="1500">
                <a:solidFill>
                  <a:srgbClr val="000000"/>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val="tx"/>
                    </a:ext>
                  </a:extLst>
                </a:hlinkClick>
              </a:rPr>
              <a:t>StreamingContext</a:t>
            </a:r>
            <a:r>
              <a:rPr lang="en-GB" sz="1500">
                <a:solidFill>
                  <a:srgbClr val="000000"/>
                </a:solidFill>
                <a:highlight>
                  <a:srgbClr val="FFFFFF"/>
                </a:highlight>
                <a:latin typeface="Bookman Old Style"/>
                <a:ea typeface="Bookman Old Style"/>
                <a:cs typeface="Bookman Old Style"/>
                <a:sym typeface="Bookman Old Style"/>
              </a:rPr>
              <a:t>, which is the main entry point for all streaming functionality. We create a local StreamingContext with two execution threads, and batch interval of 1 second.</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150000"/>
              </a:lnSpc>
              <a:spcBef>
                <a:spcPts val="12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150000"/>
              </a:lnSpc>
              <a:spcBef>
                <a:spcPts val="12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150000"/>
              </a:lnSpc>
              <a:spcBef>
                <a:spcPts val="12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200"/>
              </a:spcBef>
              <a:spcAft>
                <a:spcPts val="1200"/>
              </a:spcAft>
              <a:buSzPts val="1500"/>
              <a:buChar char="●"/>
            </a:pPr>
            <a:r>
              <a:rPr lang="en-GB" sz="1500">
                <a:solidFill>
                  <a:srgbClr val="1D1F22"/>
                </a:solidFill>
                <a:highlight>
                  <a:srgbClr val="FFFFFF"/>
                </a:highlight>
                <a:latin typeface="Bookman Old Style"/>
                <a:ea typeface="Bookman Old Style"/>
                <a:cs typeface="Bookman Old Style"/>
                <a:sym typeface="Bookman Old Style"/>
              </a:rPr>
              <a:t>Using this context, we can create a DStream that represents streaming data from a TCP source, specified as hostname (e.g. </a:t>
            </a:r>
            <a:r>
              <a:rPr lang="en-GB" sz="1500">
                <a:solidFill>
                  <a:srgbClr val="444444"/>
                </a:solidFill>
                <a:highlight>
                  <a:srgbClr val="FFFFFF"/>
                </a:highlight>
                <a:latin typeface="Bookman Old Style"/>
                <a:ea typeface="Bookman Old Style"/>
                <a:cs typeface="Bookman Old Style"/>
                <a:sym typeface="Bookman Old Style"/>
              </a:rPr>
              <a:t>localhost</a:t>
            </a:r>
            <a:r>
              <a:rPr lang="en-GB" sz="1500">
                <a:solidFill>
                  <a:srgbClr val="1D1F22"/>
                </a:solidFill>
                <a:highlight>
                  <a:srgbClr val="FFFFFF"/>
                </a:highlight>
                <a:latin typeface="Bookman Old Style"/>
                <a:ea typeface="Bookman Old Style"/>
                <a:cs typeface="Bookman Old Style"/>
                <a:sym typeface="Bookman Old Style"/>
              </a:rPr>
              <a:t>) and port (e.g. </a:t>
            </a:r>
            <a:r>
              <a:rPr lang="en-GB" sz="1500">
                <a:solidFill>
                  <a:srgbClr val="444444"/>
                </a:solidFill>
                <a:highlight>
                  <a:srgbClr val="FFFFFF"/>
                </a:highlight>
                <a:latin typeface="Bookman Old Style"/>
                <a:ea typeface="Bookman Old Style"/>
                <a:cs typeface="Bookman Old Style"/>
                <a:sym typeface="Bookman Old Style"/>
              </a:rPr>
              <a:t>9999</a:t>
            </a:r>
            <a:r>
              <a:rPr lang="en-GB" sz="1500">
                <a:solidFill>
                  <a:srgbClr val="1D1F22"/>
                </a:solidFill>
                <a:highlight>
                  <a:srgbClr val="FFFFFF"/>
                </a:highlight>
                <a:latin typeface="Bookman Old Style"/>
                <a:ea typeface="Bookman Old Style"/>
                <a:cs typeface="Bookman Old Style"/>
                <a:sym typeface="Bookman Old Style"/>
              </a:rPr>
              <a:t>).</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99" name="Google Shape;99;p19"/>
          <p:cNvPicPr preferRelativeResize="0"/>
          <p:nvPr/>
        </p:nvPicPr>
        <p:blipFill>
          <a:blip r:embed="rId4">
            <a:alphaModFix/>
          </a:blip>
          <a:stretch>
            <a:fillRect/>
          </a:stretch>
        </p:blipFill>
        <p:spPr>
          <a:xfrm>
            <a:off x="1428750" y="1755313"/>
            <a:ext cx="6286500" cy="1285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50">
              <a:solidFill>
                <a:srgbClr val="1D1F2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050">
              <a:solidFill>
                <a:srgbClr val="1D1F2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050">
              <a:solidFill>
                <a:srgbClr val="1D1F22"/>
              </a:solidFill>
              <a:highlight>
                <a:srgbClr val="FFFFFF"/>
              </a:highlight>
              <a:latin typeface="Roboto"/>
              <a:ea typeface="Roboto"/>
              <a:cs typeface="Roboto"/>
              <a:sym typeface="Roboto"/>
            </a:endParaRPr>
          </a:p>
          <a:p>
            <a:pPr indent="-323850" lvl="0" marL="457200" rtl="0" algn="l">
              <a:lnSpc>
                <a:spcPct val="150000"/>
              </a:lnSpc>
              <a:spcBef>
                <a:spcPts val="12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This lines DStream represents the stream of data that will be received from the data server. Each record in this DStream is a line of text. Next, we want to split the lines by space into words.</a:t>
            </a:r>
            <a:endParaRPr/>
          </a:p>
        </p:txBody>
      </p:sp>
      <p:pic>
        <p:nvPicPr>
          <p:cNvPr id="105" name="Google Shape;105;p20"/>
          <p:cNvPicPr preferRelativeResize="0"/>
          <p:nvPr/>
        </p:nvPicPr>
        <p:blipFill>
          <a:blip r:embed="rId3">
            <a:alphaModFix/>
          </a:blip>
          <a:stretch>
            <a:fillRect/>
          </a:stretch>
        </p:blipFill>
        <p:spPr>
          <a:xfrm>
            <a:off x="1611326" y="711950"/>
            <a:ext cx="5921350" cy="626600"/>
          </a:xfrm>
          <a:prstGeom prst="rect">
            <a:avLst/>
          </a:prstGeom>
          <a:noFill/>
          <a:ln>
            <a:noFill/>
          </a:ln>
        </p:spPr>
      </p:pic>
      <p:pic>
        <p:nvPicPr>
          <p:cNvPr id="106" name="Google Shape;106;p20"/>
          <p:cNvPicPr preferRelativeResize="0"/>
          <p:nvPr/>
        </p:nvPicPr>
        <p:blipFill>
          <a:blip r:embed="rId4">
            <a:alphaModFix/>
          </a:blip>
          <a:stretch>
            <a:fillRect/>
          </a:stretch>
        </p:blipFill>
        <p:spPr>
          <a:xfrm>
            <a:off x="2223903" y="3014375"/>
            <a:ext cx="4696200" cy="703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idx="4294967295" type="body"/>
          </p:nvPr>
        </p:nvSpPr>
        <p:spPr>
          <a:xfrm>
            <a:off x="311700" y="470975"/>
            <a:ext cx="8520600" cy="42636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flatMap is a one-to-many DStream operation that creates a new DStream by generating multiple new records from each record in the source DStream. </a:t>
            </a:r>
            <a:endParaRPr sz="1500">
              <a:solidFill>
                <a:srgbClr val="1D1F22"/>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1D1F22"/>
              </a:buClr>
              <a:buSzPts val="1500"/>
              <a:buFont typeface="Bookman Old Style"/>
              <a:buChar char="●"/>
            </a:pPr>
            <a:r>
              <a:rPr lang="en-GB" sz="1500">
                <a:solidFill>
                  <a:srgbClr val="1D1F22"/>
                </a:solidFill>
                <a:highlight>
                  <a:srgbClr val="FFFFFF"/>
                </a:highlight>
                <a:latin typeface="Bookman Old Style"/>
                <a:ea typeface="Bookman Old Style"/>
                <a:cs typeface="Bookman Old Style"/>
                <a:sym typeface="Bookman Old Style"/>
              </a:rPr>
              <a:t>In this case, each line will be split into multiple words and the stream of words is represented as the words DStream. Next, we want to count these words.</a:t>
            </a:r>
            <a:endParaRPr/>
          </a:p>
        </p:txBody>
      </p:sp>
      <p:pic>
        <p:nvPicPr>
          <p:cNvPr id="112" name="Google Shape;112;p21"/>
          <p:cNvPicPr preferRelativeResize="0"/>
          <p:nvPr/>
        </p:nvPicPr>
        <p:blipFill>
          <a:blip r:embed="rId3">
            <a:alphaModFix/>
          </a:blip>
          <a:stretch>
            <a:fillRect/>
          </a:stretch>
        </p:blipFill>
        <p:spPr>
          <a:xfrm>
            <a:off x="1126939" y="2423600"/>
            <a:ext cx="6890125" cy="1406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