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5" r:id="rId43"/>
    <p:sldId id="297" r:id="rId44"/>
    <p:sldId id="298" r:id="rId45"/>
    <p:sldId id="299" r:id="rId46"/>
    <p:sldId id="300" r:id="rId47"/>
    <p:sldId id="301" r:id="rId48"/>
    <p:sldId id="302" r:id="rId49"/>
    <p:sldId id="303" r:id="rId50"/>
    <p:sldId id="304" r:id="rId51"/>
  </p:sldIdLst>
  <p:sldSz cx="9144000" cy="5143500" type="screen16x9"/>
  <p:notesSz cx="6858000" cy="9144000"/>
  <p:embeddedFontLst>
    <p:embeddedFont>
      <p:font typeface="Bookman Old Style" panose="02050604050505020204" pitchFamily="18" charset="0"/>
      <p:regular r:id="rId53"/>
      <p:bold r:id="rId54"/>
      <p:italic r:id="rId55"/>
      <p:boldItalic r:id="rId56"/>
    </p:embeddedFont>
    <p:embeddedFont>
      <p:font typeface="Georgia" panose="02040502050405020303" pitchFamily="18" charset="0"/>
      <p:regular r:id="rId57"/>
      <p:bold r:id="rId58"/>
      <p:italic r:id="rId59"/>
      <p:boldItalic r:id="rId60"/>
    </p:embeddedFont>
    <p:embeddedFont>
      <p:font typeface="Raleway" panose="020B0604020202020204" charset="0"/>
      <p:regular r:id="rId61"/>
      <p:bold r:id="rId62"/>
      <p:italic r:id="rId63"/>
      <p:boldItalic r:id="rId64"/>
    </p:embeddedFont>
    <p:embeddedFont>
      <p:font typeface="Roboto" panose="02000000000000000000" pitchFamily="2" charset="0"/>
      <p:regular r:id="rId65"/>
      <p:bold r:id="rId66"/>
      <p:italic r:id="rId67"/>
      <p:boldItalic r:id="rId68"/>
    </p:embeddedFont>
    <p:embeddedFont>
      <p:font typeface="Source Sans Pro" panose="020B0503030403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3497a4f73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e3497a4f7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3497a4f73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3497a4f73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3497a4f73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3497a4f7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3497a4f73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3497a4f7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3497a4f73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3497a4f73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3497a4f73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3497a4f7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3497a4f73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3497a4f73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3497a4f73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3497a4f73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3497a4f73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3497a4f73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3497a4f73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3497a4f73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3497a4f7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3497a4f7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3497a4f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3497a4f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3497a4f73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3497a4f73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3497a4f73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3497a4f73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3497a4f73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3497a4f73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3497a4f73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3497a4f7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3497a4f73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3497a4f73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3497a4f73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3497a4f7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3497a4f73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3497a4f73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3497a4f73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3497a4f73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497a4f73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3497a4f73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3497a4f73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3497a4f73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3497a4f7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3497a4f7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3497a4f73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3497a4f73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3497a4f73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3497a4f73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3497a4f73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3497a4f73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3497a4f73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3497a4f73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3497a4f73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3497a4f73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3497a4f73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3497a4f73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3497a4f73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3497a4f73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3497a4f73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3497a4f73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3497a4f73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3497a4f73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3497a4f73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3497a4f73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97a4f73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97a4f7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3497a4f73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3497a4f73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3497a4f73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e3497a4f73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3497a4f73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3497a4f73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3497a4f73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3497a4f73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e3497a4f73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3497a4f73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3497a4f73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3497a4f73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366cffc8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366cffc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366cffc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366cff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3497a4f73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3497a4f73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3497a4f73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3497a4f7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3497a4f73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3497a4f7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3497a4f73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3497a4f73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3497a4f73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3497a4f73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3497a4f73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3497a4f73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3497a4f73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3497a4f7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u5jA3GzZT9c"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ata-flair.training/blogs/apache-spark-introduction-spark-comprehensive-tutoria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ata-flair.training/blogs/frequently-used-important-linux-commands-tutoria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data-flair.training/blogs/hadoop-yarn-node-manager-tutorial-guid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docs.aws.amazon.com/cli/latest/userguide/cli-chap-getting-started.html" TargetMode="External"/><Relationship Id="rId7"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s.aws.amazon.com/general/latest/gr/rande.html#apigateway_regio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docs.aws.amazon.com/cli/latest/reference/s3/sync.html" TargetMode="External"/><Relationship Id="rId2" Type="http://schemas.openxmlformats.org/officeDocument/2006/relationships/notesSlide" Target="../notesSlides/notesSlide33.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hyperlink" Target="https://console.aws.amazon.com/elasticmapreduce/"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docs.aws.amazon.com/cli/latest/reference/emr/create-cluster.html"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data-flair.training/blogs/apache-spark-cluster-managers-tutorial/"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data-flair.training/blogs/frequent-linux-commands-beginners-tutoria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data-flair.training/blogs/hadoop-introduction-tutorial-quick-guid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data-flair.training/blogs/big-data-history-use-c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847000"/>
            <a:ext cx="44775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7000"/>
              <a:t>SPARK </a:t>
            </a:r>
            <a:endParaRPr sz="7000"/>
          </a:p>
        </p:txBody>
      </p:sp>
      <p:pic>
        <p:nvPicPr>
          <p:cNvPr id="59" name="Google Shape;59;p13"/>
          <p:cNvPicPr preferRelativeResize="0"/>
          <p:nvPr/>
        </p:nvPicPr>
        <p:blipFill>
          <a:blip r:embed="rId3">
            <a:alphaModFix/>
          </a:blip>
          <a:stretch>
            <a:fillRect/>
          </a:stretch>
        </p:blipFill>
        <p:spPr>
          <a:xfrm>
            <a:off x="5866025" y="519763"/>
            <a:ext cx="2742100" cy="212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311700" y="830400"/>
            <a:ext cx="8520600" cy="3738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Companies such as Twitter, Xogito, and Airbnb use Apache Mesos as it can run on Linux or Mac OSX.</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In some way, Apache Mesos is the reverse of virtualization.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This is because in virtualization one physical resource divides into many virtual resources.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While in Mesos many physical resources are club into a single virtual resource.</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115" name="Google Shape;115;p22"/>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311700" y="557725"/>
            <a:ext cx="8520600" cy="4011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a. How do Apache Mesos works?</a:t>
            </a:r>
            <a:endParaRPr sz="1500" b="1">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three components of Apache Mesos are Mesos masters, Mesos slave, Frameworks.</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Mesos Master is an instance of the cluster.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A cluster has many Mesos masters that provide fault tolerance. Here one instance is the leading master.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Mesos Slave is Mesos instance that offers resources to the cluster. Mesos Master assigns the task to the slave. Mesos Framework allows applications to request the resources from the cluster. Thus, the application can perform the task.</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121" name="Google Shape;121;p23"/>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311700" y="830400"/>
            <a:ext cx="8520600" cy="3738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Some other Frameworks by Mesos are Chronos, Marathon, Aurora, </a:t>
            </a:r>
            <a:r>
              <a:rPr lang="en-GB" sz="1500">
                <a:solidFill>
                  <a:schemeClr val="dk2"/>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Hadoop</a:t>
            </a:r>
            <a:r>
              <a:rPr lang="en-GB" sz="1500">
                <a:solidFill>
                  <a:schemeClr val="dk2"/>
                </a:solidFill>
                <a:latin typeface="Bookman Old Style"/>
                <a:ea typeface="Bookman Old Style"/>
                <a:cs typeface="Bookman Old Style"/>
                <a:sym typeface="Bookman Old Style"/>
              </a:rPr>
              <a:t>, </a:t>
            </a:r>
            <a:r>
              <a:rPr lang="en-GB" sz="1500">
                <a:solidFill>
                  <a:schemeClr val="dk2"/>
                </a:solidFill>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Spark</a:t>
            </a:r>
            <a:r>
              <a:rPr lang="en-GB" sz="1500">
                <a:solidFill>
                  <a:schemeClr val="dk2"/>
                </a:solidFill>
                <a:latin typeface="Bookman Old Style"/>
                <a:ea typeface="Bookman Old Style"/>
                <a:cs typeface="Bookman Old Style"/>
                <a:sym typeface="Bookman Old Style"/>
              </a:rPr>
              <a:t>, Jenkins etc.</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Mesos authentication includes:</a:t>
            </a:r>
            <a:endParaRPr sz="1500">
              <a:solidFill>
                <a:schemeClr val="dk2"/>
              </a:solidFill>
              <a:latin typeface="Bookman Old Style"/>
              <a:ea typeface="Bookman Old Style"/>
              <a:cs typeface="Bookman Old Style"/>
              <a:sym typeface="Bookman Old Style"/>
            </a:endParaRPr>
          </a:p>
          <a:p>
            <a:pPr marL="914400" marR="0" lvl="1"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slave’s registration with the master.</a:t>
            </a:r>
            <a:endParaRPr sz="1500">
              <a:solidFill>
                <a:schemeClr val="dk2"/>
              </a:solidFill>
              <a:latin typeface="Bookman Old Style"/>
              <a:ea typeface="Bookman Old Style"/>
              <a:cs typeface="Bookman Old Style"/>
              <a:sym typeface="Bookman Old Style"/>
            </a:endParaRPr>
          </a:p>
          <a:p>
            <a:pPr marL="914400" marR="0" lvl="1"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Frameworks (that is, applications) submission to the cluster.</a:t>
            </a:r>
            <a:endParaRPr sz="1500">
              <a:solidFill>
                <a:schemeClr val="dk2"/>
              </a:solidFill>
              <a:latin typeface="Bookman Old Style"/>
              <a:ea typeface="Bookman Old Style"/>
              <a:cs typeface="Bookman Old Style"/>
              <a:sym typeface="Bookman Old Style"/>
            </a:endParaRPr>
          </a:p>
          <a:p>
            <a:pPr marL="914400" marR="0" lvl="1"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Operators using endpoints such as HTTP endpoints.</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127" name="Google Shape;127;p24"/>
          <p:cNvPicPr preferRelativeResize="0"/>
          <p:nvPr/>
        </p:nvPicPr>
        <p:blipFill>
          <a:blip r:embed="rId5">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body" idx="1"/>
          </p:nvPr>
        </p:nvSpPr>
        <p:spPr>
          <a:xfrm>
            <a:off x="311700" y="607300"/>
            <a:ext cx="8520600" cy="39615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3. Hadoop YARN</a:t>
            </a:r>
            <a:endParaRPr sz="1500" b="1">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YARN became the sub-project of Hadoop in the year 2012.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is also known as MapReduce 2.0.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YARN bifurcate the functionality of resource manager and job scheduling into different daemons.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plan is to get a Global Resource Manager (RM) and per-application Application Master (AM). An application is either a DAG of graph or an individual job.</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133" name="Google Shape;133;p25"/>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311700" y="570125"/>
            <a:ext cx="8520600" cy="3998700"/>
          </a:xfrm>
          <a:prstGeom prst="rect">
            <a:avLst/>
          </a:prstGeom>
        </p:spPr>
        <p:txBody>
          <a:bodyPr spcFirstLastPara="1" wrap="square" lIns="91425" tIns="91425" rIns="91425" bIns="91425" anchor="t" anchorCtr="0">
            <a:normAutofit lnSpcReduction="10000"/>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a. How do Hadoop YARN works?</a:t>
            </a:r>
            <a:endParaRPr sz="1500" b="1">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YARN data computation framework is a combination of the ResourceManager, the NodeManager. It can run on </a:t>
            </a:r>
            <a:r>
              <a:rPr lang="en-GB" sz="1500">
                <a:solidFill>
                  <a:schemeClr val="dk2"/>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Linux</a:t>
            </a:r>
            <a:r>
              <a:rPr lang="en-GB" sz="1500">
                <a:solidFill>
                  <a:schemeClr val="dk2"/>
                </a:solidFill>
                <a:latin typeface="Bookman Old Style"/>
                <a:ea typeface="Bookman Old Style"/>
                <a:cs typeface="Bookman Old Style"/>
                <a:sym typeface="Bookman Old Style"/>
              </a:rPr>
              <a:t> and Windows.</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Yarn Resource Manager manages resources among all the applications in the system.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Resource Manager has scheduler and Application Manager. The Scheduler allocates resource to the various running application.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is pure Scheduler, performs monitoring or tracking of status for the application. The Application Manager manages applications across all the nodes.</a:t>
            </a:r>
            <a:endParaRPr sz="1350">
              <a:solidFill>
                <a:schemeClr val="dk2"/>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solidFill>
                <a:schemeClr val="dk2"/>
              </a:solidFill>
            </a:endParaRPr>
          </a:p>
        </p:txBody>
      </p:sp>
      <p:pic>
        <p:nvPicPr>
          <p:cNvPr id="139" name="Google Shape;139;p26"/>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body" idx="1"/>
          </p:nvPr>
        </p:nvSpPr>
        <p:spPr>
          <a:xfrm>
            <a:off x="311700" y="830400"/>
            <a:ext cx="8520600" cy="4065300"/>
          </a:xfrm>
          <a:prstGeom prst="rect">
            <a:avLst/>
          </a:prstGeom>
        </p:spPr>
        <p:txBody>
          <a:bodyPr spcFirstLastPara="1" wrap="square" lIns="91425" tIns="91425" rIns="91425" bIns="91425" anchor="t" anchorCtr="0">
            <a:no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Yarn Node Manager</a:t>
            </a:r>
            <a:r>
              <a:rPr lang="en-GB" sz="1500">
                <a:solidFill>
                  <a:schemeClr val="dk2"/>
                </a:solidFill>
                <a:latin typeface="Bookman Old Style"/>
                <a:ea typeface="Bookman Old Style"/>
                <a:cs typeface="Bookman Old Style"/>
                <a:sym typeface="Bookman Old Style"/>
              </a:rPr>
              <a:t> contains Application Master and container. A container is a place where a unit of work happens. Each task of MapReduce runs in one container.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application or job requires one or more containers. Node Manager handles monitoring containers, resource usage (CPU, memory, disk, and network). It reports this to the Resource Manager.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YARN provides security for authentication, service level authorization.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also provides authentication for Web consoles and data confidentiality. Hadoop authentication uses Kerberos to verify that each user and service has authentication.</a:t>
            </a:r>
            <a:endParaRPr sz="1500">
              <a:solidFill>
                <a:srgbClr val="444444"/>
              </a:solidFill>
              <a:highlight>
                <a:srgbClr val="FFFFFF"/>
              </a:highlight>
              <a:latin typeface="Bookman Old Style"/>
              <a:ea typeface="Bookman Old Style"/>
              <a:cs typeface="Bookman Old Style"/>
              <a:sym typeface="Bookman Old Style"/>
            </a:endParaRPr>
          </a:p>
          <a:p>
            <a:pPr marL="0" lvl="0" indent="0" algn="l" rtl="0">
              <a:spcBef>
                <a:spcPts val="1200"/>
              </a:spcBef>
              <a:spcAft>
                <a:spcPts val="1200"/>
              </a:spcAft>
              <a:buNone/>
            </a:pPr>
            <a:endParaRPr sz="1500">
              <a:latin typeface="Bookman Old Style"/>
              <a:ea typeface="Bookman Old Style"/>
              <a:cs typeface="Bookman Old Style"/>
              <a:sym typeface="Bookman Old Style"/>
            </a:endParaRPr>
          </a:p>
        </p:txBody>
      </p:sp>
      <p:pic>
        <p:nvPicPr>
          <p:cNvPr id="145" name="Google Shape;145;p27"/>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body" idx="1"/>
          </p:nvPr>
        </p:nvSpPr>
        <p:spPr>
          <a:xfrm>
            <a:off x="311700" y="173525"/>
            <a:ext cx="8520600" cy="4759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2"/>
              </a:buClr>
              <a:buSzPts val="1100"/>
              <a:buFont typeface="Arial"/>
              <a:buNone/>
            </a:pPr>
            <a:r>
              <a:rPr lang="en-GB" sz="1500" b="1">
                <a:solidFill>
                  <a:srgbClr val="444444"/>
                </a:solidFill>
                <a:highlight>
                  <a:srgbClr val="FFFFFF"/>
                </a:highlight>
                <a:latin typeface="Bookman Old Style"/>
                <a:ea typeface="Bookman Old Style"/>
                <a:cs typeface="Bookman Old Style"/>
                <a:sym typeface="Bookman Old Style"/>
              </a:rPr>
              <a:t>Spark Standalone mode vs YARN vs Mesos</a:t>
            </a:r>
            <a:endParaRPr sz="1500" b="1">
              <a:solidFill>
                <a:srgbClr val="444444"/>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100"/>
              </a:spcBef>
              <a:spcAft>
                <a:spcPts val="0"/>
              </a:spcAft>
              <a:buClr>
                <a:schemeClr val="dk2"/>
              </a:buClr>
              <a:buSzPts val="1100"/>
              <a:buFont typeface="Arial"/>
              <a:buNone/>
            </a:pPr>
            <a:r>
              <a:rPr lang="en-GB" sz="1500" b="1">
                <a:solidFill>
                  <a:srgbClr val="444444"/>
                </a:solidFill>
                <a:highlight>
                  <a:srgbClr val="FFFFFF"/>
                </a:highlight>
                <a:latin typeface="Bookman Old Style"/>
                <a:ea typeface="Bookman Old Style"/>
                <a:cs typeface="Bookman Old Style"/>
                <a:sym typeface="Bookman Old Style"/>
              </a:rPr>
              <a:t>i. High Availability</a:t>
            </a:r>
            <a:endParaRPr sz="1500" b="1">
              <a:solidFill>
                <a:srgbClr val="444444"/>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10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The standalone cluster: with </a:t>
            </a:r>
            <a:r>
              <a:rPr lang="en-GB" sz="1500" i="1">
                <a:solidFill>
                  <a:srgbClr val="444444"/>
                </a:solidFill>
                <a:highlight>
                  <a:srgbClr val="FFFFFF"/>
                </a:highlight>
                <a:latin typeface="Bookman Old Style"/>
                <a:ea typeface="Bookman Old Style"/>
                <a:cs typeface="Bookman Old Style"/>
                <a:sym typeface="Bookman Old Style"/>
              </a:rPr>
              <a:t>ZooKeeper Quorum</a:t>
            </a:r>
            <a:r>
              <a:rPr lang="en-GB" sz="1500">
                <a:solidFill>
                  <a:srgbClr val="444444"/>
                </a:solidFill>
                <a:highlight>
                  <a:srgbClr val="FFFFFF"/>
                </a:highlight>
                <a:latin typeface="Bookman Old Style"/>
                <a:ea typeface="Bookman Old Style"/>
                <a:cs typeface="Bookman Old Style"/>
                <a:sym typeface="Bookman Old Style"/>
              </a:rPr>
              <a:t> it supports an automatic recovery of the master. One can achieve manual recovery using the file system. The cluster tolerates the worker failure despite the recovery of the Master is enabling or not.</a:t>
            </a:r>
            <a:endParaRPr sz="1500">
              <a:solidFill>
                <a:srgbClr val="444444"/>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The Apache Mesos: using Apache ZooKeeper it supports an automatic recovery of the master. In the case of failover, tasks which are currently executing, do not stop their execution.</a:t>
            </a:r>
            <a:endParaRPr sz="1500">
              <a:solidFill>
                <a:srgbClr val="444444"/>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Apache Hadoop YARN: using a command line utility it supports manual recovery. And use Zookeeper-based </a:t>
            </a:r>
            <a:r>
              <a:rPr lang="en-GB" sz="1500" i="1">
                <a:solidFill>
                  <a:srgbClr val="444444"/>
                </a:solidFill>
                <a:highlight>
                  <a:srgbClr val="FFFFFF"/>
                </a:highlight>
                <a:latin typeface="Bookman Old Style"/>
                <a:ea typeface="Bookman Old Style"/>
                <a:cs typeface="Bookman Old Style"/>
                <a:sym typeface="Bookman Old Style"/>
              </a:rPr>
              <a:t>ActiveStandbyElector</a:t>
            </a:r>
            <a:r>
              <a:rPr lang="en-GB" sz="1500">
                <a:solidFill>
                  <a:srgbClr val="444444"/>
                </a:solidFill>
                <a:highlight>
                  <a:srgbClr val="FFFFFF"/>
                </a:highlight>
                <a:latin typeface="Bookman Old Style"/>
                <a:ea typeface="Bookman Old Style"/>
                <a:cs typeface="Bookman Old Style"/>
                <a:sym typeface="Bookman Old Style"/>
              </a:rPr>
              <a:t> embedded in the ResourceManager for automatic recovery. Thus, there is no need to run a separate ZooKeeper Failover Controller.</a:t>
            </a:r>
            <a:endParaRPr sz="1500">
              <a:solidFill>
                <a:srgbClr val="444444"/>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400"/>
              </a:spcBef>
              <a:spcAft>
                <a:spcPts val="1200"/>
              </a:spcAft>
              <a:buNone/>
            </a:pPr>
            <a:endParaRPr sz="1500">
              <a:latin typeface="Bookman Old Style"/>
              <a:ea typeface="Bookman Old Style"/>
              <a:cs typeface="Bookman Old Style"/>
              <a:sym typeface="Bookman Old Style"/>
            </a:endParaRPr>
          </a:p>
        </p:txBody>
      </p:sp>
      <p:pic>
        <p:nvPicPr>
          <p:cNvPr id="151" name="Google Shape;151;p28"/>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body" idx="1"/>
          </p:nvPr>
        </p:nvSpPr>
        <p:spPr>
          <a:xfrm>
            <a:off x="311700" y="396600"/>
            <a:ext cx="8520600" cy="4635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0"/>
              </a:spcBef>
              <a:spcAft>
                <a:spcPts val="0"/>
              </a:spcAft>
              <a:buNone/>
            </a:pPr>
            <a:r>
              <a:rPr lang="en-GB" sz="1500" b="1">
                <a:solidFill>
                  <a:srgbClr val="444444"/>
                </a:solidFill>
                <a:highlight>
                  <a:srgbClr val="FFFFFF"/>
                </a:highlight>
                <a:latin typeface="Bookman Old Style"/>
                <a:ea typeface="Bookman Old Style"/>
                <a:cs typeface="Bookman Old Style"/>
                <a:sym typeface="Bookman Old Style"/>
              </a:rPr>
              <a:t>ii. Security</a:t>
            </a:r>
            <a:endParaRPr sz="1500" b="1">
              <a:solidFill>
                <a:srgbClr val="444444"/>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Spark supports authentication via a shared secret with all the cluster managers. The standalone manager requires the user to configure each of the nodes with the shared secret. Data can be encrypted using SSL for the communication protocols. SASL encryption is supported for block transfers of data. Other options are also available for encrypting data. Access to Spark applications in the Web UI can be controlled via access control lists.</a:t>
            </a:r>
            <a:endParaRPr sz="1500">
              <a:solidFill>
                <a:srgbClr val="444444"/>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Mesos: For any entity interacting with the cluster Mesos provides authentication. This includes the slaves registering with the master, frameworks submitted to the cluster, and operators using endpoints such as HTTP endpoints. These entities can be enabling to use authentication or not. Custom module can replace Mesos’ default authentication module, Cyrus SASL.</a:t>
            </a:r>
            <a:endParaRPr sz="1350">
              <a:solidFill>
                <a:srgbClr val="444444"/>
              </a:solidFill>
              <a:highlight>
                <a:srgbClr val="FFFFFF"/>
              </a:highlight>
              <a:latin typeface="Georgia"/>
              <a:ea typeface="Georgia"/>
              <a:cs typeface="Georgia"/>
              <a:sym typeface="Georgia"/>
            </a:endParaRPr>
          </a:p>
          <a:p>
            <a:pPr marL="0" lvl="0" indent="0" algn="l" rtl="0">
              <a:lnSpc>
                <a:spcPct val="150000"/>
              </a:lnSpc>
              <a:spcBef>
                <a:spcPts val="1400"/>
              </a:spcBef>
              <a:spcAft>
                <a:spcPts val="0"/>
              </a:spcAft>
              <a:buClr>
                <a:schemeClr val="dk2"/>
              </a:buClr>
              <a:buSzPts val="1100"/>
              <a:buFont typeface="Arial"/>
              <a:buNone/>
            </a:pPr>
            <a:endParaRPr sz="1100">
              <a:solidFill>
                <a:schemeClr val="dk2"/>
              </a:solidFill>
              <a:latin typeface="Arial"/>
              <a:ea typeface="Arial"/>
              <a:cs typeface="Arial"/>
              <a:sym typeface="Arial"/>
            </a:endParaRPr>
          </a:p>
          <a:p>
            <a:pPr marL="0" lvl="0" indent="0" algn="l" rtl="0">
              <a:lnSpc>
                <a:spcPct val="150000"/>
              </a:lnSpc>
              <a:spcBef>
                <a:spcPts val="0"/>
              </a:spcBef>
              <a:spcAft>
                <a:spcPts val="1200"/>
              </a:spcAft>
              <a:buNone/>
            </a:pPr>
            <a:endParaRPr/>
          </a:p>
        </p:txBody>
      </p:sp>
      <p:pic>
        <p:nvPicPr>
          <p:cNvPr id="157" name="Google Shape;157;p29"/>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body" idx="1"/>
          </p:nvPr>
        </p:nvSpPr>
        <p:spPr>
          <a:xfrm>
            <a:off x="311700" y="768425"/>
            <a:ext cx="8520600" cy="3800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Hadoop YARN: It contains security for authentication, service level authorization, authentication for Web consoles and data confidentiality. Using Service level authorization it ensures that client using Hadoop services has authority. Using access control lists Hadoop services can be controlled. Additionally, using SSL data and communication between clients and services is encrypted. The data transferred between the Web console and clients with HTTPS.</a:t>
            </a:r>
            <a:endParaRPr sz="1500">
              <a:latin typeface="Bookman Old Style"/>
              <a:ea typeface="Bookman Old Style"/>
              <a:cs typeface="Bookman Old Style"/>
              <a:sym typeface="Bookman Old Style"/>
            </a:endParaRPr>
          </a:p>
        </p:txBody>
      </p:sp>
      <p:pic>
        <p:nvPicPr>
          <p:cNvPr id="163" name="Google Shape;163;p30"/>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body" idx="1"/>
          </p:nvPr>
        </p:nvSpPr>
        <p:spPr>
          <a:xfrm>
            <a:off x="311700" y="297475"/>
            <a:ext cx="8520600" cy="4784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2"/>
              </a:buClr>
              <a:buSzPts val="1100"/>
              <a:buFont typeface="Arial"/>
              <a:buNone/>
            </a:pPr>
            <a:r>
              <a:rPr lang="en-GB" sz="1500">
                <a:solidFill>
                  <a:srgbClr val="000000"/>
                </a:solidFill>
                <a:highlight>
                  <a:srgbClr val="FFFFFF"/>
                </a:highlight>
                <a:latin typeface="Bookman Old Style"/>
                <a:ea typeface="Bookman Old Style"/>
                <a:cs typeface="Bookman Old Style"/>
                <a:sym typeface="Bookman Old Style"/>
              </a:rPr>
              <a:t>iii. Monitoring</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1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Spark’s standalone cluster manager: To view cluster and job statistics it has a Web UI. It also has detailed log output for each job. the Spark Web UI will reconstruct the application’s UI after the application exists if an application has logged events for its lifetime.</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Apache Mesos: It supports per container network monitoring and isolation. It provides many metrics for </a:t>
            </a:r>
            <a:r>
              <a:rPr lang="en-GB" sz="1500" i="1">
                <a:solidFill>
                  <a:srgbClr val="000000"/>
                </a:solidFill>
                <a:highlight>
                  <a:srgbClr val="FFFFFF"/>
                </a:highlight>
                <a:latin typeface="Bookman Old Style"/>
                <a:ea typeface="Bookman Old Style"/>
                <a:cs typeface="Bookman Old Style"/>
                <a:sym typeface="Bookman Old Style"/>
              </a:rPr>
              <a:t>master</a:t>
            </a:r>
            <a:r>
              <a:rPr lang="en-GB" sz="1500">
                <a:solidFill>
                  <a:srgbClr val="000000"/>
                </a:solidFill>
                <a:highlight>
                  <a:srgbClr val="FFFFFF"/>
                </a:highlight>
                <a:latin typeface="Bookman Old Style"/>
                <a:ea typeface="Bookman Old Style"/>
                <a:cs typeface="Bookman Old Style"/>
                <a:sym typeface="Bookman Old Style"/>
              </a:rPr>
              <a:t> and</a:t>
            </a:r>
            <a:r>
              <a:rPr lang="en-GB" sz="1500" i="1">
                <a:solidFill>
                  <a:srgbClr val="000000"/>
                </a:solidFill>
                <a:highlight>
                  <a:srgbClr val="FFFFFF"/>
                </a:highlight>
                <a:latin typeface="Bookman Old Style"/>
                <a:ea typeface="Bookman Old Style"/>
                <a:cs typeface="Bookman Old Style"/>
                <a:sym typeface="Bookman Old Style"/>
              </a:rPr>
              <a:t> slave</a:t>
            </a:r>
            <a:r>
              <a:rPr lang="en-GB" sz="1500">
                <a:solidFill>
                  <a:srgbClr val="000000"/>
                </a:solidFill>
                <a:highlight>
                  <a:srgbClr val="FFFFFF"/>
                </a:highlight>
                <a:latin typeface="Bookman Old Style"/>
                <a:ea typeface="Bookman Old Style"/>
                <a:cs typeface="Bookman Old Style"/>
                <a:sym typeface="Bookman Old Style"/>
              </a:rPr>
              <a:t> nodes accessible with URL. These metrics include percentage and number of allocated CPU’s, memory usage etc.</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Hadoop YARN has a Web UI for the </a:t>
            </a:r>
            <a:r>
              <a:rPr lang="en-GB" sz="1500" i="1">
                <a:solidFill>
                  <a:srgbClr val="000000"/>
                </a:solidFill>
                <a:highlight>
                  <a:srgbClr val="FFFFFF"/>
                </a:highlight>
                <a:latin typeface="Bookman Old Style"/>
                <a:ea typeface="Bookman Old Style"/>
                <a:cs typeface="Bookman Old Style"/>
                <a:sym typeface="Bookman Old Style"/>
              </a:rPr>
              <a:t>ResourceManager</a:t>
            </a:r>
            <a:r>
              <a:rPr lang="en-GB" sz="1500">
                <a:solidFill>
                  <a:srgbClr val="000000"/>
                </a:solidFill>
                <a:highlight>
                  <a:srgbClr val="FFFFFF"/>
                </a:highlight>
                <a:latin typeface="Bookman Old Style"/>
                <a:ea typeface="Bookman Old Style"/>
                <a:cs typeface="Bookman Old Style"/>
                <a:sym typeface="Bookman Old Style"/>
              </a:rPr>
              <a:t> and the </a:t>
            </a:r>
            <a:r>
              <a:rPr lang="en-GB" sz="1500" i="1">
                <a:solidFill>
                  <a:srgbClr val="000000"/>
                </a:solidFill>
                <a:highlight>
                  <a:srgbClr val="FFFFFF"/>
                </a:highlight>
                <a:latin typeface="Bookman Old Style"/>
                <a:ea typeface="Bookman Old Style"/>
                <a:cs typeface="Bookman Old Style"/>
                <a:sym typeface="Bookman Old Style"/>
              </a:rPr>
              <a:t>NodeManager</a:t>
            </a:r>
            <a:r>
              <a:rPr lang="en-GB" sz="1500">
                <a:solidFill>
                  <a:srgbClr val="000000"/>
                </a:solidFill>
                <a:highlight>
                  <a:srgbClr val="FFFFFF"/>
                </a:highlight>
                <a:latin typeface="Bookman Old Style"/>
                <a:ea typeface="Bookman Old Style"/>
                <a:cs typeface="Bookman Old Style"/>
                <a:sym typeface="Bookman Old Style"/>
              </a:rPr>
              <a:t>. The ResourceManager UI provides metrics for the cluster. And the NodeManager provides information for each node, the applications and containers running on the node.</a:t>
            </a:r>
            <a:endParaRPr sz="1500">
              <a:solidFill>
                <a:srgbClr val="000000"/>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endParaRPr sz="1500">
              <a:latin typeface="Bookman Old Style"/>
              <a:ea typeface="Bookman Old Style"/>
              <a:cs typeface="Bookman Old Style"/>
              <a:sym typeface="Bookman Old Style"/>
            </a:endParaRPr>
          </a:p>
        </p:txBody>
      </p:sp>
      <p:pic>
        <p:nvPicPr>
          <p:cNvPr id="169" name="Google Shape;169;p31"/>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Apache Cluster Manager</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Running Spark job on EMR</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Driver Class Configuration</a:t>
            </a:r>
            <a:endParaRPr sz="1500">
              <a:solidFill>
                <a:srgbClr val="000000"/>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Executors</a:t>
            </a:r>
            <a:endParaRPr sz="1500">
              <a:solidFill>
                <a:srgbClr val="000000"/>
              </a:solidFill>
              <a:latin typeface="Bookman Old Style"/>
              <a:ea typeface="Bookman Old Style"/>
              <a:cs typeface="Bookman Old Style"/>
              <a:sym typeface="Bookman Old Style"/>
            </a:endParaRPr>
          </a:p>
        </p:txBody>
      </p:sp>
      <p:pic>
        <p:nvPicPr>
          <p:cNvPr id="66" name="Google Shape;66;p14"/>
          <p:cNvPicPr preferRelativeResize="0"/>
          <p:nvPr/>
        </p:nvPicPr>
        <p:blipFill>
          <a:blip r:embed="rId3">
            <a:alphaModFix/>
          </a:blip>
          <a:stretch>
            <a:fillRect/>
          </a:stretch>
        </p:blipFill>
        <p:spPr>
          <a:xfrm>
            <a:off x="7920775" y="276350"/>
            <a:ext cx="911518" cy="707400"/>
          </a:xfrm>
          <a:prstGeom prst="rect">
            <a:avLst/>
          </a:prstGeom>
          <a:noFill/>
          <a:ln>
            <a:noFill/>
          </a:ln>
        </p:spPr>
      </p:pic>
      <p:pic>
        <p:nvPicPr>
          <p:cNvPr id="3" name="Picture 2">
            <a:extLst>
              <a:ext uri="{FF2B5EF4-FFF2-40B4-BE49-F238E27FC236}">
                <a16:creationId xmlns:a16="http://schemas.microsoft.com/office/drawing/2014/main" id="{89F6076F-C26D-4990-BAC5-9EE79D2143BF}"/>
              </a:ext>
            </a:extLst>
          </p:cNvPr>
          <p:cNvPicPr>
            <a:picLocks noChangeAspect="1"/>
          </p:cNvPicPr>
          <p:nvPr/>
        </p:nvPicPr>
        <p:blipFill>
          <a:blip r:embed="rId4"/>
          <a:stretch>
            <a:fillRect/>
          </a:stretch>
        </p:blipFill>
        <p:spPr>
          <a:xfrm>
            <a:off x="3501657" y="2033545"/>
            <a:ext cx="5642344" cy="30077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311700" y="780825"/>
            <a:ext cx="8520600" cy="3788100"/>
          </a:xfrm>
          <a:prstGeom prst="rect">
            <a:avLst/>
          </a:prstGeom>
        </p:spPr>
        <p:txBody>
          <a:bodyPr spcFirstLastPara="1" wrap="square" lIns="91425" tIns="91425" rIns="91425" bIns="91425" anchor="t" anchorCtr="0">
            <a:normAutofit fontScale="92500" lnSpcReduction="10000"/>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Standalone mode is easy to set up among all. It will provide almost all the same features as the other cluster managers.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Moreover, to use richer resource scheduling capabilities (e.g. queues), both YARN and Mesos provide these features. Of these, YARN allows you to share and configure the same pool of cluster resources between all frameworks that run on YARN. It is likely to be pre-installed on Hadoop systems.</a:t>
            </a:r>
            <a:endParaRPr sz="1500">
              <a:solidFill>
                <a:srgbClr val="000000"/>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Also, one advantage of Mesos over both YARN and the standalone mode is its fine-grained sharing option. Now, this lets interactive applications (Spark shell) scale down their CPU allocation between commands. This makes it attractive in environments where many users are running interactive shells.</a:t>
            </a:r>
            <a:endParaRPr sz="1500">
              <a:solidFill>
                <a:srgbClr val="000000"/>
              </a:solidFill>
              <a:latin typeface="Bookman Old Style"/>
              <a:ea typeface="Bookman Old Style"/>
              <a:cs typeface="Bookman Old Style"/>
              <a:sym typeface="Bookman Old Style"/>
            </a:endParaRPr>
          </a:p>
        </p:txBody>
      </p:sp>
      <p:pic>
        <p:nvPicPr>
          <p:cNvPr id="175" name="Google Shape;175;p32"/>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1000"/>
              </a:spcBef>
              <a:spcAft>
                <a:spcPts val="0"/>
              </a:spcAft>
              <a:buNone/>
            </a:pPr>
            <a:r>
              <a:rPr lang="en-GB"/>
              <a:t>Running Spark job on EMR</a:t>
            </a:r>
            <a:endParaRPr/>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000000"/>
                </a:solidFill>
                <a:highlight>
                  <a:srgbClr val="FFFFFF"/>
                </a:highlight>
                <a:latin typeface="Bookman Old Style"/>
                <a:ea typeface="Bookman Old Style"/>
                <a:cs typeface="Bookman Old Style"/>
                <a:sym typeface="Bookman Old Style"/>
              </a:rPr>
              <a:t>AWS and Amazon EMR</a:t>
            </a:r>
            <a:endParaRPr sz="1500" b="1">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AWS is one of the most used cloud services platform, a lot of services are available, it is very well documented and easy to use.</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 cloud services platform allow users to access on-demand resources (compute power, memory, storage) and services (databases, monitoring, workflow, etc.) via the internet with pay-as-you-go pricing.</a:t>
            </a:r>
            <a:endParaRPr sz="1500">
              <a:solidFill>
                <a:srgbClr val="292929"/>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400"/>
              </a:spcBef>
              <a:spcAft>
                <a:spcPts val="0"/>
              </a:spcAft>
              <a:buClr>
                <a:schemeClr val="dk2"/>
              </a:buClr>
              <a:buSzPts val="1100"/>
              <a:buFont typeface="Arial"/>
              <a:buNone/>
            </a:pP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latin typeface="Bookman Old Style"/>
              <a:ea typeface="Bookman Old Style"/>
              <a:cs typeface="Bookman Old Style"/>
              <a:sym typeface="Bookman Old Style"/>
            </a:endParaRPr>
          </a:p>
        </p:txBody>
      </p:sp>
      <p:pic>
        <p:nvPicPr>
          <p:cNvPr id="182" name="Google Shape;182;p33"/>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body" idx="1"/>
          </p:nvPr>
        </p:nvSpPr>
        <p:spPr>
          <a:xfrm>
            <a:off x="311700" y="867575"/>
            <a:ext cx="8520600" cy="3701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Among all the cool services offered by AWS, we will only use two of them :</a:t>
            </a:r>
            <a:endParaRPr sz="1500">
              <a:solidFill>
                <a:srgbClr val="000000"/>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Simple Storage Service (S3), a massively scalable object storage service</a:t>
            </a:r>
            <a:endParaRPr sz="1500">
              <a:solidFill>
                <a:srgbClr val="000000"/>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Elastic MapReduce (EMR), a managed cluster platform that simplifies running big data frameworks, such as Apache Hadoop and Apache Spark. It can be view like Hadoop-as-a-Service, you start a cluster with the number of nodes you want, run any job you want and only pay for the time the cluster is actually up.</a:t>
            </a:r>
            <a:endParaRPr sz="1500">
              <a:solidFill>
                <a:srgbClr val="000000"/>
              </a:solidFill>
              <a:latin typeface="Bookman Old Style"/>
              <a:ea typeface="Bookman Old Style"/>
              <a:cs typeface="Bookman Old Style"/>
              <a:sym typeface="Bookman Old Style"/>
            </a:endParaRPr>
          </a:p>
        </p:txBody>
      </p:sp>
      <p:pic>
        <p:nvPicPr>
          <p:cNvPr id="188" name="Google Shape;188;p34"/>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body" idx="1"/>
          </p:nvPr>
        </p:nvSpPr>
        <p:spPr>
          <a:xfrm>
            <a:off x="311700" y="917150"/>
            <a:ext cx="8520600" cy="36516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 aim of this tutorial is to launch the classic word count Spark Job on EMR. The input and output files will be store using S3 storage. </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All steps are simples and I will explain how to do it using both AWS UIs and the AWS CLI tool.</a:t>
            </a:r>
            <a:endParaRPr sz="1500">
              <a:solidFill>
                <a:srgbClr val="000000"/>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Here is the word count Spark code (using Spark 2.2.0) which will be used :</a:t>
            </a:r>
            <a:endParaRPr sz="1600">
              <a:solidFill>
                <a:srgbClr val="000000"/>
              </a:solidFill>
              <a:highlight>
                <a:srgbClr val="FFFFFF"/>
              </a:highlight>
              <a:latin typeface="Georgia"/>
              <a:ea typeface="Georgia"/>
              <a:cs typeface="Georgia"/>
              <a:sym typeface="Georgia"/>
            </a:endParaRPr>
          </a:p>
          <a:p>
            <a:pPr marL="0" lvl="0" indent="0" algn="l" rtl="0">
              <a:spcBef>
                <a:spcPts val="1400"/>
              </a:spcBef>
              <a:spcAft>
                <a:spcPts val="1200"/>
              </a:spcAft>
              <a:buNone/>
            </a:pPr>
            <a:endParaRPr>
              <a:solidFill>
                <a:srgbClr val="000000"/>
              </a:solidFill>
            </a:endParaRPr>
          </a:p>
        </p:txBody>
      </p:sp>
      <p:pic>
        <p:nvPicPr>
          <p:cNvPr id="194" name="Google Shape;194;p35"/>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6"/>
          <p:cNvPicPr preferRelativeResize="0"/>
          <p:nvPr/>
        </p:nvPicPr>
        <p:blipFill>
          <a:blip r:embed="rId3">
            <a:alphaModFix/>
          </a:blip>
          <a:stretch>
            <a:fillRect/>
          </a:stretch>
        </p:blipFill>
        <p:spPr>
          <a:xfrm>
            <a:off x="1333500" y="752475"/>
            <a:ext cx="6477000" cy="3638550"/>
          </a:xfrm>
          <a:prstGeom prst="rect">
            <a:avLst/>
          </a:prstGeom>
          <a:noFill/>
          <a:ln>
            <a:noFill/>
          </a:ln>
        </p:spPr>
      </p:pic>
      <p:pic>
        <p:nvPicPr>
          <p:cNvPr id="200" name="Google Shape;200;p36"/>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7"/>
          <p:cNvPicPr preferRelativeResize="0"/>
          <p:nvPr/>
        </p:nvPicPr>
        <p:blipFill>
          <a:blip r:embed="rId3">
            <a:alphaModFix/>
          </a:blip>
          <a:stretch>
            <a:fillRect/>
          </a:stretch>
        </p:blipFill>
        <p:spPr>
          <a:xfrm>
            <a:off x="1328725" y="661988"/>
            <a:ext cx="6486525" cy="3819525"/>
          </a:xfrm>
          <a:prstGeom prst="rect">
            <a:avLst/>
          </a:prstGeom>
          <a:noFill/>
          <a:ln>
            <a:noFill/>
          </a:ln>
        </p:spPr>
      </p:pic>
      <p:pic>
        <p:nvPicPr>
          <p:cNvPr id="206" name="Google Shape;206;p37"/>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body" idx="1"/>
          </p:nvPr>
        </p:nvSpPr>
        <p:spPr>
          <a:xfrm>
            <a:off x="311700" y="557725"/>
            <a:ext cx="8520600" cy="43626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Create an AWS account</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First of all, create a free trial AWS account on AWS website. The form is simple and quick to fill, you will need to enter your credit card information which will be used for Amazon EMR pricing and for other services if you use more than the free trial account quotas.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For those who want to use AWS CLI</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If you don’t want to waste time doing the different steps using Amazon Graphic User Interfaces and want to automate it, you can install AWS CLI using this documentation.</a:t>
            </a:r>
            <a:endParaRPr sz="1500">
              <a:solidFill>
                <a:schemeClr val="dk2"/>
              </a:solidFill>
              <a:latin typeface="Bookman Old Style"/>
              <a:ea typeface="Bookman Old Style"/>
              <a:cs typeface="Bookman Old Style"/>
              <a:sym typeface="Bookman Old Style"/>
            </a:endParaRPr>
          </a:p>
        </p:txBody>
      </p:sp>
      <p:pic>
        <p:nvPicPr>
          <p:cNvPr id="212" name="Google Shape;212;p38"/>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body" idx="1"/>
          </p:nvPr>
        </p:nvSpPr>
        <p:spPr>
          <a:xfrm>
            <a:off x="311700" y="545325"/>
            <a:ext cx="8520600" cy="402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Choose a region on which deploy the cluster</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Depending on the date you signed up for an AWS account, the default region when you access a resource from the AWS Management Console is different.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Each region have his own type of resources and pricing. The aim of this tutorial is to present how to run a Spark job, we don’t really care about performances.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You can change the region by clicking at the up-right corner on each of the different AWS Management console.</a:t>
            </a:r>
            <a:endParaRPr sz="1600">
              <a:solidFill>
                <a:srgbClr val="292929"/>
              </a:solidFill>
              <a:highlight>
                <a:srgbClr val="FFFFFF"/>
              </a:highlight>
              <a:latin typeface="Georgia"/>
              <a:ea typeface="Georgia"/>
              <a:cs typeface="Georgia"/>
              <a:sym typeface="Georgia"/>
            </a:endParaRPr>
          </a:p>
        </p:txBody>
      </p:sp>
      <p:pic>
        <p:nvPicPr>
          <p:cNvPr id="218" name="Google Shape;218;p39"/>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body" idx="1"/>
          </p:nvPr>
        </p:nvSpPr>
        <p:spPr>
          <a:xfrm>
            <a:off x="311700" y="570125"/>
            <a:ext cx="8520600" cy="42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23850" algn="l" rtl="0">
              <a:spcBef>
                <a:spcPts val="1200"/>
              </a:spcBef>
              <a:spcAft>
                <a:spcPts val="0"/>
              </a:spcAft>
              <a:buClr>
                <a:schemeClr val="dk2"/>
              </a:buClr>
              <a:buSzPts val="1500"/>
              <a:buFont typeface="Georgia"/>
              <a:buChar char="●"/>
            </a:pPr>
            <a:r>
              <a:rPr lang="en-GB" sz="1500">
                <a:solidFill>
                  <a:schemeClr val="dk2"/>
                </a:solidFill>
                <a:highlight>
                  <a:srgbClr val="FFFFFF"/>
                </a:highlight>
                <a:latin typeface="Bookman Old Style"/>
                <a:ea typeface="Bookman Old Style"/>
                <a:cs typeface="Bookman Old Style"/>
                <a:sym typeface="Bookman Old Style"/>
              </a:rPr>
              <a:t>Using AWS CLI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aws configure</a:t>
            </a:r>
            <a:r>
              <a:rPr lang="en-GB" sz="1500">
                <a:solidFill>
                  <a:schemeClr val="dk2"/>
                </a:solidFill>
                <a:highlight>
                  <a:srgbClr val="FFFFFF"/>
                </a:highlight>
                <a:latin typeface="Bookman Old Style"/>
                <a:ea typeface="Bookman Old Style"/>
                <a:cs typeface="Bookman Old Style"/>
                <a:sym typeface="Bookman Old Style"/>
              </a:rPr>
              <a:t> you can specify the default region among </a:t>
            </a:r>
            <a:r>
              <a:rPr lang="en-GB" sz="1500">
                <a:solidFill>
                  <a:schemeClr val="dk2"/>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this list of regions</a:t>
            </a:r>
            <a:r>
              <a:rPr lang="en-GB" sz="1500">
                <a:solidFill>
                  <a:schemeClr val="dk2"/>
                </a:solidFill>
                <a:highlight>
                  <a:srgbClr val="FFFFFF"/>
                </a:highlight>
                <a:latin typeface="Bookman Old Style"/>
                <a:ea typeface="Bookman Old Style"/>
                <a:cs typeface="Bookman Old Style"/>
                <a:sym typeface="Bookman Old Style"/>
              </a:rPr>
              <a:t>.</a:t>
            </a:r>
            <a:endParaRPr sz="1500">
              <a:solidFill>
                <a:schemeClr val="dk2"/>
              </a:solidFill>
              <a:latin typeface="Bookman Old Style"/>
              <a:ea typeface="Bookman Old Style"/>
              <a:cs typeface="Bookman Old Style"/>
              <a:sym typeface="Bookman Old Style"/>
            </a:endParaRPr>
          </a:p>
        </p:txBody>
      </p:sp>
      <p:pic>
        <p:nvPicPr>
          <p:cNvPr id="224" name="Google Shape;224;p40"/>
          <p:cNvPicPr preferRelativeResize="0"/>
          <p:nvPr/>
        </p:nvPicPr>
        <p:blipFill>
          <a:blip r:embed="rId5">
            <a:alphaModFix/>
          </a:blip>
          <a:stretch>
            <a:fillRect/>
          </a:stretch>
        </p:blipFill>
        <p:spPr>
          <a:xfrm>
            <a:off x="3005125" y="802175"/>
            <a:ext cx="3133725" cy="1828800"/>
          </a:xfrm>
          <a:prstGeom prst="rect">
            <a:avLst/>
          </a:prstGeom>
          <a:noFill/>
          <a:ln>
            <a:noFill/>
          </a:ln>
        </p:spPr>
      </p:pic>
      <p:pic>
        <p:nvPicPr>
          <p:cNvPr id="225" name="Google Shape;225;p40"/>
          <p:cNvPicPr preferRelativeResize="0"/>
          <p:nvPr/>
        </p:nvPicPr>
        <p:blipFill>
          <a:blip r:embed="rId6">
            <a:alphaModFix/>
          </a:blip>
          <a:stretch>
            <a:fillRect/>
          </a:stretch>
        </p:blipFill>
        <p:spPr>
          <a:xfrm>
            <a:off x="1490650" y="3668600"/>
            <a:ext cx="6162675" cy="1028700"/>
          </a:xfrm>
          <a:prstGeom prst="rect">
            <a:avLst/>
          </a:prstGeom>
          <a:noFill/>
          <a:ln>
            <a:noFill/>
          </a:ln>
        </p:spPr>
      </p:pic>
      <p:pic>
        <p:nvPicPr>
          <p:cNvPr id="226" name="Google Shape;226;p40"/>
          <p:cNvPicPr preferRelativeResize="0"/>
          <p:nvPr/>
        </p:nvPicPr>
        <p:blipFill>
          <a:blip r:embed="rId7">
            <a:alphaModFix/>
          </a:blip>
          <a:stretch>
            <a:fillRect/>
          </a:stretch>
        </p:blipFill>
        <p:spPr>
          <a:xfrm>
            <a:off x="8057100" y="123000"/>
            <a:ext cx="911518" cy="70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body" idx="1"/>
          </p:nvPr>
        </p:nvSpPr>
        <p:spPr>
          <a:xfrm>
            <a:off x="311700" y="557725"/>
            <a:ext cx="8520600" cy="4011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Create an Amazon S3 Bucket</a:t>
            </a:r>
            <a:endParaRPr sz="1500" b="1">
              <a:solidFill>
                <a:schemeClr val="dk2"/>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In this use case, we will use Amazon S3 bucket to store our Spark application jar, logs, input and output files.</a:t>
            </a:r>
            <a:endParaRPr sz="1500">
              <a:solidFill>
                <a:schemeClr val="dk2"/>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1. Open the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Amazon S3 console</a:t>
            </a:r>
            <a:endParaRPr sz="1500">
              <a:solidFill>
                <a:schemeClr val="dk2"/>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2. Choose Create bucket</a:t>
            </a:r>
            <a:endParaRPr sz="1500">
              <a:solidFill>
                <a:schemeClr val="dk2"/>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3. Type a name for your bucket (ex : my-first-emr-bucket) and choose its AWS Region then click next.</a:t>
            </a:r>
            <a:endParaRPr sz="1600">
              <a:solidFill>
                <a:schemeClr val="dk2"/>
              </a:solidFill>
              <a:highlight>
                <a:srgbClr val="FFFFFF"/>
              </a:highlight>
              <a:latin typeface="Georgia"/>
              <a:ea typeface="Georgia"/>
              <a:cs typeface="Georgia"/>
              <a:sym typeface="Georgia"/>
            </a:endParaRPr>
          </a:p>
          <a:p>
            <a:pPr marL="0" lvl="0" indent="0" algn="l" rtl="0">
              <a:spcBef>
                <a:spcPts val="0"/>
              </a:spcBef>
              <a:spcAft>
                <a:spcPts val="1200"/>
              </a:spcAft>
              <a:buNone/>
            </a:pPr>
            <a:endParaRPr>
              <a:solidFill>
                <a:schemeClr val="dk2"/>
              </a:solidFill>
            </a:endParaRPr>
          </a:p>
        </p:txBody>
      </p:sp>
      <p:pic>
        <p:nvPicPr>
          <p:cNvPr id="232" name="Google Shape;232;p41"/>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1000"/>
              </a:spcBef>
              <a:spcAft>
                <a:spcPts val="1200"/>
              </a:spcAft>
              <a:buNone/>
            </a:pPr>
            <a:r>
              <a:rPr lang="en-GB"/>
              <a:t>Apache Cluster Manager</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Apache Spark is an engine for Big Data processing.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One can run Spark on distributed mode on the cluster.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 the cluster, there is a master and n number of workers. </a:t>
            </a:r>
            <a:endParaRPr sz="1500">
              <a:solidFill>
                <a:srgbClr val="000000"/>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It schedules and divides resource in the host machine which forms the cluster. </a:t>
            </a:r>
            <a:endParaRPr/>
          </a:p>
        </p:txBody>
      </p:sp>
      <p:pic>
        <p:nvPicPr>
          <p:cNvPr id="73" name="Google Shape;73;p15"/>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body" idx="1"/>
          </p:nvPr>
        </p:nvSpPr>
        <p:spPr>
          <a:xfrm>
            <a:off x="311700" y="929550"/>
            <a:ext cx="8520600" cy="3639300"/>
          </a:xfrm>
          <a:prstGeom prst="rect">
            <a:avLst/>
          </a:prstGeom>
        </p:spPr>
        <p:txBody>
          <a:bodyPr spcFirstLastPara="1" wrap="square" lIns="91425" tIns="91425" rIns="91425" bIns="91425" anchor="t" anchorCtr="0">
            <a:normAutofit/>
          </a:bodyPr>
          <a:lstStyle/>
          <a:p>
            <a:pPr marL="0" lvl="0" indent="45720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4. On the Set properties page, you can configure some properties for the bucket. In this tutorial we don’t need any specific properties, click next.</a:t>
            </a: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5. On the Set permissions page, you manage permissions that are set on the bucket that you are creating. We will use the default permissions, click next.</a:t>
            </a:r>
            <a:endParaRPr sz="1500">
              <a:solidFill>
                <a:schemeClr val="dk2"/>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6. On the Review page, verify the settings and choose Create bucket.</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238" name="Google Shape;238;p42"/>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body" idx="1"/>
          </p:nvPr>
        </p:nvSpPr>
        <p:spPr>
          <a:xfrm>
            <a:off x="311700" y="570125"/>
            <a:ext cx="8520600" cy="3998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Using AWS CLI aws s3api create-bucket</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244" name="Google Shape;244;p43"/>
          <p:cNvPicPr preferRelativeResize="0"/>
          <p:nvPr/>
        </p:nvPicPr>
        <p:blipFill>
          <a:blip r:embed="rId3">
            <a:alphaModFix/>
          </a:blip>
          <a:stretch>
            <a:fillRect/>
          </a:stretch>
        </p:blipFill>
        <p:spPr>
          <a:xfrm>
            <a:off x="1604950" y="1468163"/>
            <a:ext cx="5934075" cy="942975"/>
          </a:xfrm>
          <a:prstGeom prst="rect">
            <a:avLst/>
          </a:prstGeom>
          <a:noFill/>
          <a:ln>
            <a:noFill/>
          </a:ln>
        </p:spPr>
      </p:pic>
      <p:pic>
        <p:nvPicPr>
          <p:cNvPr id="245" name="Google Shape;245;p43"/>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body" idx="1"/>
          </p:nvPr>
        </p:nvSpPr>
        <p:spPr>
          <a:xfrm>
            <a:off x="311700" y="557725"/>
            <a:ext cx="8520600" cy="40113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Upload files on Amazon S3</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Now that our S3 bucket is created, we will upload the Spark application jar and an input file on which we will apply the wordcount.</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1. On the Amazon S3 console click on the bucket you just created</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2. Choose Create folder, enter the name of the folder (ex : tutorialEMR), the encryption setting (ex : None) and save</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3. Click on the folder you just created, then choose upload to upload the Spark application jar and the input text file on which you want to apply the wordcount</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251" name="Google Shape;251;p44"/>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body" idx="4294967295"/>
          </p:nvPr>
        </p:nvSpPr>
        <p:spPr>
          <a:xfrm>
            <a:off x="311700" y="954325"/>
            <a:ext cx="8520600" cy="36147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Using AWS CLI, use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aws s3 sync</a:t>
            </a:r>
            <a:r>
              <a:rPr lang="en-GB" sz="1500">
                <a:solidFill>
                  <a:schemeClr val="dk2"/>
                </a:solidFill>
                <a:highlight>
                  <a:srgbClr val="FFFFFF"/>
                </a:highlight>
                <a:latin typeface="Bookman Old Style"/>
                <a:ea typeface="Bookman Old Style"/>
                <a:cs typeface="Bookman Old Style"/>
                <a:sym typeface="Bookman Old Style"/>
              </a:rPr>
              <a:t> to upload the directory containing the Spark application jar and the input text file</a:t>
            </a:r>
            <a:endParaRPr sz="1500">
              <a:solidFill>
                <a:schemeClr val="dk2"/>
              </a:solidFill>
              <a:latin typeface="Bookman Old Style"/>
              <a:ea typeface="Bookman Old Style"/>
              <a:cs typeface="Bookman Old Style"/>
              <a:sym typeface="Bookman Old Style"/>
            </a:endParaRPr>
          </a:p>
        </p:txBody>
      </p:sp>
      <p:pic>
        <p:nvPicPr>
          <p:cNvPr id="257" name="Google Shape;257;p45"/>
          <p:cNvPicPr preferRelativeResize="0"/>
          <p:nvPr/>
        </p:nvPicPr>
        <p:blipFill>
          <a:blip r:embed="rId4">
            <a:alphaModFix/>
          </a:blip>
          <a:stretch>
            <a:fillRect/>
          </a:stretch>
        </p:blipFill>
        <p:spPr>
          <a:xfrm>
            <a:off x="943338" y="1681225"/>
            <a:ext cx="7257326" cy="422075"/>
          </a:xfrm>
          <a:prstGeom prst="rect">
            <a:avLst/>
          </a:prstGeom>
          <a:noFill/>
          <a:ln>
            <a:noFill/>
          </a:ln>
        </p:spPr>
      </p:pic>
      <p:pic>
        <p:nvPicPr>
          <p:cNvPr id="258" name="Google Shape;258;p45"/>
          <p:cNvPicPr preferRelativeResize="0"/>
          <p:nvPr/>
        </p:nvPicPr>
        <p:blipFill>
          <a:blip r:embed="rId5">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6"/>
          <p:cNvSpPr txBox="1">
            <a:spLocks noGrp="1"/>
          </p:cNvSpPr>
          <p:nvPr>
            <p:ph type="body" idx="4294967295"/>
          </p:nvPr>
        </p:nvSpPr>
        <p:spPr>
          <a:xfrm>
            <a:off x="311700" y="557725"/>
            <a:ext cx="8520600" cy="40113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Create an Amazon EMR cluster &amp; Submit the Spark Job</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this step, we will launch a sample cluster running the Spark job and terminating automatically after the execution.</a:t>
            </a:r>
            <a:endParaRPr sz="1500">
              <a:solidFill>
                <a:schemeClr val="dk2"/>
              </a:solidFill>
              <a:highlight>
                <a:srgbClr val="FFFFFF"/>
              </a:highlight>
              <a:latin typeface="Bookman Old Style"/>
              <a:ea typeface="Bookman Old Style"/>
              <a:cs typeface="Bookman Old Style"/>
              <a:sym typeface="Bookman Old Style"/>
            </a:endParaRPr>
          </a:p>
          <a:p>
            <a:pPr marL="749300" lvl="0" indent="-330200" algn="l" rtl="0">
              <a:lnSpc>
                <a:spcPct val="150000"/>
              </a:lnSpc>
              <a:spcBef>
                <a:spcPts val="1000"/>
              </a:spcBef>
              <a:spcAft>
                <a:spcPts val="0"/>
              </a:spcAft>
              <a:buClr>
                <a:srgbClr val="292929"/>
              </a:buClr>
              <a:buSzPts val="1600"/>
              <a:buFont typeface="Georgia"/>
              <a:buAutoNum type="arabicPeriod"/>
            </a:pPr>
            <a:r>
              <a:rPr lang="en-GB" sz="1500">
                <a:solidFill>
                  <a:schemeClr val="dk2"/>
                </a:solidFill>
                <a:highlight>
                  <a:srgbClr val="FFFFFF"/>
                </a:highlight>
                <a:latin typeface="Bookman Old Style"/>
                <a:ea typeface="Bookman Old Style"/>
                <a:cs typeface="Bookman Old Style"/>
                <a:sym typeface="Bookman Old Style"/>
              </a:rPr>
              <a:t>Open the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Amazon EMR console</a:t>
            </a:r>
            <a:endParaRPr sz="1500">
              <a:solidFill>
                <a:schemeClr val="dk2"/>
              </a:solidFill>
              <a:highlight>
                <a:srgbClr val="FFFFFF"/>
              </a:highlight>
              <a:latin typeface="Bookman Old Style"/>
              <a:ea typeface="Bookman Old Style"/>
              <a:cs typeface="Bookman Old Style"/>
              <a:sym typeface="Bookman Old Style"/>
            </a:endParaRPr>
          </a:p>
          <a:p>
            <a:pPr marL="749300" lvl="0" indent="-330200" algn="l" rtl="0">
              <a:lnSpc>
                <a:spcPct val="150000"/>
              </a:lnSpc>
              <a:spcBef>
                <a:spcPts val="1000"/>
              </a:spcBef>
              <a:spcAft>
                <a:spcPts val="0"/>
              </a:spcAft>
              <a:buClr>
                <a:srgbClr val="292929"/>
              </a:buClr>
              <a:buSzPts val="1600"/>
              <a:buFont typeface="Georgia"/>
              <a:buAutoNum type="arabicPeriod"/>
            </a:pPr>
            <a:r>
              <a:rPr lang="en-GB" sz="1500">
                <a:solidFill>
                  <a:schemeClr val="dk2"/>
                </a:solidFill>
                <a:highlight>
                  <a:srgbClr val="FFFFFF"/>
                </a:highlight>
                <a:latin typeface="Bookman Old Style"/>
                <a:ea typeface="Bookman Old Style"/>
                <a:cs typeface="Bookman Old Style"/>
                <a:sym typeface="Bookman Old Style"/>
              </a:rPr>
              <a:t>On the right left corner, change the region on which you want to deploy the cluster</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00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C</a:t>
            </a:r>
            <a:r>
              <a:rPr lang="en-GB" sz="1600">
                <a:solidFill>
                  <a:srgbClr val="292929"/>
                </a:solidFill>
                <a:highlight>
                  <a:srgbClr val="FFFFFF"/>
                </a:highlight>
                <a:latin typeface="Georgia"/>
                <a:ea typeface="Georgia"/>
                <a:cs typeface="Georgia"/>
                <a:sym typeface="Georgia"/>
              </a:rPr>
              <a:t>hoose Create cluster</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a:p>
        </p:txBody>
      </p:sp>
      <p:pic>
        <p:nvPicPr>
          <p:cNvPr id="264" name="Google Shape;264;p46"/>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body" idx="4294967295"/>
          </p:nvPr>
        </p:nvSpPr>
        <p:spPr>
          <a:xfrm>
            <a:off x="311700" y="557725"/>
            <a:ext cx="8520600" cy="4387800"/>
          </a:xfrm>
          <a:prstGeom prst="rect">
            <a:avLst/>
          </a:prstGeom>
        </p:spPr>
        <p:txBody>
          <a:bodyPr spcFirstLastPara="1" wrap="square" lIns="91425" tIns="91425" rIns="91425" bIns="91425" anchor="t" anchorCtr="0">
            <a:normAutofit fontScale="92500" lnSpcReduction="10000"/>
          </a:bodyPr>
          <a:lstStyle/>
          <a:p>
            <a:pPr marL="0" lvl="0" indent="45720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4. On the General Configuration section, enter the cluster name, choose the S3 bucket you created (the logs will be stored in this bucket) and check Step execution.</a:t>
            </a: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5. On the Add steps section, select Spark application, click Configure and fill the popup like this: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270" name="Google Shape;270;p47"/>
          <p:cNvPicPr preferRelativeResize="0"/>
          <p:nvPr/>
        </p:nvPicPr>
        <p:blipFill>
          <a:blip r:embed="rId3">
            <a:alphaModFix/>
          </a:blip>
          <a:stretch>
            <a:fillRect/>
          </a:stretch>
        </p:blipFill>
        <p:spPr>
          <a:xfrm>
            <a:off x="1257300" y="1671700"/>
            <a:ext cx="6629400" cy="1924050"/>
          </a:xfrm>
          <a:prstGeom prst="rect">
            <a:avLst/>
          </a:prstGeom>
          <a:noFill/>
          <a:ln>
            <a:noFill/>
          </a:ln>
        </p:spPr>
      </p:pic>
      <p:pic>
        <p:nvPicPr>
          <p:cNvPr id="271" name="Google Shape;271;p47"/>
          <p:cNvPicPr preferRelativeResize="0"/>
          <p:nvPr/>
        </p:nvPicPr>
        <p:blipFill>
          <a:blip r:embed="rId4">
            <a:alphaModFix/>
          </a:blip>
          <a:stretch>
            <a:fillRect/>
          </a:stretch>
        </p:blipFill>
        <p:spPr>
          <a:xfrm>
            <a:off x="8292600" y="0"/>
            <a:ext cx="911518" cy="70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48"/>
          <p:cNvPicPr preferRelativeResize="0"/>
          <p:nvPr/>
        </p:nvPicPr>
        <p:blipFill>
          <a:blip r:embed="rId3">
            <a:alphaModFix/>
          </a:blip>
          <a:stretch>
            <a:fillRect/>
          </a:stretch>
        </p:blipFill>
        <p:spPr>
          <a:xfrm>
            <a:off x="1319213" y="647700"/>
            <a:ext cx="6505575" cy="3848100"/>
          </a:xfrm>
          <a:prstGeom prst="rect">
            <a:avLst/>
          </a:prstGeom>
          <a:noFill/>
          <a:ln>
            <a:noFill/>
          </a:ln>
        </p:spPr>
      </p:pic>
      <p:pic>
        <p:nvPicPr>
          <p:cNvPr id="277" name="Google Shape;277;p48"/>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9"/>
          <p:cNvSpPr txBox="1">
            <a:spLocks noGrp="1"/>
          </p:cNvSpPr>
          <p:nvPr>
            <p:ph type="body" idx="4294967295"/>
          </p:nvPr>
        </p:nvSpPr>
        <p:spPr>
          <a:xfrm>
            <a:off x="311700" y="706450"/>
            <a:ext cx="8520600" cy="3862500"/>
          </a:xfrm>
          <a:prstGeom prst="rect">
            <a:avLst/>
          </a:prstGeom>
        </p:spPr>
        <p:txBody>
          <a:bodyPr spcFirstLastPara="1" wrap="square" lIns="91425" tIns="91425" rIns="91425" bIns="91425" anchor="t" anchorCtr="0">
            <a:normAutofit/>
          </a:bodyPr>
          <a:lstStyle/>
          <a:p>
            <a:pPr marL="0" lvl="0" indent="457200" algn="l" rtl="0">
              <a:lnSpc>
                <a:spcPct val="150000"/>
              </a:lnSpc>
              <a:spcBef>
                <a:spcPts val="1000"/>
              </a:spcBef>
              <a:spcAft>
                <a:spcPts val="0"/>
              </a:spcAft>
              <a:buClr>
                <a:schemeClr val="dk2"/>
              </a:buClr>
              <a:buSzPts val="1100"/>
              <a:buFont typeface="Arial"/>
              <a:buNone/>
            </a:pPr>
            <a:r>
              <a:rPr lang="en-GB" sz="1500">
                <a:solidFill>
                  <a:srgbClr val="292929"/>
                </a:solidFill>
                <a:highlight>
                  <a:srgbClr val="FFFFFF"/>
                </a:highlight>
                <a:latin typeface="Bookman Old Style"/>
                <a:ea typeface="Bookman Old Style"/>
                <a:cs typeface="Bookman Old Style"/>
                <a:sym typeface="Bookman Old Style"/>
              </a:rPr>
              <a:t>6. On the Software Configuration section, use the default release (the last one)</a:t>
            </a: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r>
              <a:rPr lang="en-GB" sz="1500">
                <a:solidFill>
                  <a:srgbClr val="292929"/>
                </a:solidFill>
                <a:highlight>
                  <a:srgbClr val="FFFFFF"/>
                </a:highlight>
                <a:latin typeface="Bookman Old Style"/>
                <a:ea typeface="Bookman Old Style"/>
                <a:cs typeface="Bookman Old Style"/>
                <a:sym typeface="Bookman Old Style"/>
              </a:rPr>
              <a:t>7. On the Hardware configuration section, choose the instance type and the number of instances</a:t>
            </a: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None/>
            </a:pPr>
            <a:endParaRPr sz="1600">
              <a:solidFill>
                <a:srgbClr val="292929"/>
              </a:solidFill>
              <a:highlight>
                <a:srgbClr val="FFFFFF"/>
              </a:highlight>
              <a:latin typeface="Georgia"/>
              <a:ea typeface="Georgia"/>
              <a:cs typeface="Georgia"/>
              <a:sym typeface="Georgia"/>
            </a:endParaRPr>
          </a:p>
          <a:p>
            <a:pPr marL="0" lvl="0" indent="457200" algn="l" rtl="0">
              <a:lnSpc>
                <a:spcPct val="150000"/>
              </a:lnSpc>
              <a:spcBef>
                <a:spcPts val="1000"/>
              </a:spcBef>
              <a:spcAft>
                <a:spcPts val="0"/>
              </a:spcAft>
              <a:buClr>
                <a:schemeClr val="dk2"/>
              </a:buClr>
              <a:buSzPts val="1100"/>
              <a:buFont typeface="Arial"/>
              <a:buNone/>
            </a:pPr>
            <a:r>
              <a:rPr lang="en-GB" sz="1500">
                <a:solidFill>
                  <a:schemeClr val="dk2"/>
                </a:solidFill>
                <a:highlight>
                  <a:srgbClr val="FFFFFF"/>
                </a:highlight>
                <a:latin typeface="Bookman Old Style"/>
                <a:ea typeface="Bookman Old Style"/>
                <a:cs typeface="Bookman Old Style"/>
                <a:sym typeface="Bookman Old Style"/>
              </a:rPr>
              <a:t>8. On the Security and access section, use the Default values.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0"/>
              </a:spcBef>
              <a:spcAft>
                <a:spcPts val="1200"/>
              </a:spcAft>
              <a:buNone/>
            </a:pPr>
            <a:endParaRPr/>
          </a:p>
        </p:txBody>
      </p:sp>
      <p:pic>
        <p:nvPicPr>
          <p:cNvPr id="283" name="Google Shape;283;p49"/>
          <p:cNvPicPr preferRelativeResize="0"/>
          <p:nvPr/>
        </p:nvPicPr>
        <p:blipFill>
          <a:blip r:embed="rId3">
            <a:alphaModFix/>
          </a:blip>
          <a:stretch>
            <a:fillRect/>
          </a:stretch>
        </p:blipFill>
        <p:spPr>
          <a:xfrm>
            <a:off x="1528750" y="1888925"/>
            <a:ext cx="6086475" cy="1638300"/>
          </a:xfrm>
          <a:prstGeom prst="rect">
            <a:avLst/>
          </a:prstGeom>
          <a:noFill/>
          <a:ln>
            <a:noFill/>
          </a:ln>
        </p:spPr>
      </p:pic>
      <p:pic>
        <p:nvPicPr>
          <p:cNvPr id="284" name="Google Shape;284;p49"/>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0"/>
          <p:cNvSpPr txBox="1">
            <a:spLocks noGrp="1"/>
          </p:cNvSpPr>
          <p:nvPr>
            <p:ph type="body" idx="4294967295"/>
          </p:nvPr>
        </p:nvSpPr>
        <p:spPr>
          <a:xfrm>
            <a:off x="311700" y="334625"/>
            <a:ext cx="8520600" cy="4234500"/>
          </a:xfrm>
          <a:prstGeom prst="rect">
            <a:avLst/>
          </a:prstGeom>
        </p:spPr>
        <p:txBody>
          <a:bodyPr spcFirstLastPara="1" wrap="square" lIns="91425" tIns="91425" rIns="91425" bIns="91425" anchor="t" anchorCtr="0">
            <a:normAutofit/>
          </a:bodyPr>
          <a:lstStyle/>
          <a:p>
            <a:pPr marL="0" lvl="0" indent="457200" algn="l" rtl="0">
              <a:lnSpc>
                <a:spcPct val="150000"/>
              </a:lnSpc>
              <a:spcBef>
                <a:spcPts val="1000"/>
              </a:spcBef>
              <a:spcAft>
                <a:spcPts val="0"/>
              </a:spcAft>
              <a:buClr>
                <a:schemeClr val="dk2"/>
              </a:buClr>
              <a:buSzPts val="1100"/>
              <a:buFont typeface="Arial"/>
              <a:buNone/>
            </a:pPr>
            <a:r>
              <a:rPr lang="en-GB" sz="1500">
                <a:solidFill>
                  <a:srgbClr val="292929"/>
                </a:solidFill>
                <a:highlight>
                  <a:srgbClr val="FFFFFF"/>
                </a:highlight>
                <a:latin typeface="Bookman Old Style"/>
                <a:ea typeface="Bookman Old Style"/>
                <a:cs typeface="Bookman Old Style"/>
                <a:sym typeface="Bookman Old Style"/>
              </a:rPr>
              <a:t>9. Click on Create cluster</a:t>
            </a: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Clr>
                <a:schemeClr val="dk2"/>
              </a:buClr>
              <a:buSzPts val="1100"/>
              <a:buFont typeface="Arial"/>
              <a:buNone/>
            </a:pPr>
            <a:r>
              <a:rPr lang="en-GB" sz="1500">
                <a:solidFill>
                  <a:srgbClr val="292929"/>
                </a:solidFill>
                <a:highlight>
                  <a:srgbClr val="FFFFFF"/>
                </a:highlight>
                <a:latin typeface="Bookman Old Style"/>
                <a:ea typeface="Bookman Old Style"/>
                <a:cs typeface="Bookman Old Style"/>
                <a:sym typeface="Bookman Old Style"/>
              </a:rPr>
              <a:t>10. Click on the refresh icon to see the status passing from Starting to Running to Terminating — All steps completed</a:t>
            </a:r>
            <a:endParaRPr sz="1500">
              <a:solidFill>
                <a:srgbClr val="292929"/>
              </a:solidFill>
              <a:highlight>
                <a:srgbClr val="FFFFFF"/>
              </a:highlight>
              <a:latin typeface="Bookman Old Style"/>
              <a:ea typeface="Bookman Old Style"/>
              <a:cs typeface="Bookman Old Style"/>
              <a:sym typeface="Bookman Old Style"/>
            </a:endParaRPr>
          </a:p>
          <a:p>
            <a:pPr marL="0" lvl="0" indent="457200" algn="l" rtl="0">
              <a:lnSpc>
                <a:spcPct val="150000"/>
              </a:lnSpc>
              <a:spcBef>
                <a:spcPts val="1000"/>
              </a:spcBef>
              <a:spcAft>
                <a:spcPts val="0"/>
              </a:spcAft>
              <a:buClr>
                <a:schemeClr val="dk2"/>
              </a:buClr>
              <a:buSzPts val="1100"/>
              <a:buFont typeface="Arial"/>
              <a:buNone/>
            </a:pPr>
            <a:r>
              <a:rPr lang="en-GB" sz="1500">
                <a:solidFill>
                  <a:srgbClr val="292929"/>
                </a:solidFill>
                <a:highlight>
                  <a:srgbClr val="FFFFFF"/>
                </a:highlight>
                <a:latin typeface="Bookman Old Style"/>
                <a:ea typeface="Bookman Old Style"/>
                <a:cs typeface="Bookman Old Style"/>
                <a:sym typeface="Bookman Old Style"/>
              </a:rPr>
              <a:t>11. Now go back to the S3 console and you will see the output directory in which the result has been stored, you can click on it and download its contents</a:t>
            </a:r>
            <a:endParaRPr sz="1600">
              <a:solidFill>
                <a:srgbClr val="292929"/>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pic>
        <p:nvPicPr>
          <p:cNvPr id="290" name="Google Shape;290;p50"/>
          <p:cNvPicPr preferRelativeResize="0"/>
          <p:nvPr/>
        </p:nvPicPr>
        <p:blipFill>
          <a:blip r:embed="rId3">
            <a:alphaModFix/>
          </a:blip>
          <a:stretch>
            <a:fillRect/>
          </a:stretch>
        </p:blipFill>
        <p:spPr>
          <a:xfrm>
            <a:off x="1839125" y="2470247"/>
            <a:ext cx="5465749" cy="2505750"/>
          </a:xfrm>
          <a:prstGeom prst="rect">
            <a:avLst/>
          </a:prstGeom>
          <a:noFill/>
          <a:ln>
            <a:noFill/>
          </a:ln>
        </p:spPr>
      </p:pic>
      <p:pic>
        <p:nvPicPr>
          <p:cNvPr id="291" name="Google Shape;291;p50"/>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1"/>
          <p:cNvSpPr txBox="1">
            <a:spLocks noGrp="1"/>
          </p:cNvSpPr>
          <p:nvPr>
            <p:ph type="body" idx="4294967295"/>
          </p:nvPr>
        </p:nvSpPr>
        <p:spPr>
          <a:xfrm>
            <a:off x="311700" y="632100"/>
            <a:ext cx="8520600" cy="39369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rgbClr val="292929"/>
                </a:solidFill>
                <a:highlight>
                  <a:srgbClr val="FFFFFF"/>
                </a:highlight>
                <a:latin typeface="Bookman Old Style"/>
                <a:ea typeface="Bookman Old Style"/>
                <a:cs typeface="Bookman Old Style"/>
                <a:sym typeface="Bookman Old Style"/>
              </a:rPr>
              <a:t>Using AWS CLI</a:t>
            </a:r>
            <a:endParaRPr sz="1500" b="1">
              <a:solidFill>
                <a:srgbClr val="292929"/>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000"/>
              </a:spcBef>
              <a:spcAft>
                <a:spcPts val="0"/>
              </a:spcAft>
              <a:buNone/>
            </a:pPr>
            <a:r>
              <a:rPr lang="en-GB" sz="1500">
                <a:solidFill>
                  <a:srgbClr val="292929"/>
                </a:solidFill>
                <a:highlight>
                  <a:srgbClr val="FFFFFF"/>
                </a:highlight>
                <a:latin typeface="Bookman Old Style"/>
                <a:ea typeface="Bookman Old Style"/>
                <a:cs typeface="Bookman Old Style"/>
                <a:sym typeface="Bookman Old Style"/>
              </a:rPr>
              <a:t>1. Create default roles</a:t>
            </a:r>
            <a:r>
              <a:rPr lang="en-GB" sz="1500">
                <a:solidFill>
                  <a:schemeClr val="dk2"/>
                </a:solidFill>
                <a:highlight>
                  <a:srgbClr val="FFFFFF"/>
                </a:highlight>
                <a:latin typeface="Bookman Old Style"/>
                <a:ea typeface="Bookman Old Style"/>
                <a:cs typeface="Bookman Old Style"/>
                <a:sym typeface="Bookman Old Style"/>
              </a:rPr>
              <a:t> which will be used to create the cluster</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latin typeface="Bookman Old Style"/>
              <a:ea typeface="Bookman Old Style"/>
              <a:cs typeface="Bookman Old Style"/>
              <a:sym typeface="Bookman Old Style"/>
            </a:endParaRPr>
          </a:p>
          <a:p>
            <a:pPr marL="0" lvl="0" indent="457200" algn="l" rtl="0">
              <a:lnSpc>
                <a:spcPct val="150000"/>
              </a:lnSpc>
              <a:spcBef>
                <a:spcPts val="1200"/>
              </a:spcBef>
              <a:spcAft>
                <a:spcPts val="1200"/>
              </a:spcAft>
              <a:buNone/>
            </a:pPr>
            <a:r>
              <a:rPr lang="en-GB" sz="1600">
                <a:solidFill>
                  <a:srgbClr val="292929"/>
                </a:solidFill>
                <a:highlight>
                  <a:srgbClr val="FFFFFF"/>
                </a:highlight>
                <a:latin typeface="Georgia"/>
                <a:ea typeface="Georgia"/>
                <a:cs typeface="Georgia"/>
                <a:sym typeface="Georgia"/>
              </a:rPr>
              <a:t>2. </a:t>
            </a:r>
            <a:r>
              <a:rPr lang="en-GB" sz="1500">
                <a:solidFill>
                  <a:srgbClr val="292929"/>
                </a:solidFill>
                <a:highlight>
                  <a:srgbClr val="FFFFFF"/>
                </a:highlight>
                <a:latin typeface="Bookman Old Style"/>
                <a:ea typeface="Bookman Old Style"/>
                <a:cs typeface="Bookman Old Style"/>
                <a:sym typeface="Bookman Old Style"/>
              </a:rPr>
              <a:t>Find the SubnetId</a:t>
            </a:r>
            <a:r>
              <a:rPr lang="en-GB" sz="1500">
                <a:solidFill>
                  <a:schemeClr val="dk2"/>
                </a:solidFill>
                <a:highlight>
                  <a:srgbClr val="FFFFFF"/>
                </a:highlight>
                <a:latin typeface="Bookman Old Style"/>
                <a:ea typeface="Bookman Old Style"/>
                <a:cs typeface="Bookman Old Style"/>
                <a:sym typeface="Bookman Old Style"/>
              </a:rPr>
              <a:t> of our default region</a:t>
            </a:r>
            <a:endParaRPr sz="1500">
              <a:latin typeface="Bookman Old Style"/>
              <a:ea typeface="Bookman Old Style"/>
              <a:cs typeface="Bookman Old Style"/>
              <a:sym typeface="Bookman Old Style"/>
            </a:endParaRPr>
          </a:p>
        </p:txBody>
      </p:sp>
      <p:pic>
        <p:nvPicPr>
          <p:cNvPr id="297" name="Google Shape;297;p51"/>
          <p:cNvPicPr preferRelativeResize="0"/>
          <p:nvPr/>
        </p:nvPicPr>
        <p:blipFill>
          <a:blip r:embed="rId3">
            <a:alphaModFix/>
          </a:blip>
          <a:stretch>
            <a:fillRect/>
          </a:stretch>
        </p:blipFill>
        <p:spPr>
          <a:xfrm>
            <a:off x="2949013" y="1788400"/>
            <a:ext cx="3245975" cy="516875"/>
          </a:xfrm>
          <a:prstGeom prst="rect">
            <a:avLst/>
          </a:prstGeom>
          <a:noFill/>
          <a:ln>
            <a:noFill/>
          </a:ln>
        </p:spPr>
      </p:pic>
      <p:pic>
        <p:nvPicPr>
          <p:cNvPr id="298" name="Google Shape;298;p51"/>
          <p:cNvPicPr preferRelativeResize="0"/>
          <p:nvPr/>
        </p:nvPicPr>
        <p:blipFill>
          <a:blip r:embed="rId4">
            <a:alphaModFix/>
          </a:blip>
          <a:stretch>
            <a:fillRect/>
          </a:stretch>
        </p:blipFill>
        <p:spPr>
          <a:xfrm>
            <a:off x="1990738" y="3298400"/>
            <a:ext cx="5162550" cy="685800"/>
          </a:xfrm>
          <a:prstGeom prst="rect">
            <a:avLst/>
          </a:prstGeom>
          <a:noFill/>
          <a:ln>
            <a:noFill/>
          </a:ln>
        </p:spPr>
      </p:pic>
      <p:pic>
        <p:nvPicPr>
          <p:cNvPr id="299" name="Google Shape;299;p51"/>
          <p:cNvPicPr preferRelativeResize="0"/>
          <p:nvPr/>
        </p:nvPicPr>
        <p:blipFill>
          <a:blip r:embed="rId5">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body" idx="1"/>
          </p:nvPr>
        </p:nvSpPr>
        <p:spPr>
          <a:xfrm>
            <a:off x="311700" y="983750"/>
            <a:ext cx="8520600" cy="3585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prime work of the cluster manager is to divide resources across applications.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works as an external service for acquiring resources on the cluster.</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cluster manager dispatches work for the cluster. Spark supports pluggable cluster management.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cluster manager in Spark handles starting executor processes.</a:t>
            </a:r>
            <a:endParaRPr/>
          </a:p>
        </p:txBody>
      </p:sp>
      <p:pic>
        <p:nvPicPr>
          <p:cNvPr id="79" name="Google Shape;79;p16"/>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2"/>
          <p:cNvSpPr txBox="1">
            <a:spLocks noGrp="1"/>
          </p:cNvSpPr>
          <p:nvPr>
            <p:ph type="body" idx="4294967295"/>
          </p:nvPr>
        </p:nvSpPr>
        <p:spPr>
          <a:xfrm>
            <a:off x="311700" y="632100"/>
            <a:ext cx="8520600" cy="39369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GB" sz="1500">
                <a:solidFill>
                  <a:schemeClr val="dk2"/>
                </a:solidFill>
                <a:highlight>
                  <a:srgbClr val="FFFFFF"/>
                </a:highlight>
                <a:latin typeface="Bookman Old Style"/>
                <a:ea typeface="Bookman Old Style"/>
                <a:cs typeface="Bookman Old Style"/>
                <a:sym typeface="Bookman Old Style"/>
              </a:rPr>
              <a:t>3.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Create the cluster</a:t>
            </a:r>
            <a:r>
              <a:rPr lang="en-GB" sz="1500">
                <a:solidFill>
                  <a:schemeClr val="dk2"/>
                </a:solidFill>
                <a:highlight>
                  <a:srgbClr val="FFFFFF"/>
                </a:highlight>
                <a:latin typeface="Bookman Old Style"/>
                <a:ea typeface="Bookman Old Style"/>
                <a:cs typeface="Bookman Old Style"/>
                <a:sym typeface="Bookman Old Style"/>
              </a:rPr>
              <a:t> and submit the Spark step</a:t>
            </a:r>
            <a:endParaRPr sz="1500">
              <a:solidFill>
                <a:schemeClr val="dk2"/>
              </a:solidFill>
              <a:latin typeface="Bookman Old Style"/>
              <a:ea typeface="Bookman Old Style"/>
              <a:cs typeface="Bookman Old Style"/>
              <a:sym typeface="Bookman Old Style"/>
            </a:endParaRPr>
          </a:p>
        </p:txBody>
      </p:sp>
      <p:pic>
        <p:nvPicPr>
          <p:cNvPr id="305" name="Google Shape;305;p52"/>
          <p:cNvPicPr preferRelativeResize="0"/>
          <p:nvPr/>
        </p:nvPicPr>
        <p:blipFill>
          <a:blip r:embed="rId4">
            <a:alphaModFix/>
          </a:blip>
          <a:stretch>
            <a:fillRect/>
          </a:stretch>
        </p:blipFill>
        <p:spPr>
          <a:xfrm>
            <a:off x="1457325" y="1276350"/>
            <a:ext cx="6229350" cy="2590800"/>
          </a:xfrm>
          <a:prstGeom prst="rect">
            <a:avLst/>
          </a:prstGeom>
          <a:noFill/>
          <a:ln>
            <a:noFill/>
          </a:ln>
        </p:spPr>
      </p:pic>
      <p:pic>
        <p:nvPicPr>
          <p:cNvPr id="306" name="Google Shape;306;p52"/>
          <p:cNvPicPr preferRelativeResize="0"/>
          <p:nvPr/>
        </p:nvPicPr>
        <p:blipFill>
          <a:blip r:embed="rId5">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3"/>
          <p:cNvSpPr txBox="1">
            <a:spLocks noGrp="1"/>
          </p:cNvSpPr>
          <p:nvPr>
            <p:ph type="body" idx="4294967295"/>
          </p:nvPr>
        </p:nvSpPr>
        <p:spPr>
          <a:xfrm>
            <a:off x="311700" y="632100"/>
            <a:ext cx="8520600" cy="39369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GB" sz="1500">
                <a:solidFill>
                  <a:schemeClr val="dk2"/>
                </a:solidFill>
                <a:highlight>
                  <a:srgbClr val="FFFFFF"/>
                </a:highlight>
                <a:latin typeface="Bookman Old Style"/>
                <a:ea typeface="Bookman Old Style"/>
                <a:cs typeface="Bookman Old Style"/>
                <a:sym typeface="Bookman Old Style"/>
              </a:rPr>
              <a:t>4. Download locally the result repository</a:t>
            </a:r>
            <a:endParaRPr sz="1500">
              <a:solidFill>
                <a:schemeClr val="dk2"/>
              </a:solidFill>
              <a:latin typeface="Bookman Old Style"/>
              <a:ea typeface="Bookman Old Style"/>
              <a:cs typeface="Bookman Old Style"/>
              <a:sym typeface="Bookman Old Style"/>
            </a:endParaRPr>
          </a:p>
        </p:txBody>
      </p:sp>
      <p:pic>
        <p:nvPicPr>
          <p:cNvPr id="312" name="Google Shape;312;p53"/>
          <p:cNvPicPr preferRelativeResize="0"/>
          <p:nvPr/>
        </p:nvPicPr>
        <p:blipFill>
          <a:blip r:embed="rId3">
            <a:alphaModFix/>
          </a:blip>
          <a:stretch>
            <a:fillRect/>
          </a:stretch>
        </p:blipFill>
        <p:spPr>
          <a:xfrm>
            <a:off x="1329825" y="1416575"/>
            <a:ext cx="6376030" cy="479700"/>
          </a:xfrm>
          <a:prstGeom prst="rect">
            <a:avLst/>
          </a:prstGeom>
          <a:noFill/>
          <a:ln>
            <a:noFill/>
          </a:ln>
        </p:spPr>
      </p:pic>
      <p:pic>
        <p:nvPicPr>
          <p:cNvPr id="313" name="Google Shape;313;p53"/>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a:extLst>
              <a:ext uri="{FF2B5EF4-FFF2-40B4-BE49-F238E27FC236}">
                <a16:creationId xmlns:a16="http://schemas.microsoft.com/office/drawing/2014/main" id="{2646CE0E-9C4E-41AD-8B95-2D64EA048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72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Driver</a:t>
            </a:r>
            <a:endParaRPr/>
          </a:p>
        </p:txBody>
      </p:sp>
      <p:sp>
        <p:nvSpPr>
          <p:cNvPr id="319" name="Google Shape;31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Driver is a Java process. This is the process where the main() method of our Scala, Java, Python program runs.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It executes the user code and creates a SparkSession or SparkContext and the SparkSession is responsible to create DataFrame, DataSet, RDD, execute SQL, perform Transformation &amp; Action, etc.</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11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320" name="Google Shape;320;p54"/>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body" idx="4294967295"/>
          </p:nvPr>
        </p:nvSpPr>
        <p:spPr>
          <a:xfrm>
            <a:off x="311700" y="632100"/>
            <a:ext cx="8520600" cy="39369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Responsibility of DRIVER</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main() method of our program runs in the Driver process. It creates SparkSession or SparkContext.</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Conversion of the user code into Task (transformation and action). It looks at the user code and determines are the possible Tasks, i.e. the number of tasks to be performed is decided by the Driver.</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Helps to create the Lineage, Logical Plan and Physical Plan.</a:t>
            </a:r>
            <a:endParaRPr sz="1200">
              <a:solidFill>
                <a:srgbClr val="888888"/>
              </a:solidFill>
              <a:highlight>
                <a:srgbClr val="FFFFFF"/>
              </a:highlight>
              <a:latin typeface="Roboto"/>
              <a:ea typeface="Roboto"/>
              <a:cs typeface="Roboto"/>
              <a:sym typeface="Roboto"/>
            </a:endParaRPr>
          </a:p>
          <a:p>
            <a:pPr marL="0" lvl="0" indent="0" algn="l" rtl="0">
              <a:spcBef>
                <a:spcPts val="1100"/>
              </a:spcBef>
              <a:spcAft>
                <a:spcPts val="1200"/>
              </a:spcAft>
              <a:buNone/>
            </a:pPr>
            <a:endParaRPr/>
          </a:p>
        </p:txBody>
      </p:sp>
      <p:pic>
        <p:nvPicPr>
          <p:cNvPr id="326" name="Google Shape;326;p55"/>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body" idx="4294967295"/>
          </p:nvPr>
        </p:nvSpPr>
        <p:spPr>
          <a:xfrm>
            <a:off x="311700" y="1003900"/>
            <a:ext cx="8520600" cy="35652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Once the Physical Plan is generated, the Driver schedules the execution of the tasks by coordinating with the Cluster Manager.</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Coordinates with all the Executors for the execution of Tasks. It looks at the current set of Executors and schedules our tasks.</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Keeps track of the data (in the form of metadata) which was cached (persisted) in Executor’s (worker’s) memory.</a:t>
            </a:r>
            <a:endParaRPr sz="1200">
              <a:solidFill>
                <a:srgbClr val="888888"/>
              </a:solidFill>
              <a:highlight>
                <a:srgbClr val="FFFFFF"/>
              </a:highlight>
              <a:latin typeface="Roboto"/>
              <a:ea typeface="Roboto"/>
              <a:cs typeface="Roboto"/>
              <a:sym typeface="Roboto"/>
            </a:endParaRPr>
          </a:p>
          <a:p>
            <a:pPr marL="0" lvl="0" indent="0" algn="l" rtl="0">
              <a:spcBef>
                <a:spcPts val="1100"/>
              </a:spcBef>
              <a:spcAft>
                <a:spcPts val="1200"/>
              </a:spcAft>
              <a:buNone/>
            </a:pPr>
            <a:endParaRPr/>
          </a:p>
        </p:txBody>
      </p:sp>
      <p:pic>
        <p:nvPicPr>
          <p:cNvPr id="332" name="Google Shape;332;p56"/>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Executor</a:t>
            </a:r>
            <a:endParaRPr/>
          </a:p>
        </p:txBody>
      </p:sp>
      <p:sp>
        <p:nvSpPr>
          <p:cNvPr id="338" name="Google Shape;33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Executor resides in the Worker node.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Executors are launched at the start of a Spark Application in coordination with the Cluster Manager.</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They are dynamically launched and removed by the Driver as per required.</a:t>
            </a:r>
            <a:endParaRPr sz="1100">
              <a:solidFill>
                <a:srgbClr val="221D1F"/>
              </a:solidFill>
              <a:highlight>
                <a:srgbClr val="FFFFFF"/>
              </a:highlight>
              <a:latin typeface="Roboto"/>
              <a:ea typeface="Roboto"/>
              <a:cs typeface="Roboto"/>
              <a:sym typeface="Roboto"/>
            </a:endParaRPr>
          </a:p>
          <a:p>
            <a:pPr marL="0" lvl="0" indent="0" algn="l" rtl="0">
              <a:spcBef>
                <a:spcPts val="1100"/>
              </a:spcBef>
              <a:spcAft>
                <a:spcPts val="1200"/>
              </a:spcAft>
              <a:buNone/>
            </a:pPr>
            <a:endParaRPr/>
          </a:p>
        </p:txBody>
      </p:sp>
      <p:pic>
        <p:nvPicPr>
          <p:cNvPr id="339" name="Google Shape;339;p57"/>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body" idx="1"/>
          </p:nvPr>
        </p:nvSpPr>
        <p:spPr>
          <a:xfrm>
            <a:off x="311700" y="545325"/>
            <a:ext cx="8520600" cy="40236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Conditions to Create Spark Executor</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Some conditions in which we create Executor in Spark is:</a:t>
            </a:r>
            <a:endParaRPr sz="1500">
              <a:solidFill>
                <a:schemeClr val="dk2"/>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4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When CoarseGrainedExecutorBackend receives RegisteredExecutor message. Only for</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 Spark Standalone and YARN</a:t>
            </a:r>
            <a:r>
              <a:rPr lang="en-GB" sz="1500">
                <a:solidFill>
                  <a:schemeClr val="dk2"/>
                </a:solidFill>
                <a:highlight>
                  <a:srgbClr val="FFFFFF"/>
                </a:highlight>
                <a:latin typeface="Bookman Old Style"/>
                <a:ea typeface="Bookman Old Style"/>
                <a:cs typeface="Bookman Old Style"/>
                <a:sym typeface="Bookman Old Style"/>
              </a:rPr>
              <a:t>.</a:t>
            </a:r>
            <a:endParaRPr sz="1500">
              <a:solidFill>
                <a:schemeClr val="dk2"/>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While Mesos’s MesosExecutorBackend registered on Spark.</a:t>
            </a:r>
            <a:endParaRPr sz="1500">
              <a:solidFill>
                <a:schemeClr val="dk2"/>
              </a:solidFill>
              <a:highlight>
                <a:srgbClr val="FFFFFF"/>
              </a:highlight>
              <a:latin typeface="Bookman Old Style"/>
              <a:ea typeface="Bookman Old Style"/>
              <a:cs typeface="Bookman Old Style"/>
              <a:sym typeface="Bookman Old Style"/>
            </a:endParaRPr>
          </a:p>
          <a:p>
            <a:pPr marL="91440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When LocalEndpoint is created for local mode.</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2200"/>
              </a:spcBef>
              <a:spcAft>
                <a:spcPts val="1200"/>
              </a:spcAft>
              <a:buNone/>
            </a:pPr>
            <a:endParaRPr/>
          </a:p>
        </p:txBody>
      </p:sp>
      <p:pic>
        <p:nvPicPr>
          <p:cNvPr id="345" name="Google Shape;345;p58"/>
          <p:cNvPicPr preferRelativeResize="0"/>
          <p:nvPr/>
        </p:nvPicPr>
        <p:blipFill>
          <a:blip r:embed="rId4">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body" idx="1"/>
          </p:nvPr>
        </p:nvSpPr>
        <p:spPr>
          <a:xfrm>
            <a:off x="311700" y="433800"/>
            <a:ext cx="8520600" cy="4461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Creating Spark Executor Instance</a:t>
            </a:r>
            <a:endParaRPr sz="1500" b="1">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100"/>
              </a:spcBef>
              <a:spcAft>
                <a:spcPts val="0"/>
              </a:spcAft>
              <a:buClr>
                <a:schemeClr val="dk2"/>
              </a:buClr>
              <a:buSzPts val="1100"/>
              <a:buFont typeface="Arial"/>
              <a:buNone/>
            </a:pPr>
            <a:r>
              <a:rPr lang="en-GB" sz="1500">
                <a:solidFill>
                  <a:schemeClr val="dk2"/>
                </a:solidFill>
                <a:highlight>
                  <a:srgbClr val="FFFFFF"/>
                </a:highlight>
                <a:latin typeface="Bookman Old Style"/>
                <a:ea typeface="Bookman Old Style"/>
                <a:cs typeface="Bookman Old Style"/>
                <a:sym typeface="Bookman Old Style"/>
              </a:rPr>
              <a:t>By using the following, we can create the Spark Executor:</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140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From Executor ID.</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By using SparkEnv we can access the local MetricsSystem as well as BlockManager. Moreover, we can also access the local serializer by it.</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From Executor’s hostname.</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To add to tasks’ classpath, a collection of user-defined JARs. By default, it is empty.</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lnSpc>
                <a:spcPct val="150000"/>
              </a:lnSpc>
              <a:spcBef>
                <a:spcPts val="0"/>
              </a:spcBef>
              <a:spcAft>
                <a:spcPts val="0"/>
              </a:spcAft>
              <a:buClr>
                <a:schemeClr val="dk2"/>
              </a:buClr>
              <a:buSzPts val="1500"/>
              <a:buFont typeface="Bookman Old Style"/>
              <a:buAutoNum type="arabicPeriod"/>
            </a:pPr>
            <a:r>
              <a:rPr lang="en-GB" sz="1500">
                <a:solidFill>
                  <a:schemeClr val="dk2"/>
                </a:solidFill>
                <a:highlight>
                  <a:srgbClr val="FFFFFF"/>
                </a:highlight>
                <a:latin typeface="Bookman Old Style"/>
                <a:ea typeface="Bookman Old Style"/>
                <a:cs typeface="Bookman Old Style"/>
                <a:sym typeface="Bookman Old Style"/>
              </a:rPr>
              <a:t>By flag whether it runs in local or cluster mode (disabled by default, i.e. cluster is preferred)</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22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351" name="Google Shape;351;p59"/>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body" idx="4294967295"/>
          </p:nvPr>
        </p:nvSpPr>
        <p:spPr>
          <a:xfrm>
            <a:off x="311700" y="557725"/>
            <a:ext cx="8520600" cy="40113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Responsibility of EXECUTOR</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To run an individual Task and return the result to the Driver.</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1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It can cache (persist) the data in the Worker node.</a:t>
            </a:r>
            <a:endParaRPr sz="1500">
              <a:solidFill>
                <a:schemeClr val="dk2"/>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100"/>
              </a:spcBef>
              <a:spcAft>
                <a:spcPts val="0"/>
              </a:spcAft>
              <a:buNone/>
            </a:pPr>
            <a:endParaRPr sz="1100" i="1">
              <a:solidFill>
                <a:srgbClr val="221D1F"/>
              </a:solidFill>
              <a:highlight>
                <a:srgbClr val="FFFFFF"/>
              </a:highlight>
              <a:latin typeface="Roboto"/>
              <a:ea typeface="Roboto"/>
              <a:cs typeface="Roboto"/>
              <a:sym typeface="Roboto"/>
            </a:endParaRPr>
          </a:p>
          <a:p>
            <a:pPr marL="0" lvl="0" indent="0" algn="l" rtl="0">
              <a:spcBef>
                <a:spcPts val="1100"/>
              </a:spcBef>
              <a:spcAft>
                <a:spcPts val="1200"/>
              </a:spcAft>
              <a:buNone/>
            </a:pPr>
            <a:endParaRPr/>
          </a:p>
        </p:txBody>
      </p:sp>
      <p:pic>
        <p:nvPicPr>
          <p:cNvPr id="357" name="Google Shape;357;p60"/>
          <p:cNvPicPr preferRelativeResize="0"/>
          <p:nvPr/>
        </p:nvPicPr>
        <p:blipFill>
          <a:blip r:embed="rId3">
            <a:alphaModFix/>
          </a:blip>
          <a:stretch>
            <a:fillRect/>
          </a:stretch>
        </p:blipFill>
        <p:spPr>
          <a:xfrm>
            <a:off x="8057100" y="123000"/>
            <a:ext cx="911518" cy="70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311700" y="904750"/>
            <a:ext cx="8520600" cy="36642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Apache Spark system supports three types of cluster managers namely-</a:t>
            </a:r>
            <a:endParaRPr sz="1500">
              <a:solidFill>
                <a:schemeClr val="dk2"/>
              </a:solidFill>
              <a:latin typeface="Bookman Old Style"/>
              <a:ea typeface="Bookman Old Style"/>
              <a:cs typeface="Bookman Old Style"/>
              <a:sym typeface="Bookman Old Style"/>
            </a:endParaRPr>
          </a:p>
          <a:p>
            <a:pPr marL="457200" marR="0" lvl="0" indent="0" algn="l" rtl="0">
              <a:lnSpc>
                <a:spcPct val="150000"/>
              </a:lnSpc>
              <a:spcBef>
                <a:spcPts val="1200"/>
              </a:spcBef>
              <a:spcAft>
                <a:spcPts val="0"/>
              </a:spcAft>
              <a:buNone/>
            </a:pPr>
            <a:r>
              <a:rPr lang="en-GB" sz="1500">
                <a:solidFill>
                  <a:schemeClr val="dk2"/>
                </a:solidFill>
                <a:latin typeface="Bookman Old Style"/>
                <a:ea typeface="Bookman Old Style"/>
                <a:cs typeface="Bookman Old Style"/>
                <a:sym typeface="Bookman Old Style"/>
              </a:rPr>
              <a:t>1. Standalone Cluster Manager</a:t>
            </a:r>
            <a:endParaRPr sz="1500">
              <a:solidFill>
                <a:schemeClr val="dk2"/>
              </a:solidFill>
              <a:latin typeface="Bookman Old Style"/>
              <a:ea typeface="Bookman Old Style"/>
              <a:cs typeface="Bookman Old Style"/>
              <a:sym typeface="Bookman Old Style"/>
            </a:endParaRPr>
          </a:p>
          <a:p>
            <a:pPr marL="457200" marR="0" lvl="0" indent="0" algn="l" rtl="0">
              <a:lnSpc>
                <a:spcPct val="150000"/>
              </a:lnSpc>
              <a:spcBef>
                <a:spcPts val="1200"/>
              </a:spcBef>
              <a:spcAft>
                <a:spcPts val="0"/>
              </a:spcAft>
              <a:buNone/>
            </a:pPr>
            <a:r>
              <a:rPr lang="en-GB" sz="1500">
                <a:solidFill>
                  <a:schemeClr val="dk2"/>
                </a:solidFill>
                <a:latin typeface="Bookman Old Style"/>
                <a:ea typeface="Bookman Old Style"/>
                <a:cs typeface="Bookman Old Style"/>
                <a:sym typeface="Bookman Old Style"/>
              </a:rPr>
              <a:t>2. Apache Mesos</a:t>
            </a:r>
            <a:endParaRPr sz="1500">
              <a:solidFill>
                <a:schemeClr val="dk2"/>
              </a:solidFill>
              <a:latin typeface="Bookman Old Style"/>
              <a:ea typeface="Bookman Old Style"/>
              <a:cs typeface="Bookman Old Style"/>
              <a:sym typeface="Bookman Old Style"/>
            </a:endParaRPr>
          </a:p>
          <a:p>
            <a:pPr marL="457200" marR="0" lvl="0" indent="0" algn="l" rtl="0">
              <a:lnSpc>
                <a:spcPct val="150000"/>
              </a:lnSpc>
              <a:spcBef>
                <a:spcPts val="1200"/>
              </a:spcBef>
              <a:spcAft>
                <a:spcPts val="0"/>
              </a:spcAft>
              <a:buNone/>
            </a:pPr>
            <a:r>
              <a:rPr lang="en-GB" sz="1500">
                <a:solidFill>
                  <a:schemeClr val="dk2"/>
                </a:solidFill>
                <a:latin typeface="Bookman Old Style"/>
                <a:ea typeface="Bookman Old Style"/>
                <a:cs typeface="Bookman Old Style"/>
                <a:sym typeface="Bookman Old Style"/>
              </a:rPr>
              <a:t>3. Hadoop YARN</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85" name="Google Shape;85;p17"/>
          <p:cNvPicPr preferRelativeResize="0"/>
          <p:nvPr/>
        </p:nvPicPr>
        <p:blipFill>
          <a:blip r:embed="rId3">
            <a:alphaModFix/>
          </a:blip>
          <a:stretch>
            <a:fillRect/>
          </a:stretch>
        </p:blipFill>
        <p:spPr>
          <a:xfrm>
            <a:off x="7920775" y="276350"/>
            <a:ext cx="911518" cy="707400"/>
          </a:xfrm>
          <a:prstGeom prst="rect">
            <a:avLst/>
          </a:prstGeom>
          <a:noFill/>
          <a:ln>
            <a:noFill/>
          </a:ln>
        </p:spPr>
      </p:pic>
      <p:pic>
        <p:nvPicPr>
          <p:cNvPr id="3" name="Picture 2">
            <a:extLst>
              <a:ext uri="{FF2B5EF4-FFF2-40B4-BE49-F238E27FC236}">
                <a16:creationId xmlns:a16="http://schemas.microsoft.com/office/drawing/2014/main" id="{E8F2D93B-A14C-454E-8F13-6A810B2BE4A3}"/>
              </a:ext>
            </a:extLst>
          </p:cNvPr>
          <p:cNvPicPr>
            <a:picLocks noChangeAspect="1"/>
          </p:cNvPicPr>
          <p:nvPr/>
        </p:nvPicPr>
        <p:blipFill>
          <a:blip r:embed="rId4"/>
          <a:stretch>
            <a:fillRect/>
          </a:stretch>
        </p:blipFill>
        <p:spPr>
          <a:xfrm>
            <a:off x="2558902" y="1920676"/>
            <a:ext cx="6585098" cy="322282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490250" y="526350"/>
            <a:ext cx="79005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END OF SESSION</a:t>
            </a:r>
            <a:endParaRPr/>
          </a:p>
          <a:p>
            <a:pPr marL="0" lvl="0" indent="0" algn="ctr" rtl="0">
              <a:spcBef>
                <a:spcPts val="0"/>
              </a:spcBef>
              <a:spcAft>
                <a:spcPts val="0"/>
              </a:spcAft>
              <a:buNone/>
            </a:pPr>
            <a:r>
              <a:rPr lang="en-GB"/>
              <a:t>Q&amp;A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619700"/>
            <a:ext cx="8520600" cy="39492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1. Apache Spark Standalone Cluster Manager</a:t>
            </a:r>
            <a:endParaRPr sz="1500" b="1">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Standalone mode is a simple cluster manager incorporated with Spark.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makes it easy to setup a cluster that Spark itself manages and can run on </a:t>
            </a:r>
            <a:r>
              <a:rPr lang="en-GB" sz="1500">
                <a:solidFill>
                  <a:schemeClr val="dk2"/>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Linux</a:t>
            </a:r>
            <a:r>
              <a:rPr lang="en-GB" sz="1500">
                <a:solidFill>
                  <a:schemeClr val="dk2"/>
                </a:solidFill>
                <a:latin typeface="Bookman Old Style"/>
                <a:ea typeface="Bookman Old Style"/>
                <a:cs typeface="Bookman Old Style"/>
                <a:sym typeface="Bookman Old Style"/>
              </a:rPr>
              <a:t>, Windows, or Mac OSX.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Often it is the simplest way to run Spark application in a clustered environment</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91" name="Google Shape;91;p18"/>
          <p:cNvPicPr preferRelativeResize="0"/>
          <p:nvPr/>
        </p:nvPicPr>
        <p:blipFill>
          <a:blip r:embed="rId4">
            <a:alphaModFix/>
          </a:blip>
          <a:stretch>
            <a:fillRect/>
          </a:stretch>
        </p:blipFill>
        <p:spPr>
          <a:xfrm>
            <a:off x="7920775" y="276350"/>
            <a:ext cx="911518" cy="70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508150"/>
            <a:ext cx="8520600" cy="4387500"/>
          </a:xfrm>
          <a:prstGeom prst="rect">
            <a:avLst/>
          </a:prstGeom>
        </p:spPr>
        <p:txBody>
          <a:bodyPr spcFirstLastPara="1" wrap="square" lIns="91425" tIns="91425" rIns="91425" bIns="91425" anchor="t" anchorCtr="0">
            <a:noAutofit/>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a. How does Spark Standalone Cluster Works?</a:t>
            </a:r>
            <a:endParaRPr sz="1500" b="1">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has masters and number of workers with configured amount of memory and CPU cores.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In Spark standalone cluster mode, Spark allocates resources based on the core. By default, an application will grab all the cores in the cluster.</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In standalone cluster manager, Zookeeper quorum recovers the master using standby master. Using the file system, we can achieve the manual recovery of the master.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Spark supports authentication with the help of shared secret with entire cluster manager.</a:t>
            </a:r>
            <a:endParaRPr sz="150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sz="1500"/>
          </a:p>
        </p:txBody>
      </p:sp>
      <p:pic>
        <p:nvPicPr>
          <p:cNvPr id="97" name="Google Shape;97;p19"/>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body" idx="1"/>
          </p:nvPr>
        </p:nvSpPr>
        <p:spPr>
          <a:xfrm>
            <a:off x="311700" y="805600"/>
            <a:ext cx="8520600" cy="39741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user configures each node with a shared secret. For communication protocols, Data encrypts using SSL. But for block transfer, it makes use of data SASL encryption.</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To check the application, each Apache Spark application has a Web User Interface.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Web UI provides information of executors, storage usage, running task in the application. In this cluster manager, we have Web UI to view cluster and job statistics. It also has detailed log output for each job. </a:t>
            </a:r>
            <a:endParaRPr sz="1500">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If an application has logged event for its lifetime, Spark Web UI will reconstruct the application’s UI after the application exits.</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7920775" y="276350"/>
            <a:ext cx="911518" cy="70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311700" y="532950"/>
            <a:ext cx="8520600" cy="4035900"/>
          </a:xfrm>
          <a:prstGeom prst="rect">
            <a:avLst/>
          </a:prstGeom>
        </p:spPr>
        <p:txBody>
          <a:bodyPr spcFirstLastPara="1" wrap="square" lIns="91425" tIns="91425" rIns="91425" bIns="91425" anchor="t" anchorCtr="0">
            <a:normAutofit fontScale="92500"/>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2. Apache Mesos</a:t>
            </a:r>
            <a:endParaRPr sz="1500" b="1">
              <a:solidFill>
                <a:schemeClr val="dk2"/>
              </a:solidFill>
              <a:latin typeface="Bookman Old Style"/>
              <a:ea typeface="Bookman Old Style"/>
              <a:cs typeface="Bookman Old Style"/>
              <a:sym typeface="Bookman Old Style"/>
            </a:endParaRPr>
          </a:p>
          <a:p>
            <a:pPr marL="457200" marR="0" lvl="0" indent="-316706" algn="l" rtl="0">
              <a:lnSpc>
                <a:spcPct val="150000"/>
              </a:lnSpc>
              <a:spcBef>
                <a:spcPts val="1200"/>
              </a:spcBef>
              <a:spcAft>
                <a:spcPts val="0"/>
              </a:spcAft>
              <a:buClr>
                <a:schemeClr val="dk2"/>
              </a:buClr>
              <a:buSzPct val="100000"/>
              <a:buFont typeface="Bookman Old Style"/>
              <a:buChar char="●"/>
            </a:pPr>
            <a:r>
              <a:rPr lang="en-GB" sz="1500">
                <a:solidFill>
                  <a:schemeClr val="dk2"/>
                </a:solidFill>
                <a:latin typeface="Bookman Old Style"/>
                <a:ea typeface="Bookman Old Style"/>
                <a:cs typeface="Bookman Old Style"/>
                <a:sym typeface="Bookman Old Style"/>
              </a:rPr>
              <a:t>Mesos handles the workload in distributed environment by dynamic resource sharing and isolation. </a:t>
            </a:r>
            <a:endParaRPr sz="1500">
              <a:solidFill>
                <a:schemeClr val="dk2"/>
              </a:solidFill>
              <a:latin typeface="Bookman Old Style"/>
              <a:ea typeface="Bookman Old Style"/>
              <a:cs typeface="Bookman Old Style"/>
              <a:sym typeface="Bookman Old Style"/>
            </a:endParaRPr>
          </a:p>
          <a:p>
            <a:pPr marL="457200" marR="0" lvl="0" indent="-316706" algn="l" rtl="0">
              <a:lnSpc>
                <a:spcPct val="150000"/>
              </a:lnSpc>
              <a:spcBef>
                <a:spcPts val="1200"/>
              </a:spcBef>
              <a:spcAft>
                <a:spcPts val="0"/>
              </a:spcAft>
              <a:buClr>
                <a:schemeClr val="dk2"/>
              </a:buClr>
              <a:buSzPct val="100000"/>
              <a:buFont typeface="Bookman Old Style"/>
              <a:buChar char="●"/>
            </a:pPr>
            <a:r>
              <a:rPr lang="en-GB" sz="1500">
                <a:solidFill>
                  <a:schemeClr val="dk2"/>
                </a:solidFill>
                <a:latin typeface="Bookman Old Style"/>
                <a:ea typeface="Bookman Old Style"/>
                <a:cs typeface="Bookman Old Style"/>
                <a:sym typeface="Bookman Old Style"/>
              </a:rPr>
              <a:t>It is healthful for deployment and management of applications in large-scale cluster environments. </a:t>
            </a:r>
            <a:endParaRPr sz="1500">
              <a:solidFill>
                <a:schemeClr val="dk2"/>
              </a:solidFill>
              <a:latin typeface="Bookman Old Style"/>
              <a:ea typeface="Bookman Old Style"/>
              <a:cs typeface="Bookman Old Style"/>
              <a:sym typeface="Bookman Old Style"/>
            </a:endParaRPr>
          </a:p>
          <a:p>
            <a:pPr marL="457200" marR="0" lvl="0" indent="-316706" algn="l" rtl="0">
              <a:lnSpc>
                <a:spcPct val="150000"/>
              </a:lnSpc>
              <a:spcBef>
                <a:spcPts val="1200"/>
              </a:spcBef>
              <a:spcAft>
                <a:spcPts val="0"/>
              </a:spcAft>
              <a:buClr>
                <a:schemeClr val="dk2"/>
              </a:buClr>
              <a:buSzPct val="100000"/>
              <a:buFont typeface="Bookman Old Style"/>
              <a:buChar char="●"/>
            </a:pPr>
            <a:r>
              <a:rPr lang="en-GB" sz="1500">
                <a:solidFill>
                  <a:schemeClr val="dk2"/>
                </a:solidFill>
                <a:latin typeface="Bookman Old Style"/>
                <a:ea typeface="Bookman Old Style"/>
                <a:cs typeface="Bookman Old Style"/>
                <a:sym typeface="Bookman Old Style"/>
              </a:rPr>
              <a:t>Apache Mesos clubs together the existing resource of the machines/nodes in a cluster.</a:t>
            </a:r>
            <a:endParaRPr sz="1500">
              <a:solidFill>
                <a:schemeClr val="dk2"/>
              </a:solidFill>
              <a:latin typeface="Bookman Old Style"/>
              <a:ea typeface="Bookman Old Style"/>
              <a:cs typeface="Bookman Old Style"/>
              <a:sym typeface="Bookman Old Style"/>
            </a:endParaRPr>
          </a:p>
          <a:p>
            <a:pPr marL="457200" marR="0" lvl="0" indent="-316706" algn="l" rtl="0">
              <a:lnSpc>
                <a:spcPct val="150000"/>
              </a:lnSpc>
              <a:spcBef>
                <a:spcPts val="1200"/>
              </a:spcBef>
              <a:spcAft>
                <a:spcPts val="0"/>
              </a:spcAft>
              <a:buClr>
                <a:schemeClr val="dk2"/>
              </a:buClr>
              <a:buSzPct val="100000"/>
              <a:buFont typeface="Bookman Old Style"/>
              <a:buChar char="●"/>
            </a:pPr>
            <a:r>
              <a:rPr lang="en-GB" sz="1500">
                <a:solidFill>
                  <a:schemeClr val="dk2"/>
                </a:solidFill>
                <a:latin typeface="Bookman Old Style"/>
                <a:ea typeface="Bookman Old Style"/>
                <a:cs typeface="Bookman Old Style"/>
                <a:sym typeface="Bookman Old Style"/>
              </a:rPr>
              <a:t> From this, a variety of workloads may use. This is node abstraction, thus it decreases an overhead of allocating a specific machine for different workloads. It is resource management platform for </a:t>
            </a:r>
            <a:r>
              <a:rPr lang="en-GB" sz="1500">
                <a:solidFill>
                  <a:schemeClr val="dk2"/>
                </a:solidFill>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Hadoop</a:t>
            </a:r>
            <a:r>
              <a:rPr lang="en-GB" sz="1500">
                <a:solidFill>
                  <a:schemeClr val="dk2"/>
                </a:solidFill>
                <a:latin typeface="Bookman Old Style"/>
                <a:ea typeface="Bookman Old Style"/>
                <a:cs typeface="Bookman Old Style"/>
                <a:sym typeface="Bookman Old Style"/>
              </a:rPr>
              <a:t> and </a:t>
            </a:r>
            <a:r>
              <a:rPr lang="en-GB" sz="1500">
                <a:solidFill>
                  <a:schemeClr val="dk2"/>
                </a:solidFill>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Big Data</a:t>
            </a:r>
            <a:r>
              <a:rPr lang="en-GB" sz="1500">
                <a:solidFill>
                  <a:schemeClr val="dk2"/>
                </a:solidFill>
                <a:latin typeface="Bookman Old Style"/>
                <a:ea typeface="Bookman Old Style"/>
                <a:cs typeface="Bookman Old Style"/>
                <a:sym typeface="Bookman Old Style"/>
              </a:rPr>
              <a:t> cluster.</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pic>
        <p:nvPicPr>
          <p:cNvPr id="109" name="Google Shape;109;p21"/>
          <p:cNvPicPr preferRelativeResize="0"/>
          <p:nvPr/>
        </p:nvPicPr>
        <p:blipFill>
          <a:blip r:embed="rId5">
            <a:alphaModFix/>
          </a:blip>
          <a:stretch>
            <a:fillRect/>
          </a:stretch>
        </p:blipFill>
        <p:spPr>
          <a:xfrm>
            <a:off x="7920775" y="276350"/>
            <a:ext cx="911518" cy="707400"/>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2949</Words>
  <Application>Microsoft Office PowerPoint</Application>
  <PresentationFormat>On-screen Show (16:9)</PresentationFormat>
  <Paragraphs>181</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Raleway</vt:lpstr>
      <vt:lpstr>Georgia</vt:lpstr>
      <vt:lpstr>Bookman Old Style</vt:lpstr>
      <vt:lpstr>Source Sans Pro</vt:lpstr>
      <vt:lpstr>Roboto</vt:lpstr>
      <vt:lpstr>Arial</vt:lpstr>
      <vt:lpstr>Plum</vt:lpstr>
      <vt:lpstr>SPARK </vt:lpstr>
      <vt:lpstr>Contents</vt:lpstr>
      <vt:lpstr>Apache Cluster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Spark job on EMR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Driver</vt:lpstr>
      <vt:lpstr>PowerPoint Presentation</vt:lpstr>
      <vt:lpstr>PowerPoint Presentation</vt:lpstr>
      <vt:lpstr>Executor</vt:lpstr>
      <vt:lpstr>PowerPoint Presentation</vt:lpstr>
      <vt:lpstr>PowerPoint Presentation</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dc:title>
  <cp:lastModifiedBy>BHARATH KUMAR</cp:lastModifiedBy>
  <cp:revision>4</cp:revision>
  <dcterms:modified xsi:type="dcterms:W3CDTF">2021-08-08T13:26:47Z</dcterms:modified>
</cp:coreProperties>
</file>