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75"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5143500" type="screen16x9"/>
  <p:notesSz cx="6858000" cy="9144000"/>
  <p:embeddedFontLst>
    <p:embeddedFont>
      <p:font typeface="Bookman Old Style" panose="02050604050505020204" pitchFamily="18" charset="0"/>
      <p:regular r:id="rId23"/>
      <p:bold r:id="rId24"/>
      <p:italic r:id="rId25"/>
      <p:boldItalic r:id="rId26"/>
    </p:embeddedFont>
    <p:embeddedFont>
      <p:font typeface="Georgia" panose="02040502050405020303" pitchFamily="18" charset="0"/>
      <p:regular r:id="rId27"/>
      <p:bold r:id="rId28"/>
      <p:italic r:id="rId29"/>
      <p:boldItalic r:id="rId30"/>
    </p:embeddedFont>
    <p:embeddedFont>
      <p:font typeface="Raleway" panose="020B0604020202020204" charset="0"/>
      <p:regular r:id="rId31"/>
      <p:bold r:id="rId32"/>
      <p:italic r:id="rId33"/>
      <p:boldItalic r:id="rId34"/>
    </p:embeddedFont>
    <p:embeddedFont>
      <p:font typeface="Roboto" panose="02000000000000000000" pitchFamily="2" charset="0"/>
      <p:regular r:id="rId35"/>
      <p:bold r:id="rId36"/>
      <p:italic r:id="rId37"/>
      <p:boldItalic r:id="rId38"/>
    </p:embeddedFont>
    <p:embeddedFont>
      <p:font typeface="Source Sans Pro" panose="020B0503030403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e1829d839f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e1829d839f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4f37cf93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4f37cf93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4f37cf939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4f37cf939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4f37cf939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4f37cf93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e4f37cf939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e4f37cf939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4f37cf939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4f37cf939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e4f37cf939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e4f37cf93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e4f37cf939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e4f37cf939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4f37cf939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4f37cf939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e4f37cf939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e4f37cf939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e1829d839f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e1829d839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e1829d839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e1829d839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4f37cf9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4f37cf9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4f37cf93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4f37cf93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4f37cf939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4f37cf93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f37cf939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f37cf93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4f37cf939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4f37cf93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4f37cf939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4f37cf93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4f37cf939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e4f37cf93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Secure_Shell"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spark.apache.org/docs/latest/configuration.html"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s://docs.databricks.com/dev-tools/api/latest/clusters.html" TargetMode="External"/><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s://docs.databricks.com/dev-tools/api/latest/clusters.html"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docs.databricks.com/clusters/init-scripts.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ocs.databricks.com/administration-guide/account-settings/usage.html"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1.png"/><Relationship Id="rId4" Type="http://schemas.openxmlformats.org/officeDocument/2006/relationships/hyperlink" Target="https://docs.databricks.com/administration-guide/account-settings/usage-detail-tags-aw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0150" y="847000"/>
            <a:ext cx="4477500" cy="147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7000"/>
              <a:t>SPARK </a:t>
            </a:r>
            <a:endParaRPr sz="7000"/>
          </a:p>
        </p:txBody>
      </p:sp>
      <p:pic>
        <p:nvPicPr>
          <p:cNvPr id="59" name="Google Shape;59;p13"/>
          <p:cNvPicPr preferRelativeResize="0"/>
          <p:nvPr/>
        </p:nvPicPr>
        <p:blipFill>
          <a:blip r:embed="rId3">
            <a:alphaModFix/>
          </a:blip>
          <a:stretch>
            <a:fillRect/>
          </a:stretch>
        </p:blipFill>
        <p:spPr>
          <a:xfrm>
            <a:off x="5866025" y="519763"/>
            <a:ext cx="2742100" cy="212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body" idx="4294967295"/>
          </p:nvPr>
        </p:nvSpPr>
        <p:spPr>
          <a:xfrm>
            <a:off x="311700" y="582525"/>
            <a:ext cx="8520600" cy="3986400"/>
          </a:xfrm>
          <a:prstGeom prst="rect">
            <a:avLst/>
          </a:prstGeom>
        </p:spPr>
        <p:txBody>
          <a:bodyPr spcFirstLastPara="1" wrap="square" lIns="91425" tIns="91425" rIns="91425" bIns="91425" anchor="t" anchorCtr="0">
            <a:normAutofit lnSpcReduction="10000"/>
          </a:bodyPr>
          <a:lstStyle/>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For convenience, Databricks applies four default tags to each cluster: Vendor, Creator, ClusterName, and ClusterId.</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In addition, on job clusters, Databricks applies two default tags: RunName and JobId. On resources used by Databricks SQL, Databricks also applies the default tag SqlEndpointId.</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You can add custom tags when you create a cluster. </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To configure cluster tags:</a:t>
            </a:r>
            <a:endParaRPr sz="1500">
              <a:solidFill>
                <a:schemeClr val="dk2"/>
              </a:solidFill>
              <a:highlight>
                <a:srgbClr val="FFFFFF"/>
              </a:highlight>
              <a:latin typeface="Bookman Old Style"/>
              <a:ea typeface="Bookman Old Style"/>
              <a:cs typeface="Bookman Old Style"/>
              <a:sym typeface="Bookman Old Style"/>
            </a:endParaRPr>
          </a:p>
          <a:p>
            <a:pPr marL="914400" lvl="1"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On the cluster configuration page, click the Advanced Options toggle.</a:t>
            </a:r>
            <a:endParaRPr sz="1500">
              <a:solidFill>
                <a:schemeClr val="dk2"/>
              </a:solidFill>
              <a:highlight>
                <a:srgbClr val="FFFFFF"/>
              </a:highlight>
              <a:latin typeface="Bookman Old Style"/>
              <a:ea typeface="Bookman Old Style"/>
              <a:cs typeface="Bookman Old Style"/>
              <a:sym typeface="Bookman Old Style"/>
            </a:endParaRPr>
          </a:p>
          <a:p>
            <a:pPr marL="914400" lvl="1" indent="-323850" algn="l" rtl="0">
              <a:lnSpc>
                <a:spcPct val="150000"/>
              </a:lnSpc>
              <a:spcBef>
                <a:spcPts val="1000"/>
              </a:spcBef>
              <a:spcAft>
                <a:spcPts val="10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At the bottom of the page, click the Tags tab.</a:t>
            </a:r>
            <a:endParaRPr/>
          </a:p>
        </p:txBody>
      </p:sp>
      <p:pic>
        <p:nvPicPr>
          <p:cNvPr id="112" name="Google Shape;112;p21"/>
          <p:cNvPicPr preferRelativeResize="0"/>
          <p:nvPr/>
        </p:nvPicPr>
        <p:blipFill>
          <a:blip r:embed="rId3">
            <a:alphaModFix/>
          </a:blip>
          <a:stretch>
            <a:fillRect/>
          </a:stretch>
        </p:blipFill>
        <p:spPr>
          <a:xfrm>
            <a:off x="8206850" y="213500"/>
            <a:ext cx="755000" cy="585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body" idx="4294967295"/>
          </p:nvPr>
        </p:nvSpPr>
        <p:spPr>
          <a:xfrm>
            <a:off x="311700" y="582525"/>
            <a:ext cx="8520600" cy="39864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000"/>
              </a:spcBef>
              <a:spcAft>
                <a:spcPts val="0"/>
              </a:spcAft>
              <a:buNone/>
            </a:pP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000"/>
              </a:spcBef>
              <a:spcAft>
                <a:spcPts val="0"/>
              </a:spcAft>
              <a:buNone/>
            </a:pP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000"/>
              </a:spcBef>
              <a:spcAft>
                <a:spcPts val="0"/>
              </a:spcAft>
              <a:buNone/>
            </a:pP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000"/>
              </a:spcBef>
              <a:spcAft>
                <a:spcPts val="0"/>
              </a:spcAft>
              <a:buNone/>
            </a:pP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000"/>
              </a:spcBef>
              <a:spcAft>
                <a:spcPts val="0"/>
              </a:spcAft>
              <a:buNone/>
            </a:pPr>
            <a:endParaRPr sz="1500">
              <a:solidFill>
                <a:schemeClr val="dk2"/>
              </a:solidFill>
              <a:highlight>
                <a:srgbClr val="FFFFFF"/>
              </a:highlight>
              <a:latin typeface="Bookman Old Style"/>
              <a:ea typeface="Bookman Old Style"/>
              <a:cs typeface="Bookman Old Style"/>
              <a:sym typeface="Bookman Old Style"/>
            </a:endParaRPr>
          </a:p>
          <a:p>
            <a:pPr marL="0" marR="0" lvl="0" indent="0" algn="l" rtl="0">
              <a:lnSpc>
                <a:spcPct val="150000"/>
              </a:lnSpc>
              <a:spcBef>
                <a:spcPts val="1000"/>
              </a:spcBef>
              <a:spcAft>
                <a:spcPts val="0"/>
              </a:spcAft>
              <a:buNone/>
            </a:pPr>
            <a:endParaRPr sz="1500">
              <a:solidFill>
                <a:schemeClr val="dk2"/>
              </a:solidFill>
              <a:highlight>
                <a:srgbClr val="FFFFFF"/>
              </a:highlight>
              <a:latin typeface="Bookman Old Style"/>
              <a:ea typeface="Bookman Old Style"/>
              <a:cs typeface="Bookman Old Style"/>
              <a:sym typeface="Bookman Old Style"/>
            </a:endParaRPr>
          </a:p>
          <a:p>
            <a:pPr marL="914400" marR="0" lvl="1"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Add a key-value pair for each custom tag. You can add up to 45 custom tags.</a:t>
            </a: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000"/>
              </a:spcBef>
              <a:spcAft>
                <a:spcPts val="0"/>
              </a:spcAft>
              <a:buNone/>
            </a:pPr>
            <a:endParaRPr sz="1500">
              <a:solidFill>
                <a:schemeClr val="dk2"/>
              </a:solidFill>
              <a:highlight>
                <a:srgbClr val="FFFFFF"/>
              </a:highlight>
              <a:latin typeface="Bookman Old Style"/>
              <a:ea typeface="Bookman Old Style"/>
              <a:cs typeface="Bookman Old Style"/>
              <a:sym typeface="Bookman Old Style"/>
            </a:endParaRPr>
          </a:p>
        </p:txBody>
      </p:sp>
      <p:pic>
        <p:nvPicPr>
          <p:cNvPr id="118" name="Google Shape;118;p22"/>
          <p:cNvPicPr preferRelativeResize="0"/>
          <p:nvPr/>
        </p:nvPicPr>
        <p:blipFill>
          <a:blip r:embed="rId3">
            <a:alphaModFix/>
          </a:blip>
          <a:stretch>
            <a:fillRect/>
          </a:stretch>
        </p:blipFill>
        <p:spPr>
          <a:xfrm>
            <a:off x="2476500" y="819563"/>
            <a:ext cx="4191000" cy="2619375"/>
          </a:xfrm>
          <a:prstGeom prst="rect">
            <a:avLst/>
          </a:prstGeom>
          <a:noFill/>
          <a:ln>
            <a:noFill/>
          </a:ln>
        </p:spPr>
      </p:pic>
      <p:pic>
        <p:nvPicPr>
          <p:cNvPr id="119" name="Google Shape;119;p22"/>
          <p:cNvPicPr preferRelativeResize="0"/>
          <p:nvPr/>
        </p:nvPicPr>
        <p:blipFill>
          <a:blip r:embed="rId4">
            <a:alphaModFix/>
          </a:blip>
          <a:stretch>
            <a:fillRect/>
          </a:stretch>
        </p:blipFill>
        <p:spPr>
          <a:xfrm>
            <a:off x="8206850" y="213500"/>
            <a:ext cx="755000" cy="585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body" idx="4294967295"/>
          </p:nvPr>
        </p:nvSpPr>
        <p:spPr>
          <a:xfrm>
            <a:off x="311700" y="582525"/>
            <a:ext cx="8520600" cy="41397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GB" sz="1500" b="1">
                <a:solidFill>
                  <a:schemeClr val="dk2"/>
                </a:solidFill>
                <a:highlight>
                  <a:srgbClr val="FFFFFF"/>
                </a:highlight>
                <a:latin typeface="Bookman Old Style"/>
                <a:ea typeface="Bookman Old Style"/>
                <a:cs typeface="Bookman Old Style"/>
                <a:sym typeface="Bookman Old Style"/>
              </a:rPr>
              <a:t>SSH access to clusters</a:t>
            </a:r>
            <a:endParaRPr sz="1500" b="1">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300"/>
              </a:spcBef>
              <a:spcAft>
                <a:spcPts val="0"/>
              </a:spcAft>
              <a:buClr>
                <a:schemeClr val="dk2"/>
              </a:buClr>
              <a:buSzPts val="1500"/>
              <a:buFont typeface="Bookman Old Style"/>
              <a:buChar char="●"/>
            </a:pPr>
            <a:r>
              <a:rPr lang="en-GB" sz="1500">
                <a:solidFill>
                  <a:schemeClr val="dk2"/>
                </a:solidFill>
                <a:highlight>
                  <a:srgbClr val="FFFFFF"/>
                </a:highlight>
                <a:uFill>
                  <a:noFill/>
                </a:uFill>
                <a:latin typeface="Bookman Old Style"/>
                <a:ea typeface="Bookman Old Style"/>
                <a:cs typeface="Bookman Old Style"/>
                <a:sym typeface="Bookman Old Style"/>
                <a:hlinkClick r:id="rId3">
                  <a:extLst>
                    <a:ext uri="{A12FA001-AC4F-418D-AE19-62706E023703}">
                      <ahyp:hlinkClr xmlns:ahyp="http://schemas.microsoft.com/office/drawing/2018/hyperlinkcolor" val="tx"/>
                    </a:ext>
                  </a:extLst>
                </a:hlinkClick>
              </a:rPr>
              <a:t>SSH</a:t>
            </a:r>
            <a:r>
              <a:rPr lang="en-GB" sz="1500">
                <a:solidFill>
                  <a:schemeClr val="dk2"/>
                </a:solidFill>
                <a:highlight>
                  <a:srgbClr val="FFFFFF"/>
                </a:highlight>
                <a:latin typeface="Bookman Old Style"/>
                <a:ea typeface="Bookman Old Style"/>
                <a:cs typeface="Bookman Old Style"/>
                <a:sym typeface="Bookman Old Style"/>
              </a:rPr>
              <a:t> allows you to log into Apache Spark clusters remotely for advanced troubleshooting and installing custom software.</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120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This section describes how to configure your AWS account to enable ingress access to your cluster with your public key, and how to open an SSH connection to cluster nodes.</a:t>
            </a:r>
            <a:endParaRPr sz="1500">
              <a:solidFill>
                <a:schemeClr val="dk2"/>
              </a:solidFill>
              <a:latin typeface="Bookman Old Style"/>
              <a:ea typeface="Bookman Old Style"/>
              <a:cs typeface="Bookman Old Style"/>
              <a:sym typeface="Bookman Old Style"/>
            </a:endParaRPr>
          </a:p>
        </p:txBody>
      </p:sp>
      <p:pic>
        <p:nvPicPr>
          <p:cNvPr id="125" name="Google Shape;125;p23"/>
          <p:cNvPicPr preferRelativeResize="0"/>
          <p:nvPr/>
        </p:nvPicPr>
        <p:blipFill>
          <a:blip r:embed="rId4">
            <a:alphaModFix/>
          </a:blip>
          <a:stretch>
            <a:fillRect/>
          </a:stretch>
        </p:blipFill>
        <p:spPr>
          <a:xfrm>
            <a:off x="8206850" y="213500"/>
            <a:ext cx="755000" cy="585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body" idx="1"/>
          </p:nvPr>
        </p:nvSpPr>
        <p:spPr>
          <a:xfrm>
            <a:off x="311700" y="582525"/>
            <a:ext cx="8520600" cy="4139700"/>
          </a:xfrm>
          <a:prstGeom prst="rect">
            <a:avLst/>
          </a:prstGeom>
        </p:spPr>
        <p:txBody>
          <a:bodyPr spcFirstLastPara="1" wrap="square" lIns="91425" tIns="91425" rIns="91425" bIns="91425" anchor="t" anchorCtr="0">
            <a:normAutofit lnSpcReduction="10000"/>
          </a:bodyPr>
          <a:lstStyle/>
          <a:p>
            <a:pPr marL="0" lvl="0" indent="0" algn="l" rtl="0">
              <a:lnSpc>
                <a:spcPct val="150000"/>
              </a:lnSpc>
              <a:spcBef>
                <a:spcPts val="1000"/>
              </a:spcBef>
              <a:spcAft>
                <a:spcPts val="0"/>
              </a:spcAft>
              <a:buNone/>
            </a:pPr>
            <a:r>
              <a:rPr lang="en-GB" sz="1500">
                <a:solidFill>
                  <a:schemeClr val="dk2"/>
                </a:solidFill>
                <a:highlight>
                  <a:srgbClr val="FFFFFF"/>
                </a:highlight>
                <a:latin typeface="Bookman Old Style"/>
                <a:ea typeface="Bookman Old Style"/>
                <a:cs typeface="Bookman Old Style"/>
                <a:sym typeface="Bookman Old Style"/>
              </a:rPr>
              <a:t>Configure security group</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1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You must update the Databricks security group in your AWS account to give ingress access to the IP address from which you will initiate the SSH connection. </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You can set this for a single IP address or provide a range that represents your entire office IP range.</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chemeClr val="dk2"/>
              </a:buClr>
              <a:buSzPts val="1500"/>
              <a:buFont typeface="Bookman Old Style"/>
              <a:buAutoNum type="arabicPeriod"/>
            </a:pPr>
            <a:r>
              <a:rPr lang="en-GB" sz="1500">
                <a:solidFill>
                  <a:schemeClr val="dk2"/>
                </a:solidFill>
                <a:highlight>
                  <a:srgbClr val="FFFFFF"/>
                </a:highlight>
                <a:latin typeface="Bookman Old Style"/>
                <a:ea typeface="Bookman Old Style"/>
                <a:cs typeface="Bookman Old Style"/>
                <a:sym typeface="Bookman Old Style"/>
              </a:rPr>
              <a:t>In your AWS console, find the Databricks security group. It will have a label similar to &lt;databricks-instance&gt;-worker-unmanaged. (Example: dbc-fb3asdddd3-worker-unmanaged)</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100"/>
              </a:spcAft>
              <a:buClr>
                <a:schemeClr val="dk2"/>
              </a:buClr>
              <a:buSzPts val="1500"/>
              <a:buFont typeface="Bookman Old Style"/>
              <a:buAutoNum type="arabicPeriod"/>
            </a:pPr>
            <a:r>
              <a:rPr lang="en-GB" sz="1500">
                <a:solidFill>
                  <a:schemeClr val="dk2"/>
                </a:solidFill>
                <a:highlight>
                  <a:srgbClr val="FFFFFF"/>
                </a:highlight>
                <a:latin typeface="Bookman Old Style"/>
                <a:ea typeface="Bookman Old Style"/>
                <a:cs typeface="Bookman Old Style"/>
                <a:sym typeface="Bookman Old Style"/>
              </a:rPr>
              <a:t>Edit the security group and add an inbound TCP rule to allow port 2200 to worker machines. It can be a single IP address or a range.</a:t>
            </a:r>
            <a:endParaRPr sz="1500">
              <a:solidFill>
                <a:schemeClr val="dk2"/>
              </a:solidFill>
              <a:latin typeface="Bookman Old Style"/>
              <a:ea typeface="Bookman Old Style"/>
              <a:cs typeface="Bookman Old Style"/>
              <a:sym typeface="Bookman Old Style"/>
            </a:endParaRPr>
          </a:p>
        </p:txBody>
      </p:sp>
      <p:pic>
        <p:nvPicPr>
          <p:cNvPr id="131" name="Google Shape;131;p24"/>
          <p:cNvPicPr preferRelativeResize="0"/>
          <p:nvPr/>
        </p:nvPicPr>
        <p:blipFill>
          <a:blip r:embed="rId3">
            <a:alphaModFix/>
          </a:blip>
          <a:stretch>
            <a:fillRect/>
          </a:stretch>
        </p:blipFill>
        <p:spPr>
          <a:xfrm>
            <a:off x="8206850" y="213500"/>
            <a:ext cx="755000" cy="585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body" idx="4294967295"/>
          </p:nvPr>
        </p:nvSpPr>
        <p:spPr>
          <a:xfrm>
            <a:off x="311700" y="582525"/>
            <a:ext cx="8520600" cy="413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lnSpc>
                <a:spcPct val="126923"/>
              </a:lnSpc>
              <a:spcBef>
                <a:spcPts val="1200"/>
              </a:spcBef>
              <a:spcAft>
                <a:spcPts val="0"/>
              </a:spcAft>
              <a:buNone/>
            </a:pPr>
            <a:r>
              <a:rPr lang="en-GB" sz="1500">
                <a:solidFill>
                  <a:schemeClr val="dk2"/>
                </a:solidFill>
                <a:highlight>
                  <a:srgbClr val="FFFFFF"/>
                </a:highlight>
                <a:latin typeface="Bookman Old Style"/>
                <a:ea typeface="Bookman Old Style"/>
                <a:cs typeface="Bookman Old Style"/>
                <a:sym typeface="Bookman Old Style"/>
              </a:rPr>
              <a:t>3. Make sure that your computer and office allow you to send TCP traffic on port 2200.</a:t>
            </a: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spcBef>
                <a:spcPts val="100"/>
              </a:spcBef>
              <a:spcAft>
                <a:spcPts val="1200"/>
              </a:spcAft>
              <a:buNone/>
            </a:pPr>
            <a:endParaRPr/>
          </a:p>
        </p:txBody>
      </p:sp>
      <p:pic>
        <p:nvPicPr>
          <p:cNvPr id="137" name="Google Shape;137;p25"/>
          <p:cNvPicPr preferRelativeResize="0"/>
          <p:nvPr/>
        </p:nvPicPr>
        <p:blipFill>
          <a:blip r:embed="rId3">
            <a:alphaModFix/>
          </a:blip>
          <a:stretch>
            <a:fillRect/>
          </a:stretch>
        </p:blipFill>
        <p:spPr>
          <a:xfrm>
            <a:off x="475788" y="858925"/>
            <a:ext cx="8192424" cy="2291850"/>
          </a:xfrm>
          <a:prstGeom prst="rect">
            <a:avLst/>
          </a:prstGeom>
          <a:noFill/>
          <a:ln>
            <a:noFill/>
          </a:ln>
        </p:spPr>
      </p:pic>
      <p:pic>
        <p:nvPicPr>
          <p:cNvPr id="138" name="Google Shape;138;p25"/>
          <p:cNvPicPr preferRelativeResize="0"/>
          <p:nvPr/>
        </p:nvPicPr>
        <p:blipFill>
          <a:blip r:embed="rId4">
            <a:alphaModFix/>
          </a:blip>
          <a:stretch>
            <a:fillRect/>
          </a:stretch>
        </p:blipFill>
        <p:spPr>
          <a:xfrm>
            <a:off x="8206850" y="213500"/>
            <a:ext cx="755000" cy="585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body" idx="4294967295"/>
          </p:nvPr>
        </p:nvSpPr>
        <p:spPr>
          <a:xfrm>
            <a:off x="311700" y="582525"/>
            <a:ext cx="8520600" cy="4139700"/>
          </a:xfrm>
          <a:prstGeom prst="rect">
            <a:avLst/>
          </a:prstGeom>
        </p:spPr>
        <p:txBody>
          <a:bodyPr spcFirstLastPara="1" wrap="square" lIns="91425" tIns="91425" rIns="91425" bIns="91425" anchor="t" anchorCtr="0">
            <a:normAutofit/>
          </a:bodyPr>
          <a:lstStyle/>
          <a:p>
            <a:pPr marL="0" lvl="0" indent="0" algn="l" rtl="0">
              <a:spcBef>
                <a:spcPts val="1300"/>
              </a:spcBef>
              <a:spcAft>
                <a:spcPts val="0"/>
              </a:spcAft>
              <a:buNone/>
            </a:pPr>
            <a:r>
              <a:rPr lang="en-GB" sz="1500" b="1">
                <a:solidFill>
                  <a:srgbClr val="404040"/>
                </a:solidFill>
                <a:highlight>
                  <a:srgbClr val="FFFFFF"/>
                </a:highlight>
                <a:latin typeface="Bookman Old Style"/>
                <a:ea typeface="Bookman Old Style"/>
                <a:cs typeface="Bookman Old Style"/>
                <a:sym typeface="Bookman Old Style"/>
              </a:rPr>
              <a:t>Generate SSH key pair</a:t>
            </a:r>
            <a:endParaRPr sz="1500" b="1">
              <a:solidFill>
                <a:srgbClr val="40404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300"/>
              </a:spcBef>
              <a:spcAft>
                <a:spcPts val="0"/>
              </a:spcAft>
              <a:buClr>
                <a:srgbClr val="404040"/>
              </a:buClr>
              <a:buSzPts val="1500"/>
              <a:buFont typeface="Bookman Old Style"/>
              <a:buChar char="●"/>
            </a:pPr>
            <a:r>
              <a:rPr lang="en-GB" sz="1500">
                <a:solidFill>
                  <a:srgbClr val="404040"/>
                </a:solidFill>
                <a:highlight>
                  <a:srgbClr val="FFFFFF"/>
                </a:highlight>
                <a:latin typeface="Bookman Old Style"/>
                <a:ea typeface="Bookman Old Style"/>
                <a:cs typeface="Bookman Old Style"/>
                <a:sym typeface="Bookman Old Style"/>
              </a:rPr>
              <a:t>Create an SSH key pair by running this command in a terminal session:</a:t>
            </a:r>
            <a:endParaRPr sz="1500">
              <a:solidFill>
                <a:srgbClr val="404040"/>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300"/>
              </a:spcBef>
              <a:spcAft>
                <a:spcPts val="0"/>
              </a:spcAft>
              <a:buNone/>
            </a:pPr>
            <a:endParaRPr sz="1500">
              <a:solidFill>
                <a:srgbClr val="404040"/>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300"/>
              </a:spcBef>
              <a:spcAft>
                <a:spcPts val="0"/>
              </a:spcAft>
              <a:buNone/>
            </a:pPr>
            <a:endParaRPr sz="1500">
              <a:solidFill>
                <a:srgbClr val="40404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300"/>
              </a:spcBef>
              <a:spcAft>
                <a:spcPts val="0"/>
              </a:spcAft>
              <a:buClr>
                <a:srgbClr val="404040"/>
              </a:buClr>
              <a:buSzPts val="1500"/>
              <a:buFont typeface="Bookman Old Style"/>
              <a:buChar char="●"/>
            </a:pPr>
            <a:r>
              <a:rPr lang="en-GB" sz="1500">
                <a:solidFill>
                  <a:srgbClr val="404040"/>
                </a:solidFill>
                <a:highlight>
                  <a:srgbClr val="FFFFFF"/>
                </a:highlight>
                <a:latin typeface="Bookman Old Style"/>
                <a:ea typeface="Bookman Old Style"/>
                <a:cs typeface="Bookman Old Style"/>
                <a:sym typeface="Bookman Old Style"/>
              </a:rPr>
              <a:t>You must provide the path to the directory where you want to save the public and private key. The public key is saved with the extension .pub.</a:t>
            </a:r>
            <a:endParaRPr sz="1500">
              <a:solidFill>
                <a:srgbClr val="404040"/>
              </a:solidFill>
              <a:highlight>
                <a:srgbClr val="FFFFFF"/>
              </a:highlight>
              <a:latin typeface="Bookman Old Style"/>
              <a:ea typeface="Bookman Old Style"/>
              <a:cs typeface="Bookman Old Style"/>
              <a:sym typeface="Bookman Old Style"/>
            </a:endParaRPr>
          </a:p>
        </p:txBody>
      </p:sp>
      <p:pic>
        <p:nvPicPr>
          <p:cNvPr id="144" name="Google Shape;144;p26"/>
          <p:cNvPicPr preferRelativeResize="0"/>
          <p:nvPr/>
        </p:nvPicPr>
        <p:blipFill>
          <a:blip r:embed="rId3">
            <a:alphaModFix/>
          </a:blip>
          <a:stretch>
            <a:fillRect/>
          </a:stretch>
        </p:blipFill>
        <p:spPr>
          <a:xfrm>
            <a:off x="2724150" y="1722588"/>
            <a:ext cx="3695700" cy="657225"/>
          </a:xfrm>
          <a:prstGeom prst="rect">
            <a:avLst/>
          </a:prstGeom>
          <a:noFill/>
          <a:ln>
            <a:noFill/>
          </a:ln>
        </p:spPr>
      </p:pic>
      <p:pic>
        <p:nvPicPr>
          <p:cNvPr id="145" name="Google Shape;145;p26"/>
          <p:cNvPicPr preferRelativeResize="0"/>
          <p:nvPr/>
        </p:nvPicPr>
        <p:blipFill>
          <a:blip r:embed="rId4">
            <a:alphaModFix/>
          </a:blip>
          <a:stretch>
            <a:fillRect/>
          </a:stretch>
        </p:blipFill>
        <p:spPr>
          <a:xfrm>
            <a:off x="8206850" y="213500"/>
            <a:ext cx="755000" cy="585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body" idx="4294967295"/>
          </p:nvPr>
        </p:nvSpPr>
        <p:spPr>
          <a:xfrm>
            <a:off x="311700" y="582525"/>
            <a:ext cx="8520600" cy="41397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Clr>
                <a:schemeClr val="dk2"/>
              </a:buClr>
              <a:buSzPts val="1100"/>
              <a:buFont typeface="Arial"/>
              <a:buNone/>
            </a:pPr>
            <a:r>
              <a:rPr lang="en-GB" sz="1500" b="1">
                <a:solidFill>
                  <a:schemeClr val="dk2"/>
                </a:solidFill>
                <a:latin typeface="Bookman Old Style"/>
                <a:ea typeface="Bookman Old Style"/>
                <a:cs typeface="Bookman Old Style"/>
                <a:sym typeface="Bookman Old Style"/>
              </a:rPr>
              <a:t>Configure a new cluster with your public key</a:t>
            </a:r>
            <a:endParaRPr sz="1500" b="1">
              <a:solidFill>
                <a:schemeClr val="dk2"/>
              </a:solidFill>
              <a:latin typeface="Bookman Old Style"/>
              <a:ea typeface="Bookman Old Style"/>
              <a:cs typeface="Bookman Old Style"/>
              <a:sym typeface="Bookman Old Style"/>
            </a:endParaRPr>
          </a:p>
          <a:p>
            <a:pPr marL="457200" lvl="0" indent="-323850" algn="l" rtl="0">
              <a:lnSpc>
                <a:spcPct val="150000"/>
              </a:lnSpc>
              <a:spcBef>
                <a:spcPts val="1100"/>
              </a:spcBef>
              <a:spcAft>
                <a:spcPts val="0"/>
              </a:spcAft>
              <a:buClr>
                <a:schemeClr val="dk2"/>
              </a:buClr>
              <a:buSzPts val="1500"/>
              <a:buFont typeface="Bookman Old Style"/>
              <a:buAutoNum type="arabicPeriod"/>
            </a:pPr>
            <a:r>
              <a:rPr lang="en-GB" sz="1500">
                <a:solidFill>
                  <a:schemeClr val="dk2"/>
                </a:solidFill>
                <a:latin typeface="Bookman Old Style"/>
                <a:ea typeface="Bookman Old Style"/>
                <a:cs typeface="Bookman Old Style"/>
                <a:sym typeface="Bookman Old Style"/>
              </a:rPr>
              <a:t>Copy the entire contents of the public key file.</a:t>
            </a:r>
            <a:endParaRPr sz="1500">
              <a:solidFill>
                <a:schemeClr val="dk2"/>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chemeClr val="dk2"/>
              </a:buClr>
              <a:buSzPts val="1500"/>
              <a:buFont typeface="Bookman Old Style"/>
              <a:buAutoNum type="arabicPeriod"/>
            </a:pPr>
            <a:r>
              <a:rPr lang="en-GB" sz="1500">
                <a:solidFill>
                  <a:schemeClr val="dk2"/>
                </a:solidFill>
                <a:latin typeface="Bookman Old Style"/>
                <a:ea typeface="Bookman Old Style"/>
                <a:cs typeface="Bookman Old Style"/>
                <a:sym typeface="Bookman Old Style"/>
              </a:rPr>
              <a:t>On the cluster configuration page, click the Advanced Options toggle.</a:t>
            </a:r>
            <a:endParaRPr sz="1500">
              <a:solidFill>
                <a:schemeClr val="dk2"/>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chemeClr val="dk2"/>
              </a:buClr>
              <a:buSzPts val="1500"/>
              <a:buFont typeface="Bookman Old Style"/>
              <a:buAutoNum type="arabicPeriod"/>
            </a:pPr>
            <a:r>
              <a:rPr lang="en-GB" sz="1500">
                <a:solidFill>
                  <a:schemeClr val="dk2"/>
                </a:solidFill>
                <a:latin typeface="Bookman Old Style"/>
                <a:ea typeface="Bookman Old Style"/>
                <a:cs typeface="Bookman Old Style"/>
                <a:sym typeface="Bookman Old Style"/>
              </a:rPr>
              <a:t>At the bottom of the page, click the SSH tab.</a:t>
            </a:r>
            <a:endParaRPr sz="1500">
              <a:solidFill>
                <a:schemeClr val="dk2"/>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chemeClr val="dk2"/>
              </a:buClr>
              <a:buSzPts val="1500"/>
              <a:buFont typeface="Bookman Old Style"/>
              <a:buAutoNum type="arabicPeriod"/>
            </a:pPr>
            <a:r>
              <a:rPr lang="en-GB" sz="1500">
                <a:solidFill>
                  <a:srgbClr val="404040"/>
                </a:solidFill>
                <a:highlight>
                  <a:srgbClr val="FFFFFF"/>
                </a:highlight>
                <a:latin typeface="Bookman Old Style"/>
                <a:ea typeface="Bookman Old Style"/>
                <a:cs typeface="Bookman Old Style"/>
                <a:sym typeface="Bookman Old Style"/>
              </a:rPr>
              <a:t>Paste the key you copied into the SSH Public Key field.</a:t>
            </a:r>
            <a:endParaRPr sz="1500">
              <a:solidFill>
                <a:srgbClr val="404040"/>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000"/>
              </a:spcBef>
              <a:spcAft>
                <a:spcPts val="1200"/>
              </a:spcAft>
              <a:buNone/>
            </a:pPr>
            <a:endParaRPr sz="1500">
              <a:latin typeface="Bookman Old Style"/>
              <a:ea typeface="Bookman Old Style"/>
              <a:cs typeface="Bookman Old Style"/>
              <a:sym typeface="Bookman Old Style"/>
            </a:endParaRPr>
          </a:p>
        </p:txBody>
      </p:sp>
      <p:pic>
        <p:nvPicPr>
          <p:cNvPr id="151" name="Google Shape;151;p27"/>
          <p:cNvPicPr preferRelativeResize="0"/>
          <p:nvPr/>
        </p:nvPicPr>
        <p:blipFill>
          <a:blip r:embed="rId3">
            <a:alphaModFix/>
          </a:blip>
          <a:stretch>
            <a:fillRect/>
          </a:stretch>
        </p:blipFill>
        <p:spPr>
          <a:xfrm>
            <a:off x="2192350" y="2922123"/>
            <a:ext cx="4759301" cy="1883300"/>
          </a:xfrm>
          <a:prstGeom prst="rect">
            <a:avLst/>
          </a:prstGeom>
          <a:noFill/>
          <a:ln>
            <a:noFill/>
          </a:ln>
        </p:spPr>
      </p:pic>
      <p:pic>
        <p:nvPicPr>
          <p:cNvPr id="152" name="Google Shape;152;p27"/>
          <p:cNvPicPr preferRelativeResize="0"/>
          <p:nvPr/>
        </p:nvPicPr>
        <p:blipFill>
          <a:blip r:embed="rId4">
            <a:alphaModFix/>
          </a:blip>
          <a:stretch>
            <a:fillRect/>
          </a:stretch>
        </p:blipFill>
        <p:spPr>
          <a:xfrm>
            <a:off x="8206850" y="213500"/>
            <a:ext cx="755000" cy="585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body" idx="4294967295"/>
          </p:nvPr>
        </p:nvSpPr>
        <p:spPr>
          <a:xfrm>
            <a:off x="311700" y="582525"/>
            <a:ext cx="8520600" cy="41397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GB" sz="1500" b="1">
                <a:solidFill>
                  <a:srgbClr val="404040"/>
                </a:solidFill>
                <a:highlight>
                  <a:srgbClr val="FFFFFF"/>
                </a:highlight>
                <a:latin typeface="Bookman Old Style"/>
                <a:ea typeface="Bookman Old Style"/>
                <a:cs typeface="Bookman Old Style"/>
                <a:sym typeface="Bookman Old Style"/>
              </a:rPr>
              <a:t>Configure an existing cluster with your public key</a:t>
            </a:r>
            <a:endParaRPr sz="1500" b="1">
              <a:solidFill>
                <a:srgbClr val="40404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100"/>
              </a:spcBef>
              <a:spcAft>
                <a:spcPts val="0"/>
              </a:spcAft>
              <a:buClr>
                <a:srgbClr val="404040"/>
              </a:buClr>
              <a:buSzPts val="1500"/>
              <a:buFont typeface="Bookman Old Style"/>
              <a:buChar char="●"/>
            </a:pPr>
            <a:r>
              <a:rPr lang="en-GB" sz="1500">
                <a:solidFill>
                  <a:srgbClr val="404040"/>
                </a:solidFill>
                <a:highlight>
                  <a:srgbClr val="FFFFFF"/>
                </a:highlight>
                <a:latin typeface="Bookman Old Style"/>
                <a:ea typeface="Bookman Old Style"/>
                <a:cs typeface="Bookman Old Style"/>
                <a:sym typeface="Bookman Old Style"/>
              </a:rPr>
              <a:t>If you have a cluster and didn’t provide the public key during cluster creation, you can inject the public key by running this code from any notebook attached to the cluster:</a:t>
            </a:r>
            <a:endParaRPr sz="1500">
              <a:solidFill>
                <a:srgbClr val="404040"/>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000"/>
              </a:spcBef>
              <a:spcAft>
                <a:spcPts val="1200"/>
              </a:spcAft>
              <a:buNone/>
            </a:pPr>
            <a:endParaRPr sz="1500">
              <a:latin typeface="Bookman Old Style"/>
              <a:ea typeface="Bookman Old Style"/>
              <a:cs typeface="Bookman Old Style"/>
              <a:sym typeface="Bookman Old Style"/>
            </a:endParaRPr>
          </a:p>
        </p:txBody>
      </p:sp>
      <p:pic>
        <p:nvPicPr>
          <p:cNvPr id="158" name="Google Shape;158;p28"/>
          <p:cNvPicPr preferRelativeResize="0"/>
          <p:nvPr/>
        </p:nvPicPr>
        <p:blipFill>
          <a:blip r:embed="rId3">
            <a:alphaModFix/>
          </a:blip>
          <a:stretch>
            <a:fillRect/>
          </a:stretch>
        </p:blipFill>
        <p:spPr>
          <a:xfrm>
            <a:off x="1636863" y="2072800"/>
            <a:ext cx="5870275" cy="2649425"/>
          </a:xfrm>
          <a:prstGeom prst="rect">
            <a:avLst/>
          </a:prstGeom>
          <a:noFill/>
          <a:ln>
            <a:noFill/>
          </a:ln>
        </p:spPr>
      </p:pic>
      <p:pic>
        <p:nvPicPr>
          <p:cNvPr id="159" name="Google Shape;159;p28"/>
          <p:cNvPicPr preferRelativeResize="0"/>
          <p:nvPr/>
        </p:nvPicPr>
        <p:blipFill>
          <a:blip r:embed="rId4">
            <a:alphaModFix/>
          </a:blip>
          <a:stretch>
            <a:fillRect/>
          </a:stretch>
        </p:blipFill>
        <p:spPr>
          <a:xfrm>
            <a:off x="8206850" y="213500"/>
            <a:ext cx="755000" cy="585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Configuration Settings</a:t>
            </a:r>
            <a:endParaRPr/>
          </a:p>
        </p:txBody>
      </p:sp>
      <p:sp>
        <p:nvSpPr>
          <p:cNvPr id="165" name="Google Shape;165;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l" rtl="0">
              <a:lnSpc>
                <a:spcPct val="218181"/>
              </a:lnSpc>
              <a:spcBef>
                <a:spcPts val="3200"/>
              </a:spcBef>
              <a:spcAft>
                <a:spcPts val="0"/>
              </a:spcAft>
              <a:buClr>
                <a:srgbClr val="292929"/>
              </a:buClr>
              <a:buSzPts val="1500"/>
              <a:buFont typeface="Georgia"/>
              <a:buChar char="●"/>
            </a:pPr>
            <a:r>
              <a:rPr lang="en-GB" sz="1500" b="1">
                <a:solidFill>
                  <a:srgbClr val="292929"/>
                </a:solidFill>
                <a:highlight>
                  <a:srgbClr val="FFFFFF"/>
                </a:highlight>
                <a:latin typeface="Bookman Old Style"/>
                <a:ea typeface="Bookman Old Style"/>
                <a:cs typeface="Bookman Old Style"/>
                <a:sym typeface="Bookman Old Style"/>
              </a:rPr>
              <a:t>spark.executor.instances: </a:t>
            </a:r>
            <a:r>
              <a:rPr lang="en-GB" sz="1500">
                <a:solidFill>
                  <a:srgbClr val="292929"/>
                </a:solidFill>
                <a:highlight>
                  <a:srgbClr val="FFFFFF"/>
                </a:highlight>
                <a:latin typeface="Bookman Old Style"/>
                <a:ea typeface="Bookman Old Style"/>
                <a:cs typeface="Bookman Old Style"/>
                <a:sym typeface="Bookman Old Style"/>
              </a:rPr>
              <a:t>Number of executors for the spark application.</a:t>
            </a:r>
            <a:endParaRPr sz="1500">
              <a:solidFill>
                <a:srgbClr val="292929"/>
              </a:solidFill>
              <a:highlight>
                <a:srgbClr val="FFFFFF"/>
              </a:highlight>
              <a:latin typeface="Bookman Old Style"/>
              <a:ea typeface="Bookman Old Style"/>
              <a:cs typeface="Bookman Old Style"/>
              <a:sym typeface="Bookman Old Style"/>
            </a:endParaRPr>
          </a:p>
          <a:p>
            <a:pPr marL="457200" lvl="0" indent="-323850" algn="l" rtl="0">
              <a:lnSpc>
                <a:spcPct val="218181"/>
              </a:lnSpc>
              <a:spcBef>
                <a:spcPts val="0"/>
              </a:spcBef>
              <a:spcAft>
                <a:spcPts val="0"/>
              </a:spcAft>
              <a:buClr>
                <a:srgbClr val="292929"/>
              </a:buClr>
              <a:buSzPts val="1500"/>
              <a:buFont typeface="Georgia"/>
              <a:buChar char="●"/>
            </a:pPr>
            <a:r>
              <a:rPr lang="en-GB" sz="1500" b="1">
                <a:solidFill>
                  <a:srgbClr val="292929"/>
                </a:solidFill>
                <a:highlight>
                  <a:srgbClr val="FFFFFF"/>
                </a:highlight>
                <a:latin typeface="Bookman Old Style"/>
                <a:ea typeface="Bookman Old Style"/>
                <a:cs typeface="Bookman Old Style"/>
                <a:sym typeface="Bookman Old Style"/>
              </a:rPr>
              <a:t>spark.executor.memory: </a:t>
            </a:r>
            <a:r>
              <a:rPr lang="en-GB" sz="1500">
                <a:solidFill>
                  <a:srgbClr val="292929"/>
                </a:solidFill>
                <a:highlight>
                  <a:srgbClr val="FFFFFF"/>
                </a:highlight>
                <a:latin typeface="Bookman Old Style"/>
                <a:ea typeface="Bookman Old Style"/>
                <a:cs typeface="Bookman Old Style"/>
                <a:sym typeface="Bookman Old Style"/>
              </a:rPr>
              <a:t>Amount of memory to use for each executor that runs the task.</a:t>
            </a:r>
            <a:endParaRPr sz="1500">
              <a:solidFill>
                <a:srgbClr val="292929"/>
              </a:solidFill>
              <a:highlight>
                <a:srgbClr val="FFFFFF"/>
              </a:highlight>
              <a:latin typeface="Bookman Old Style"/>
              <a:ea typeface="Bookman Old Style"/>
              <a:cs typeface="Bookman Old Style"/>
              <a:sym typeface="Bookman Old Style"/>
            </a:endParaRPr>
          </a:p>
          <a:p>
            <a:pPr marL="457200" lvl="0" indent="-323850" algn="l" rtl="0">
              <a:lnSpc>
                <a:spcPct val="218181"/>
              </a:lnSpc>
              <a:spcBef>
                <a:spcPts val="0"/>
              </a:spcBef>
              <a:spcAft>
                <a:spcPts val="0"/>
              </a:spcAft>
              <a:buClr>
                <a:srgbClr val="292929"/>
              </a:buClr>
              <a:buSzPts val="1500"/>
              <a:buFont typeface="Georgia"/>
              <a:buChar char="●"/>
            </a:pPr>
            <a:r>
              <a:rPr lang="en-GB" sz="1500" b="1">
                <a:solidFill>
                  <a:srgbClr val="292929"/>
                </a:solidFill>
                <a:highlight>
                  <a:srgbClr val="FFFFFF"/>
                </a:highlight>
                <a:latin typeface="Bookman Old Style"/>
                <a:ea typeface="Bookman Old Style"/>
                <a:cs typeface="Bookman Old Style"/>
                <a:sym typeface="Bookman Old Style"/>
              </a:rPr>
              <a:t>spark.executor.cores: </a:t>
            </a:r>
            <a:r>
              <a:rPr lang="en-GB" sz="1500">
                <a:solidFill>
                  <a:srgbClr val="292929"/>
                </a:solidFill>
                <a:highlight>
                  <a:srgbClr val="FFFFFF"/>
                </a:highlight>
                <a:latin typeface="Bookman Old Style"/>
                <a:ea typeface="Bookman Old Style"/>
                <a:cs typeface="Bookman Old Style"/>
                <a:sym typeface="Bookman Old Style"/>
              </a:rPr>
              <a:t>Number of concurrent tasks an executor can run.</a:t>
            </a:r>
            <a:endParaRPr sz="1500">
              <a:solidFill>
                <a:srgbClr val="292929"/>
              </a:solidFill>
              <a:highlight>
                <a:srgbClr val="FFFFFF"/>
              </a:highlight>
              <a:latin typeface="Bookman Old Style"/>
              <a:ea typeface="Bookman Old Style"/>
              <a:cs typeface="Bookman Old Style"/>
              <a:sym typeface="Bookman Old Style"/>
            </a:endParaRPr>
          </a:p>
          <a:p>
            <a:pPr marL="457200" lvl="0" indent="-323850" algn="l" rtl="0">
              <a:lnSpc>
                <a:spcPct val="218181"/>
              </a:lnSpc>
              <a:spcBef>
                <a:spcPts val="0"/>
              </a:spcBef>
              <a:spcAft>
                <a:spcPts val="0"/>
              </a:spcAft>
              <a:buClr>
                <a:srgbClr val="292929"/>
              </a:buClr>
              <a:buSzPts val="1500"/>
              <a:buFont typeface="Georgia"/>
              <a:buChar char="●"/>
            </a:pPr>
            <a:r>
              <a:rPr lang="en-GB" sz="1500" b="1">
                <a:solidFill>
                  <a:srgbClr val="292929"/>
                </a:solidFill>
                <a:highlight>
                  <a:srgbClr val="FFFFFF"/>
                </a:highlight>
                <a:latin typeface="Bookman Old Style"/>
                <a:ea typeface="Bookman Old Style"/>
                <a:cs typeface="Bookman Old Style"/>
                <a:sym typeface="Bookman Old Style"/>
              </a:rPr>
              <a:t>spark.driver.memory: </a:t>
            </a:r>
            <a:r>
              <a:rPr lang="en-GB" sz="1500">
                <a:solidFill>
                  <a:srgbClr val="292929"/>
                </a:solidFill>
                <a:highlight>
                  <a:srgbClr val="FFFFFF"/>
                </a:highlight>
                <a:latin typeface="Bookman Old Style"/>
                <a:ea typeface="Bookman Old Style"/>
                <a:cs typeface="Bookman Old Style"/>
                <a:sym typeface="Bookman Old Style"/>
              </a:rPr>
              <a:t>Amount</a:t>
            </a:r>
            <a:r>
              <a:rPr lang="en-GB" sz="1500" b="1">
                <a:solidFill>
                  <a:srgbClr val="292929"/>
                </a:solidFill>
                <a:highlight>
                  <a:srgbClr val="FFFFFF"/>
                </a:highlight>
                <a:latin typeface="Bookman Old Style"/>
                <a:ea typeface="Bookman Old Style"/>
                <a:cs typeface="Bookman Old Style"/>
                <a:sym typeface="Bookman Old Style"/>
              </a:rPr>
              <a:t> </a:t>
            </a:r>
            <a:r>
              <a:rPr lang="en-GB" sz="1500">
                <a:solidFill>
                  <a:srgbClr val="292929"/>
                </a:solidFill>
                <a:highlight>
                  <a:srgbClr val="FFFFFF"/>
                </a:highlight>
                <a:latin typeface="Bookman Old Style"/>
                <a:ea typeface="Bookman Old Style"/>
                <a:cs typeface="Bookman Old Style"/>
                <a:sym typeface="Bookman Old Style"/>
              </a:rPr>
              <a:t>of memory to use for the driver.</a:t>
            </a:r>
            <a:endParaRPr sz="1500">
              <a:latin typeface="Bookman Old Style"/>
              <a:ea typeface="Bookman Old Style"/>
              <a:cs typeface="Bookman Old Style"/>
              <a:sym typeface="Bookman Old Style"/>
            </a:endParaRPr>
          </a:p>
        </p:txBody>
      </p:sp>
      <p:pic>
        <p:nvPicPr>
          <p:cNvPr id="166" name="Google Shape;166;p29"/>
          <p:cNvPicPr preferRelativeResize="0"/>
          <p:nvPr/>
        </p:nvPicPr>
        <p:blipFill>
          <a:blip r:embed="rId3">
            <a:alphaModFix/>
          </a:blip>
          <a:stretch>
            <a:fillRect/>
          </a:stretch>
        </p:blipFill>
        <p:spPr>
          <a:xfrm>
            <a:off x="8206850" y="213500"/>
            <a:ext cx="755000" cy="585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body" idx="4294967295"/>
          </p:nvPr>
        </p:nvSpPr>
        <p:spPr>
          <a:xfrm>
            <a:off x="311700" y="582525"/>
            <a:ext cx="8520600" cy="41397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292929"/>
              </a:buClr>
              <a:buSzPts val="1500"/>
              <a:buFont typeface="Georgia"/>
              <a:buChar char="●"/>
            </a:pPr>
            <a:r>
              <a:rPr lang="en-GB" sz="1500" b="1" dirty="0" err="1">
                <a:solidFill>
                  <a:srgbClr val="292929"/>
                </a:solidFill>
                <a:highlight>
                  <a:srgbClr val="FFFFFF"/>
                </a:highlight>
                <a:latin typeface="Bookman Old Style"/>
                <a:ea typeface="Bookman Old Style"/>
                <a:cs typeface="Bookman Old Style"/>
                <a:sym typeface="Bookman Old Style"/>
              </a:rPr>
              <a:t>spark.driver.cores</a:t>
            </a:r>
            <a:r>
              <a:rPr lang="en-GB" sz="1500" b="1" dirty="0">
                <a:solidFill>
                  <a:srgbClr val="292929"/>
                </a:solidFill>
                <a:highlight>
                  <a:srgbClr val="FFFFFF"/>
                </a:highlight>
                <a:latin typeface="Bookman Old Style"/>
                <a:ea typeface="Bookman Old Style"/>
                <a:cs typeface="Bookman Old Style"/>
                <a:sym typeface="Bookman Old Style"/>
              </a:rPr>
              <a:t>: </a:t>
            </a:r>
            <a:r>
              <a:rPr lang="en-GB" sz="1500" dirty="0">
                <a:solidFill>
                  <a:srgbClr val="292929"/>
                </a:solidFill>
                <a:highlight>
                  <a:srgbClr val="FFFFFF"/>
                </a:highlight>
                <a:latin typeface="Bookman Old Style"/>
                <a:ea typeface="Bookman Old Style"/>
                <a:cs typeface="Bookman Old Style"/>
                <a:sym typeface="Bookman Old Style"/>
              </a:rPr>
              <a:t>Number of virtual cores to use for the driver process.</a:t>
            </a:r>
            <a:endParaRPr sz="1500" dirty="0">
              <a:solidFill>
                <a:srgbClr val="292929"/>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292929"/>
              </a:buClr>
              <a:buSzPts val="1500"/>
              <a:buFont typeface="Georgia"/>
              <a:buChar char="●"/>
            </a:pPr>
            <a:r>
              <a:rPr lang="en-GB" sz="1500" b="1" dirty="0" err="1">
                <a:solidFill>
                  <a:srgbClr val="292929"/>
                </a:solidFill>
                <a:highlight>
                  <a:srgbClr val="FFFFFF"/>
                </a:highlight>
                <a:latin typeface="Bookman Old Style"/>
                <a:ea typeface="Bookman Old Style"/>
                <a:cs typeface="Bookman Old Style"/>
                <a:sym typeface="Bookman Old Style"/>
              </a:rPr>
              <a:t>spark.sql.shuffle.partitions</a:t>
            </a:r>
            <a:r>
              <a:rPr lang="en-GB" sz="1500" b="1" dirty="0">
                <a:solidFill>
                  <a:srgbClr val="292929"/>
                </a:solidFill>
                <a:highlight>
                  <a:srgbClr val="FFFFFF"/>
                </a:highlight>
                <a:latin typeface="Bookman Old Style"/>
                <a:ea typeface="Bookman Old Style"/>
                <a:cs typeface="Bookman Old Style"/>
                <a:sym typeface="Bookman Old Style"/>
              </a:rPr>
              <a:t>: </a:t>
            </a:r>
            <a:r>
              <a:rPr lang="en-GB" sz="1500" dirty="0">
                <a:solidFill>
                  <a:srgbClr val="292929"/>
                </a:solidFill>
                <a:highlight>
                  <a:srgbClr val="FFFFFF"/>
                </a:highlight>
                <a:latin typeface="Bookman Old Style"/>
                <a:ea typeface="Bookman Old Style"/>
                <a:cs typeface="Bookman Old Style"/>
                <a:sym typeface="Bookman Old Style"/>
              </a:rPr>
              <a:t>Number of partitions to use when shuffling data for joins or aggregations.</a:t>
            </a:r>
            <a:endParaRPr sz="1500" dirty="0">
              <a:solidFill>
                <a:srgbClr val="292929"/>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292929"/>
              </a:buClr>
              <a:buSzPts val="1500"/>
              <a:buFont typeface="Georgia"/>
              <a:buChar char="●"/>
            </a:pPr>
            <a:r>
              <a:rPr lang="en-GB" sz="1500" b="1" dirty="0" err="1">
                <a:solidFill>
                  <a:srgbClr val="292929"/>
                </a:solidFill>
                <a:highlight>
                  <a:srgbClr val="FFFFFF"/>
                </a:highlight>
                <a:latin typeface="Bookman Old Style"/>
                <a:ea typeface="Bookman Old Style"/>
                <a:cs typeface="Bookman Old Style"/>
                <a:sym typeface="Bookman Old Style"/>
              </a:rPr>
              <a:t>spark.default.parallelism</a:t>
            </a:r>
            <a:r>
              <a:rPr lang="en-GB" sz="1500" b="1" dirty="0">
                <a:solidFill>
                  <a:srgbClr val="292929"/>
                </a:solidFill>
                <a:highlight>
                  <a:srgbClr val="FFFFFF"/>
                </a:highlight>
                <a:latin typeface="Bookman Old Style"/>
                <a:ea typeface="Bookman Old Style"/>
                <a:cs typeface="Bookman Old Style"/>
                <a:sym typeface="Bookman Old Style"/>
              </a:rPr>
              <a:t>: </a:t>
            </a:r>
            <a:r>
              <a:rPr lang="en-GB" sz="1500" dirty="0">
                <a:solidFill>
                  <a:srgbClr val="292929"/>
                </a:solidFill>
                <a:highlight>
                  <a:srgbClr val="FFFFFF"/>
                </a:highlight>
                <a:latin typeface="Bookman Old Style"/>
                <a:ea typeface="Bookman Old Style"/>
                <a:cs typeface="Bookman Old Style"/>
                <a:sym typeface="Bookman Old Style"/>
              </a:rPr>
              <a:t>Default number of partitions in resilient distributed datasets (RDDs) returned by transformations like join and aggregations.</a:t>
            </a:r>
            <a:endParaRPr sz="1500" dirty="0">
              <a:solidFill>
                <a:srgbClr val="292929"/>
              </a:solidFill>
              <a:highlight>
                <a:srgbClr val="FFFFFF"/>
              </a:highlight>
              <a:latin typeface="Bookman Old Style"/>
              <a:ea typeface="Bookman Old Style"/>
              <a:cs typeface="Bookman Old Style"/>
              <a:sym typeface="Bookman Old Style"/>
            </a:endParaRPr>
          </a:p>
          <a:p>
            <a:pPr marL="0" lvl="0" indent="0" algn="l" rtl="0">
              <a:spcBef>
                <a:spcPts val="0"/>
              </a:spcBef>
              <a:spcAft>
                <a:spcPts val="1200"/>
              </a:spcAft>
              <a:buNone/>
            </a:pPr>
            <a:endParaRPr dirty="0"/>
          </a:p>
        </p:txBody>
      </p:sp>
      <p:pic>
        <p:nvPicPr>
          <p:cNvPr id="172" name="Google Shape;172;p30"/>
          <p:cNvPicPr preferRelativeResize="0"/>
          <p:nvPr/>
        </p:nvPicPr>
        <p:blipFill>
          <a:blip r:embed="rId3">
            <a:alphaModFix/>
          </a:blip>
          <a:stretch>
            <a:fillRect/>
          </a:stretch>
        </p:blipFill>
        <p:spPr>
          <a:xfrm>
            <a:off x="8206850" y="213500"/>
            <a:ext cx="755000" cy="585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Contents</a:t>
            </a: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Configure number of Executors</a:t>
            </a:r>
            <a:endParaRPr sz="150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Spark Cluster Configuration</a:t>
            </a:r>
            <a:endParaRPr sz="150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1200"/>
              </a:spcAft>
              <a:buClr>
                <a:srgbClr val="000000"/>
              </a:buClr>
              <a:buSzPts val="1500"/>
              <a:buFont typeface="Bookman Old Style"/>
              <a:buChar char="●"/>
            </a:pPr>
            <a:r>
              <a:rPr lang="en-GB" sz="1500">
                <a:solidFill>
                  <a:schemeClr val="dk2"/>
                </a:solidFill>
                <a:latin typeface="Bookman Old Style"/>
                <a:ea typeface="Bookman Old Style"/>
                <a:cs typeface="Bookman Old Style"/>
                <a:sym typeface="Bookman Old Style"/>
              </a:rPr>
              <a:t>Configure memory: Drivers &amp; Executors</a:t>
            </a:r>
            <a:endParaRPr sz="1500">
              <a:solidFill>
                <a:srgbClr val="000000"/>
              </a:solidFill>
              <a:latin typeface="Bookman Old Style"/>
              <a:ea typeface="Bookman Old Style"/>
              <a:cs typeface="Bookman Old Style"/>
              <a:sym typeface="Bookman Old Style"/>
            </a:endParaRPr>
          </a:p>
        </p:txBody>
      </p:sp>
      <p:pic>
        <p:nvPicPr>
          <p:cNvPr id="66" name="Google Shape;66;p14"/>
          <p:cNvPicPr preferRelativeResize="0"/>
          <p:nvPr/>
        </p:nvPicPr>
        <p:blipFill>
          <a:blip r:embed="rId3">
            <a:alphaModFix/>
          </a:blip>
          <a:stretch>
            <a:fillRect/>
          </a:stretch>
        </p:blipFill>
        <p:spPr>
          <a:xfrm>
            <a:off x="8206850" y="213500"/>
            <a:ext cx="755000" cy="585925"/>
          </a:xfrm>
          <a:prstGeom prst="rect">
            <a:avLst/>
          </a:prstGeom>
          <a:noFill/>
          <a:ln>
            <a:noFill/>
          </a:ln>
        </p:spPr>
      </p:pic>
      <p:pic>
        <p:nvPicPr>
          <p:cNvPr id="1026" name="Picture 2" descr="image">
            <a:extLst>
              <a:ext uri="{FF2B5EF4-FFF2-40B4-BE49-F238E27FC236}">
                <a16:creationId xmlns:a16="http://schemas.microsoft.com/office/drawing/2014/main" id="{576EC7DB-05D3-49C0-8D48-46E5D8B828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7754" y="3076353"/>
            <a:ext cx="6650021" cy="1798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1"/>
          <p:cNvSpPr txBox="1">
            <a:spLocks noGrp="1"/>
          </p:cNvSpPr>
          <p:nvPr>
            <p:ph type="title"/>
          </p:nvPr>
        </p:nvSpPr>
        <p:spPr>
          <a:xfrm>
            <a:off x="490250" y="526350"/>
            <a:ext cx="7900500" cy="4090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END OF SESSION</a:t>
            </a:r>
            <a:endParaRPr/>
          </a:p>
          <a:p>
            <a:pPr marL="0" lvl="0" indent="0" algn="ctr" rtl="0">
              <a:spcBef>
                <a:spcPts val="0"/>
              </a:spcBef>
              <a:spcAft>
                <a:spcPts val="0"/>
              </a:spcAft>
              <a:buNone/>
            </a:pPr>
            <a:r>
              <a:rPr lang="en-GB"/>
              <a:t>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Spark Cluster Configuration</a:t>
            </a:r>
            <a:endParaRPr/>
          </a:p>
        </p:txBody>
      </p:sp>
      <p:sp>
        <p:nvSpPr>
          <p:cNvPr id="72" name="Google Shape;72;p15"/>
          <p:cNvSpPr txBox="1">
            <a:spLocks noGrp="1"/>
          </p:cNvSpPr>
          <p:nvPr>
            <p:ph type="body" idx="1"/>
          </p:nvPr>
        </p:nvSpPr>
        <p:spPr>
          <a:xfrm>
            <a:off x="311700" y="1239545"/>
            <a:ext cx="8520600" cy="34164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Clr>
                <a:schemeClr val="dk2"/>
              </a:buClr>
              <a:buSzPts val="1100"/>
              <a:buFont typeface="Arial"/>
              <a:buNone/>
            </a:pPr>
            <a:r>
              <a:rPr lang="en-GB" sz="1500" dirty="0">
                <a:solidFill>
                  <a:schemeClr val="dk2"/>
                </a:solidFill>
                <a:highlight>
                  <a:schemeClr val="lt1"/>
                </a:highlight>
                <a:latin typeface="Bookman Old Style"/>
                <a:ea typeface="Bookman Old Style"/>
                <a:cs typeface="Bookman Old Style"/>
                <a:sym typeface="Bookman Old Style"/>
              </a:rPr>
              <a:t>To fine tune Spark jobs, you can provide custom </a:t>
            </a:r>
            <a:r>
              <a:rPr lang="en-GB" sz="1500" dirty="0">
                <a:solidFill>
                  <a:schemeClr val="dk2"/>
                </a:solidFill>
                <a:highlight>
                  <a:schemeClr val="lt1"/>
                </a:highlight>
                <a:uFill>
                  <a:noFill/>
                </a:uFill>
                <a:latin typeface="Bookman Old Style"/>
                <a:ea typeface="Bookman Old Style"/>
                <a:cs typeface="Bookman Old Style"/>
                <a:sym typeface="Bookman Old Style"/>
                <a:hlinkClick r:id="rId3">
                  <a:extLst>
                    <a:ext uri="{A12FA001-AC4F-418D-AE19-62706E023703}">
                      <ahyp:hlinkClr xmlns:ahyp="http://schemas.microsoft.com/office/drawing/2018/hyperlinkcolor" val="tx"/>
                    </a:ext>
                  </a:extLst>
                </a:hlinkClick>
              </a:rPr>
              <a:t>Spark configuration properties</a:t>
            </a:r>
            <a:r>
              <a:rPr lang="en-GB" sz="1500" dirty="0">
                <a:solidFill>
                  <a:schemeClr val="dk2"/>
                </a:solidFill>
                <a:highlight>
                  <a:schemeClr val="lt1"/>
                </a:highlight>
                <a:latin typeface="Bookman Old Style"/>
                <a:ea typeface="Bookman Old Style"/>
                <a:cs typeface="Bookman Old Style"/>
                <a:sym typeface="Bookman Old Style"/>
              </a:rPr>
              <a:t> in a cluster configuration.</a:t>
            </a:r>
            <a:endParaRPr sz="1500" dirty="0">
              <a:solidFill>
                <a:schemeClr val="dk2"/>
              </a:solidFill>
              <a:highlight>
                <a:schemeClr val="lt1"/>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chemeClr val="dk2"/>
              </a:buClr>
              <a:buSzPts val="1500"/>
              <a:buFont typeface="Bookman Old Style"/>
              <a:buAutoNum type="arabicPeriod"/>
            </a:pPr>
            <a:r>
              <a:rPr lang="en-GB" sz="1500" dirty="0">
                <a:solidFill>
                  <a:schemeClr val="dk2"/>
                </a:solidFill>
                <a:highlight>
                  <a:schemeClr val="lt1"/>
                </a:highlight>
                <a:latin typeface="Bookman Old Style"/>
                <a:ea typeface="Bookman Old Style"/>
                <a:cs typeface="Bookman Old Style"/>
                <a:sym typeface="Bookman Old Style"/>
              </a:rPr>
              <a:t>On the cluster configuration page, click the Advanced Options toggle.</a:t>
            </a:r>
            <a:endParaRPr sz="1500" dirty="0">
              <a:solidFill>
                <a:schemeClr val="dk2"/>
              </a:solidFill>
              <a:highlight>
                <a:schemeClr val="lt1"/>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chemeClr val="dk2"/>
              </a:buClr>
              <a:buSzPts val="1500"/>
              <a:buFont typeface="Bookman Old Style"/>
              <a:buAutoNum type="arabicPeriod"/>
            </a:pPr>
            <a:r>
              <a:rPr lang="en-GB" sz="1500" dirty="0">
                <a:solidFill>
                  <a:schemeClr val="dk2"/>
                </a:solidFill>
                <a:highlight>
                  <a:schemeClr val="lt1"/>
                </a:highlight>
                <a:latin typeface="Bookman Old Style"/>
                <a:ea typeface="Bookman Old Style"/>
                <a:cs typeface="Bookman Old Style"/>
                <a:sym typeface="Bookman Old Style"/>
              </a:rPr>
              <a:t>Click the Spark tab.</a:t>
            </a:r>
            <a:endParaRPr sz="1500" dirty="0">
              <a:solidFill>
                <a:schemeClr val="dk2"/>
              </a:solidFill>
              <a:highlight>
                <a:schemeClr val="lt1"/>
              </a:highlight>
              <a:latin typeface="Bookman Old Style"/>
              <a:ea typeface="Bookman Old Style"/>
              <a:cs typeface="Bookman Old Style"/>
              <a:sym typeface="Bookman Old Style"/>
            </a:endParaRPr>
          </a:p>
          <a:p>
            <a:pPr marL="0" lvl="0" indent="0" algn="l" rtl="0">
              <a:lnSpc>
                <a:spcPct val="150000"/>
              </a:lnSpc>
              <a:spcBef>
                <a:spcPts val="1000"/>
              </a:spcBef>
              <a:spcAft>
                <a:spcPts val="1200"/>
              </a:spcAft>
              <a:buNone/>
            </a:pPr>
            <a:endParaRPr sz="1500" dirty="0">
              <a:solidFill>
                <a:schemeClr val="dk2"/>
              </a:solidFill>
              <a:highlight>
                <a:schemeClr val="lt1"/>
              </a:highlight>
              <a:latin typeface="Bookman Old Style"/>
              <a:ea typeface="Bookman Old Style"/>
              <a:cs typeface="Bookman Old Style"/>
              <a:sym typeface="Bookman Old Style"/>
            </a:endParaRPr>
          </a:p>
        </p:txBody>
      </p:sp>
      <p:pic>
        <p:nvPicPr>
          <p:cNvPr id="73" name="Google Shape;73;p15"/>
          <p:cNvPicPr preferRelativeResize="0"/>
          <p:nvPr/>
        </p:nvPicPr>
        <p:blipFill>
          <a:blip r:embed="rId4">
            <a:alphaModFix/>
          </a:blip>
          <a:stretch>
            <a:fillRect/>
          </a:stretch>
        </p:blipFill>
        <p:spPr>
          <a:xfrm>
            <a:off x="8206850" y="213500"/>
            <a:ext cx="755000" cy="585925"/>
          </a:xfrm>
          <a:prstGeom prst="rect">
            <a:avLst/>
          </a:prstGeom>
          <a:noFill/>
          <a:ln>
            <a:noFill/>
          </a:ln>
        </p:spPr>
      </p:pic>
      <p:sp>
        <p:nvSpPr>
          <p:cNvPr id="3" name="Rectangle 2">
            <a:extLst>
              <a:ext uri="{FF2B5EF4-FFF2-40B4-BE49-F238E27FC236}">
                <a16:creationId xmlns:a16="http://schemas.microsoft.com/office/drawing/2014/main" id="{A844AD1F-2D24-4B64-80C2-DE0F9D867A9C}"/>
              </a:ext>
            </a:extLst>
          </p:cNvPr>
          <p:cNvSpPr>
            <a:spLocks noChangeArrowheads="1"/>
          </p:cNvSpPr>
          <p:nvPr/>
        </p:nvSpPr>
        <p:spPr bwMode="auto">
          <a:xfrm>
            <a:off x="49619" y="3983665"/>
            <a:ext cx="9144000" cy="4572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Monaco"/>
              </a:rPr>
              <a:t>spark-submit --class </a:t>
            </a:r>
            <a:r>
              <a:rPr kumimoji="0" lang="en-US" altLang="en-US" sz="1000" b="0" i="0" u="none" strike="noStrike" cap="none" normalizeH="0" baseline="0">
                <a:ln>
                  <a:noFill/>
                </a:ln>
                <a:solidFill>
                  <a:srgbClr val="000080"/>
                </a:solidFill>
                <a:effectLst/>
                <a:latin typeface="Monaco"/>
              </a:rPr>
              <a:t>&lt;CLASS</a:t>
            </a:r>
            <a:r>
              <a:rPr kumimoji="0" lang="en-US" altLang="en-US" sz="1000" b="0" i="0" u="none" strike="noStrike" cap="none" normalizeH="0" baseline="0">
                <a:ln>
                  <a:noFill/>
                </a:ln>
                <a:solidFill>
                  <a:srgbClr val="008080"/>
                </a:solidFill>
                <a:effectLst/>
                <a:latin typeface="Monaco"/>
              </a:rPr>
              <a:t>_NAME</a:t>
            </a:r>
            <a:r>
              <a:rPr kumimoji="0" lang="en-US" altLang="en-US" sz="1000" b="0" i="0" u="none" strike="noStrike" cap="none" normalizeH="0" baseline="0">
                <a:ln>
                  <a:noFill/>
                </a:ln>
                <a:solidFill>
                  <a:srgbClr val="000080"/>
                </a:solidFill>
                <a:effectLst/>
                <a:latin typeface="Monaco"/>
              </a:rPr>
              <a:t>&gt;</a:t>
            </a:r>
            <a:r>
              <a:rPr kumimoji="0" lang="en-US" altLang="en-US" sz="1000" b="0" i="0" u="none" strike="noStrike" cap="none" normalizeH="0" baseline="0">
                <a:ln>
                  <a:noFill/>
                </a:ln>
                <a:solidFill>
                  <a:srgbClr val="000000"/>
                </a:solidFill>
                <a:effectLst/>
                <a:latin typeface="Monaco"/>
              </a:rPr>
              <a:t> --num-executors ? --executor-cores ? --executor-memory ? ....</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D9F1B9-6693-4933-8C05-09A98B01AF76}"/>
              </a:ext>
            </a:extLst>
          </p:cNvPr>
          <p:cNvSpPr txBox="1"/>
          <p:nvPr/>
        </p:nvSpPr>
        <p:spPr>
          <a:xfrm>
            <a:off x="595424" y="498778"/>
            <a:ext cx="6751674" cy="4401205"/>
          </a:xfrm>
          <a:prstGeom prst="rect">
            <a:avLst/>
          </a:prstGeom>
          <a:noFill/>
        </p:spPr>
        <p:txBody>
          <a:bodyPr wrap="square">
            <a:spAutoFit/>
          </a:bodyPr>
          <a:lstStyle/>
          <a:p>
            <a:pPr algn="l"/>
            <a:r>
              <a:rPr lang="en-US" b="0" i="0" dirty="0">
                <a:solidFill>
                  <a:srgbClr val="221D1F"/>
                </a:solidFill>
                <a:effectLst/>
                <a:latin typeface="Roboto" panose="02000000000000000000" pitchFamily="2" charset="0"/>
              </a:rPr>
              <a:t> </a:t>
            </a:r>
            <a:r>
              <a:rPr lang="en-US" b="1" i="0" dirty="0">
                <a:solidFill>
                  <a:srgbClr val="221D1F"/>
                </a:solidFill>
                <a:effectLst/>
                <a:latin typeface="Roboto" panose="02000000000000000000" pitchFamily="2" charset="0"/>
              </a:rPr>
              <a:t>Working Process</a:t>
            </a:r>
            <a:endParaRPr lang="en-US" b="0" i="0" dirty="0">
              <a:solidFill>
                <a:srgbClr val="221D1F"/>
              </a:solidFill>
              <a:effectLst/>
              <a:latin typeface="Roboto" panose="02000000000000000000" pitchFamily="2" charset="0"/>
            </a:endParaRPr>
          </a:p>
          <a:p>
            <a:pPr algn="just"/>
            <a:r>
              <a:rPr lang="en-US" b="0" i="0" dirty="0">
                <a:solidFill>
                  <a:srgbClr val="221D1F"/>
                </a:solidFill>
                <a:effectLst/>
                <a:latin typeface="Roboto" panose="02000000000000000000" pitchFamily="2" charset="0"/>
              </a:rPr>
              <a:t>spark-submit –master &lt;Spark master URL&gt; –executor-memory 2g –executor-cores 4 WordCount-assembly-.py</a:t>
            </a:r>
          </a:p>
          <a:p>
            <a:pPr algn="l"/>
            <a:r>
              <a:rPr lang="en-US" b="0" i="0" dirty="0">
                <a:solidFill>
                  <a:srgbClr val="221D1F"/>
                </a:solidFill>
                <a:effectLst/>
                <a:latin typeface="Roboto" panose="02000000000000000000" pitchFamily="2" charset="0"/>
              </a:rPr>
              <a:t> </a:t>
            </a:r>
          </a:p>
          <a:p>
            <a:pPr algn="just">
              <a:buFont typeface="+mj-lt"/>
              <a:buAutoNum type="arabicPeriod"/>
            </a:pPr>
            <a:r>
              <a:rPr lang="en-US" b="0" i="0" dirty="0">
                <a:solidFill>
                  <a:srgbClr val="888888"/>
                </a:solidFill>
                <a:effectLst/>
                <a:latin typeface="Roboto" panose="02000000000000000000" pitchFamily="2" charset="0"/>
              </a:rPr>
              <a:t>Let’s say a user submits a job using “spark-submit”.</a:t>
            </a:r>
          </a:p>
          <a:p>
            <a:pPr algn="just">
              <a:buFont typeface="+mj-lt"/>
              <a:buAutoNum type="arabicPeriod"/>
            </a:pPr>
            <a:r>
              <a:rPr lang="en-US" b="0" i="0" dirty="0">
                <a:solidFill>
                  <a:srgbClr val="888888"/>
                </a:solidFill>
                <a:effectLst/>
                <a:latin typeface="Roboto" panose="02000000000000000000" pitchFamily="2" charset="0"/>
              </a:rPr>
              <a:t>“spark-submit” will in-turn launch the Driver which will execute the main() method of our code.</a:t>
            </a:r>
          </a:p>
          <a:p>
            <a:pPr algn="just">
              <a:buFont typeface="+mj-lt"/>
              <a:buAutoNum type="arabicPeriod"/>
            </a:pPr>
            <a:r>
              <a:rPr lang="en-US" b="0" i="0" dirty="0">
                <a:solidFill>
                  <a:srgbClr val="888888"/>
                </a:solidFill>
                <a:effectLst/>
                <a:latin typeface="Roboto" panose="02000000000000000000" pitchFamily="2" charset="0"/>
              </a:rPr>
              <a:t>Driver contacts the cluster manager and requests for resources to launch the Executors.</a:t>
            </a:r>
          </a:p>
          <a:p>
            <a:pPr algn="just">
              <a:buFont typeface="+mj-lt"/>
              <a:buAutoNum type="arabicPeriod"/>
            </a:pPr>
            <a:r>
              <a:rPr lang="en-US" b="0" i="0" dirty="0">
                <a:solidFill>
                  <a:srgbClr val="888888"/>
                </a:solidFill>
                <a:effectLst/>
                <a:latin typeface="Roboto" panose="02000000000000000000" pitchFamily="2" charset="0"/>
              </a:rPr>
              <a:t>The cluster manager launches the Executors on behalf of the Driver.</a:t>
            </a:r>
          </a:p>
          <a:p>
            <a:pPr algn="just">
              <a:buFont typeface="+mj-lt"/>
              <a:buAutoNum type="arabicPeriod"/>
            </a:pPr>
            <a:r>
              <a:rPr lang="en-US" b="0" i="0" dirty="0">
                <a:solidFill>
                  <a:srgbClr val="888888"/>
                </a:solidFill>
                <a:effectLst/>
                <a:latin typeface="Roboto" panose="02000000000000000000" pitchFamily="2" charset="0"/>
              </a:rPr>
              <a:t>Once the Executors are launched, they establish a direct connection with the Driver.</a:t>
            </a:r>
          </a:p>
          <a:p>
            <a:pPr algn="just">
              <a:buFont typeface="+mj-lt"/>
              <a:buAutoNum type="arabicPeriod"/>
            </a:pPr>
            <a:r>
              <a:rPr lang="en-US" b="0" i="0" dirty="0">
                <a:solidFill>
                  <a:srgbClr val="888888"/>
                </a:solidFill>
                <a:effectLst/>
                <a:latin typeface="Roboto" panose="02000000000000000000" pitchFamily="2" charset="0"/>
              </a:rPr>
              <a:t>The driver determines the total number of Tasks by checking the Lineage.</a:t>
            </a:r>
          </a:p>
          <a:p>
            <a:pPr algn="just">
              <a:buFont typeface="+mj-lt"/>
              <a:buAutoNum type="arabicPeriod"/>
            </a:pPr>
            <a:r>
              <a:rPr lang="en-US" b="0" i="0" dirty="0">
                <a:solidFill>
                  <a:srgbClr val="888888"/>
                </a:solidFill>
                <a:effectLst/>
                <a:latin typeface="Roboto" panose="02000000000000000000" pitchFamily="2" charset="0"/>
              </a:rPr>
              <a:t>The driver creates the Logical and Physical Plan.</a:t>
            </a:r>
          </a:p>
          <a:p>
            <a:pPr algn="just">
              <a:buFont typeface="+mj-lt"/>
              <a:buAutoNum type="arabicPeriod"/>
            </a:pPr>
            <a:r>
              <a:rPr lang="en-US" b="0" i="0" dirty="0">
                <a:solidFill>
                  <a:srgbClr val="888888"/>
                </a:solidFill>
                <a:effectLst/>
                <a:latin typeface="Roboto" panose="02000000000000000000" pitchFamily="2" charset="0"/>
              </a:rPr>
              <a:t>Once the Physical Plan is generated, Spark allocates the Tasks to the Executors.</a:t>
            </a:r>
          </a:p>
          <a:p>
            <a:pPr algn="just">
              <a:buFont typeface="+mj-lt"/>
              <a:buAutoNum type="arabicPeriod"/>
            </a:pPr>
            <a:r>
              <a:rPr lang="en-US" b="0" i="0" dirty="0">
                <a:solidFill>
                  <a:srgbClr val="888888"/>
                </a:solidFill>
                <a:effectLst/>
                <a:latin typeface="Roboto" panose="02000000000000000000" pitchFamily="2" charset="0"/>
              </a:rPr>
              <a:t>Task runs on Executor and each Task upon completion returns the result to the Driver.</a:t>
            </a:r>
          </a:p>
          <a:p>
            <a:pPr algn="just">
              <a:buFont typeface="+mj-lt"/>
              <a:buAutoNum type="arabicPeriod"/>
            </a:pPr>
            <a:r>
              <a:rPr lang="en-US" b="0" i="0" dirty="0">
                <a:solidFill>
                  <a:srgbClr val="888888"/>
                </a:solidFill>
                <a:effectLst/>
                <a:latin typeface="Roboto" panose="02000000000000000000" pitchFamily="2" charset="0"/>
              </a:rPr>
              <a:t>Finally, when all Task is completed, the main() method running in the Driver exits, i.e. main() method invokes </a:t>
            </a:r>
            <a:r>
              <a:rPr lang="en-US" b="0" i="0" dirty="0" err="1">
                <a:solidFill>
                  <a:srgbClr val="888888"/>
                </a:solidFill>
                <a:effectLst/>
                <a:latin typeface="Roboto" panose="02000000000000000000" pitchFamily="2" charset="0"/>
              </a:rPr>
              <a:t>sparkContext.stop</a:t>
            </a:r>
            <a:r>
              <a:rPr lang="en-US" b="0" i="0" dirty="0">
                <a:solidFill>
                  <a:srgbClr val="888888"/>
                </a:solidFill>
                <a:effectLst/>
                <a:latin typeface="Roboto" panose="02000000000000000000" pitchFamily="2" charset="0"/>
              </a:rPr>
              <a:t>().</a:t>
            </a:r>
          </a:p>
          <a:p>
            <a:pPr algn="just">
              <a:buFont typeface="+mj-lt"/>
              <a:buAutoNum type="arabicPeriod"/>
            </a:pPr>
            <a:r>
              <a:rPr lang="en-US" b="0" i="0" dirty="0">
                <a:solidFill>
                  <a:srgbClr val="888888"/>
                </a:solidFill>
                <a:effectLst/>
                <a:latin typeface="Roboto" panose="02000000000000000000" pitchFamily="2" charset="0"/>
              </a:rPr>
              <a:t>Finally, Spark releases all the resources from the Cluster Manager.</a:t>
            </a:r>
          </a:p>
        </p:txBody>
      </p:sp>
    </p:spTree>
    <p:extLst>
      <p:ext uri="{BB962C8B-B14F-4D97-AF65-F5344CB8AC3E}">
        <p14:creationId xmlns:p14="http://schemas.microsoft.com/office/powerpoint/2010/main" val="4186797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body" idx="4294967295"/>
          </p:nvPr>
        </p:nvSpPr>
        <p:spPr>
          <a:xfrm>
            <a:off x="311700" y="582525"/>
            <a:ext cx="8520600" cy="40653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endParaRPr sz="1500">
              <a:solidFill>
                <a:schemeClr val="dk2"/>
              </a:solidFill>
              <a:highlight>
                <a:schemeClr val="lt1"/>
              </a:highlight>
              <a:latin typeface="Bookman Old Style"/>
              <a:ea typeface="Bookman Old Style"/>
              <a:cs typeface="Bookman Old Style"/>
              <a:sym typeface="Bookman Old Style"/>
            </a:endParaRPr>
          </a:p>
          <a:p>
            <a:pPr marL="0" lvl="0" indent="0" algn="l" rtl="0">
              <a:spcBef>
                <a:spcPts val="1200"/>
              </a:spcBef>
              <a:spcAft>
                <a:spcPts val="0"/>
              </a:spcAft>
              <a:buNone/>
            </a:pPr>
            <a:endParaRPr sz="1500">
              <a:solidFill>
                <a:schemeClr val="dk2"/>
              </a:solidFill>
              <a:highlight>
                <a:schemeClr val="lt1"/>
              </a:highlight>
              <a:latin typeface="Bookman Old Style"/>
              <a:ea typeface="Bookman Old Style"/>
              <a:cs typeface="Bookman Old Style"/>
              <a:sym typeface="Bookman Old Style"/>
            </a:endParaRPr>
          </a:p>
          <a:p>
            <a:pPr marL="0" lvl="0" indent="0" algn="l" rtl="0">
              <a:spcBef>
                <a:spcPts val="1200"/>
              </a:spcBef>
              <a:spcAft>
                <a:spcPts val="0"/>
              </a:spcAft>
              <a:buNone/>
            </a:pPr>
            <a:endParaRPr sz="1500">
              <a:solidFill>
                <a:schemeClr val="dk2"/>
              </a:solidFill>
              <a:highlight>
                <a:schemeClr val="lt1"/>
              </a:highlight>
              <a:latin typeface="Bookman Old Style"/>
              <a:ea typeface="Bookman Old Style"/>
              <a:cs typeface="Bookman Old Style"/>
              <a:sym typeface="Bookman Old Style"/>
            </a:endParaRPr>
          </a:p>
          <a:p>
            <a:pPr marL="0" lvl="0" indent="0" algn="l" rtl="0">
              <a:spcBef>
                <a:spcPts val="1200"/>
              </a:spcBef>
              <a:spcAft>
                <a:spcPts val="0"/>
              </a:spcAft>
              <a:buNone/>
            </a:pPr>
            <a:endParaRPr sz="1500">
              <a:solidFill>
                <a:schemeClr val="dk2"/>
              </a:solidFill>
              <a:highlight>
                <a:schemeClr val="lt1"/>
              </a:highlight>
              <a:latin typeface="Bookman Old Style"/>
              <a:ea typeface="Bookman Old Style"/>
              <a:cs typeface="Bookman Old Style"/>
              <a:sym typeface="Bookman Old Style"/>
            </a:endParaRPr>
          </a:p>
          <a:p>
            <a:pPr marL="0" lvl="0" indent="0" algn="l" rtl="0">
              <a:spcBef>
                <a:spcPts val="1200"/>
              </a:spcBef>
              <a:spcAft>
                <a:spcPts val="0"/>
              </a:spcAft>
              <a:buNone/>
            </a:pPr>
            <a:endParaRPr sz="1500">
              <a:solidFill>
                <a:schemeClr val="dk2"/>
              </a:solidFill>
              <a:highlight>
                <a:schemeClr val="lt1"/>
              </a:highlight>
              <a:latin typeface="Bookman Old Style"/>
              <a:ea typeface="Bookman Old Style"/>
              <a:cs typeface="Bookman Old Style"/>
              <a:sym typeface="Bookman Old Style"/>
            </a:endParaRPr>
          </a:p>
          <a:p>
            <a:pPr marL="0" lvl="0" indent="0" algn="l" rtl="0">
              <a:spcBef>
                <a:spcPts val="1200"/>
              </a:spcBef>
              <a:spcAft>
                <a:spcPts val="0"/>
              </a:spcAft>
              <a:buNone/>
            </a:pPr>
            <a:endParaRPr sz="1500">
              <a:solidFill>
                <a:schemeClr val="dk2"/>
              </a:solidFill>
              <a:highlight>
                <a:schemeClr val="lt1"/>
              </a:highlight>
              <a:latin typeface="Bookman Old Style"/>
              <a:ea typeface="Bookman Old Style"/>
              <a:cs typeface="Bookman Old Style"/>
              <a:sym typeface="Bookman Old Style"/>
            </a:endParaRPr>
          </a:p>
          <a:p>
            <a:pPr marL="0" lvl="0" indent="0" algn="l" rtl="0">
              <a:spcBef>
                <a:spcPts val="1200"/>
              </a:spcBef>
              <a:spcAft>
                <a:spcPts val="0"/>
              </a:spcAft>
              <a:buNone/>
            </a:pPr>
            <a:endParaRPr sz="1500">
              <a:solidFill>
                <a:schemeClr val="dk2"/>
              </a:solidFill>
              <a:highlight>
                <a:schemeClr val="lt1"/>
              </a:highlight>
              <a:latin typeface="Bookman Old Style"/>
              <a:ea typeface="Bookman Old Style"/>
              <a:cs typeface="Bookman Old Style"/>
              <a:sym typeface="Bookman Old Style"/>
            </a:endParaRPr>
          </a:p>
          <a:p>
            <a:pPr marL="457200" lvl="0" indent="-322580" algn="l" rtl="0">
              <a:lnSpc>
                <a:spcPct val="150000"/>
              </a:lnSpc>
              <a:spcBef>
                <a:spcPts val="1200"/>
              </a:spcBef>
              <a:spcAft>
                <a:spcPts val="0"/>
              </a:spcAft>
              <a:buClr>
                <a:schemeClr val="dk2"/>
              </a:buClr>
              <a:buSzPct val="100000"/>
              <a:buFont typeface="Bookman Old Style"/>
              <a:buChar char="●"/>
            </a:pPr>
            <a:r>
              <a:rPr lang="en-GB" sz="1600">
                <a:solidFill>
                  <a:schemeClr val="dk2"/>
                </a:solidFill>
                <a:highlight>
                  <a:schemeClr val="lt1"/>
                </a:highlight>
                <a:latin typeface="Bookman Old Style"/>
                <a:ea typeface="Bookman Old Style"/>
                <a:cs typeface="Bookman Old Style"/>
                <a:sym typeface="Bookman Old Style"/>
              </a:rPr>
              <a:t>In Spark config, enter the configuration properties as one key-value pair per line.</a:t>
            </a:r>
            <a:endParaRPr sz="1600">
              <a:solidFill>
                <a:schemeClr val="dk2"/>
              </a:solidFill>
              <a:highlight>
                <a:schemeClr val="lt1"/>
              </a:highlight>
              <a:latin typeface="Bookman Old Style"/>
              <a:ea typeface="Bookman Old Style"/>
              <a:cs typeface="Bookman Old Style"/>
              <a:sym typeface="Bookman Old Style"/>
            </a:endParaRPr>
          </a:p>
          <a:p>
            <a:pPr marL="457200" lvl="0" indent="-322580" algn="l" rtl="0">
              <a:lnSpc>
                <a:spcPct val="150000"/>
              </a:lnSpc>
              <a:spcBef>
                <a:spcPts val="1000"/>
              </a:spcBef>
              <a:spcAft>
                <a:spcPts val="0"/>
              </a:spcAft>
              <a:buClr>
                <a:schemeClr val="dk2"/>
              </a:buClr>
              <a:buSzPct val="100000"/>
              <a:buFont typeface="Bookman Old Style"/>
              <a:buChar char="●"/>
            </a:pPr>
            <a:r>
              <a:rPr lang="en-GB" sz="1600">
                <a:solidFill>
                  <a:schemeClr val="dk2"/>
                </a:solidFill>
                <a:highlight>
                  <a:schemeClr val="lt1"/>
                </a:highlight>
                <a:latin typeface="Bookman Old Style"/>
                <a:ea typeface="Bookman Old Style"/>
                <a:cs typeface="Bookman Old Style"/>
                <a:sym typeface="Bookman Old Style"/>
              </a:rPr>
              <a:t>When you configure a cluster using the </a:t>
            </a:r>
            <a:r>
              <a:rPr lang="en-GB" sz="1600">
                <a:solidFill>
                  <a:schemeClr val="dk2"/>
                </a:solidFill>
                <a:highlight>
                  <a:schemeClr val="lt1"/>
                </a:highlight>
                <a:uFill>
                  <a:noFill/>
                </a:uFill>
                <a:latin typeface="Bookman Old Style"/>
                <a:ea typeface="Bookman Old Style"/>
                <a:cs typeface="Bookman Old Style"/>
                <a:sym typeface="Bookman Old Style"/>
                <a:hlinkClick r:id="rId3">
                  <a:extLst>
                    <a:ext uri="{A12FA001-AC4F-418D-AE19-62706E023703}">
                      <ahyp:hlinkClr xmlns:ahyp="http://schemas.microsoft.com/office/drawing/2018/hyperlinkcolor" val="tx"/>
                    </a:ext>
                  </a:extLst>
                </a:hlinkClick>
              </a:rPr>
              <a:t>Clusters API</a:t>
            </a:r>
            <a:r>
              <a:rPr lang="en-GB" sz="1600">
                <a:solidFill>
                  <a:schemeClr val="dk2"/>
                </a:solidFill>
                <a:highlight>
                  <a:schemeClr val="lt1"/>
                </a:highlight>
                <a:latin typeface="Bookman Old Style"/>
                <a:ea typeface="Bookman Old Style"/>
                <a:cs typeface="Bookman Old Style"/>
                <a:sym typeface="Bookman Old Style"/>
              </a:rPr>
              <a:t>, set Spark properties in the spark_conf field in the Create cluster request or </a:t>
            </a:r>
            <a:r>
              <a:rPr lang="en-GB" sz="1600">
                <a:solidFill>
                  <a:schemeClr val="dk2"/>
                </a:solidFill>
                <a:highlight>
                  <a:schemeClr val="lt1"/>
                </a:highlight>
                <a:uFill>
                  <a:noFill/>
                </a:uFill>
                <a:latin typeface="Bookman Old Style"/>
                <a:ea typeface="Bookman Old Style"/>
                <a:cs typeface="Bookman Old Style"/>
                <a:sym typeface="Bookman Old Style"/>
                <a:hlinkClick r:id="rId3">
                  <a:extLst>
                    <a:ext uri="{A12FA001-AC4F-418D-AE19-62706E023703}">
                      <ahyp:hlinkClr xmlns:ahyp="http://schemas.microsoft.com/office/drawing/2018/hyperlinkcolor" val="tx"/>
                    </a:ext>
                  </a:extLst>
                </a:hlinkClick>
              </a:rPr>
              <a:t>Edit cluster request</a:t>
            </a:r>
            <a:r>
              <a:rPr lang="en-GB" sz="1600">
                <a:solidFill>
                  <a:schemeClr val="dk2"/>
                </a:solidFill>
                <a:highlight>
                  <a:schemeClr val="lt1"/>
                </a:highlight>
                <a:latin typeface="Bookman Old Style"/>
                <a:ea typeface="Bookman Old Style"/>
                <a:cs typeface="Bookman Old Style"/>
                <a:sym typeface="Bookman Old Style"/>
              </a:rPr>
              <a:t>.</a:t>
            </a:r>
            <a:endParaRPr sz="1600">
              <a:solidFill>
                <a:schemeClr val="dk2"/>
              </a:solidFill>
              <a:highlight>
                <a:schemeClr val="lt1"/>
              </a:highlight>
              <a:latin typeface="Bookman Old Style"/>
              <a:ea typeface="Bookman Old Style"/>
              <a:cs typeface="Bookman Old Style"/>
              <a:sym typeface="Bookman Old Style"/>
            </a:endParaRPr>
          </a:p>
        </p:txBody>
      </p:sp>
      <p:pic>
        <p:nvPicPr>
          <p:cNvPr id="79" name="Google Shape;79;p16"/>
          <p:cNvPicPr preferRelativeResize="0"/>
          <p:nvPr/>
        </p:nvPicPr>
        <p:blipFill>
          <a:blip r:embed="rId4">
            <a:alphaModFix/>
          </a:blip>
          <a:stretch>
            <a:fillRect/>
          </a:stretch>
        </p:blipFill>
        <p:spPr>
          <a:xfrm>
            <a:off x="1543050" y="767913"/>
            <a:ext cx="6057900" cy="2276475"/>
          </a:xfrm>
          <a:prstGeom prst="rect">
            <a:avLst/>
          </a:prstGeom>
          <a:noFill/>
          <a:ln>
            <a:noFill/>
          </a:ln>
        </p:spPr>
      </p:pic>
      <p:pic>
        <p:nvPicPr>
          <p:cNvPr id="80" name="Google Shape;80;p16"/>
          <p:cNvPicPr preferRelativeResize="0"/>
          <p:nvPr/>
        </p:nvPicPr>
        <p:blipFill>
          <a:blip r:embed="rId5">
            <a:alphaModFix/>
          </a:blip>
          <a:stretch>
            <a:fillRect/>
          </a:stretch>
        </p:blipFill>
        <p:spPr>
          <a:xfrm>
            <a:off x="8206850" y="213500"/>
            <a:ext cx="755000" cy="585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body" idx="4294967295"/>
          </p:nvPr>
        </p:nvSpPr>
        <p:spPr>
          <a:xfrm>
            <a:off x="311700" y="582525"/>
            <a:ext cx="8520600" cy="40653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To set Spark properties for all clusters, create a global init script:</a:t>
            </a:r>
            <a:endParaRPr sz="1500">
              <a:solidFill>
                <a:schemeClr val="dk2"/>
              </a:solidFill>
              <a:highlight>
                <a:schemeClr val="lt1"/>
              </a:highlight>
              <a:latin typeface="Bookman Old Style"/>
              <a:ea typeface="Bookman Old Style"/>
              <a:cs typeface="Bookman Old Style"/>
              <a:sym typeface="Bookman Old Style"/>
            </a:endParaRPr>
          </a:p>
        </p:txBody>
      </p:sp>
      <p:pic>
        <p:nvPicPr>
          <p:cNvPr id="86" name="Google Shape;86;p17"/>
          <p:cNvPicPr preferRelativeResize="0"/>
          <p:nvPr/>
        </p:nvPicPr>
        <p:blipFill>
          <a:blip r:embed="rId3">
            <a:alphaModFix/>
          </a:blip>
          <a:stretch>
            <a:fillRect/>
          </a:stretch>
        </p:blipFill>
        <p:spPr>
          <a:xfrm>
            <a:off x="1467963" y="1418538"/>
            <a:ext cx="6208075" cy="2306425"/>
          </a:xfrm>
          <a:prstGeom prst="rect">
            <a:avLst/>
          </a:prstGeom>
          <a:noFill/>
          <a:ln>
            <a:noFill/>
          </a:ln>
        </p:spPr>
      </p:pic>
      <p:pic>
        <p:nvPicPr>
          <p:cNvPr id="87" name="Google Shape;87;p17"/>
          <p:cNvPicPr preferRelativeResize="0"/>
          <p:nvPr/>
        </p:nvPicPr>
        <p:blipFill>
          <a:blip r:embed="rId4">
            <a:alphaModFix/>
          </a:blip>
          <a:stretch>
            <a:fillRect/>
          </a:stretch>
        </p:blipFill>
        <p:spPr>
          <a:xfrm>
            <a:off x="8206850" y="213500"/>
            <a:ext cx="755000" cy="585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body" idx="4294967295"/>
          </p:nvPr>
        </p:nvSpPr>
        <p:spPr>
          <a:xfrm>
            <a:off x="311700" y="582525"/>
            <a:ext cx="8520600" cy="40653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Clr>
                <a:schemeClr val="dk2"/>
              </a:buClr>
              <a:buSzPts val="1100"/>
              <a:buFont typeface="Arial"/>
              <a:buNone/>
            </a:pPr>
            <a:r>
              <a:rPr lang="en-GB" sz="1500" b="1">
                <a:solidFill>
                  <a:schemeClr val="dk2"/>
                </a:solidFill>
                <a:highlight>
                  <a:srgbClr val="FFFFFF"/>
                </a:highlight>
                <a:latin typeface="Bookman Old Style"/>
                <a:ea typeface="Bookman Old Style"/>
                <a:cs typeface="Bookman Old Style"/>
                <a:sym typeface="Bookman Old Style"/>
              </a:rPr>
              <a:t>Environment variables</a:t>
            </a:r>
            <a:endParaRPr sz="1500" b="1">
              <a:solidFill>
                <a:schemeClr val="dk2"/>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300"/>
              </a:spcBef>
              <a:spcAft>
                <a:spcPts val="0"/>
              </a:spcAft>
              <a:buClr>
                <a:schemeClr val="dk2"/>
              </a:buClr>
              <a:buSzPts val="1100"/>
              <a:buFont typeface="Arial"/>
              <a:buNone/>
            </a:pPr>
            <a:r>
              <a:rPr lang="en-GB" sz="1500">
                <a:solidFill>
                  <a:schemeClr val="dk2"/>
                </a:solidFill>
                <a:highlight>
                  <a:srgbClr val="FFFFFF"/>
                </a:highlight>
                <a:latin typeface="Bookman Old Style"/>
                <a:ea typeface="Bookman Old Style"/>
                <a:cs typeface="Bookman Old Style"/>
                <a:sym typeface="Bookman Old Style"/>
              </a:rPr>
              <a:t>You can set environment variables that you can access from scripts running on a cluster.</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chemeClr val="dk2"/>
              </a:buClr>
              <a:buSzPts val="1500"/>
              <a:buFont typeface="Bookman Old Style"/>
              <a:buAutoNum type="arabicPeriod"/>
            </a:pPr>
            <a:r>
              <a:rPr lang="en-GB" sz="1500">
                <a:solidFill>
                  <a:schemeClr val="dk2"/>
                </a:solidFill>
                <a:highlight>
                  <a:srgbClr val="FFFFFF"/>
                </a:highlight>
                <a:latin typeface="Bookman Old Style"/>
                <a:ea typeface="Bookman Old Style"/>
                <a:cs typeface="Bookman Old Style"/>
                <a:sym typeface="Bookman Old Style"/>
              </a:rPr>
              <a:t>On the cluster configuration page, click the Advanced Options toggle.</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chemeClr val="dk2"/>
              </a:buClr>
              <a:buSzPts val="1500"/>
              <a:buFont typeface="Bookman Old Style"/>
              <a:buAutoNum type="arabicPeriod"/>
            </a:pPr>
            <a:r>
              <a:rPr lang="en-GB" sz="1500">
                <a:solidFill>
                  <a:schemeClr val="dk2"/>
                </a:solidFill>
                <a:highlight>
                  <a:srgbClr val="FFFFFF"/>
                </a:highlight>
                <a:latin typeface="Bookman Old Style"/>
                <a:ea typeface="Bookman Old Style"/>
                <a:cs typeface="Bookman Old Style"/>
                <a:sym typeface="Bookman Old Style"/>
              </a:rPr>
              <a:t>Click the Spark tab.</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chemeClr val="dk2"/>
              </a:buClr>
              <a:buSzPts val="1500"/>
              <a:buFont typeface="Bookman Old Style"/>
              <a:buAutoNum type="arabicPeriod"/>
            </a:pPr>
            <a:r>
              <a:rPr lang="en-GB" sz="1500">
                <a:solidFill>
                  <a:schemeClr val="dk2"/>
                </a:solidFill>
                <a:highlight>
                  <a:srgbClr val="FFFFFF"/>
                </a:highlight>
                <a:latin typeface="Bookman Old Style"/>
                <a:ea typeface="Bookman Old Style"/>
                <a:cs typeface="Bookman Old Style"/>
                <a:sym typeface="Bookman Old Style"/>
              </a:rPr>
              <a:t>Set the environment variables in the Environment Variables field.</a:t>
            </a: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000"/>
              </a:spcBef>
              <a:spcAft>
                <a:spcPts val="0"/>
              </a:spcAft>
              <a:buNone/>
            </a:pPr>
            <a:endParaRPr sz="1500">
              <a:solidFill>
                <a:schemeClr val="dk2"/>
              </a:solidFill>
              <a:highlight>
                <a:srgbClr val="FFFFFF"/>
              </a:highlight>
              <a:latin typeface="Bookman Old Style"/>
              <a:ea typeface="Bookman Old Style"/>
              <a:cs typeface="Bookman Old Style"/>
              <a:sym typeface="Bookman Old Style"/>
            </a:endParaRPr>
          </a:p>
        </p:txBody>
      </p:sp>
      <p:pic>
        <p:nvPicPr>
          <p:cNvPr id="93" name="Google Shape;93;p18"/>
          <p:cNvPicPr preferRelativeResize="0"/>
          <p:nvPr/>
        </p:nvPicPr>
        <p:blipFill>
          <a:blip r:embed="rId3">
            <a:alphaModFix/>
          </a:blip>
          <a:stretch>
            <a:fillRect/>
          </a:stretch>
        </p:blipFill>
        <p:spPr>
          <a:xfrm>
            <a:off x="1840824" y="3291499"/>
            <a:ext cx="5462349" cy="1646300"/>
          </a:xfrm>
          <a:prstGeom prst="rect">
            <a:avLst/>
          </a:prstGeom>
          <a:noFill/>
          <a:ln>
            <a:noFill/>
          </a:ln>
        </p:spPr>
      </p:pic>
      <p:pic>
        <p:nvPicPr>
          <p:cNvPr id="94" name="Google Shape;94;p18"/>
          <p:cNvPicPr preferRelativeResize="0"/>
          <p:nvPr/>
        </p:nvPicPr>
        <p:blipFill>
          <a:blip r:embed="rId4">
            <a:alphaModFix/>
          </a:blip>
          <a:stretch>
            <a:fillRect/>
          </a:stretch>
        </p:blipFill>
        <p:spPr>
          <a:xfrm>
            <a:off x="8206850" y="213500"/>
            <a:ext cx="755000" cy="585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body" idx="1"/>
          </p:nvPr>
        </p:nvSpPr>
        <p:spPr>
          <a:xfrm>
            <a:off x="311700" y="904750"/>
            <a:ext cx="8520600" cy="36642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chemeClr val="lt1"/>
                </a:highlight>
                <a:latin typeface="Bookman Old Style"/>
                <a:ea typeface="Bookman Old Style"/>
                <a:cs typeface="Bookman Old Style"/>
                <a:sym typeface="Bookman Old Style"/>
              </a:rPr>
              <a:t>You can also set environment variables using the spark_env_vars field in the </a:t>
            </a:r>
            <a:r>
              <a:rPr lang="en-GB" sz="1500">
                <a:solidFill>
                  <a:schemeClr val="dk2"/>
                </a:solidFill>
                <a:highlight>
                  <a:schemeClr val="lt1"/>
                </a:highlight>
                <a:uFill>
                  <a:noFill/>
                </a:uFill>
                <a:latin typeface="Bookman Old Style"/>
                <a:ea typeface="Bookman Old Style"/>
                <a:cs typeface="Bookman Old Style"/>
                <a:sym typeface="Bookman Old Style"/>
                <a:hlinkClick r:id="rId3">
                  <a:extLst>
                    <a:ext uri="{A12FA001-AC4F-418D-AE19-62706E023703}">
                      <ahyp:hlinkClr xmlns:ahyp="http://schemas.microsoft.com/office/drawing/2018/hyperlinkcolor" val="tx"/>
                    </a:ext>
                  </a:extLst>
                </a:hlinkClick>
              </a:rPr>
              <a:t>Create cluster request</a:t>
            </a:r>
            <a:r>
              <a:rPr lang="en-GB" sz="1500">
                <a:solidFill>
                  <a:schemeClr val="dk2"/>
                </a:solidFill>
                <a:highlight>
                  <a:schemeClr val="lt1"/>
                </a:highlight>
                <a:latin typeface="Bookman Old Style"/>
                <a:ea typeface="Bookman Old Style"/>
                <a:cs typeface="Bookman Old Style"/>
                <a:sym typeface="Bookman Old Style"/>
              </a:rPr>
              <a:t> or </a:t>
            </a:r>
            <a:r>
              <a:rPr lang="en-GB" sz="1500">
                <a:solidFill>
                  <a:schemeClr val="dk2"/>
                </a:solidFill>
                <a:highlight>
                  <a:schemeClr val="lt1"/>
                </a:highlight>
                <a:uFill>
                  <a:noFill/>
                </a:uFill>
                <a:latin typeface="Bookman Old Style"/>
                <a:ea typeface="Bookman Old Style"/>
                <a:cs typeface="Bookman Old Style"/>
                <a:sym typeface="Bookman Old Style"/>
                <a:hlinkClick r:id="rId3">
                  <a:extLst>
                    <a:ext uri="{A12FA001-AC4F-418D-AE19-62706E023703}">
                      <ahyp:hlinkClr xmlns:ahyp="http://schemas.microsoft.com/office/drawing/2018/hyperlinkcolor" val="tx"/>
                    </a:ext>
                  </a:extLst>
                </a:hlinkClick>
              </a:rPr>
              <a:t>Edit cluster request</a:t>
            </a:r>
            <a:r>
              <a:rPr lang="en-GB" sz="1500">
                <a:solidFill>
                  <a:schemeClr val="dk2"/>
                </a:solidFill>
                <a:highlight>
                  <a:schemeClr val="lt1"/>
                </a:highlight>
                <a:latin typeface="Bookman Old Style"/>
                <a:ea typeface="Bookman Old Style"/>
                <a:cs typeface="Bookman Old Style"/>
                <a:sym typeface="Bookman Old Style"/>
              </a:rPr>
              <a:t> Clusters API endpoints.</a:t>
            </a:r>
            <a:endParaRPr sz="1500">
              <a:solidFill>
                <a:schemeClr val="dk2"/>
              </a:solidFill>
              <a:highlight>
                <a:schemeClr val="lt1"/>
              </a:highlight>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highlight>
                  <a:schemeClr val="lt1"/>
                </a:highlight>
                <a:latin typeface="Bookman Old Style"/>
                <a:ea typeface="Bookman Old Style"/>
                <a:cs typeface="Bookman Old Style"/>
                <a:sym typeface="Bookman Old Style"/>
              </a:rPr>
              <a:t>The environment variables you set in this field are not available in </a:t>
            </a:r>
            <a:r>
              <a:rPr lang="en-GB" sz="1500">
                <a:solidFill>
                  <a:schemeClr val="dk2"/>
                </a:solidFill>
                <a:highlight>
                  <a:schemeClr val="lt1"/>
                </a:highlight>
                <a:uFill>
                  <a:noFill/>
                </a:uFill>
                <a:latin typeface="Bookman Old Style"/>
                <a:ea typeface="Bookman Old Style"/>
                <a:cs typeface="Bookman Old Style"/>
                <a:sym typeface="Bookman Old Style"/>
                <a:hlinkClick r:id="rId4">
                  <a:extLst>
                    <a:ext uri="{A12FA001-AC4F-418D-AE19-62706E023703}">
                      <ahyp:hlinkClr xmlns:ahyp="http://schemas.microsoft.com/office/drawing/2018/hyperlinkcolor" val="tx"/>
                    </a:ext>
                  </a:extLst>
                </a:hlinkClick>
              </a:rPr>
              <a:t>Cluster node initialization scripts</a:t>
            </a:r>
            <a:r>
              <a:rPr lang="en-GB" sz="1500">
                <a:solidFill>
                  <a:schemeClr val="dk2"/>
                </a:solidFill>
                <a:highlight>
                  <a:schemeClr val="lt1"/>
                </a:highlight>
                <a:latin typeface="Bookman Old Style"/>
                <a:ea typeface="Bookman Old Style"/>
                <a:cs typeface="Bookman Old Style"/>
                <a:sym typeface="Bookman Old Style"/>
              </a:rPr>
              <a:t>. Init scripts support only a limited set of predefined </a:t>
            </a:r>
            <a:r>
              <a:rPr lang="en-GB" sz="1500">
                <a:solidFill>
                  <a:schemeClr val="dk2"/>
                </a:solidFill>
                <a:highlight>
                  <a:schemeClr val="lt1"/>
                </a:highlight>
                <a:uFill>
                  <a:noFill/>
                </a:uFill>
                <a:latin typeface="Bookman Old Style"/>
                <a:ea typeface="Bookman Old Style"/>
                <a:cs typeface="Bookman Old Style"/>
                <a:sym typeface="Bookman Old Style"/>
                <a:hlinkClick r:id="rId4">
                  <a:extLst>
                    <a:ext uri="{A12FA001-AC4F-418D-AE19-62706E023703}">
                      <ahyp:hlinkClr xmlns:ahyp="http://schemas.microsoft.com/office/drawing/2018/hyperlinkcolor" val="tx"/>
                    </a:ext>
                  </a:extLst>
                </a:hlinkClick>
              </a:rPr>
              <a:t>Init script execution order</a:t>
            </a:r>
            <a:r>
              <a:rPr lang="en-GB" sz="1500">
                <a:solidFill>
                  <a:schemeClr val="dk2"/>
                </a:solidFill>
                <a:highlight>
                  <a:schemeClr val="lt1"/>
                </a:highlight>
                <a:latin typeface="Bookman Old Style"/>
                <a:ea typeface="Bookman Old Style"/>
                <a:cs typeface="Bookman Old Style"/>
                <a:sym typeface="Bookman Old Style"/>
              </a:rPr>
              <a:t>.</a:t>
            </a:r>
            <a:endParaRPr sz="1500">
              <a:solidFill>
                <a:schemeClr val="dk2"/>
              </a:solidFill>
              <a:highlight>
                <a:schemeClr val="lt1"/>
              </a:highlight>
              <a:latin typeface="Bookman Old Style"/>
              <a:ea typeface="Bookman Old Style"/>
              <a:cs typeface="Bookman Old Style"/>
              <a:sym typeface="Bookman Old Style"/>
            </a:endParaRPr>
          </a:p>
        </p:txBody>
      </p:sp>
      <p:pic>
        <p:nvPicPr>
          <p:cNvPr id="100" name="Google Shape;100;p19"/>
          <p:cNvPicPr preferRelativeResize="0"/>
          <p:nvPr/>
        </p:nvPicPr>
        <p:blipFill>
          <a:blip r:embed="rId5">
            <a:alphaModFix/>
          </a:blip>
          <a:stretch>
            <a:fillRect/>
          </a:stretch>
        </p:blipFill>
        <p:spPr>
          <a:xfrm>
            <a:off x="8206850" y="213500"/>
            <a:ext cx="755000" cy="585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body" idx="4294967295"/>
          </p:nvPr>
        </p:nvSpPr>
        <p:spPr>
          <a:xfrm>
            <a:off x="311700" y="309850"/>
            <a:ext cx="8520600" cy="46107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GB" sz="1500" b="1">
                <a:solidFill>
                  <a:schemeClr val="dk2"/>
                </a:solidFill>
                <a:highlight>
                  <a:srgbClr val="FFFFFF"/>
                </a:highlight>
                <a:latin typeface="Bookman Old Style"/>
                <a:ea typeface="Bookman Old Style"/>
                <a:cs typeface="Bookman Old Style"/>
                <a:sym typeface="Bookman Old Style"/>
              </a:rPr>
              <a:t>Cluster tags</a:t>
            </a:r>
            <a:endParaRPr sz="1500" b="1">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3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Cluster tags allow you to easily monitor the cost of cloud resources used by various groups in your organization. You can specify tags as key-value pairs when you create a cluster, and Databricks applies these tags to cloud resources like VMs and disk volumes, as well as </a:t>
            </a:r>
            <a:r>
              <a:rPr lang="en-GB" sz="1500">
                <a:solidFill>
                  <a:schemeClr val="dk2"/>
                </a:solidFill>
                <a:highlight>
                  <a:srgbClr val="FFFFFF"/>
                </a:highlight>
                <a:uFill>
                  <a:noFill/>
                </a:uFill>
                <a:latin typeface="Bookman Old Style"/>
                <a:ea typeface="Bookman Old Style"/>
                <a:cs typeface="Bookman Old Style"/>
                <a:sym typeface="Bookman Old Style"/>
                <a:hlinkClick r:id="rId3">
                  <a:extLst>
                    <a:ext uri="{A12FA001-AC4F-418D-AE19-62706E023703}">
                      <ahyp:hlinkClr xmlns:ahyp="http://schemas.microsoft.com/office/drawing/2018/hyperlinkcolor" val="tx"/>
                    </a:ext>
                  </a:extLst>
                </a:hlinkClick>
              </a:rPr>
              <a:t>DBU usage reports</a:t>
            </a:r>
            <a:r>
              <a:rPr lang="en-GB" sz="1500">
                <a:solidFill>
                  <a:schemeClr val="dk2"/>
                </a:solidFill>
                <a:highlight>
                  <a:srgbClr val="FFFFFF"/>
                </a:highlight>
                <a:latin typeface="Bookman Old Style"/>
                <a:ea typeface="Bookman Old Style"/>
                <a:cs typeface="Bookman Old Style"/>
                <a:sym typeface="Bookman Old Style"/>
              </a:rPr>
              <a:t>.</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For clusters launched from pools, the custom cluster tags are only applied to DBU usage reports and do not propagate to cloud resources. For detailed information about how pool and cluster tag types work together, see </a:t>
            </a:r>
            <a:r>
              <a:rPr lang="en-GB" sz="1500">
                <a:solidFill>
                  <a:schemeClr val="dk2"/>
                </a:solidFill>
                <a:highlight>
                  <a:srgbClr val="FFFFFF"/>
                </a:highlight>
                <a:uFill>
                  <a:noFill/>
                </a:uFill>
                <a:latin typeface="Bookman Old Style"/>
                <a:ea typeface="Bookman Old Style"/>
                <a:cs typeface="Bookman Old Style"/>
                <a:sym typeface="Bookman Old Style"/>
                <a:hlinkClick r:id="rId4">
                  <a:extLst>
                    <a:ext uri="{A12FA001-AC4F-418D-AE19-62706E023703}">
                      <ahyp:hlinkClr xmlns:ahyp="http://schemas.microsoft.com/office/drawing/2018/hyperlinkcolor" val="tx"/>
                    </a:ext>
                  </a:extLst>
                </a:hlinkClick>
              </a:rPr>
              <a:t>Monitor usage using cluster and pool tags</a:t>
            </a:r>
            <a:r>
              <a:rPr lang="en-GB" sz="1500">
                <a:solidFill>
                  <a:schemeClr val="dk2"/>
                </a:solidFill>
                <a:highlight>
                  <a:srgbClr val="FFFFFF"/>
                </a:highlight>
                <a:latin typeface="Bookman Old Style"/>
                <a:ea typeface="Bookman Old Style"/>
                <a:cs typeface="Bookman Old Style"/>
                <a:sym typeface="Bookman Old Style"/>
              </a:rPr>
              <a:t>.</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For convenience, Databricks applies four default tags to each cluster: Vendor, Creator, ClusterName, and ClusterId.</a:t>
            </a:r>
            <a:endParaRPr sz="1500">
              <a:solidFill>
                <a:schemeClr val="dk2"/>
              </a:solidFill>
              <a:latin typeface="Bookman Old Style"/>
              <a:ea typeface="Bookman Old Style"/>
              <a:cs typeface="Bookman Old Style"/>
              <a:sym typeface="Bookman Old Style"/>
            </a:endParaRPr>
          </a:p>
        </p:txBody>
      </p:sp>
      <p:pic>
        <p:nvPicPr>
          <p:cNvPr id="106" name="Google Shape;106;p20"/>
          <p:cNvPicPr preferRelativeResize="0"/>
          <p:nvPr/>
        </p:nvPicPr>
        <p:blipFill>
          <a:blip r:embed="rId5">
            <a:alphaModFix/>
          </a:blip>
          <a:stretch>
            <a:fillRect/>
          </a:stretch>
        </p:blipFill>
        <p:spPr>
          <a:xfrm>
            <a:off x="8206850" y="213500"/>
            <a:ext cx="755000" cy="585925"/>
          </a:xfrm>
          <a:prstGeom prst="rect">
            <a:avLst/>
          </a:prstGeom>
          <a:noFill/>
          <a:ln>
            <a:noFill/>
          </a:ln>
        </p:spPr>
      </p:pic>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1113</Words>
  <Application>Microsoft Office PowerPoint</Application>
  <PresentationFormat>On-screen Show (16:9)</PresentationFormat>
  <Paragraphs>96</Paragraphs>
  <Slides>20</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Roboto</vt:lpstr>
      <vt:lpstr>Georgia</vt:lpstr>
      <vt:lpstr>Raleway</vt:lpstr>
      <vt:lpstr>Bookman Old Style</vt:lpstr>
      <vt:lpstr>Monaco</vt:lpstr>
      <vt:lpstr>Source Sans Pro</vt:lpstr>
      <vt:lpstr>Arial</vt:lpstr>
      <vt:lpstr>Plum</vt:lpstr>
      <vt:lpstr>SPARK </vt:lpstr>
      <vt:lpstr>Contents</vt:lpstr>
      <vt:lpstr>Spark Cluster Configuration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Configuration Settings</vt:lpstr>
      <vt:lpstr>PowerPoint Presentation</vt:lpstr>
      <vt:lpstr>END OF SESSION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 </dc:title>
  <dc:creator>Administrator</dc:creator>
  <cp:lastModifiedBy>BHARATH KUMAR</cp:lastModifiedBy>
  <cp:revision>4</cp:revision>
  <dcterms:modified xsi:type="dcterms:W3CDTF">2021-08-09T08:29:30Z</dcterms:modified>
</cp:coreProperties>
</file>