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81" r:id="rId17"/>
    <p:sldId id="269" r:id="rId18"/>
    <p:sldId id="278" r:id="rId19"/>
    <p:sldId id="270" r:id="rId20"/>
    <p:sldId id="271" r:id="rId21"/>
    <p:sldId id="272" r:id="rId22"/>
    <p:sldId id="273" r:id="rId23"/>
    <p:sldId id="274" r:id="rId24"/>
    <p:sldId id="275" r:id="rId25"/>
    <p:sldId id="276" r:id="rId26"/>
    <p:sldId id="277" r:id="rId27"/>
  </p:sldIdLst>
  <p:sldSz cx="9144000" cy="5143500" type="screen16x9"/>
  <p:notesSz cx="6858000" cy="9144000"/>
  <p:embeddedFontLst>
    <p:embeddedFont>
      <p:font typeface="Bookman Old Style" panose="02050604050505020204" pitchFamily="18"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Raleway" panose="020B0604020202020204"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a02faf82ababf9a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a02faf82ababf9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07cc641bc350ea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07cc641bc350ea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07cc641bc350ea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07cc641bc350ea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bb4a33d6144308a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bb4a33d6144308a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707cc641bc350ea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707cc641bc350ea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07cc641bc350ea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07cc641bc350ea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07cc641bc350ea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707cc641bc350ea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07cc641bc350ea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07cc641bc350ea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707cc641bc350ea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707cc641bc350ea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707cc641bc350ea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707cc641bc350ea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707cc641bc350ea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707cc641bc350ea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a02faf82ababf9a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a02faf82ababf9a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07cc641bc350ea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07cc641bc350ea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07cc641bc350ea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07cc641bc350ea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a02faf82ababf9a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a02faf82ababf9a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3611116c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3611116c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3611116c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3611116c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07cc641bc350ea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07cc641bc350ea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07cc641bc350ea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07cc641bc350e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07cc641bc350ea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07cc641bc350ea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07cc641bc350ea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07cc641bc350ea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07cc641bc350ea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07cc641bc350ea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847000"/>
            <a:ext cx="44775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7000"/>
              <a:t>SPARK </a:t>
            </a:r>
            <a:endParaRPr sz="7000"/>
          </a:p>
        </p:txBody>
      </p:sp>
      <p:pic>
        <p:nvPicPr>
          <p:cNvPr id="59" name="Google Shape;59;p13"/>
          <p:cNvPicPr preferRelativeResize="0"/>
          <p:nvPr/>
        </p:nvPicPr>
        <p:blipFill>
          <a:blip r:embed="rId3">
            <a:alphaModFix/>
          </a:blip>
          <a:stretch>
            <a:fillRect/>
          </a:stretch>
        </p:blipFill>
        <p:spPr>
          <a:xfrm>
            <a:off x="5866025" y="519763"/>
            <a:ext cx="2742100" cy="212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4294967295"/>
          </p:nvPr>
        </p:nvSpPr>
        <p:spPr>
          <a:xfrm>
            <a:off x="311700" y="691925"/>
            <a:ext cx="8520600" cy="38769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We can explicitly specify whether to use replication while caching data by using methods such as DISK_ONLY_2, MEMORY_AND_DISK_2, etc.</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We can also specify whether to serialize data while storing. Methods like MEMORY_ONLY_SER etc. Using serialized format will increase processing time but decrease the memory footprint.</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Serialization with replication is also available e.g. MEMORY_ONLY_SER_2</a:t>
            </a:r>
            <a:endParaRPr sz="1600">
              <a:solidFill>
                <a:schemeClr val="dk2"/>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105" name="Google Shape;105;p20"/>
          <p:cNvPicPr preferRelativeResize="0"/>
          <p:nvPr/>
        </p:nvPicPr>
        <p:blipFill>
          <a:blip r:embed="rId3">
            <a:alphaModFix/>
          </a:blip>
          <a:stretch>
            <a:fillRect/>
          </a:stretch>
        </p:blipFill>
        <p:spPr>
          <a:xfrm>
            <a:off x="8132800" y="224925"/>
            <a:ext cx="699500" cy="4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92929"/>
              </a:buClr>
              <a:buSzPts val="1500"/>
              <a:buFont typeface="Bookman Old Style"/>
              <a:buChar char="●"/>
            </a:pPr>
            <a:r>
              <a:rPr lang="en-GB" sz="1500" b="1">
                <a:solidFill>
                  <a:srgbClr val="292929"/>
                </a:solidFill>
                <a:highlight>
                  <a:srgbClr val="FFFFFF"/>
                </a:highlight>
                <a:latin typeface="Bookman Old Style"/>
                <a:ea typeface="Bookman Old Style"/>
                <a:cs typeface="Bookman Old Style"/>
                <a:sym typeface="Bookman Old Style"/>
              </a:rPr>
              <a:t>Comparison between different storage levels</a:t>
            </a:r>
            <a:endParaRPr sz="1500" b="1">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Below tests are run on the local machine with 12GB driver memory and input data of size 14GB and time was recorded using </a:t>
            </a:r>
            <a:r>
              <a:rPr lang="en-GB" sz="1500" i="1">
                <a:solidFill>
                  <a:srgbClr val="292929"/>
                </a:solidFill>
                <a:highlight>
                  <a:srgbClr val="FFFFFF"/>
                </a:highlight>
                <a:latin typeface="Bookman Old Style"/>
                <a:ea typeface="Bookman Old Style"/>
                <a:cs typeface="Bookman Old Style"/>
                <a:sym typeface="Bookman Old Style"/>
              </a:rPr>
              <a:t>`spark.time`</a:t>
            </a:r>
            <a:r>
              <a:rPr lang="en-GB" sz="1500">
                <a:solidFill>
                  <a:srgbClr val="292929"/>
                </a:solidFill>
                <a:highlight>
                  <a:srgbClr val="FFFFFF"/>
                </a:highlight>
                <a:latin typeface="Bookman Old Style"/>
                <a:ea typeface="Bookman Old Style"/>
                <a:cs typeface="Bookman Old Style"/>
                <a:sym typeface="Bookman Old Style"/>
              </a:rPr>
              <a:t> for each iteration. </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It outputs run time of a query which was executed 10 times in a loop.</a:t>
            </a:r>
            <a:endParaRPr sz="1500">
              <a:solidFill>
                <a:srgbClr val="292929"/>
              </a:solidFill>
              <a:highlight>
                <a:srgbClr val="FFFFFF"/>
              </a:highlight>
              <a:latin typeface="Bookman Old Style"/>
              <a:ea typeface="Bookman Old Style"/>
              <a:cs typeface="Bookman Old Style"/>
              <a:sym typeface="Bookman Old Style"/>
            </a:endParaRPr>
          </a:p>
          <a:p>
            <a:pPr marL="0" lvl="0" indent="0" algn="l" rtl="0">
              <a:spcBef>
                <a:spcPts val="0"/>
              </a:spcBef>
              <a:spcAft>
                <a:spcPts val="1200"/>
              </a:spcAft>
              <a:buNone/>
            </a:pPr>
            <a:endParaRPr/>
          </a:p>
        </p:txBody>
      </p:sp>
      <p:pic>
        <p:nvPicPr>
          <p:cNvPr id="111" name="Google Shape;111;p21"/>
          <p:cNvPicPr preferRelativeResize="0"/>
          <p:nvPr/>
        </p:nvPicPr>
        <p:blipFill>
          <a:blip r:embed="rId3">
            <a:alphaModFix/>
          </a:blip>
          <a:stretch>
            <a:fillRect/>
          </a:stretch>
        </p:blipFill>
        <p:spPr>
          <a:xfrm>
            <a:off x="1676400" y="2571750"/>
            <a:ext cx="5791200" cy="1828800"/>
          </a:xfrm>
          <a:prstGeom prst="rect">
            <a:avLst/>
          </a:prstGeom>
          <a:noFill/>
          <a:ln>
            <a:noFill/>
          </a:ln>
        </p:spPr>
      </p:pic>
      <p:pic>
        <p:nvPicPr>
          <p:cNvPr id="112" name="Google Shape;112;p21"/>
          <p:cNvPicPr preferRelativeResize="0"/>
          <p:nvPr/>
        </p:nvPicPr>
        <p:blipFill>
          <a:blip r:embed="rId4">
            <a:alphaModFix/>
          </a:blip>
          <a:stretch>
            <a:fillRect/>
          </a:stretch>
        </p:blipFill>
        <p:spPr>
          <a:xfrm>
            <a:off x="8224800" y="204400"/>
            <a:ext cx="699500" cy="4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4294967295"/>
          </p:nvPr>
        </p:nvSpPr>
        <p:spPr>
          <a:xfrm>
            <a:off x="311700" y="779325"/>
            <a:ext cx="8520600" cy="3789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cache() in spark is lazily evaluated. So when first action was called, at that time data will be cached.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Caching will take additional time which can be seen in the graph above.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re-runs we observe significant performance benefit with cache</a:t>
            </a:r>
            <a:endParaRPr sz="1500">
              <a:solidFill>
                <a:schemeClr val="dk2"/>
              </a:solidFill>
              <a:latin typeface="Bookman Old Style"/>
              <a:ea typeface="Bookman Old Style"/>
              <a:cs typeface="Bookman Old Style"/>
              <a:sym typeface="Bookman Old Style"/>
            </a:endParaRPr>
          </a:p>
        </p:txBody>
      </p:sp>
      <p:pic>
        <p:nvPicPr>
          <p:cNvPr id="118" name="Google Shape;118;p22"/>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body" idx="4294967295"/>
          </p:nvPr>
        </p:nvSpPr>
        <p:spPr>
          <a:xfrm>
            <a:off x="311700" y="671425"/>
            <a:ext cx="8520600" cy="3897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Caching is an important technique to optimize spark jobs. </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We should cache our data if we are going to use it multiple times in our code. </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It can give us a significant performance benefit.</a:t>
            </a:r>
            <a:endParaRPr sz="1500">
              <a:latin typeface="Bookman Old Style"/>
              <a:ea typeface="Bookman Old Style"/>
              <a:cs typeface="Bookman Old Style"/>
              <a:sym typeface="Bookman Old Style"/>
            </a:endParaRPr>
          </a:p>
        </p:txBody>
      </p:sp>
      <p:pic>
        <p:nvPicPr>
          <p:cNvPr id="124" name="Google Shape;124;p23"/>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Memory Management</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Memory management is at the heart of any data-intensive system.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Spark, in particular, must arbitrate memory allocation between two main use cases: buffering intermediate data for processing (execution) and caching user data (storage).</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One of Spark’s selling points is that it takes 10-100x less time to finish a similar job written as Hadoop Map-Reduce. The trick is to store data reliably in in-memory – this makes repeatedly accessing it (ie. for iterative algorithms) incomparably faster.</a:t>
            </a:r>
            <a:endParaRPr sz="1500">
              <a:solidFill>
                <a:schemeClr val="dk2"/>
              </a:solidFill>
              <a:highlight>
                <a:srgbClr val="FFFFFF"/>
              </a:highlight>
              <a:latin typeface="Times New Roman"/>
              <a:ea typeface="Times New Roman"/>
              <a:cs typeface="Times New Roman"/>
              <a:sym typeface="Times New Roman"/>
            </a:endParaRPr>
          </a:p>
        </p:txBody>
      </p:sp>
      <p:pic>
        <p:nvPicPr>
          <p:cNvPr id="131" name="Google Shape;131;p24"/>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body" idx="4294967295"/>
          </p:nvPr>
        </p:nvSpPr>
        <p:spPr>
          <a:xfrm>
            <a:off x="-106514" y="78781"/>
            <a:ext cx="8520600" cy="40293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dirty="0">
                <a:solidFill>
                  <a:schemeClr val="dk2"/>
                </a:solidFill>
                <a:highlight>
                  <a:srgbClr val="FFFFFF"/>
                </a:highlight>
                <a:latin typeface="Bookman Old Style"/>
                <a:ea typeface="Bookman Old Style"/>
                <a:cs typeface="Bookman Old Style"/>
                <a:sym typeface="Bookman Old Style"/>
              </a:rPr>
              <a:t>Let's understand first, what memory regions available in Spark. </a:t>
            </a:r>
            <a:endParaRPr sz="1500" dirty="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dirty="0">
                <a:solidFill>
                  <a:schemeClr val="dk2"/>
                </a:solidFill>
                <a:highlight>
                  <a:srgbClr val="FFFFFF"/>
                </a:highlight>
                <a:latin typeface="Bookman Old Style"/>
                <a:ea typeface="Bookman Old Style"/>
                <a:cs typeface="Bookman Old Style"/>
                <a:sym typeface="Bookman Old Style"/>
              </a:rPr>
              <a:t>An executor is the Spark application’s JVM process launched on a worker node. </a:t>
            </a:r>
            <a:endParaRPr sz="1500" dirty="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dirty="0">
                <a:solidFill>
                  <a:schemeClr val="dk2"/>
                </a:solidFill>
                <a:highlight>
                  <a:srgbClr val="FFFFFF"/>
                </a:highlight>
                <a:latin typeface="Bookman Old Style"/>
                <a:ea typeface="Bookman Old Style"/>
                <a:cs typeface="Bookman Old Style"/>
                <a:sym typeface="Bookman Old Style"/>
              </a:rPr>
              <a:t>It runs tasks in threads and is responsible for keeping relevant partitions of data. </a:t>
            </a:r>
            <a:endParaRPr sz="1500" dirty="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chemeClr val="dk2"/>
              </a:buClr>
              <a:buSzPts val="1500"/>
              <a:buFont typeface="Bookman Old Style"/>
              <a:buChar char="●"/>
            </a:pPr>
            <a:r>
              <a:rPr lang="en-GB" sz="1500" dirty="0">
                <a:solidFill>
                  <a:schemeClr val="dk2"/>
                </a:solidFill>
                <a:highlight>
                  <a:srgbClr val="FFFFFF"/>
                </a:highlight>
                <a:latin typeface="Bookman Old Style"/>
                <a:ea typeface="Bookman Old Style"/>
                <a:cs typeface="Bookman Old Style"/>
                <a:sym typeface="Bookman Old Style"/>
              </a:rPr>
              <a:t>Each process has an allocated heap with available memory (executor/driver).</a:t>
            </a:r>
            <a:endParaRPr dirty="0"/>
          </a:p>
        </p:txBody>
      </p:sp>
      <p:pic>
        <p:nvPicPr>
          <p:cNvPr id="137" name="Google Shape;137;p25"/>
          <p:cNvPicPr preferRelativeResize="0"/>
          <p:nvPr/>
        </p:nvPicPr>
        <p:blipFill>
          <a:blip r:embed="rId3">
            <a:alphaModFix/>
          </a:blip>
          <a:stretch>
            <a:fillRect/>
          </a:stretch>
        </p:blipFill>
        <p:spPr>
          <a:xfrm>
            <a:off x="8224800" y="204400"/>
            <a:ext cx="699500" cy="467000"/>
          </a:xfrm>
          <a:prstGeom prst="rect">
            <a:avLst/>
          </a:prstGeom>
          <a:noFill/>
          <a:ln>
            <a:noFill/>
          </a:ln>
        </p:spPr>
      </p:pic>
      <p:pic>
        <p:nvPicPr>
          <p:cNvPr id="3" name="Picture 2">
            <a:extLst>
              <a:ext uri="{FF2B5EF4-FFF2-40B4-BE49-F238E27FC236}">
                <a16:creationId xmlns:a16="http://schemas.microsoft.com/office/drawing/2014/main" id="{8F01574E-F45F-43A3-8745-552FB4DED8CD}"/>
              </a:ext>
            </a:extLst>
          </p:cNvPr>
          <p:cNvPicPr>
            <a:picLocks noChangeAspect="1"/>
          </p:cNvPicPr>
          <p:nvPr/>
        </p:nvPicPr>
        <p:blipFill>
          <a:blip r:embed="rId4"/>
          <a:stretch>
            <a:fillRect/>
          </a:stretch>
        </p:blipFill>
        <p:spPr>
          <a:xfrm>
            <a:off x="4245935" y="2232838"/>
            <a:ext cx="4593034" cy="29531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park Programming Tasks Diagram">
            <a:extLst>
              <a:ext uri="{FF2B5EF4-FFF2-40B4-BE49-F238E27FC236}">
                <a16:creationId xmlns:a16="http://schemas.microsoft.com/office/drawing/2014/main" id="{D503B413-9E8E-4B78-B422-298B73C83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205562"/>
            <a:ext cx="7710487" cy="493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6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body" idx="4294967295"/>
          </p:nvPr>
        </p:nvSpPr>
        <p:spPr>
          <a:xfrm>
            <a:off x="311700" y="287750"/>
            <a:ext cx="8520600" cy="428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b="1">
                <a:solidFill>
                  <a:schemeClr val="dk2"/>
                </a:solidFill>
                <a:highlight>
                  <a:srgbClr val="FFFFFF"/>
                </a:highlight>
                <a:latin typeface="Bookman Old Style"/>
                <a:ea typeface="Bookman Old Style"/>
                <a:cs typeface="Bookman Old Style"/>
                <a:sym typeface="Bookman Old Style"/>
              </a:rPr>
              <a:t>Spark Memory Management Model</a:t>
            </a:r>
            <a:endParaRPr sz="1500" b="1">
              <a:latin typeface="Bookman Old Style"/>
              <a:ea typeface="Bookman Old Style"/>
              <a:cs typeface="Bookman Old Style"/>
              <a:sym typeface="Bookman Old Style"/>
            </a:endParaRPr>
          </a:p>
        </p:txBody>
      </p:sp>
      <p:pic>
        <p:nvPicPr>
          <p:cNvPr id="143" name="Google Shape;143;p26"/>
          <p:cNvPicPr preferRelativeResize="0"/>
          <p:nvPr/>
        </p:nvPicPr>
        <p:blipFill>
          <a:blip r:embed="rId3">
            <a:alphaModFix/>
          </a:blip>
          <a:stretch>
            <a:fillRect/>
          </a:stretch>
        </p:blipFill>
        <p:spPr>
          <a:xfrm>
            <a:off x="1343125" y="791325"/>
            <a:ext cx="6457749" cy="3969576"/>
          </a:xfrm>
          <a:prstGeom prst="rect">
            <a:avLst/>
          </a:prstGeom>
          <a:noFill/>
          <a:ln>
            <a:noFill/>
          </a:ln>
        </p:spPr>
      </p:pic>
      <p:pic>
        <p:nvPicPr>
          <p:cNvPr id="144" name="Google Shape;144;p26"/>
          <p:cNvPicPr preferRelativeResize="0"/>
          <p:nvPr/>
        </p:nvPicPr>
        <p:blipFill>
          <a:blip r:embed="rId4">
            <a:alphaModFix/>
          </a:blip>
          <a:stretch>
            <a:fillRect/>
          </a:stretch>
        </p:blipFill>
        <p:spPr>
          <a:xfrm>
            <a:off x="8224800" y="204400"/>
            <a:ext cx="699500" cy="467000"/>
          </a:xfrm>
          <a:prstGeom prst="rect">
            <a:avLst/>
          </a:prstGeom>
          <a:noFill/>
          <a:ln>
            <a:noFill/>
          </a:ln>
        </p:spPr>
      </p:pic>
      <p:sp>
        <p:nvSpPr>
          <p:cNvPr id="2" name="AutoShape 2">
            <a:extLst>
              <a:ext uri="{FF2B5EF4-FFF2-40B4-BE49-F238E27FC236}">
                <a16:creationId xmlns:a16="http://schemas.microsoft.com/office/drawing/2014/main" id="{A7A1B4CE-CDBF-44F5-8EFA-528804C0AA2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C4E00665-1BBB-42D3-A03F-8023C3749D0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97FCD20-5E98-4C8F-B79C-589599D9AC0D}"/>
              </a:ext>
            </a:extLst>
          </p:cNvPr>
          <p:cNvPicPr>
            <a:picLocks noChangeAspect="1"/>
          </p:cNvPicPr>
          <p:nvPr/>
        </p:nvPicPr>
        <p:blipFill>
          <a:blip r:embed="rId5"/>
          <a:stretch>
            <a:fillRect/>
          </a:stretch>
        </p:blipFill>
        <p:spPr>
          <a:xfrm>
            <a:off x="6025116" y="2042091"/>
            <a:ext cx="3118884" cy="30302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899627-1390-47D9-8B71-B192CB92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72" y="177208"/>
            <a:ext cx="7432491" cy="496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5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There are 3 main memory regions. These memories (regions) governed by spark.memory.fraction which has the default value 0.6 </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Reserved Memory</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This is the memory reserved by the system, and its size is hardcoded.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As of Spark 1.6.0, its value is 300MB, which means that this 300MB of RAM does not participate in Spark memory region size calculations, and its size cannot be changed in any way without Spark recompilation or setting </a:t>
            </a:r>
            <a:r>
              <a:rPr lang="en-GB" sz="1500" i="1">
                <a:solidFill>
                  <a:schemeClr val="dk2"/>
                </a:solidFill>
                <a:highlight>
                  <a:srgbClr val="FFFFFF"/>
                </a:highlight>
                <a:latin typeface="Bookman Old Style"/>
                <a:ea typeface="Bookman Old Style"/>
                <a:cs typeface="Bookman Old Style"/>
                <a:sym typeface="Bookman Old Style"/>
              </a:rPr>
              <a:t>spark.testing.reservedMemory</a:t>
            </a:r>
            <a:r>
              <a:rPr lang="en-GB" sz="1500">
                <a:solidFill>
                  <a:schemeClr val="dk2"/>
                </a:solidFill>
                <a:highlight>
                  <a:srgbClr val="FFFFFF"/>
                </a:highlight>
                <a:latin typeface="Bookman Old Style"/>
                <a:ea typeface="Bookman Old Style"/>
                <a:cs typeface="Bookman Old Style"/>
                <a:sym typeface="Bookman Old Style"/>
              </a:rPr>
              <a:t>, which is not recommended as it is a testing parameter not intended to be used in production.</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150" name="Google Shape;150;p27"/>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 Caching</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Memory Management</a:t>
            </a:r>
            <a:endParaRPr sz="1500">
              <a:solidFill>
                <a:srgbClr val="000000"/>
              </a:solidFill>
              <a:latin typeface="Bookman Old Style"/>
              <a:ea typeface="Bookman Old Style"/>
              <a:cs typeface="Bookman Old Style"/>
              <a:sym typeface="Bookman Old Style"/>
            </a:endParaRPr>
          </a:p>
        </p:txBody>
      </p:sp>
      <p:pic>
        <p:nvPicPr>
          <p:cNvPr id="66" name="Google Shape;66;p14"/>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Be aware, this memory is only called “reserved”, in fact it is not used by Spark in any way, but it sets the limit on what you can allocate for Spark usage.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Even if you want to give all the Java Heap for Spark to cache your data, you won’t be able to do so as this “reserved” part would remain spare (not really spare, it would store lots of Spark internal objects).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your information, if you don’t give Spark executor at least 1.5 * Reserved Memory = 450MB heap, it will fail with “please use larger heap size” error message.</a:t>
            </a:r>
            <a:endParaRPr sz="1500">
              <a:latin typeface="Bookman Old Style"/>
              <a:ea typeface="Bookman Old Style"/>
              <a:cs typeface="Bookman Old Style"/>
              <a:sym typeface="Bookman Old Style"/>
            </a:endParaRPr>
          </a:p>
        </p:txBody>
      </p:sp>
      <p:pic>
        <p:nvPicPr>
          <p:cNvPr id="156" name="Google Shape;156;p28"/>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User Memory</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This is the memory pool that remains after the allocation of Spark Memory, and it is completely up to you to use it in a way you like.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You can store your own data structures there that would be used in RDD transformations.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you can rewrite Spark aggregation by using mapPartitions transformation maintaining hash table for this aggregation to run, which would consume so called User Memory.</a:t>
            </a:r>
            <a:endParaRPr sz="1500">
              <a:solidFill>
                <a:schemeClr val="dk2"/>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62" name="Google Shape;162;p29"/>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body" idx="4294967295"/>
          </p:nvPr>
        </p:nvSpPr>
        <p:spPr>
          <a:xfrm>
            <a:off x="311700" y="671425"/>
            <a:ext cx="8520600" cy="42444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 In Spark, the size of this memory pool can be calculated as (“Java Heap” – “Reserved Memory”) * (1.0 – spark.memory.fraction), which is by default equal to (“Java Heap” – 300MB) * 0.40.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with 4GB heap you would have 1518 MB of User Memory.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And again, this is the User Memory and its completely up to you what would be stored in this RAM and how, Spark makes completely no accounting on what you do there and whether you respect this boundary or not.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38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Not respecting this boundary in your code might cause OOM error.</a:t>
            </a:r>
            <a:endParaRPr sz="1500">
              <a:latin typeface="Bookman Old Style"/>
              <a:ea typeface="Bookman Old Style"/>
              <a:cs typeface="Bookman Old Style"/>
              <a:sym typeface="Bookman Old Style"/>
            </a:endParaRPr>
          </a:p>
        </p:txBody>
      </p:sp>
      <p:pic>
        <p:nvPicPr>
          <p:cNvPr id="168" name="Google Shape;168;p30"/>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Spark Memory ( Unified Memory )</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This is the memory pool managed by Apache Spark. Its size can be calculated as (“Java Heap” – “Reserved Memory”) * spark.memory.fraction, and with Spark 1.6.0 defaults it gives us (“Java Heap” – 300MB) * 0.6.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with 4GB heap this pool would be 2578 MB in size. </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0"/>
              </a:spcBef>
              <a:spcAft>
                <a:spcPts val="1200"/>
              </a:spcAft>
              <a:buNone/>
            </a:pPr>
            <a:endParaRPr/>
          </a:p>
        </p:txBody>
      </p:sp>
      <p:pic>
        <p:nvPicPr>
          <p:cNvPr id="174" name="Google Shape;174;p31"/>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body" idx="4294967295"/>
          </p:nvPr>
        </p:nvSpPr>
        <p:spPr>
          <a:xfrm>
            <a:off x="311700" y="803300"/>
            <a:ext cx="8520600" cy="3765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This whole pool is split into 2 regions – Storage Memory and Execution Memory, and the boundary between them is set by spark.memory.storageFraction parameter, which defaults to 0.5.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advantage of this new memory management scheme is that this boundary is not static, and in case of memory pressure the boundary would be moved, i.e. one region would grow by borrowing space from another one.</a:t>
            </a:r>
            <a:endParaRPr sz="1100">
              <a:solidFill>
                <a:schemeClr val="dk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2"/>
              </a:buClr>
              <a:buSzPts val="1100"/>
              <a:buFont typeface="Arial"/>
              <a:buNone/>
            </a:pPr>
            <a:endParaRPr/>
          </a:p>
          <a:p>
            <a:pPr marL="0" lvl="0" indent="0" algn="l" rtl="0">
              <a:spcBef>
                <a:spcPts val="1200"/>
              </a:spcBef>
              <a:spcAft>
                <a:spcPts val="1200"/>
              </a:spcAft>
              <a:buNone/>
            </a:pPr>
            <a:endParaRPr/>
          </a:p>
        </p:txBody>
      </p:sp>
      <p:pic>
        <p:nvPicPr>
          <p:cNvPr id="180" name="Google Shape;180;p32"/>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Spark tasks operate in two main memory regions:</a:t>
            </a:r>
            <a:endParaRPr sz="1500">
              <a:solidFill>
                <a:schemeClr val="dk2"/>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Execution – used for shuffles, joins, sorts, and aggregations</a:t>
            </a:r>
            <a:endParaRPr sz="1500">
              <a:solidFill>
                <a:schemeClr val="dk2"/>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Storage – used to cache partitions of data</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Execution memory tends to be more “short-lived” than storage. It is evicted immediately after each operation, making space for the next ones.</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terms of storage, two main functions handle the persistence of data –RDD’s cache() and persist().</a:t>
            </a:r>
            <a:endParaRPr sz="1500">
              <a:solidFill>
                <a:schemeClr val="dk2"/>
              </a:solidFill>
              <a:latin typeface="Bookman Old Style"/>
              <a:ea typeface="Bookman Old Style"/>
              <a:cs typeface="Bookman Old Style"/>
              <a:sym typeface="Bookman Old Style"/>
            </a:endParaRPr>
          </a:p>
        </p:txBody>
      </p:sp>
      <p:pic>
        <p:nvPicPr>
          <p:cNvPr id="186" name="Google Shape;186;p33"/>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490250" y="526350"/>
            <a:ext cx="79005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END OF SESSION</a:t>
            </a:r>
            <a:endParaRPr/>
          </a:p>
          <a:p>
            <a:pPr marL="0" lvl="0" indent="0" algn="ctr" rtl="0">
              <a:spcBef>
                <a:spcPts val="0"/>
              </a:spcBef>
              <a:spcAft>
                <a:spcPts val="0"/>
              </a:spcAft>
              <a:buNone/>
            </a:pPr>
            <a:r>
              <a:rPr lang="en-GB"/>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Spark Caching</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Apache Spark provides an important feature to cache intermediate data and provide significant performance improvement while running multiple queries on the same data.</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1200"/>
              </a:spcAft>
              <a:buNone/>
            </a:pPr>
            <a:r>
              <a:rPr lang="en-GB" sz="1500" b="1">
                <a:solidFill>
                  <a:srgbClr val="292929"/>
                </a:solidFill>
                <a:highlight>
                  <a:srgbClr val="FFFFFF"/>
                </a:highlight>
                <a:latin typeface="Bookman Old Style"/>
                <a:ea typeface="Bookman Old Style"/>
                <a:cs typeface="Bookman Old Style"/>
                <a:sym typeface="Bookman Old Style"/>
              </a:rPr>
              <a:t>How to cache</a:t>
            </a:r>
            <a:endParaRPr sz="1500">
              <a:solidFill>
                <a:srgbClr val="292929"/>
              </a:solidFill>
              <a:highlight>
                <a:srgbClr val="FFFFFF"/>
              </a:highlight>
              <a:latin typeface="Bookman Old Style"/>
              <a:ea typeface="Bookman Old Style"/>
              <a:cs typeface="Bookman Old Style"/>
              <a:sym typeface="Bookman Old Style"/>
            </a:endParaRPr>
          </a:p>
        </p:txBody>
      </p:sp>
      <p:pic>
        <p:nvPicPr>
          <p:cNvPr id="73" name="Google Shape;73;p15"/>
          <p:cNvPicPr preferRelativeResize="0"/>
          <p:nvPr/>
        </p:nvPicPr>
        <p:blipFill>
          <a:blip r:embed="rId3">
            <a:alphaModFix/>
          </a:blip>
          <a:stretch>
            <a:fillRect/>
          </a:stretch>
        </p:blipFill>
        <p:spPr>
          <a:xfrm>
            <a:off x="3824975" y="2914325"/>
            <a:ext cx="1494042" cy="422225"/>
          </a:xfrm>
          <a:prstGeom prst="rect">
            <a:avLst/>
          </a:prstGeom>
          <a:noFill/>
          <a:ln>
            <a:noFill/>
          </a:ln>
        </p:spPr>
      </p:pic>
      <p:pic>
        <p:nvPicPr>
          <p:cNvPr id="74" name="Google Shape;74;p15"/>
          <p:cNvPicPr preferRelativeResize="0"/>
          <p:nvPr/>
        </p:nvPicPr>
        <p:blipFill>
          <a:blip r:embed="rId4">
            <a:alphaModFix/>
          </a:blip>
          <a:stretch>
            <a:fillRect/>
          </a:stretch>
        </p:blipFill>
        <p:spPr>
          <a:xfrm>
            <a:off x="8224800" y="204400"/>
            <a:ext cx="699500" cy="4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32B48-323D-44BC-ABE1-6E7306CBCE03}"/>
              </a:ext>
            </a:extLst>
          </p:cNvPr>
          <p:cNvPicPr>
            <a:picLocks noChangeAspect="1"/>
          </p:cNvPicPr>
          <p:nvPr/>
        </p:nvPicPr>
        <p:blipFill>
          <a:blip r:embed="rId2"/>
          <a:stretch>
            <a:fillRect/>
          </a:stretch>
        </p:blipFill>
        <p:spPr>
          <a:xfrm>
            <a:off x="371370" y="661553"/>
            <a:ext cx="8581244" cy="3951970"/>
          </a:xfrm>
          <a:prstGeom prst="rect">
            <a:avLst/>
          </a:prstGeom>
        </p:spPr>
      </p:pic>
    </p:spTree>
    <p:extLst>
      <p:ext uri="{BB962C8B-B14F-4D97-AF65-F5344CB8AC3E}">
        <p14:creationId xmlns:p14="http://schemas.microsoft.com/office/powerpoint/2010/main" val="21271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63D255-11CC-4C29-95CB-D803598D63B0}"/>
              </a:ext>
            </a:extLst>
          </p:cNvPr>
          <p:cNvPicPr>
            <a:picLocks noChangeAspect="1"/>
          </p:cNvPicPr>
          <p:nvPr/>
        </p:nvPicPr>
        <p:blipFill>
          <a:blip r:embed="rId2"/>
          <a:stretch>
            <a:fillRect/>
          </a:stretch>
        </p:blipFill>
        <p:spPr>
          <a:xfrm>
            <a:off x="0" y="314147"/>
            <a:ext cx="9144000" cy="4515205"/>
          </a:xfrm>
          <a:prstGeom prst="rect">
            <a:avLst/>
          </a:prstGeom>
        </p:spPr>
      </p:pic>
    </p:spTree>
    <p:extLst>
      <p:ext uri="{BB962C8B-B14F-4D97-AF65-F5344CB8AC3E}">
        <p14:creationId xmlns:p14="http://schemas.microsoft.com/office/powerpoint/2010/main" val="135989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11700" y="251775"/>
            <a:ext cx="8520600" cy="4640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The cache method calls persist method with default storage level MEMORY_AND_DISK.</a:t>
            </a:r>
            <a:endParaRPr sz="1500">
              <a:solidFill>
                <a:srgbClr val="292929"/>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292929"/>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200"/>
              </a:spcBef>
              <a:spcAft>
                <a:spcPts val="0"/>
              </a:spcAft>
              <a:buNone/>
            </a:pPr>
            <a:endParaRPr sz="1500" b="1">
              <a:solidFill>
                <a:srgbClr val="292929"/>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rgbClr val="292929"/>
                </a:solidFill>
                <a:highlight>
                  <a:srgbClr val="FFFFFF"/>
                </a:highlight>
                <a:latin typeface="Bookman Old Style"/>
                <a:ea typeface="Bookman Old Style"/>
                <a:cs typeface="Bookman Old Style"/>
                <a:sym typeface="Bookman Old Style"/>
              </a:rPr>
              <a:t>When to cache</a:t>
            </a:r>
            <a:endParaRPr sz="1500" b="1">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The rule of thumb for caching is to identify the Dataframe that you will be reusing in your Spark Application and cache it. </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Bookman Old Style"/>
              <a:buChar char="●"/>
            </a:pPr>
            <a:r>
              <a:rPr lang="en-GB" sz="1500">
                <a:solidFill>
                  <a:srgbClr val="292929"/>
                </a:solidFill>
                <a:highlight>
                  <a:srgbClr val="FFFFFF"/>
                </a:highlight>
                <a:latin typeface="Bookman Old Style"/>
                <a:ea typeface="Bookman Old Style"/>
                <a:cs typeface="Bookman Old Style"/>
                <a:sym typeface="Bookman Old Style"/>
              </a:rPr>
              <a:t>Even if you don’t have enough memory to cache all of your data you should go-ahead and cache it. Spark will cache whatever it can in memory and spill the rest to disk.</a:t>
            </a:r>
            <a:endParaRPr sz="1500">
              <a:solidFill>
                <a:srgbClr val="292929"/>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highlight>
                <a:srgbClr val="FFFFFF"/>
              </a:highlight>
              <a:latin typeface="Bookman Old Style"/>
              <a:ea typeface="Bookman Old Style"/>
              <a:cs typeface="Bookman Old Style"/>
              <a:sym typeface="Bookman Old Style"/>
            </a:endParaRPr>
          </a:p>
        </p:txBody>
      </p:sp>
      <p:pic>
        <p:nvPicPr>
          <p:cNvPr id="80" name="Google Shape;80;p16"/>
          <p:cNvPicPr preferRelativeResize="0"/>
          <p:nvPr/>
        </p:nvPicPr>
        <p:blipFill>
          <a:blip r:embed="rId3">
            <a:alphaModFix/>
          </a:blip>
          <a:stretch>
            <a:fillRect/>
          </a:stretch>
        </p:blipFill>
        <p:spPr>
          <a:xfrm>
            <a:off x="2633362" y="1415600"/>
            <a:ext cx="3877263" cy="422275"/>
          </a:xfrm>
          <a:prstGeom prst="rect">
            <a:avLst/>
          </a:prstGeom>
          <a:noFill/>
          <a:ln>
            <a:noFill/>
          </a:ln>
        </p:spPr>
      </p:pic>
      <p:pic>
        <p:nvPicPr>
          <p:cNvPr id="81" name="Google Shape;81;p16"/>
          <p:cNvPicPr preferRelativeResize="0"/>
          <p:nvPr/>
        </p:nvPicPr>
        <p:blipFill>
          <a:blip r:embed="rId4">
            <a:alphaModFix/>
          </a:blip>
          <a:stretch>
            <a:fillRect/>
          </a:stretch>
        </p:blipFill>
        <p:spPr>
          <a:xfrm>
            <a:off x="8224800" y="204400"/>
            <a:ext cx="699500" cy="4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4294967295"/>
          </p:nvPr>
        </p:nvSpPr>
        <p:spPr>
          <a:xfrm>
            <a:off x="311700" y="539525"/>
            <a:ext cx="8520600" cy="4029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Benefits of caching DataFrame</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Reading data from source(hdfs:// or s3://) is time consuming. So after you read data from the source and apply all the common operations, cache it if you are going to reuse the data.</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By caching you create a checkpoint in your spark application and if further down the execution of application any of the tasks fail your application will be able to recompute the lost RDD partition from the cache.</a:t>
            </a:r>
            <a:endParaRPr sz="1600">
              <a:solidFill>
                <a:schemeClr val="dk2"/>
              </a:solidFill>
              <a:highlight>
                <a:srgbClr val="FFFFFF"/>
              </a:highlight>
              <a:latin typeface="Georgia"/>
              <a:ea typeface="Georgia"/>
              <a:cs typeface="Georgia"/>
              <a:sym typeface="Georgia"/>
            </a:endParaRPr>
          </a:p>
          <a:p>
            <a:pPr marL="0" lvl="0" indent="0" algn="l" rtl="0">
              <a:spcBef>
                <a:spcPts val="0"/>
              </a:spcBef>
              <a:spcAft>
                <a:spcPts val="1200"/>
              </a:spcAft>
              <a:buNone/>
            </a:pPr>
            <a:endParaRPr>
              <a:solidFill>
                <a:schemeClr val="dk2"/>
              </a:solidFill>
            </a:endParaRPr>
          </a:p>
        </p:txBody>
      </p:sp>
      <p:pic>
        <p:nvPicPr>
          <p:cNvPr id="87" name="Google Shape;87;p17"/>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4294967295"/>
          </p:nvPr>
        </p:nvSpPr>
        <p:spPr>
          <a:xfrm>
            <a:off x="311700" y="839275"/>
            <a:ext cx="8520600" cy="3729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If you don’t have enough memory data will be cached at the local disk of executor which will also be faster than reading from the source.</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If you can only cache a fraction of data it will also improve the performance, the rest of the data can be recomputed by spark and that’s what resilient in RDD means.</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93" name="Google Shape;93;p18"/>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body" idx="4294967295"/>
          </p:nvPr>
        </p:nvSpPr>
        <p:spPr>
          <a:xfrm>
            <a:off x="311700" y="239800"/>
            <a:ext cx="8520600" cy="46398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Caching methods in Spark</a:t>
            </a:r>
            <a:endParaRPr sz="1500" b="1">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We can use different storage levels for caching the data. </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DISK_ONLY: Persist data on disk only in serialized format.</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MEMORY_ONLY: Persist data in memory only in deserialized format.</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MEMORY_AND_DISK: Persist data in memory and if enough memory is not available evicted blocks will be stored on disk.</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OFF_HEAP: Data is persisted in off-heap memory.</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Clr>
                <a:schemeClr val="dk2"/>
              </a:buClr>
              <a:buSzPts val="1100"/>
              <a:buFont typeface="Arial"/>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99" name="Google Shape;99;p19"/>
          <p:cNvPicPr preferRelativeResize="0"/>
          <p:nvPr/>
        </p:nvPicPr>
        <p:blipFill>
          <a:blip r:embed="rId3">
            <a:alphaModFix/>
          </a:blip>
          <a:stretch>
            <a:fillRect/>
          </a:stretch>
        </p:blipFill>
        <p:spPr>
          <a:xfrm>
            <a:off x="8224800" y="204400"/>
            <a:ext cx="699500" cy="467000"/>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1351</Words>
  <Application>Microsoft Office PowerPoint</Application>
  <PresentationFormat>On-screen Show (16:9)</PresentationFormat>
  <Paragraphs>72</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Times New Roman</vt:lpstr>
      <vt:lpstr>Raleway</vt:lpstr>
      <vt:lpstr>Arial</vt:lpstr>
      <vt:lpstr>Source Sans Pro</vt:lpstr>
      <vt:lpstr>Georgia</vt:lpstr>
      <vt:lpstr>Bookman Old Style</vt:lpstr>
      <vt:lpstr>Plum</vt:lpstr>
      <vt:lpstr>SPARK </vt:lpstr>
      <vt:lpstr>Contents</vt:lpstr>
      <vt:lpstr>Spark Caching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dc:title>
  <cp:lastModifiedBy>BHARATH KUMAR</cp:lastModifiedBy>
  <cp:revision>3</cp:revision>
  <dcterms:modified xsi:type="dcterms:W3CDTF">2021-08-12T12:27:33Z</dcterms:modified>
</cp:coreProperties>
</file>