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9144000" cy="5143500" type="screen16x9"/>
  <p:notesSz cx="6858000" cy="9144000"/>
  <p:embeddedFontLst>
    <p:embeddedFont>
      <p:font typeface="Raleway" charset="0"/>
      <p:regular r:id="rId62"/>
      <p:bold r:id="rId63"/>
      <p:italic r:id="rId64"/>
      <p:boldItalic r:id="rId65"/>
    </p:embeddedFont>
    <p:embeddedFont>
      <p:font typeface="Source Sans Pro" charset="0"/>
      <p:regular r:id="rId66"/>
      <p:bold r:id="rId67"/>
      <p:italic r:id="rId68"/>
      <p:boldItalic r:id="rId69"/>
    </p:embeddedFont>
    <p:embeddedFont>
      <p:font typeface="Roboto" charset="0"/>
      <p:regular r:id="rId70"/>
      <p:bold r:id="rId71"/>
      <p:italic r:id="rId72"/>
      <p:boldItalic r:id="rId73"/>
    </p:embeddedFont>
    <p:embeddedFont>
      <p:font typeface="Open Sans" charset="0"/>
      <p:regular r:id="rId74"/>
      <p:bold r:id="rId75"/>
      <p:italic r:id="rId76"/>
      <p:boldItalic r:id="rId77"/>
    </p:embeddedFont>
    <p:embeddedFont>
      <p:font typeface="Showcard Gothic" pitchFamily="82" charset="0"/>
      <p:regular r:id="rId7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6" d="100"/>
          <a:sy n="86" d="100"/>
        </p:scale>
        <p:origin x="-822" y="-78"/>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2.fntdata"/><Relationship Id="rId68" Type="http://schemas.openxmlformats.org/officeDocument/2006/relationships/font" Target="fonts/font7.fntdata"/><Relationship Id="rId76" Type="http://schemas.openxmlformats.org/officeDocument/2006/relationships/font" Target="fonts/font15.fntdata"/><Relationship Id="rId7" Type="http://schemas.openxmlformats.org/officeDocument/2006/relationships/slide" Target="slides/slide6.xml"/><Relationship Id="rId71"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5.fntdata"/><Relationship Id="rId74" Type="http://schemas.openxmlformats.org/officeDocument/2006/relationships/font" Target="fonts/font13.fntdata"/><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notesMaster" Target="notesMasters/notesMaster1.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4.fntdata"/><Relationship Id="rId73" Type="http://schemas.openxmlformats.org/officeDocument/2006/relationships/font" Target="fonts/font12.fntdata"/><Relationship Id="rId78" Type="http://schemas.openxmlformats.org/officeDocument/2006/relationships/font" Target="fonts/font17.fntdata"/><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3.fntdata"/><Relationship Id="rId69" Type="http://schemas.openxmlformats.org/officeDocument/2006/relationships/font" Target="fonts/font8.fntdata"/><Relationship Id="rId77"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1.fntdata"/><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70" Type="http://schemas.openxmlformats.org/officeDocument/2006/relationships/font" Target="fonts/font9.fntdata"/><Relationship Id="rId75"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e0a64e8867_0_5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e0a64e8867_0_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b6d82a5259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b6d82a525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6d82a5259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6d82a525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b6d82a5259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b6d82a525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b6d82a5259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b6d82a5259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6d82a5259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b6d82a5259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b6d82a5259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b6d82a5259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b6d82a5259_0_5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b6d82a5259_0_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b6d82a5259_0_5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b6d82a5259_0_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b6d82a5259_0_5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b6d82a5259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e0a64e8867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e0a64e8867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b6d82a5259_0_5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b6d82a5259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b6d82a5259_0_5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b6d82a5259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6d82a5259_0_5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b6d82a5259_0_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b6d82a5259_0_5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b6d82a5259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b6d82a5259_0_5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b6d82a5259_0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b6d82a5259_0_5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b6d82a5259_0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b6d82a5259_0_5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b6d82a5259_0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b6d82a5259_0_3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b6d82a5259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6d82a5259_0_3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6d82a5259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b6d82a5259_0_3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b6d82a5259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e0a64e8867_0_3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e0a64e8867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b6d82a5259_0_3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b6d82a5259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6d82a5259_0_3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6d82a5259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b6d82a5259_0_3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b6d82a5259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b6d82a5259_0_3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b6d82a5259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6d82a5259_0_3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b6d82a5259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b6d82a5259_0_3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b6d82a5259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b6d82a5259_0_3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b6d82a5259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b6d82a5259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b6d82a5259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b6d82a5259_0_4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b6d82a5259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b6d82a5259_0_4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b6d82a5259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b6d82a525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b6d82a52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b6d82a5259_0_4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b6d82a5259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b6d82a5259_0_4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b6d82a5259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b6d82a5259_0_4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b6d82a5259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b6d82a5259_0_4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b6d82a5259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b6d82a5259_0_4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b6d82a5259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b6d82a5259_0_4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b6d82a5259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b6d82a5259_0_4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b6d82a5259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b6d82a5259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b6d82a5259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b6d82a5259_0_4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b6d82a5259_0_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6d82a5259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6d82a5259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b6d82a5259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b6d82a525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b6d82a5259_0_4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b6d82a5259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b6d82a5259_0_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b6d82a5259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b6d82a5259_0_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b6d82a5259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b6d82a5259_0_5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b6d82a5259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b6d82a5259_0_5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b6d82a5259_0_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b6d82a5259_0_5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b6d82a5259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b6d82a5259_0_5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b6d82a5259_0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b6d82a5259_0_5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b6d82a5259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b6d82a5259_0_5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b6d82a5259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6d82a5259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6d82a525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6d82a5259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6d82a525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b6d82a5259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b6d82a525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0a64e8867_0_5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0a64e8867_0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guru99.com/java-tutorial.html"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11.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1.xml"/><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5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guru99.com/sql.html"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80150" y="1098150"/>
            <a:ext cx="8183700" cy="1473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5000"/>
              <a:t>HIVE</a:t>
            </a:r>
            <a:endParaRPr sz="5000"/>
          </a:p>
        </p:txBody>
      </p:sp>
      <p:pic>
        <p:nvPicPr>
          <p:cNvPr id="59" name="Google Shape;59;p13"/>
          <p:cNvPicPr preferRelativeResize="0"/>
          <p:nvPr/>
        </p:nvPicPr>
        <p:blipFill>
          <a:blip r:embed="rId3">
            <a:alphaModFix/>
          </a:blip>
          <a:stretch>
            <a:fillRect/>
          </a:stretch>
        </p:blipFill>
        <p:spPr>
          <a:xfrm>
            <a:off x="6659250" y="332100"/>
            <a:ext cx="2257425" cy="2028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body" idx="1"/>
          </p:nvPr>
        </p:nvSpPr>
        <p:spPr>
          <a:xfrm>
            <a:off x="309850" y="545325"/>
            <a:ext cx="8522400" cy="4023600"/>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Clr>
                <a:schemeClr val="dk2"/>
              </a:buClr>
              <a:buSzPts val="1100"/>
              <a:buFont typeface="Arial"/>
              <a:buNone/>
            </a:pPr>
            <a:r>
              <a:rPr lang="en-GB" sz="1500">
                <a:solidFill>
                  <a:schemeClr val="dk2"/>
                </a:solidFill>
                <a:highlight>
                  <a:srgbClr val="FFFFFF"/>
                </a:highlight>
              </a:rPr>
              <a:t>Hive Consists of Mainly 3 core parts</a:t>
            </a:r>
            <a:endParaRPr sz="1500">
              <a:solidFill>
                <a:schemeClr val="dk2"/>
              </a:solidFill>
              <a:highlight>
                <a:srgbClr val="FFFFFF"/>
              </a:highlight>
            </a:endParaRPr>
          </a:p>
          <a:p>
            <a:pPr marL="457200" lvl="0" indent="-323850" algn="l" rtl="0">
              <a:lnSpc>
                <a:spcPct val="150000"/>
              </a:lnSpc>
              <a:spcBef>
                <a:spcPts val="1600"/>
              </a:spcBef>
              <a:spcAft>
                <a:spcPts val="0"/>
              </a:spcAft>
              <a:buClr>
                <a:schemeClr val="dk2"/>
              </a:buClr>
              <a:buSzPts val="1500"/>
              <a:buAutoNum type="arabicPeriod"/>
            </a:pPr>
            <a:r>
              <a:rPr lang="en-GB" sz="1500">
                <a:solidFill>
                  <a:schemeClr val="dk2"/>
                </a:solidFill>
                <a:highlight>
                  <a:srgbClr val="FFFFFF"/>
                </a:highlight>
              </a:rPr>
              <a:t>Hive Clients</a:t>
            </a:r>
            <a:endParaRPr sz="1500">
              <a:solidFill>
                <a:schemeClr val="dk2"/>
              </a:solidFill>
              <a:highlight>
                <a:srgbClr val="FFFFFF"/>
              </a:highlight>
            </a:endParaRPr>
          </a:p>
          <a:p>
            <a:pPr marL="457200" lvl="0" indent="-323850" algn="l" rtl="0">
              <a:lnSpc>
                <a:spcPct val="150000"/>
              </a:lnSpc>
              <a:spcBef>
                <a:spcPts val="1800"/>
              </a:spcBef>
              <a:spcAft>
                <a:spcPts val="0"/>
              </a:spcAft>
              <a:buClr>
                <a:schemeClr val="dk2"/>
              </a:buClr>
              <a:buSzPts val="1500"/>
              <a:buAutoNum type="arabicPeriod"/>
            </a:pPr>
            <a:r>
              <a:rPr lang="en-GB" sz="1500">
                <a:solidFill>
                  <a:schemeClr val="dk2"/>
                </a:solidFill>
                <a:highlight>
                  <a:srgbClr val="FFFFFF"/>
                </a:highlight>
              </a:rPr>
              <a:t>Hive Services</a:t>
            </a:r>
            <a:endParaRPr sz="1500">
              <a:solidFill>
                <a:schemeClr val="dk2"/>
              </a:solidFill>
              <a:highlight>
                <a:srgbClr val="FFFFFF"/>
              </a:highlight>
            </a:endParaRPr>
          </a:p>
          <a:p>
            <a:pPr marL="457200" lvl="0" indent="-323850" algn="l" rtl="0">
              <a:lnSpc>
                <a:spcPct val="150000"/>
              </a:lnSpc>
              <a:spcBef>
                <a:spcPts val="1000"/>
              </a:spcBef>
              <a:spcAft>
                <a:spcPts val="0"/>
              </a:spcAft>
              <a:buClr>
                <a:schemeClr val="dk2"/>
              </a:buClr>
              <a:buSzPts val="1500"/>
              <a:buAutoNum type="arabicPeriod"/>
            </a:pPr>
            <a:r>
              <a:rPr lang="en-GB" sz="1500">
                <a:solidFill>
                  <a:schemeClr val="dk2"/>
                </a:solidFill>
                <a:highlight>
                  <a:srgbClr val="FFFFFF"/>
                </a:highlight>
              </a:rPr>
              <a:t>Hive Storage and Computing</a:t>
            </a:r>
            <a:endParaRPr sz="1500">
              <a:solidFill>
                <a:schemeClr val="dk2"/>
              </a:solidFill>
              <a:highlight>
                <a:srgbClr val="FFFFFF"/>
              </a:highlight>
            </a:endParaRPr>
          </a:p>
          <a:p>
            <a:pPr marL="0" lvl="0" indent="0" algn="l" rtl="0">
              <a:lnSpc>
                <a:spcPct val="150000"/>
              </a:lnSpc>
              <a:spcBef>
                <a:spcPts val="1800"/>
              </a:spcBef>
              <a:spcAft>
                <a:spcPts val="0"/>
              </a:spcAft>
              <a:buNone/>
            </a:pPr>
            <a:r>
              <a:rPr lang="en-GB" sz="1500" b="1">
                <a:solidFill>
                  <a:schemeClr val="dk2"/>
                </a:solidFill>
                <a:highlight>
                  <a:srgbClr val="FFFFFF"/>
                </a:highlight>
              </a:rPr>
              <a:t>Hive Clients:</a:t>
            </a:r>
            <a:endParaRPr sz="1500" b="1">
              <a:solidFill>
                <a:schemeClr val="dk2"/>
              </a:solidFill>
              <a:highlight>
                <a:srgbClr val="FFFFFF"/>
              </a:highlight>
            </a:endParaRPr>
          </a:p>
          <a:p>
            <a:pPr marL="457200" lvl="0" indent="-323850" algn="l" rtl="0">
              <a:lnSpc>
                <a:spcPct val="150000"/>
              </a:lnSpc>
              <a:spcBef>
                <a:spcPts val="1600"/>
              </a:spcBef>
              <a:spcAft>
                <a:spcPts val="0"/>
              </a:spcAft>
              <a:buClr>
                <a:schemeClr val="dk2"/>
              </a:buClr>
              <a:buSzPts val="1500"/>
              <a:buChar char="●"/>
            </a:pPr>
            <a:r>
              <a:rPr lang="en-GB" sz="1500">
                <a:solidFill>
                  <a:schemeClr val="dk2"/>
                </a:solidFill>
                <a:highlight>
                  <a:srgbClr val="FFFFFF"/>
                </a:highlight>
              </a:rPr>
              <a:t>Hive provides different drivers for communication with a different type of applications.</a:t>
            </a:r>
            <a:endParaRPr sz="1500">
              <a:solidFill>
                <a:schemeClr val="dk2"/>
              </a:solidFill>
              <a:highlight>
                <a:srgbClr val="FFFFFF"/>
              </a:highlight>
            </a:endParaRPr>
          </a:p>
          <a:p>
            <a:pPr marL="457200" lvl="0" indent="-323850" algn="l" rtl="0">
              <a:lnSpc>
                <a:spcPct val="150000"/>
              </a:lnSpc>
              <a:spcBef>
                <a:spcPts val="0"/>
              </a:spcBef>
              <a:spcAft>
                <a:spcPts val="0"/>
              </a:spcAft>
              <a:buClr>
                <a:schemeClr val="dk2"/>
              </a:buClr>
              <a:buSzPts val="1500"/>
              <a:buChar char="●"/>
            </a:pPr>
            <a:r>
              <a:rPr lang="en-GB" sz="1500">
                <a:solidFill>
                  <a:schemeClr val="dk2"/>
                </a:solidFill>
                <a:highlight>
                  <a:srgbClr val="FFFFFF"/>
                </a:highlight>
              </a:rPr>
              <a:t>For Thrift based applications, it will provide Thrift client for communication.</a:t>
            </a:r>
            <a:endParaRPr sz="1500">
              <a:solidFill>
                <a:schemeClr val="dk2"/>
              </a:solidFill>
              <a:highlight>
                <a:srgbClr val="FFFFFF"/>
              </a:highlight>
            </a:endParaRPr>
          </a:p>
          <a:p>
            <a:pPr marL="0" lvl="0" indent="0" algn="l" rtl="0">
              <a:lnSpc>
                <a:spcPct val="150000"/>
              </a:lnSpc>
              <a:spcBef>
                <a:spcPts val="1600"/>
              </a:spcBef>
              <a:spcAft>
                <a:spcPts val="1200"/>
              </a:spcAft>
              <a:buNone/>
            </a:pPr>
            <a:endParaRPr sz="15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body" idx="1"/>
          </p:nvPr>
        </p:nvSpPr>
        <p:spPr>
          <a:xfrm>
            <a:off x="297450" y="520550"/>
            <a:ext cx="8534700" cy="4048200"/>
          </a:xfrm>
          <a:prstGeom prst="rect">
            <a:avLst/>
          </a:prstGeom>
        </p:spPr>
        <p:txBody>
          <a:bodyPr spcFirstLastPara="1" wrap="square" lIns="91425" tIns="91425" rIns="91425" bIns="91425" anchor="t" anchorCtr="0">
            <a:noAutofit/>
          </a:bodyPr>
          <a:lstStyle/>
          <a:p>
            <a:pPr marL="457200" lvl="0" indent="-323850" algn="l" rtl="0">
              <a:lnSpc>
                <a:spcPct val="150000"/>
              </a:lnSpc>
              <a:spcBef>
                <a:spcPts val="1000"/>
              </a:spcBef>
              <a:spcAft>
                <a:spcPts val="0"/>
              </a:spcAft>
              <a:buClr>
                <a:srgbClr val="222222"/>
              </a:buClr>
              <a:buSzPts val="1500"/>
              <a:buChar char="●"/>
            </a:pPr>
            <a:r>
              <a:rPr lang="en-GB" sz="1500">
                <a:solidFill>
                  <a:srgbClr val="222222"/>
                </a:solidFill>
                <a:highlight>
                  <a:srgbClr val="FFFFFF"/>
                </a:highlight>
              </a:rPr>
              <a:t>For</a:t>
            </a:r>
            <a:r>
              <a:rPr lang="en-GB" sz="1500">
                <a:solidFill>
                  <a:srgbClr val="222222"/>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Java </a:t>
            </a:r>
            <a:r>
              <a:rPr lang="en-GB" sz="1500">
                <a:solidFill>
                  <a:srgbClr val="222222"/>
                </a:solidFill>
                <a:highlight>
                  <a:srgbClr val="FFFFFF"/>
                </a:highlight>
              </a:rPr>
              <a:t>related applications, it provides JDBC Drivers. Other than any type of applications provided ODBC drivers. These Clients and drivers in turn again communicate with Hive server in the Hive services.</a:t>
            </a:r>
            <a:endParaRPr sz="1500">
              <a:solidFill>
                <a:srgbClr val="222222"/>
              </a:solidFill>
              <a:highlight>
                <a:srgbClr val="FFFFFF"/>
              </a:highlight>
            </a:endParaRPr>
          </a:p>
          <a:p>
            <a:pPr marL="0" lvl="0" indent="0" algn="l" rtl="0">
              <a:lnSpc>
                <a:spcPct val="150000"/>
              </a:lnSpc>
              <a:spcBef>
                <a:spcPts val="1600"/>
              </a:spcBef>
              <a:spcAft>
                <a:spcPts val="0"/>
              </a:spcAft>
              <a:buNone/>
            </a:pPr>
            <a:r>
              <a:rPr lang="en-GB" sz="1500" b="1">
                <a:solidFill>
                  <a:srgbClr val="222222"/>
                </a:solidFill>
                <a:highlight>
                  <a:srgbClr val="FFFFFF"/>
                </a:highlight>
              </a:rPr>
              <a:t>Hive Services:</a:t>
            </a:r>
            <a:endParaRPr sz="1500" b="1">
              <a:solidFill>
                <a:srgbClr val="222222"/>
              </a:solidFill>
              <a:highlight>
                <a:srgbClr val="FFFFFF"/>
              </a:highlight>
            </a:endParaRPr>
          </a:p>
          <a:p>
            <a:pPr marL="457200" lvl="0" indent="-323850" algn="l" rtl="0">
              <a:lnSpc>
                <a:spcPct val="150000"/>
              </a:lnSpc>
              <a:spcBef>
                <a:spcPts val="1600"/>
              </a:spcBef>
              <a:spcAft>
                <a:spcPts val="0"/>
              </a:spcAft>
              <a:buClr>
                <a:srgbClr val="222222"/>
              </a:buClr>
              <a:buSzPts val="1500"/>
              <a:buChar char="●"/>
            </a:pPr>
            <a:r>
              <a:rPr lang="en-GB" sz="1500">
                <a:solidFill>
                  <a:srgbClr val="222222"/>
                </a:solidFill>
                <a:highlight>
                  <a:srgbClr val="FFFFFF"/>
                </a:highlight>
              </a:rPr>
              <a:t>Client interactions with Hive can be performed through Hive Services. If the client wants to perform any query related operations in Hive, it has to communicate through Hive Services.</a:t>
            </a:r>
            <a:endParaRPr sz="1500">
              <a:solidFill>
                <a:srgbClr val="222222"/>
              </a:solidFill>
              <a:highlight>
                <a:srgbClr val="FFFFFF"/>
              </a:highlight>
            </a:endParaRPr>
          </a:p>
          <a:p>
            <a:pPr marL="457200" lvl="0" indent="-323850" algn="l" rtl="0">
              <a:lnSpc>
                <a:spcPct val="150000"/>
              </a:lnSpc>
              <a:spcBef>
                <a:spcPts val="1600"/>
              </a:spcBef>
              <a:spcAft>
                <a:spcPts val="0"/>
              </a:spcAft>
              <a:buClr>
                <a:srgbClr val="222222"/>
              </a:buClr>
              <a:buSzPts val="1500"/>
              <a:buChar char="●"/>
            </a:pPr>
            <a:r>
              <a:rPr lang="en-GB" sz="1500">
                <a:solidFill>
                  <a:srgbClr val="222222"/>
                </a:solidFill>
                <a:highlight>
                  <a:srgbClr val="FFFFFF"/>
                </a:highlight>
              </a:rPr>
              <a:t>Driver present in the Hive services represents the main driver, and it communicates all type of JDBC, ODBC, and other client specific applications. Driver will process those requests from different applications to meta store and field systems for further processing.</a:t>
            </a:r>
            <a:endParaRPr sz="1500">
              <a:solidFill>
                <a:srgbClr val="222222"/>
              </a:solidFill>
              <a:highlight>
                <a:srgbClr val="FFFFFF"/>
              </a:highlight>
            </a:endParaRPr>
          </a:p>
          <a:p>
            <a:pPr marL="457200" lvl="0" indent="0" algn="l" rtl="0">
              <a:lnSpc>
                <a:spcPct val="150000"/>
              </a:lnSpc>
              <a:spcBef>
                <a:spcPts val="1000"/>
              </a:spcBef>
              <a:spcAft>
                <a:spcPts val="0"/>
              </a:spcAft>
              <a:buNone/>
            </a:pPr>
            <a:endParaRPr sz="1500">
              <a:solidFill>
                <a:srgbClr val="22222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4"/>
          <p:cNvSpPr txBox="1">
            <a:spLocks noGrp="1"/>
          </p:cNvSpPr>
          <p:nvPr>
            <p:ph type="body" idx="1"/>
          </p:nvPr>
        </p:nvSpPr>
        <p:spPr>
          <a:xfrm>
            <a:off x="297450" y="619700"/>
            <a:ext cx="8535000" cy="3949200"/>
          </a:xfrm>
          <a:prstGeom prst="rect">
            <a:avLst/>
          </a:prstGeom>
        </p:spPr>
        <p:txBody>
          <a:bodyPr spcFirstLastPara="1" wrap="square" lIns="91425" tIns="91425" rIns="91425" bIns="91425" anchor="t" anchorCtr="0">
            <a:noAutofit/>
          </a:bodyPr>
          <a:lstStyle/>
          <a:p>
            <a:pPr marL="457200" lvl="0" indent="-323850" algn="l" rtl="0">
              <a:lnSpc>
                <a:spcPct val="150000"/>
              </a:lnSpc>
              <a:spcBef>
                <a:spcPts val="1000"/>
              </a:spcBef>
              <a:spcAft>
                <a:spcPts val="0"/>
              </a:spcAft>
              <a:buClr>
                <a:srgbClr val="222222"/>
              </a:buClr>
              <a:buSzPts val="1500"/>
              <a:buChar char="●"/>
            </a:pPr>
            <a:r>
              <a:rPr lang="en-GB" sz="1500">
                <a:solidFill>
                  <a:srgbClr val="222222"/>
                </a:solidFill>
                <a:highlight>
                  <a:srgbClr val="FFFFFF"/>
                </a:highlight>
              </a:rPr>
              <a:t>CLI is the command line interface acts as Hive service for DDL (Data definition Language) operations. All drivers communicate with Hive server and to the main driver in Hive services as shown in above architecture diagram.</a:t>
            </a:r>
            <a:endParaRPr sz="1500" b="1">
              <a:solidFill>
                <a:srgbClr val="222222"/>
              </a:solidFill>
              <a:highlight>
                <a:srgbClr val="FFFFFF"/>
              </a:highlight>
            </a:endParaRPr>
          </a:p>
          <a:p>
            <a:pPr marL="0" lvl="0" indent="0" algn="l" rtl="0">
              <a:lnSpc>
                <a:spcPct val="150000"/>
              </a:lnSpc>
              <a:spcBef>
                <a:spcPts val="1600"/>
              </a:spcBef>
              <a:spcAft>
                <a:spcPts val="0"/>
              </a:spcAft>
              <a:buClr>
                <a:schemeClr val="dk2"/>
              </a:buClr>
              <a:buSzPts val="1100"/>
              <a:buFont typeface="Arial"/>
              <a:buNone/>
            </a:pPr>
            <a:r>
              <a:rPr lang="en-GB" sz="1500" b="1">
                <a:solidFill>
                  <a:srgbClr val="222222"/>
                </a:solidFill>
                <a:highlight>
                  <a:srgbClr val="FFFFFF"/>
                </a:highlight>
              </a:rPr>
              <a:t>Hive Storage and Computing:</a:t>
            </a:r>
            <a:endParaRPr sz="1500" b="1">
              <a:solidFill>
                <a:srgbClr val="222222"/>
              </a:solidFill>
              <a:highlight>
                <a:srgbClr val="FFFFFF"/>
              </a:highlight>
            </a:endParaRPr>
          </a:p>
          <a:p>
            <a:pPr marL="0" lvl="0" indent="0" algn="l" rtl="0">
              <a:lnSpc>
                <a:spcPct val="150000"/>
              </a:lnSpc>
              <a:spcBef>
                <a:spcPts val="1600"/>
              </a:spcBef>
              <a:spcAft>
                <a:spcPts val="0"/>
              </a:spcAft>
              <a:buClr>
                <a:schemeClr val="dk2"/>
              </a:buClr>
              <a:buSzPts val="1100"/>
              <a:buFont typeface="Arial"/>
              <a:buNone/>
            </a:pPr>
            <a:r>
              <a:rPr lang="en-GB" sz="1500">
                <a:solidFill>
                  <a:srgbClr val="222222"/>
                </a:solidFill>
                <a:highlight>
                  <a:srgbClr val="FFFFFF"/>
                </a:highlight>
              </a:rPr>
              <a:t>Hive services such as Meta store, File system, and Job Client in turn communicates with Hive storage and performs the following actions</a:t>
            </a:r>
            <a:endParaRPr sz="1500">
              <a:solidFill>
                <a:srgbClr val="222222"/>
              </a:solidFill>
              <a:highlight>
                <a:srgbClr val="FFFFFF"/>
              </a:highlight>
            </a:endParaRPr>
          </a:p>
          <a:p>
            <a:pPr marL="457200" lvl="0" indent="-323850" algn="l" rtl="0">
              <a:lnSpc>
                <a:spcPct val="150000"/>
              </a:lnSpc>
              <a:spcBef>
                <a:spcPts val="1600"/>
              </a:spcBef>
              <a:spcAft>
                <a:spcPts val="0"/>
              </a:spcAft>
              <a:buClr>
                <a:srgbClr val="222222"/>
              </a:buClr>
              <a:buSzPts val="1500"/>
              <a:buChar char="●"/>
            </a:pPr>
            <a:r>
              <a:rPr lang="en-GB" sz="1500">
                <a:solidFill>
                  <a:srgbClr val="222222"/>
                </a:solidFill>
                <a:highlight>
                  <a:srgbClr val="FFFFFF"/>
                </a:highlight>
              </a:rPr>
              <a:t>Metadata information of tables created in Hive is stored in Hive "Meta storage database".</a:t>
            </a:r>
            <a:endParaRPr sz="1500">
              <a:solidFill>
                <a:srgbClr val="222222"/>
              </a:solidFill>
              <a:highlight>
                <a:srgbClr val="FFFFFF"/>
              </a:highlight>
            </a:endParaRPr>
          </a:p>
          <a:p>
            <a:pPr marL="457200" lvl="0" indent="-323850" algn="l" rtl="0">
              <a:lnSpc>
                <a:spcPct val="150000"/>
              </a:lnSpc>
              <a:spcBef>
                <a:spcPts val="1800"/>
              </a:spcBef>
              <a:spcAft>
                <a:spcPts val="0"/>
              </a:spcAft>
              <a:buClr>
                <a:srgbClr val="222222"/>
              </a:buClr>
              <a:buSzPts val="1500"/>
              <a:buChar char="●"/>
            </a:pPr>
            <a:r>
              <a:rPr lang="en-GB" sz="1500">
                <a:solidFill>
                  <a:srgbClr val="222222"/>
                </a:solidFill>
                <a:highlight>
                  <a:srgbClr val="FFFFFF"/>
                </a:highlight>
              </a:rPr>
              <a:t>Query results and data loaded in the tables are going to be stored in Hadoop cluster on HDFS.</a:t>
            </a:r>
            <a:endParaRPr sz="1500">
              <a:solidFill>
                <a:srgbClr val="222222"/>
              </a:solidFill>
              <a:highlight>
                <a:srgbClr val="FFFFFF"/>
              </a:highlight>
            </a:endParaRPr>
          </a:p>
          <a:p>
            <a:pPr marL="0" lvl="0" indent="0" algn="l" rtl="0">
              <a:lnSpc>
                <a:spcPct val="150000"/>
              </a:lnSpc>
              <a:spcBef>
                <a:spcPts val="1800"/>
              </a:spcBef>
              <a:spcAft>
                <a:spcPts val="1200"/>
              </a:spcAft>
              <a:buNone/>
            </a:pPr>
            <a:endParaRPr sz="1500">
              <a:solidFill>
                <a:srgbClr val="22222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Setting the Environment</a:t>
            </a:r>
            <a:endParaRPr/>
          </a:p>
        </p:txBody>
      </p:sp>
      <p:sp>
        <p:nvSpPr>
          <p:cNvPr id="125" name="Google Shape;125;p25"/>
          <p:cNvSpPr txBox="1">
            <a:spLocks noGrp="1"/>
          </p:cNvSpPr>
          <p:nvPr>
            <p:ph type="body" idx="1"/>
          </p:nvPr>
        </p:nvSpPr>
        <p:spPr>
          <a:xfrm>
            <a:off x="311700" y="1152475"/>
            <a:ext cx="8520600" cy="3668700"/>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Clr>
                <a:schemeClr val="dk2"/>
              </a:buClr>
              <a:buSzPts val="1100"/>
              <a:buFont typeface="Arial"/>
              <a:buNone/>
            </a:pPr>
            <a:r>
              <a:rPr lang="en-GB" sz="1500">
                <a:solidFill>
                  <a:srgbClr val="222222"/>
                </a:solidFill>
              </a:rPr>
              <a:t>The following softwares are  required </a:t>
            </a:r>
            <a:endParaRPr sz="1500">
              <a:solidFill>
                <a:srgbClr val="222222"/>
              </a:solidFill>
            </a:endParaRPr>
          </a:p>
          <a:p>
            <a:pPr marL="0" lvl="0" indent="0" algn="l" rtl="0">
              <a:lnSpc>
                <a:spcPct val="150000"/>
              </a:lnSpc>
              <a:spcBef>
                <a:spcPts val="1200"/>
              </a:spcBef>
              <a:spcAft>
                <a:spcPts val="0"/>
              </a:spcAft>
              <a:buClr>
                <a:schemeClr val="dk2"/>
              </a:buClr>
              <a:buSzPts val="1100"/>
              <a:buFont typeface="Arial"/>
              <a:buNone/>
            </a:pPr>
            <a:r>
              <a:rPr lang="en-GB" sz="1500">
                <a:solidFill>
                  <a:srgbClr val="222222"/>
                </a:solidFill>
              </a:rPr>
              <a:t>• Apache Hadoop</a:t>
            </a:r>
            <a:endParaRPr sz="1500">
              <a:solidFill>
                <a:srgbClr val="222222"/>
              </a:solidFill>
            </a:endParaRPr>
          </a:p>
          <a:p>
            <a:pPr marL="0" lvl="0" indent="0" algn="l" rtl="0">
              <a:lnSpc>
                <a:spcPct val="150000"/>
              </a:lnSpc>
              <a:spcBef>
                <a:spcPts val="1200"/>
              </a:spcBef>
              <a:spcAft>
                <a:spcPts val="0"/>
              </a:spcAft>
              <a:buClr>
                <a:schemeClr val="dk2"/>
              </a:buClr>
              <a:buSzPts val="1100"/>
              <a:buFont typeface="Arial"/>
              <a:buNone/>
            </a:pPr>
            <a:r>
              <a:rPr lang="en-GB" sz="1500">
                <a:solidFill>
                  <a:srgbClr val="222222"/>
                </a:solidFill>
              </a:rPr>
              <a:t>• Apache Hive</a:t>
            </a:r>
            <a:endParaRPr sz="1500">
              <a:solidFill>
                <a:srgbClr val="222222"/>
              </a:solidFill>
            </a:endParaRPr>
          </a:p>
          <a:p>
            <a:pPr marL="0" lvl="0" indent="0" algn="l" rtl="0">
              <a:lnSpc>
                <a:spcPct val="150000"/>
              </a:lnSpc>
              <a:spcBef>
                <a:spcPts val="1200"/>
              </a:spcBef>
              <a:spcAft>
                <a:spcPts val="0"/>
              </a:spcAft>
              <a:buNone/>
            </a:pPr>
            <a:r>
              <a:rPr lang="en-GB" sz="1500">
                <a:solidFill>
                  <a:srgbClr val="222222"/>
                </a:solidFill>
              </a:rPr>
              <a:t>• Java 7</a:t>
            </a:r>
            <a:endParaRPr sz="1500">
              <a:solidFill>
                <a:srgbClr val="222222"/>
              </a:solidFill>
            </a:endParaRPr>
          </a:p>
          <a:p>
            <a:pPr marL="0" lvl="0" indent="0" algn="l" rtl="0">
              <a:lnSpc>
                <a:spcPct val="150000"/>
              </a:lnSpc>
              <a:spcBef>
                <a:spcPts val="1200"/>
              </a:spcBef>
              <a:spcAft>
                <a:spcPts val="1200"/>
              </a:spcAft>
              <a:buNone/>
            </a:pPr>
            <a:endParaRPr sz="1500">
              <a:solidFill>
                <a:srgbClr val="22222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6"/>
          <p:cNvSpPr txBox="1">
            <a:spLocks noGrp="1"/>
          </p:cNvSpPr>
          <p:nvPr>
            <p:ph type="body" idx="1"/>
          </p:nvPr>
        </p:nvSpPr>
        <p:spPr>
          <a:xfrm>
            <a:off x="334625" y="557725"/>
            <a:ext cx="8497800" cy="4011300"/>
          </a:xfrm>
          <a:prstGeom prst="rect">
            <a:avLst/>
          </a:prstGeom>
        </p:spPr>
        <p:txBody>
          <a:bodyPr spcFirstLastPara="1" wrap="square" lIns="91425" tIns="91425" rIns="91425" bIns="91425" anchor="t" anchorCtr="0">
            <a:normAutofit/>
          </a:bodyPr>
          <a:lstStyle/>
          <a:p>
            <a:pPr marL="457200" marR="0" lvl="0" indent="-323850" algn="l" rtl="0">
              <a:lnSpc>
                <a:spcPct val="115000"/>
              </a:lnSpc>
              <a:spcBef>
                <a:spcPts val="0"/>
              </a:spcBef>
              <a:spcAft>
                <a:spcPts val="0"/>
              </a:spcAft>
              <a:buClr>
                <a:schemeClr val="dk2"/>
              </a:buClr>
              <a:buSzPts val="1500"/>
              <a:buChar char="●"/>
            </a:pPr>
            <a:r>
              <a:rPr lang="en-GB" sz="1500">
                <a:solidFill>
                  <a:schemeClr val="dk2"/>
                </a:solidFill>
              </a:rPr>
              <a:t>First, create a directory ( /cdh , for example) and set its permissions to global ( 777 ).</a:t>
            </a:r>
            <a:endParaRPr sz="1500">
              <a:solidFill>
                <a:schemeClr val="dk2"/>
              </a:solidFill>
            </a:endParaRPr>
          </a:p>
          <a:p>
            <a:pPr marL="0" lvl="0" indent="0" algn="l" rtl="0">
              <a:spcBef>
                <a:spcPts val="1200"/>
              </a:spcBef>
              <a:spcAft>
                <a:spcPts val="0"/>
              </a:spcAft>
              <a:buNone/>
            </a:pPr>
            <a:endParaRPr sz="1500">
              <a:solidFill>
                <a:schemeClr val="dk2"/>
              </a:solidFill>
            </a:endParaRPr>
          </a:p>
          <a:p>
            <a:pPr marL="0" lvl="0" indent="0" algn="l" rtl="0">
              <a:spcBef>
                <a:spcPts val="1200"/>
              </a:spcBef>
              <a:spcAft>
                <a:spcPts val="0"/>
              </a:spcAft>
              <a:buNone/>
            </a:pPr>
            <a:endParaRPr sz="1500">
              <a:solidFill>
                <a:schemeClr val="dk2"/>
              </a:solidFill>
            </a:endParaRPr>
          </a:p>
          <a:p>
            <a:pPr marL="0" lvl="0" indent="0" algn="l" rtl="0">
              <a:spcBef>
                <a:spcPts val="1200"/>
              </a:spcBef>
              <a:spcAft>
                <a:spcPts val="0"/>
              </a:spcAft>
              <a:buNone/>
            </a:pPr>
            <a:endParaRPr sz="1500">
              <a:solidFill>
                <a:schemeClr val="dk2"/>
              </a:solidFill>
            </a:endParaRPr>
          </a:p>
          <a:p>
            <a:pPr marL="457200" lvl="0" indent="-323850" algn="l" rtl="0">
              <a:spcBef>
                <a:spcPts val="1200"/>
              </a:spcBef>
              <a:spcAft>
                <a:spcPts val="0"/>
              </a:spcAft>
              <a:buClr>
                <a:schemeClr val="dk2"/>
              </a:buClr>
              <a:buSzPts val="1500"/>
              <a:buChar char="●"/>
            </a:pPr>
            <a:r>
              <a:rPr lang="en-GB" sz="1500">
                <a:solidFill>
                  <a:schemeClr val="dk2"/>
                </a:solidFill>
              </a:rPr>
              <a:t>Download and install the Java 7 tar file.</a:t>
            </a:r>
            <a:endParaRPr sz="1500">
              <a:solidFill>
                <a:schemeClr val="dk2"/>
              </a:solidFill>
            </a:endParaRPr>
          </a:p>
          <a:p>
            <a:pPr marL="0" lvl="0" indent="0" algn="l" rtl="0">
              <a:spcBef>
                <a:spcPts val="1200"/>
              </a:spcBef>
              <a:spcAft>
                <a:spcPts val="0"/>
              </a:spcAft>
              <a:buNone/>
            </a:pPr>
            <a:endParaRPr sz="1500">
              <a:solidFill>
                <a:schemeClr val="dk2"/>
              </a:solidFill>
            </a:endParaRPr>
          </a:p>
          <a:p>
            <a:pPr marL="0" lvl="0" indent="0" algn="l" rtl="0">
              <a:spcBef>
                <a:spcPts val="1200"/>
              </a:spcBef>
              <a:spcAft>
                <a:spcPts val="0"/>
              </a:spcAft>
              <a:buClr>
                <a:schemeClr val="dk2"/>
              </a:buClr>
              <a:buSzPts val="1100"/>
              <a:buFont typeface="Arial"/>
              <a:buNone/>
            </a:pPr>
            <a:endParaRPr sz="1500">
              <a:solidFill>
                <a:schemeClr val="dk2"/>
              </a:solidFill>
            </a:endParaRPr>
          </a:p>
          <a:p>
            <a:pPr marL="457200" marR="0" lvl="0" indent="-323850" algn="l" rtl="0">
              <a:lnSpc>
                <a:spcPct val="115000"/>
              </a:lnSpc>
              <a:spcBef>
                <a:spcPts val="1200"/>
              </a:spcBef>
              <a:spcAft>
                <a:spcPts val="0"/>
              </a:spcAft>
              <a:buClr>
                <a:schemeClr val="dk2"/>
              </a:buClr>
              <a:buSzPts val="1500"/>
              <a:buChar char="●"/>
            </a:pPr>
            <a:r>
              <a:rPr lang="en-GB" sz="1500">
                <a:solidFill>
                  <a:schemeClr val="dk2"/>
                </a:solidFill>
              </a:rPr>
              <a:t>Download the CDH 5.4.7 Hadoop 2.6.0 tar file and extract the file to the /cdh directory.</a:t>
            </a:r>
            <a:endParaRPr sz="1500">
              <a:solidFill>
                <a:schemeClr val="dk2"/>
              </a:solidFill>
            </a:endParaRPr>
          </a:p>
        </p:txBody>
      </p:sp>
      <p:pic>
        <p:nvPicPr>
          <p:cNvPr id="131" name="Google Shape;131;p26"/>
          <p:cNvPicPr preferRelativeResize="0"/>
          <p:nvPr/>
        </p:nvPicPr>
        <p:blipFill>
          <a:blip r:embed="rId3">
            <a:alphaModFix/>
          </a:blip>
          <a:stretch>
            <a:fillRect/>
          </a:stretch>
        </p:blipFill>
        <p:spPr>
          <a:xfrm>
            <a:off x="2668600" y="2692138"/>
            <a:ext cx="3829825" cy="434475"/>
          </a:xfrm>
          <a:prstGeom prst="rect">
            <a:avLst/>
          </a:prstGeom>
          <a:noFill/>
          <a:ln>
            <a:noFill/>
          </a:ln>
        </p:spPr>
      </p:pic>
      <p:pic>
        <p:nvPicPr>
          <p:cNvPr id="132" name="Google Shape;132;p26"/>
          <p:cNvPicPr preferRelativeResize="0"/>
          <p:nvPr/>
        </p:nvPicPr>
        <p:blipFill>
          <a:blip r:embed="rId4">
            <a:alphaModFix/>
          </a:blip>
          <a:stretch>
            <a:fillRect/>
          </a:stretch>
        </p:blipFill>
        <p:spPr>
          <a:xfrm>
            <a:off x="706100" y="4207550"/>
            <a:ext cx="8126324" cy="522600"/>
          </a:xfrm>
          <a:prstGeom prst="rect">
            <a:avLst/>
          </a:prstGeom>
          <a:noFill/>
          <a:ln>
            <a:noFill/>
          </a:ln>
        </p:spPr>
      </p:pic>
      <p:pic>
        <p:nvPicPr>
          <p:cNvPr id="133" name="Google Shape;133;p26"/>
          <p:cNvPicPr preferRelativeResize="0"/>
          <p:nvPr/>
        </p:nvPicPr>
        <p:blipFill>
          <a:blip r:embed="rId5">
            <a:alphaModFix/>
          </a:blip>
          <a:stretch>
            <a:fillRect/>
          </a:stretch>
        </p:blipFill>
        <p:spPr>
          <a:xfrm>
            <a:off x="3553063" y="1176575"/>
            <a:ext cx="2037875" cy="781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body" idx="1"/>
          </p:nvPr>
        </p:nvSpPr>
        <p:spPr>
          <a:xfrm>
            <a:off x="322250" y="582525"/>
            <a:ext cx="8510100" cy="39864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rgbClr val="222222"/>
              </a:buClr>
              <a:buSzPts val="1500"/>
              <a:buChar char="●"/>
            </a:pPr>
            <a:r>
              <a:rPr lang="en-GB" sz="1500">
                <a:solidFill>
                  <a:srgbClr val="222222"/>
                </a:solidFill>
              </a:rPr>
              <a:t>Create symlinks for the Hadoop bin and conf directories. Symlinks are required because the CDH distributions can vary slightly with version and some directory and file references are preconfigured. For example, the configuration directory is expected to be $HADOOP_HOME/conf and the directory with the runnable scripts is expected to be $HADOOP_HOME/bin</a:t>
            </a:r>
            <a:endParaRPr sz="1500">
              <a:solidFill>
                <a:srgbClr val="222222"/>
              </a:solidFill>
            </a:endParaRPr>
          </a:p>
          <a:p>
            <a:pPr marL="0" lvl="0" indent="0" algn="l" rtl="0">
              <a:spcBef>
                <a:spcPts val="1200"/>
              </a:spcBef>
              <a:spcAft>
                <a:spcPts val="0"/>
              </a:spcAft>
              <a:buNone/>
            </a:pPr>
            <a:endParaRPr sz="1500">
              <a:solidFill>
                <a:srgbClr val="222222"/>
              </a:solidFill>
            </a:endParaRPr>
          </a:p>
          <a:p>
            <a:pPr marL="0" lvl="0" indent="0" algn="l" rtl="0">
              <a:spcBef>
                <a:spcPts val="1200"/>
              </a:spcBef>
              <a:spcAft>
                <a:spcPts val="0"/>
              </a:spcAft>
              <a:buNone/>
            </a:pPr>
            <a:endParaRPr sz="1500">
              <a:solidFill>
                <a:srgbClr val="222222"/>
              </a:solidFill>
            </a:endParaRPr>
          </a:p>
          <a:p>
            <a:pPr marL="0" lvl="0" indent="0" algn="l" rtl="0">
              <a:spcBef>
                <a:spcPts val="1200"/>
              </a:spcBef>
              <a:spcAft>
                <a:spcPts val="0"/>
              </a:spcAft>
              <a:buNone/>
            </a:pPr>
            <a:endParaRPr sz="1500">
              <a:solidFill>
                <a:srgbClr val="222222"/>
              </a:solidFill>
            </a:endParaRPr>
          </a:p>
          <a:p>
            <a:pPr marL="457200" lvl="0" indent="-323850" algn="l" rtl="0">
              <a:spcBef>
                <a:spcPts val="1200"/>
              </a:spcBef>
              <a:spcAft>
                <a:spcPts val="0"/>
              </a:spcAft>
              <a:buClr>
                <a:srgbClr val="222222"/>
              </a:buClr>
              <a:buSzPts val="1500"/>
              <a:buChar char="●"/>
            </a:pPr>
            <a:r>
              <a:rPr lang="en-GB" sz="1500">
                <a:solidFill>
                  <a:srgbClr val="222222"/>
                </a:solidFill>
              </a:rPr>
              <a:t>Download and extract the Apache Hive tar file .</a:t>
            </a:r>
            <a:endParaRPr sz="1500">
              <a:solidFill>
                <a:srgbClr val="222222"/>
              </a:solidFill>
            </a:endParaRPr>
          </a:p>
          <a:p>
            <a:pPr marL="0" lvl="0" indent="0" algn="l" rtl="0">
              <a:spcBef>
                <a:spcPts val="1200"/>
              </a:spcBef>
              <a:spcAft>
                <a:spcPts val="1200"/>
              </a:spcAft>
              <a:buNone/>
            </a:pPr>
            <a:endParaRPr>
              <a:solidFill>
                <a:srgbClr val="222222"/>
              </a:solidFill>
            </a:endParaRPr>
          </a:p>
        </p:txBody>
      </p:sp>
      <p:pic>
        <p:nvPicPr>
          <p:cNvPr id="139" name="Google Shape;139;p27"/>
          <p:cNvPicPr preferRelativeResize="0"/>
          <p:nvPr/>
        </p:nvPicPr>
        <p:blipFill>
          <a:blip r:embed="rId3">
            <a:alphaModFix/>
          </a:blip>
          <a:stretch>
            <a:fillRect/>
          </a:stretch>
        </p:blipFill>
        <p:spPr>
          <a:xfrm>
            <a:off x="474675" y="1946900"/>
            <a:ext cx="8510100" cy="723996"/>
          </a:xfrm>
          <a:prstGeom prst="rect">
            <a:avLst/>
          </a:prstGeom>
          <a:noFill/>
          <a:ln>
            <a:noFill/>
          </a:ln>
        </p:spPr>
      </p:pic>
      <p:pic>
        <p:nvPicPr>
          <p:cNvPr id="140" name="Google Shape;140;p27"/>
          <p:cNvPicPr preferRelativeResize="0"/>
          <p:nvPr/>
        </p:nvPicPr>
        <p:blipFill>
          <a:blip r:embed="rId4">
            <a:alphaModFix/>
          </a:blip>
          <a:stretch>
            <a:fillRect/>
          </a:stretch>
        </p:blipFill>
        <p:spPr>
          <a:xfrm>
            <a:off x="1202900" y="3734275"/>
            <a:ext cx="7053651" cy="430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type="body" idx="1"/>
          </p:nvPr>
        </p:nvSpPr>
        <p:spPr>
          <a:xfrm>
            <a:off x="309850" y="545325"/>
            <a:ext cx="8522400" cy="43875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0"/>
              </a:spcBef>
              <a:spcAft>
                <a:spcPts val="0"/>
              </a:spcAft>
              <a:buClr>
                <a:srgbClr val="222222"/>
              </a:buClr>
              <a:buSzPts val="1500"/>
              <a:buChar char="●"/>
            </a:pPr>
            <a:r>
              <a:rPr lang="en-GB" sz="1500">
                <a:solidFill>
                  <a:srgbClr val="222222"/>
                </a:solidFill>
              </a:rPr>
              <a:t>Set the following environment variables for Hadoop, Hive, and Java in the bash shell. This section installed Apache Hadoop and Apache Hive and set the environment variables .</a:t>
            </a:r>
            <a:endParaRPr sz="1500">
              <a:solidFill>
                <a:srgbClr val="222222"/>
              </a:solidFill>
            </a:endParaRPr>
          </a:p>
        </p:txBody>
      </p:sp>
      <p:pic>
        <p:nvPicPr>
          <p:cNvPr id="146" name="Google Shape;146;p28"/>
          <p:cNvPicPr preferRelativeResize="0"/>
          <p:nvPr/>
        </p:nvPicPr>
        <p:blipFill rotWithShape="1">
          <a:blip r:embed="rId3">
            <a:alphaModFix/>
          </a:blip>
          <a:srcRect t="5210" b="-5210"/>
          <a:stretch/>
        </p:blipFill>
        <p:spPr>
          <a:xfrm>
            <a:off x="1123375" y="1471801"/>
            <a:ext cx="6697000" cy="3327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Hive Queries</a:t>
            </a:r>
            <a:endParaRPr/>
          </a:p>
        </p:txBody>
      </p:sp>
      <p:sp>
        <p:nvSpPr>
          <p:cNvPr id="152" name="Google Shape;152;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rgbClr val="222222"/>
              </a:buClr>
              <a:buSzPts val="1500"/>
              <a:buChar char="●"/>
            </a:pPr>
            <a:r>
              <a:rPr lang="en-GB" sz="1500">
                <a:solidFill>
                  <a:srgbClr val="222222"/>
                </a:solidFill>
                <a:highlight>
                  <a:srgbClr val="FFFFFF"/>
                </a:highlight>
              </a:rPr>
              <a:t>Using Apache Hive queries, you can query distributed data storage including Hadoop data.</a:t>
            </a:r>
            <a:endParaRPr sz="1500">
              <a:solidFill>
                <a:srgbClr val="222222"/>
              </a:solidFill>
              <a:highlight>
                <a:srgbClr val="FFFFFF"/>
              </a:highlight>
            </a:endParaRPr>
          </a:p>
          <a:p>
            <a:pPr marL="457200" lvl="0" indent="-323850" algn="l" rtl="0">
              <a:lnSpc>
                <a:spcPct val="150000"/>
              </a:lnSpc>
              <a:spcBef>
                <a:spcPts val="1600"/>
              </a:spcBef>
              <a:spcAft>
                <a:spcPts val="0"/>
              </a:spcAft>
              <a:buClr>
                <a:srgbClr val="222222"/>
              </a:buClr>
              <a:buSzPts val="1500"/>
              <a:buChar char="●"/>
            </a:pPr>
            <a:r>
              <a:rPr lang="en-GB" sz="1500">
                <a:solidFill>
                  <a:srgbClr val="222222"/>
                </a:solidFill>
                <a:highlight>
                  <a:srgbClr val="FFFFFF"/>
                </a:highlight>
              </a:rPr>
              <a:t>Hive supports ANSI SQL and atomic, consistent, isolated, and durable (ACID) transactions. For updating data, you can use the MERGE statement, which now also meets ACID standards. Materialized views optimize queries based on access patterns. Hive supports tables up to 300PB in Optimized Row Columnar (ORC) format. Other file formats are also supported.</a:t>
            </a:r>
            <a:endParaRPr sz="1500">
              <a:solidFill>
                <a:srgbClr val="222222"/>
              </a:solidFill>
              <a:highlight>
                <a:srgbClr val="FFFFFF"/>
              </a:highlight>
            </a:endParaRPr>
          </a:p>
          <a:p>
            <a:pPr marL="457200" lvl="0" indent="-323850" algn="l" rtl="0">
              <a:lnSpc>
                <a:spcPct val="150000"/>
              </a:lnSpc>
              <a:spcBef>
                <a:spcPts val="1000"/>
              </a:spcBef>
              <a:spcAft>
                <a:spcPts val="0"/>
              </a:spcAft>
              <a:buClr>
                <a:srgbClr val="222222"/>
              </a:buClr>
              <a:buSzPts val="1500"/>
              <a:buChar char="●"/>
            </a:pPr>
            <a:r>
              <a:rPr lang="en-GB" sz="1500">
                <a:solidFill>
                  <a:srgbClr val="222222"/>
                </a:solidFill>
                <a:highlight>
                  <a:srgbClr val="FFFFFF"/>
                </a:highlight>
              </a:rPr>
              <a:t>You can create tables that resemble those in a traditional relational database. </a:t>
            </a:r>
            <a:endParaRPr sz="1500">
              <a:solidFill>
                <a:srgbClr val="22222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0"/>
          <p:cNvSpPr txBox="1">
            <a:spLocks noGrp="1"/>
          </p:cNvSpPr>
          <p:nvPr>
            <p:ph type="body" idx="1"/>
          </p:nvPr>
        </p:nvSpPr>
        <p:spPr>
          <a:xfrm>
            <a:off x="334625" y="681675"/>
            <a:ext cx="8497800" cy="38871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rgbClr val="222222"/>
              </a:buClr>
              <a:buSzPts val="1500"/>
              <a:buChar char="●"/>
            </a:pPr>
            <a:r>
              <a:rPr lang="en-GB" sz="1500">
                <a:solidFill>
                  <a:srgbClr val="222222"/>
                </a:solidFill>
                <a:highlight>
                  <a:srgbClr val="FFFFFF"/>
                </a:highlight>
              </a:rPr>
              <a:t>You use familiar insert, update, delete, and merge SQL statements to query table data.</a:t>
            </a:r>
            <a:endParaRPr sz="1500">
              <a:solidFill>
                <a:srgbClr val="222222"/>
              </a:solidFill>
              <a:highlight>
                <a:srgbClr val="FFFFFF"/>
              </a:highlight>
            </a:endParaRPr>
          </a:p>
          <a:p>
            <a:pPr marL="457200" marR="0" lvl="0" indent="-323850" algn="l" rtl="0">
              <a:lnSpc>
                <a:spcPct val="150000"/>
              </a:lnSpc>
              <a:spcBef>
                <a:spcPts val="1600"/>
              </a:spcBef>
              <a:spcAft>
                <a:spcPts val="0"/>
              </a:spcAft>
              <a:buClr>
                <a:srgbClr val="222222"/>
              </a:buClr>
              <a:buSzPts val="1500"/>
              <a:buChar char="●"/>
            </a:pPr>
            <a:r>
              <a:rPr lang="en-GB" sz="1500">
                <a:solidFill>
                  <a:srgbClr val="222222"/>
                </a:solidFill>
                <a:highlight>
                  <a:srgbClr val="FFFFFF"/>
                </a:highlight>
              </a:rPr>
              <a:t>The insert statement writes data to tables. Update and delete statements modify and delete values already written to Hive. The merge statement streamlines updates, deletes, and changes data capture operations by drawing on co-existing tables.</a:t>
            </a:r>
            <a:endParaRPr sz="1500">
              <a:solidFill>
                <a:srgbClr val="222222"/>
              </a:solidFill>
              <a:highlight>
                <a:srgbClr val="FFFFFF"/>
              </a:highlight>
            </a:endParaRPr>
          </a:p>
          <a:p>
            <a:pPr marL="457200" marR="0" lvl="0" indent="-323850" algn="l" rtl="0">
              <a:lnSpc>
                <a:spcPct val="150000"/>
              </a:lnSpc>
              <a:spcBef>
                <a:spcPts val="1600"/>
              </a:spcBef>
              <a:spcAft>
                <a:spcPts val="1600"/>
              </a:spcAft>
              <a:buClr>
                <a:srgbClr val="222222"/>
              </a:buClr>
              <a:buSzPts val="1500"/>
              <a:buChar char="●"/>
            </a:pPr>
            <a:r>
              <a:rPr lang="en-GB" sz="1500">
                <a:solidFill>
                  <a:srgbClr val="222222"/>
                </a:solidFill>
                <a:highlight>
                  <a:srgbClr val="FFFFFF"/>
                </a:highlight>
              </a:rPr>
              <a:t>These statements support auto-commit that treats each statement as a separate transaction and commits it after the SQL statement is executed.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en-GB"/>
              <a:t>Simple Selects – Selecting columns</a:t>
            </a:r>
            <a:endParaRPr/>
          </a:p>
          <a:p>
            <a:pPr marL="0" marR="0" lvl="0" indent="0" algn="l" rtl="0">
              <a:lnSpc>
                <a:spcPct val="100000"/>
              </a:lnSpc>
              <a:spcBef>
                <a:spcPts val="0"/>
              </a:spcBef>
              <a:spcAft>
                <a:spcPts val="0"/>
              </a:spcAft>
              <a:buNone/>
            </a:pPr>
            <a:endParaRPr/>
          </a:p>
        </p:txBody>
      </p:sp>
      <p:sp>
        <p:nvSpPr>
          <p:cNvPr id="163" name="Google Shape;163;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lnSpc>
                <a:spcPct val="150000"/>
              </a:lnSpc>
              <a:spcBef>
                <a:spcPts val="1000"/>
              </a:spcBef>
              <a:spcAft>
                <a:spcPts val="0"/>
              </a:spcAft>
              <a:buNone/>
            </a:pPr>
            <a:r>
              <a:rPr lang="en-GB" sz="1500">
                <a:solidFill>
                  <a:schemeClr val="dk2"/>
                </a:solidFill>
                <a:highlight>
                  <a:srgbClr val="FFFFFF"/>
                </a:highlight>
              </a:rPr>
              <a:t>In Hive, querying data is performed by a SELECT statement. A select statement has 6 key components;</a:t>
            </a:r>
            <a:endParaRPr sz="1500">
              <a:solidFill>
                <a:schemeClr val="dk2"/>
              </a:solidFill>
              <a:highlight>
                <a:srgbClr val="FFFFFF"/>
              </a:highlight>
            </a:endParaRPr>
          </a:p>
          <a:p>
            <a:pPr marL="457200" lvl="0" indent="-323850" algn="l" rtl="0">
              <a:lnSpc>
                <a:spcPct val="150000"/>
              </a:lnSpc>
              <a:spcBef>
                <a:spcPts val="1600"/>
              </a:spcBef>
              <a:spcAft>
                <a:spcPts val="0"/>
              </a:spcAft>
              <a:buClr>
                <a:schemeClr val="dk2"/>
              </a:buClr>
              <a:buSzPts val="1500"/>
              <a:buFont typeface="Source Sans Pro"/>
              <a:buChar char="●"/>
            </a:pPr>
            <a:r>
              <a:rPr lang="en-GB" sz="1500">
                <a:solidFill>
                  <a:schemeClr val="dk2"/>
                </a:solidFill>
                <a:highlight>
                  <a:srgbClr val="FFFFFF"/>
                </a:highlight>
              </a:rPr>
              <a:t>SELECT column names</a:t>
            </a:r>
            <a:endParaRPr sz="1500">
              <a:solidFill>
                <a:schemeClr val="dk2"/>
              </a:solidFill>
              <a:highlight>
                <a:srgbClr val="FFFFFF"/>
              </a:highlight>
            </a:endParaRPr>
          </a:p>
          <a:p>
            <a:pPr marL="457200" lvl="0" indent="-323850" algn="l" rtl="0">
              <a:lnSpc>
                <a:spcPct val="150000"/>
              </a:lnSpc>
              <a:spcBef>
                <a:spcPts val="1000"/>
              </a:spcBef>
              <a:spcAft>
                <a:spcPts val="0"/>
              </a:spcAft>
              <a:buClr>
                <a:schemeClr val="dk2"/>
              </a:buClr>
              <a:buSzPts val="1500"/>
              <a:buFont typeface="Source Sans Pro"/>
              <a:buChar char="●"/>
            </a:pPr>
            <a:r>
              <a:rPr lang="en-GB" sz="1500">
                <a:solidFill>
                  <a:schemeClr val="dk2"/>
                </a:solidFill>
                <a:highlight>
                  <a:srgbClr val="FFFFFF"/>
                </a:highlight>
              </a:rPr>
              <a:t>FROM table-name</a:t>
            </a:r>
            <a:endParaRPr sz="1500">
              <a:solidFill>
                <a:schemeClr val="dk2"/>
              </a:solidFill>
              <a:highlight>
                <a:srgbClr val="FFFFFF"/>
              </a:highlight>
            </a:endParaRPr>
          </a:p>
          <a:p>
            <a:pPr marL="457200" lvl="0" indent="-323850" algn="l" rtl="0">
              <a:lnSpc>
                <a:spcPct val="150000"/>
              </a:lnSpc>
              <a:spcBef>
                <a:spcPts val="1000"/>
              </a:spcBef>
              <a:spcAft>
                <a:spcPts val="0"/>
              </a:spcAft>
              <a:buClr>
                <a:schemeClr val="dk2"/>
              </a:buClr>
              <a:buSzPts val="1500"/>
              <a:buFont typeface="Source Sans Pro"/>
              <a:buChar char="●"/>
            </a:pPr>
            <a:r>
              <a:rPr lang="en-GB" sz="1500">
                <a:solidFill>
                  <a:schemeClr val="dk2"/>
                </a:solidFill>
                <a:highlight>
                  <a:srgbClr val="FFFFFF"/>
                </a:highlight>
              </a:rPr>
              <a:t>GROUP BY column names</a:t>
            </a:r>
            <a:endParaRPr sz="1500">
              <a:solidFill>
                <a:schemeClr val="dk2"/>
              </a:solidFill>
              <a:highlight>
                <a:srgbClr val="FFFFFF"/>
              </a:highlight>
            </a:endParaRPr>
          </a:p>
          <a:p>
            <a:pPr marL="457200" lvl="0" indent="-323850" algn="l" rtl="0">
              <a:lnSpc>
                <a:spcPct val="150000"/>
              </a:lnSpc>
              <a:spcBef>
                <a:spcPts val="1000"/>
              </a:spcBef>
              <a:spcAft>
                <a:spcPts val="0"/>
              </a:spcAft>
              <a:buClr>
                <a:schemeClr val="dk2"/>
              </a:buClr>
              <a:buSzPts val="1500"/>
              <a:buFont typeface="Source Sans Pro"/>
              <a:buChar char="●"/>
            </a:pPr>
            <a:r>
              <a:rPr lang="en-GB" sz="1500">
                <a:solidFill>
                  <a:schemeClr val="dk2"/>
                </a:solidFill>
                <a:highlight>
                  <a:srgbClr val="FFFFFF"/>
                </a:highlight>
              </a:rPr>
              <a:t>WHERE conditions</a:t>
            </a:r>
            <a:endParaRPr sz="1500">
              <a:solidFill>
                <a:schemeClr val="dk2"/>
              </a:solidFill>
              <a:highlight>
                <a:srgbClr val="FFFFFF"/>
              </a:highlight>
            </a:endParaRPr>
          </a:p>
          <a:p>
            <a:pPr marL="457200" lvl="0" indent="-323850" algn="l" rtl="0">
              <a:lnSpc>
                <a:spcPct val="150000"/>
              </a:lnSpc>
              <a:spcBef>
                <a:spcPts val="1000"/>
              </a:spcBef>
              <a:spcAft>
                <a:spcPts val="0"/>
              </a:spcAft>
              <a:buClr>
                <a:schemeClr val="dk2"/>
              </a:buClr>
              <a:buSzPts val="1500"/>
              <a:buFont typeface="Source Sans Pro"/>
              <a:buChar char="●"/>
            </a:pPr>
            <a:r>
              <a:rPr lang="en-GB" sz="1500">
                <a:solidFill>
                  <a:schemeClr val="dk2"/>
                </a:solidFill>
                <a:highlight>
                  <a:srgbClr val="FFFFFF"/>
                </a:highlight>
              </a:rPr>
              <a:t>HAVING conditions</a:t>
            </a:r>
            <a:endParaRPr sz="1500">
              <a:solidFill>
                <a:schemeClr val="dk2"/>
              </a:solidFill>
              <a:highlight>
                <a:srgbClr val="FFFFFF"/>
              </a:highlight>
            </a:endParaRPr>
          </a:p>
          <a:p>
            <a:pPr marL="457200" lvl="0" indent="-323850" algn="l" rtl="0">
              <a:lnSpc>
                <a:spcPct val="150000"/>
              </a:lnSpc>
              <a:spcBef>
                <a:spcPts val="1000"/>
              </a:spcBef>
              <a:spcAft>
                <a:spcPts val="1600"/>
              </a:spcAft>
              <a:buClr>
                <a:schemeClr val="dk2"/>
              </a:buClr>
              <a:buSzPts val="1500"/>
              <a:buFont typeface="Source Sans Pro"/>
              <a:buChar char="●"/>
            </a:pPr>
            <a:r>
              <a:rPr lang="en-GB" sz="1500">
                <a:solidFill>
                  <a:schemeClr val="dk2"/>
                </a:solidFill>
                <a:highlight>
                  <a:srgbClr val="FFFFFF"/>
                </a:highlight>
              </a:rPr>
              <a:t>ORDER by column names</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CONTENTS</a:t>
            </a:r>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1000"/>
              </a:spcBef>
              <a:spcAft>
                <a:spcPts val="0"/>
              </a:spcAft>
              <a:buClr>
                <a:schemeClr val="dk2"/>
              </a:buClr>
              <a:buSzPts val="1800"/>
              <a:buChar char="●"/>
            </a:pPr>
            <a:r>
              <a:rPr lang="en-GB">
                <a:solidFill>
                  <a:schemeClr val="dk2"/>
                </a:solidFill>
              </a:rPr>
              <a:t>Introduction to Hive</a:t>
            </a:r>
            <a:endParaRPr>
              <a:solidFill>
                <a:schemeClr val="dk2"/>
              </a:solidFill>
            </a:endParaRPr>
          </a:p>
          <a:p>
            <a:pPr marL="457200" lvl="0" indent="-342900" algn="l" rtl="0">
              <a:lnSpc>
                <a:spcPct val="150000"/>
              </a:lnSpc>
              <a:spcBef>
                <a:spcPts val="1200"/>
              </a:spcBef>
              <a:spcAft>
                <a:spcPts val="0"/>
              </a:spcAft>
              <a:buClr>
                <a:schemeClr val="dk2"/>
              </a:buClr>
              <a:buSzPts val="1800"/>
              <a:buChar char="●"/>
            </a:pPr>
            <a:r>
              <a:rPr lang="en-GB">
                <a:solidFill>
                  <a:schemeClr val="dk2"/>
                </a:solidFill>
              </a:rPr>
              <a:t>Basic Hive Queries</a:t>
            </a:r>
            <a:endParaRPr>
              <a:solidFill>
                <a:schemeClr val="dk2"/>
              </a:solidFill>
            </a:endParaRPr>
          </a:p>
          <a:p>
            <a:pPr marL="457200" lvl="0" indent="-342900" algn="l" rtl="0">
              <a:lnSpc>
                <a:spcPct val="150000"/>
              </a:lnSpc>
              <a:spcBef>
                <a:spcPts val="1000"/>
              </a:spcBef>
              <a:spcAft>
                <a:spcPts val="1200"/>
              </a:spcAft>
              <a:buClr>
                <a:schemeClr val="dk2"/>
              </a:buClr>
              <a:buSzPts val="1800"/>
              <a:buChar char="●"/>
            </a:pPr>
            <a:r>
              <a:rPr lang="en-GB">
                <a:solidFill>
                  <a:schemeClr val="dk2"/>
                </a:solidFill>
              </a:rPr>
              <a:t>Hive Commands</a:t>
            </a:r>
            <a:endParaRPr>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2"/>
          <p:cNvSpPr txBox="1">
            <a:spLocks noGrp="1"/>
          </p:cNvSpPr>
          <p:nvPr>
            <p:ph type="body" idx="1"/>
          </p:nvPr>
        </p:nvSpPr>
        <p:spPr>
          <a:xfrm>
            <a:off x="297450" y="607300"/>
            <a:ext cx="8535000" cy="39615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rgbClr val="222222"/>
              </a:buClr>
              <a:buSzPts val="1500"/>
              <a:buChar char="●"/>
            </a:pPr>
            <a:r>
              <a:rPr lang="en-GB" sz="1500">
                <a:solidFill>
                  <a:srgbClr val="222222"/>
                </a:solidFill>
                <a:highlight>
                  <a:srgbClr val="FFFFFF"/>
                </a:highlight>
              </a:rPr>
              <a:t>In practice, very few queries will have all of these clauses in them simplifying many queries. On the other hand, conditions in the WHERE clause can be very complex and if you need to JOIN two or more tables together then more clauses (JOIN and ON) are needed.</a:t>
            </a:r>
            <a:endParaRPr sz="1500">
              <a:solidFill>
                <a:srgbClr val="222222"/>
              </a:solidFill>
              <a:highlight>
                <a:srgbClr val="FFFFFF"/>
              </a:highlight>
            </a:endParaRPr>
          </a:p>
          <a:p>
            <a:pPr marL="457200" marR="0" lvl="0" indent="-323850" algn="l" rtl="0">
              <a:lnSpc>
                <a:spcPct val="150000"/>
              </a:lnSpc>
              <a:spcBef>
                <a:spcPts val="1600"/>
              </a:spcBef>
              <a:spcAft>
                <a:spcPts val="0"/>
              </a:spcAft>
              <a:buClr>
                <a:srgbClr val="222222"/>
              </a:buClr>
              <a:buSzPts val="1500"/>
              <a:buChar char="●"/>
            </a:pPr>
            <a:r>
              <a:rPr lang="en-GB" sz="1500">
                <a:solidFill>
                  <a:srgbClr val="222222"/>
                </a:solidFill>
                <a:highlight>
                  <a:srgbClr val="FFFFFF"/>
                </a:highlight>
              </a:rPr>
              <a:t>HQL is not case sensitive. </a:t>
            </a:r>
            <a:endParaRPr sz="1500">
              <a:solidFill>
                <a:srgbClr val="222222"/>
              </a:solidFill>
              <a:highlight>
                <a:srgbClr val="FFFFFF"/>
              </a:highlight>
            </a:endParaRPr>
          </a:p>
          <a:p>
            <a:pPr marL="457200" marR="0" lvl="0" indent="-323850" algn="l" rtl="0">
              <a:lnSpc>
                <a:spcPct val="150000"/>
              </a:lnSpc>
              <a:spcBef>
                <a:spcPts val="1600"/>
              </a:spcBef>
              <a:spcAft>
                <a:spcPts val="1600"/>
              </a:spcAft>
              <a:buClr>
                <a:srgbClr val="222222"/>
              </a:buClr>
              <a:buSzPts val="1500"/>
              <a:buChar char="●"/>
            </a:pPr>
            <a:r>
              <a:rPr lang="en-GB" sz="1500">
                <a:solidFill>
                  <a:srgbClr val="222222"/>
                </a:solidFill>
                <a:highlight>
                  <a:srgbClr val="FFFFFF"/>
                </a:highlight>
              </a:rPr>
              <a:t>Neither do you need to write each clause on a new line, but it is often clearer to do so for all but the simplest of queries.</a:t>
            </a:r>
            <a:endParaRPr sz="15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3"/>
          <p:cNvSpPr txBox="1">
            <a:spLocks noGrp="1"/>
          </p:cNvSpPr>
          <p:nvPr>
            <p:ph type="body" idx="1"/>
          </p:nvPr>
        </p:nvSpPr>
        <p:spPr>
          <a:xfrm>
            <a:off x="347025" y="594900"/>
            <a:ext cx="8485200" cy="39741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rgbClr val="222222"/>
              </a:buClr>
              <a:buSzPts val="1500"/>
              <a:buChar char="●"/>
            </a:pPr>
            <a:r>
              <a:rPr lang="en-GB" sz="1500">
                <a:solidFill>
                  <a:srgbClr val="222222"/>
                </a:solidFill>
                <a:highlight>
                  <a:srgbClr val="FFFFFF"/>
                </a:highlight>
              </a:rPr>
              <a:t>Amongst all the hive queries, the simplest query is effectively one which returns the contents of the whole table.</a:t>
            </a:r>
            <a:endParaRPr sz="1500">
              <a:solidFill>
                <a:srgbClr val="222222"/>
              </a:solidFill>
              <a:highlight>
                <a:srgbClr val="FFFFFF"/>
              </a:highlight>
            </a:endParaRPr>
          </a:p>
          <a:p>
            <a:pPr marL="0" marR="0" lvl="0" indent="0" algn="l" rtl="0">
              <a:lnSpc>
                <a:spcPct val="150000"/>
              </a:lnSpc>
              <a:spcBef>
                <a:spcPts val="1600"/>
              </a:spcBef>
              <a:spcAft>
                <a:spcPts val="0"/>
              </a:spcAft>
              <a:buNone/>
            </a:pPr>
            <a:endParaRPr sz="1500">
              <a:solidFill>
                <a:srgbClr val="222222"/>
              </a:solidFill>
              <a:highlight>
                <a:srgbClr val="FFFFFF"/>
              </a:highlight>
            </a:endParaRPr>
          </a:p>
          <a:p>
            <a:pPr marL="0" marR="0" lvl="0" indent="0" algn="l" rtl="0">
              <a:lnSpc>
                <a:spcPct val="150000"/>
              </a:lnSpc>
              <a:spcBef>
                <a:spcPts val="1600"/>
              </a:spcBef>
              <a:spcAft>
                <a:spcPts val="0"/>
              </a:spcAft>
              <a:buNone/>
            </a:pPr>
            <a:endParaRPr sz="1500">
              <a:solidFill>
                <a:srgbClr val="222222"/>
              </a:solidFill>
              <a:highlight>
                <a:srgbClr val="FFFFFF"/>
              </a:highlight>
            </a:endParaRPr>
          </a:p>
          <a:p>
            <a:pPr marL="457200" marR="0" lvl="0" indent="-323850" algn="l" rtl="0">
              <a:lnSpc>
                <a:spcPct val="150000"/>
              </a:lnSpc>
              <a:spcBef>
                <a:spcPts val="1600"/>
              </a:spcBef>
              <a:spcAft>
                <a:spcPts val="0"/>
              </a:spcAft>
              <a:buClr>
                <a:srgbClr val="222222"/>
              </a:buClr>
              <a:buSzPts val="1500"/>
              <a:buChar char="●"/>
            </a:pPr>
            <a:r>
              <a:rPr lang="en-GB" sz="1500">
                <a:solidFill>
                  <a:srgbClr val="222222"/>
                </a:solidFill>
                <a:highlight>
                  <a:srgbClr val="FFFFFF"/>
                </a:highlight>
              </a:rPr>
              <a:t>It is more efficient to explicitly list the column names that you want to be returned.</a:t>
            </a:r>
            <a:endParaRPr sz="1500">
              <a:solidFill>
                <a:srgbClr val="222222"/>
              </a:solidFill>
              <a:highlight>
                <a:srgbClr val="FFFFFF"/>
              </a:highlight>
            </a:endParaRPr>
          </a:p>
          <a:p>
            <a:pPr marL="0" marR="0" lvl="0" indent="0" algn="l" rtl="0">
              <a:lnSpc>
                <a:spcPct val="150000"/>
              </a:lnSpc>
              <a:spcBef>
                <a:spcPts val="1600"/>
              </a:spcBef>
              <a:spcAft>
                <a:spcPts val="0"/>
              </a:spcAft>
              <a:buNone/>
            </a:pPr>
            <a:endParaRPr sz="1500">
              <a:solidFill>
                <a:srgbClr val="222222"/>
              </a:solidFill>
              <a:highlight>
                <a:srgbClr val="FFFFFF"/>
              </a:highlight>
            </a:endParaRPr>
          </a:p>
          <a:p>
            <a:pPr marL="0" marR="0" lvl="0" indent="0" algn="l" rtl="0">
              <a:lnSpc>
                <a:spcPct val="150000"/>
              </a:lnSpc>
              <a:spcBef>
                <a:spcPts val="1600"/>
              </a:spcBef>
              <a:spcAft>
                <a:spcPts val="1600"/>
              </a:spcAft>
              <a:buNone/>
            </a:pPr>
            <a:endParaRPr sz="1500">
              <a:solidFill>
                <a:srgbClr val="222222"/>
              </a:solidFill>
              <a:highlight>
                <a:srgbClr val="FFFFFF"/>
              </a:highlight>
            </a:endParaRPr>
          </a:p>
        </p:txBody>
      </p:sp>
      <p:pic>
        <p:nvPicPr>
          <p:cNvPr id="174" name="Google Shape;174;p33"/>
          <p:cNvPicPr preferRelativeResize="0"/>
          <p:nvPr/>
        </p:nvPicPr>
        <p:blipFill rotWithShape="1">
          <a:blip r:embed="rId3">
            <a:alphaModFix/>
          </a:blip>
          <a:srcRect r="6112"/>
          <a:stretch/>
        </p:blipFill>
        <p:spPr>
          <a:xfrm>
            <a:off x="855749" y="1437700"/>
            <a:ext cx="7839625" cy="1134050"/>
          </a:xfrm>
          <a:prstGeom prst="rect">
            <a:avLst/>
          </a:prstGeom>
          <a:noFill/>
          <a:ln>
            <a:noFill/>
          </a:ln>
        </p:spPr>
      </p:pic>
      <p:pic>
        <p:nvPicPr>
          <p:cNvPr id="175" name="Google Shape;175;p33"/>
          <p:cNvPicPr preferRelativeResize="0"/>
          <p:nvPr/>
        </p:nvPicPr>
        <p:blipFill>
          <a:blip r:embed="rId4">
            <a:alphaModFix/>
          </a:blip>
          <a:stretch>
            <a:fillRect/>
          </a:stretch>
        </p:blipFill>
        <p:spPr>
          <a:xfrm>
            <a:off x="2814362" y="3296800"/>
            <a:ext cx="3550525" cy="842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Simple Selects – Selecting rows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81" name="Google Shape;181;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23850" algn="l" rtl="0">
              <a:lnSpc>
                <a:spcPct val="115000"/>
              </a:lnSpc>
              <a:spcBef>
                <a:spcPts val="1000"/>
              </a:spcBef>
              <a:spcAft>
                <a:spcPts val="0"/>
              </a:spcAft>
              <a:buClr>
                <a:srgbClr val="222222"/>
              </a:buClr>
              <a:buSzPts val="1500"/>
              <a:buChar char="●"/>
            </a:pPr>
            <a:r>
              <a:rPr lang="en-GB" sz="1500">
                <a:solidFill>
                  <a:srgbClr val="222222"/>
                </a:solidFill>
                <a:highlight>
                  <a:srgbClr val="FFFFFF"/>
                </a:highlight>
              </a:rPr>
              <a:t>In addition to limiting the columns returned by a query, you can also limit the rows returned. The simplest case is to say how many rows are wanted using the Limit clause.</a:t>
            </a:r>
            <a:endParaRPr sz="1500">
              <a:solidFill>
                <a:srgbClr val="222222"/>
              </a:solidFill>
              <a:highlight>
                <a:srgbClr val="FFFFFF"/>
              </a:highlight>
            </a:endParaRPr>
          </a:p>
          <a:p>
            <a:pPr marL="457200" lvl="0" indent="0" algn="l" rtl="0">
              <a:spcBef>
                <a:spcPts val="1200"/>
              </a:spcBef>
              <a:spcAft>
                <a:spcPts val="0"/>
              </a:spcAft>
              <a:buNone/>
            </a:pPr>
            <a:endParaRPr sz="1500">
              <a:solidFill>
                <a:srgbClr val="222222"/>
              </a:solidFill>
              <a:highlight>
                <a:srgbClr val="FFFFFF"/>
              </a:highlight>
            </a:endParaRPr>
          </a:p>
          <a:p>
            <a:pPr marL="0" lvl="0" indent="0" algn="l" rtl="0">
              <a:spcBef>
                <a:spcPts val="1200"/>
              </a:spcBef>
              <a:spcAft>
                <a:spcPts val="0"/>
              </a:spcAft>
              <a:buNone/>
            </a:pPr>
            <a:endParaRPr sz="1150">
              <a:solidFill>
                <a:srgbClr val="595858"/>
              </a:solidFill>
              <a:highlight>
                <a:srgbClr val="FFFFFF"/>
              </a:highlight>
              <a:latin typeface="Roboto"/>
              <a:ea typeface="Roboto"/>
              <a:cs typeface="Roboto"/>
              <a:sym typeface="Roboto"/>
            </a:endParaRPr>
          </a:p>
          <a:p>
            <a:pPr marL="0" lvl="0" indent="0" algn="l" rtl="0">
              <a:spcBef>
                <a:spcPts val="1200"/>
              </a:spcBef>
              <a:spcAft>
                <a:spcPts val="0"/>
              </a:spcAft>
              <a:buNone/>
            </a:pPr>
            <a:endParaRPr sz="1150">
              <a:solidFill>
                <a:srgbClr val="595858"/>
              </a:solidFill>
              <a:highlight>
                <a:srgbClr val="FFFFFF"/>
              </a:highlight>
              <a:latin typeface="Roboto"/>
              <a:ea typeface="Roboto"/>
              <a:cs typeface="Roboto"/>
              <a:sym typeface="Roboto"/>
            </a:endParaRPr>
          </a:p>
          <a:p>
            <a:pPr marL="457200" marR="0" lvl="0" indent="-323850" algn="l" rtl="0">
              <a:lnSpc>
                <a:spcPct val="115000"/>
              </a:lnSpc>
              <a:spcBef>
                <a:spcPts val="1200"/>
              </a:spcBef>
              <a:spcAft>
                <a:spcPts val="1200"/>
              </a:spcAft>
              <a:buClr>
                <a:srgbClr val="222222"/>
              </a:buClr>
              <a:buSzPts val="1500"/>
              <a:buChar char="●"/>
            </a:pPr>
            <a:r>
              <a:rPr lang="en-GB" sz="1500">
                <a:solidFill>
                  <a:srgbClr val="222222"/>
                </a:solidFill>
                <a:highlight>
                  <a:srgbClr val="FFFFFF"/>
                </a:highlight>
              </a:rPr>
              <a:t>This is useful if you just want to get a feel for what the data looks like. Usually, you will want to restrict the rows returned based on some criteria. i.e. certain values or ranges within one or more columns.</a:t>
            </a:r>
            <a:endParaRPr sz="1150">
              <a:solidFill>
                <a:srgbClr val="595858"/>
              </a:solidFill>
              <a:highlight>
                <a:srgbClr val="FFFFFF"/>
              </a:highlight>
              <a:latin typeface="Roboto"/>
              <a:ea typeface="Roboto"/>
              <a:cs typeface="Roboto"/>
              <a:sym typeface="Roboto"/>
            </a:endParaRPr>
          </a:p>
        </p:txBody>
      </p:sp>
      <p:pic>
        <p:nvPicPr>
          <p:cNvPr id="182" name="Google Shape;182;p34"/>
          <p:cNvPicPr preferRelativeResize="0"/>
          <p:nvPr/>
        </p:nvPicPr>
        <p:blipFill>
          <a:blip r:embed="rId3">
            <a:alphaModFix/>
          </a:blip>
          <a:stretch>
            <a:fillRect/>
          </a:stretch>
        </p:blipFill>
        <p:spPr>
          <a:xfrm>
            <a:off x="2803875" y="1818075"/>
            <a:ext cx="3256775" cy="1178975"/>
          </a:xfrm>
          <a:prstGeom prst="rect">
            <a:avLst/>
          </a:prstGeom>
          <a:noFill/>
          <a:ln>
            <a:noFill/>
          </a:ln>
        </p:spPr>
      </p:pic>
      <p:pic>
        <p:nvPicPr>
          <p:cNvPr id="183" name="Google Shape;183;p34"/>
          <p:cNvPicPr preferRelativeResize="0"/>
          <p:nvPr/>
        </p:nvPicPr>
        <p:blipFill>
          <a:blip r:embed="rId4">
            <a:alphaModFix/>
          </a:blip>
          <a:stretch>
            <a:fillRect/>
          </a:stretch>
        </p:blipFill>
        <p:spPr>
          <a:xfrm>
            <a:off x="2803875" y="3688426"/>
            <a:ext cx="3256775" cy="11897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5"/>
          <p:cNvSpPr txBox="1">
            <a:spLocks noGrp="1"/>
          </p:cNvSpPr>
          <p:nvPr>
            <p:ph type="body" idx="1"/>
          </p:nvPr>
        </p:nvSpPr>
        <p:spPr>
          <a:xfrm>
            <a:off x="309850" y="470975"/>
            <a:ext cx="8522700" cy="40980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rgbClr val="222222"/>
              </a:buClr>
              <a:buSzPts val="1500"/>
              <a:buChar char="●"/>
            </a:pPr>
            <a:r>
              <a:rPr lang="en-GB" sz="1500">
                <a:solidFill>
                  <a:srgbClr val="222222"/>
                </a:solidFill>
                <a:highlight>
                  <a:srgbClr val="FFFFFF"/>
                </a:highlight>
              </a:rPr>
              <a:t>The Expression in the where clause can be more complex and involve more than one column.</a:t>
            </a:r>
            <a:endParaRPr sz="1500">
              <a:solidFill>
                <a:srgbClr val="222222"/>
              </a:solidFill>
              <a:highlight>
                <a:srgbClr val="FFFFFF"/>
              </a:highlight>
            </a:endParaRPr>
          </a:p>
          <a:p>
            <a:pPr marL="0" lvl="0" indent="0" algn="l" rtl="0">
              <a:lnSpc>
                <a:spcPct val="150000"/>
              </a:lnSpc>
              <a:spcBef>
                <a:spcPts val="1200"/>
              </a:spcBef>
              <a:spcAft>
                <a:spcPts val="1200"/>
              </a:spcAft>
              <a:buNone/>
            </a:pPr>
            <a:endParaRPr sz="1500">
              <a:solidFill>
                <a:srgbClr val="222222"/>
              </a:solidFill>
              <a:highlight>
                <a:srgbClr val="FFFFFF"/>
              </a:highlight>
            </a:endParaRPr>
          </a:p>
        </p:txBody>
      </p:sp>
      <p:pic>
        <p:nvPicPr>
          <p:cNvPr id="189" name="Google Shape;189;p35"/>
          <p:cNvPicPr preferRelativeResize="0"/>
          <p:nvPr/>
        </p:nvPicPr>
        <p:blipFill>
          <a:blip r:embed="rId3">
            <a:alphaModFix/>
          </a:blip>
          <a:stretch>
            <a:fillRect/>
          </a:stretch>
        </p:blipFill>
        <p:spPr>
          <a:xfrm>
            <a:off x="1730750" y="991525"/>
            <a:ext cx="5389375" cy="2151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6"/>
          <p:cNvSpPr txBox="1">
            <a:spLocks noGrp="1"/>
          </p:cNvSpPr>
          <p:nvPr>
            <p:ph type="body" idx="1"/>
          </p:nvPr>
        </p:nvSpPr>
        <p:spPr>
          <a:xfrm>
            <a:off x="334625" y="582525"/>
            <a:ext cx="8497800" cy="39864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0"/>
              </a:spcBef>
              <a:spcAft>
                <a:spcPts val="0"/>
              </a:spcAft>
              <a:buClr>
                <a:srgbClr val="222222"/>
              </a:buClr>
              <a:buSzPts val="1500"/>
              <a:buChar char="●"/>
            </a:pPr>
            <a:r>
              <a:rPr lang="en-GB" sz="1500">
                <a:solidFill>
                  <a:srgbClr val="222222"/>
                </a:solidFill>
                <a:highlight>
                  <a:srgbClr val="FFFFFF"/>
                </a:highlight>
              </a:rPr>
              <a:t>Notice that the columns used in the conditions of the Where clause don’t have to appear in the Select clause. Other operators can also be used in the where clause. For complex expressions, brackets can be used to enforce precedence.</a:t>
            </a:r>
            <a:endParaRPr/>
          </a:p>
        </p:txBody>
      </p:sp>
      <p:pic>
        <p:nvPicPr>
          <p:cNvPr id="195" name="Google Shape;195;p36"/>
          <p:cNvPicPr preferRelativeResize="0"/>
          <p:nvPr/>
        </p:nvPicPr>
        <p:blipFill>
          <a:blip r:embed="rId3">
            <a:alphaModFix/>
          </a:blip>
          <a:stretch>
            <a:fillRect/>
          </a:stretch>
        </p:blipFill>
        <p:spPr>
          <a:xfrm>
            <a:off x="2591850" y="1898450"/>
            <a:ext cx="4051325" cy="1886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en-GB"/>
              <a:t>Creating New Columns</a:t>
            </a:r>
            <a:endParaRPr/>
          </a:p>
        </p:txBody>
      </p:sp>
      <p:sp>
        <p:nvSpPr>
          <p:cNvPr id="201" name="Google Shape;201;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0"/>
              </a:spcBef>
              <a:spcAft>
                <a:spcPts val="0"/>
              </a:spcAft>
              <a:buClr>
                <a:srgbClr val="222222"/>
              </a:buClr>
              <a:buSzPts val="1500"/>
              <a:buChar char="●"/>
            </a:pPr>
            <a:r>
              <a:rPr lang="en-GB" sz="1500">
                <a:solidFill>
                  <a:srgbClr val="222222"/>
                </a:solidFill>
                <a:highlight>
                  <a:srgbClr val="FFFFFF"/>
                </a:highlight>
              </a:rPr>
              <a:t>It is possible to create new columns in the output of the query. These columns can be from combinations from the other columns using operators and/or built-in Hive functions.</a:t>
            </a:r>
            <a:endParaRPr sz="1500">
              <a:solidFill>
                <a:srgbClr val="222222"/>
              </a:solidFill>
              <a:highlight>
                <a:srgbClr val="FFFFFF"/>
              </a:highlight>
            </a:endParaRPr>
          </a:p>
          <a:p>
            <a:pPr marL="457200" lvl="0" indent="0" algn="l" rtl="0">
              <a:lnSpc>
                <a:spcPct val="150000"/>
              </a:lnSpc>
              <a:spcBef>
                <a:spcPts val="1200"/>
              </a:spcBef>
              <a:spcAft>
                <a:spcPts val="0"/>
              </a:spcAft>
              <a:buNone/>
            </a:pPr>
            <a:endParaRPr sz="1500">
              <a:solidFill>
                <a:srgbClr val="222222"/>
              </a:solidFill>
              <a:highlight>
                <a:srgbClr val="FFFFFF"/>
              </a:highlight>
            </a:endParaRPr>
          </a:p>
          <a:p>
            <a:pPr marL="457200" lvl="0" indent="0" algn="l" rtl="0">
              <a:lnSpc>
                <a:spcPct val="150000"/>
              </a:lnSpc>
              <a:spcBef>
                <a:spcPts val="1200"/>
              </a:spcBef>
              <a:spcAft>
                <a:spcPts val="0"/>
              </a:spcAft>
              <a:buNone/>
            </a:pPr>
            <a:endParaRPr sz="1500">
              <a:solidFill>
                <a:srgbClr val="222222"/>
              </a:solidFill>
              <a:highlight>
                <a:srgbClr val="FFFFFF"/>
              </a:highlight>
            </a:endParaRPr>
          </a:p>
          <a:p>
            <a:pPr marL="457200" lvl="0" indent="0" algn="l" rtl="0">
              <a:lnSpc>
                <a:spcPct val="150000"/>
              </a:lnSpc>
              <a:spcBef>
                <a:spcPts val="1200"/>
              </a:spcBef>
              <a:spcAft>
                <a:spcPts val="0"/>
              </a:spcAft>
              <a:buNone/>
            </a:pPr>
            <a:endParaRPr sz="1500">
              <a:solidFill>
                <a:srgbClr val="222222"/>
              </a:solidFill>
              <a:highlight>
                <a:srgbClr val="FFFFFF"/>
              </a:highlight>
            </a:endParaRPr>
          </a:p>
          <a:p>
            <a:pPr marL="457200" lvl="0" indent="-323850" algn="l" rtl="0">
              <a:lnSpc>
                <a:spcPct val="150000"/>
              </a:lnSpc>
              <a:spcBef>
                <a:spcPts val="1200"/>
              </a:spcBef>
              <a:spcAft>
                <a:spcPts val="0"/>
              </a:spcAft>
              <a:buClr>
                <a:srgbClr val="222222"/>
              </a:buClr>
              <a:buSzPts val="1500"/>
              <a:buChar char="●"/>
            </a:pPr>
            <a:r>
              <a:rPr lang="en-GB" sz="1500">
                <a:solidFill>
                  <a:srgbClr val="222222"/>
                </a:solidFill>
                <a:highlight>
                  <a:srgbClr val="FFFFFF"/>
                </a:highlight>
              </a:rPr>
              <a:t>When you create a new column it is usual to provide an ‘alias’ for the column.</a:t>
            </a:r>
            <a:endParaRPr sz="1500">
              <a:solidFill>
                <a:srgbClr val="222222"/>
              </a:solidFill>
              <a:highlight>
                <a:srgbClr val="FFFFFF"/>
              </a:highlight>
            </a:endParaRPr>
          </a:p>
        </p:txBody>
      </p:sp>
      <p:pic>
        <p:nvPicPr>
          <p:cNvPr id="202" name="Google Shape;202;p37"/>
          <p:cNvPicPr preferRelativeResize="0"/>
          <p:nvPr/>
        </p:nvPicPr>
        <p:blipFill>
          <a:blip r:embed="rId3">
            <a:alphaModFix/>
          </a:blip>
          <a:stretch>
            <a:fillRect/>
          </a:stretch>
        </p:blipFill>
        <p:spPr>
          <a:xfrm>
            <a:off x="635614" y="2142200"/>
            <a:ext cx="7872775" cy="1055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8"/>
          <p:cNvSpPr txBox="1">
            <a:spLocks noGrp="1"/>
          </p:cNvSpPr>
          <p:nvPr>
            <p:ph type="body" idx="1"/>
          </p:nvPr>
        </p:nvSpPr>
        <p:spPr>
          <a:xfrm>
            <a:off x="322250" y="619700"/>
            <a:ext cx="8510100" cy="3949200"/>
          </a:xfrm>
          <a:prstGeom prst="rect">
            <a:avLst/>
          </a:prstGeom>
        </p:spPr>
        <p:txBody>
          <a:bodyPr spcFirstLastPara="1" wrap="square" lIns="91425" tIns="91425" rIns="91425" bIns="91425" anchor="t" anchorCtr="0">
            <a:normAutofit lnSpcReduction="10000"/>
          </a:bodyPr>
          <a:lstStyle/>
          <a:p>
            <a:pPr marL="457200" lvl="0" indent="-323850" algn="l" rtl="0">
              <a:lnSpc>
                <a:spcPct val="150000"/>
              </a:lnSpc>
              <a:spcBef>
                <a:spcPts val="1000"/>
              </a:spcBef>
              <a:spcAft>
                <a:spcPts val="0"/>
              </a:spcAft>
              <a:buClr>
                <a:srgbClr val="222222"/>
              </a:buClr>
              <a:buSzPts val="1500"/>
              <a:buChar char="●"/>
            </a:pPr>
            <a:r>
              <a:rPr lang="en-GB" sz="1500">
                <a:solidFill>
                  <a:srgbClr val="222222"/>
                </a:solidFill>
                <a:highlight>
                  <a:srgbClr val="FFFFFF"/>
                </a:highlight>
              </a:rPr>
              <a:t>This is essentially the name you wish to give to the new column. </a:t>
            </a:r>
            <a:endParaRPr sz="1500">
              <a:solidFill>
                <a:srgbClr val="222222"/>
              </a:solidFill>
              <a:highlight>
                <a:srgbClr val="FFFFFF"/>
              </a:highlight>
            </a:endParaRPr>
          </a:p>
          <a:p>
            <a:pPr marL="457200" lvl="0" indent="-323850" algn="l" rtl="0">
              <a:lnSpc>
                <a:spcPct val="150000"/>
              </a:lnSpc>
              <a:spcBef>
                <a:spcPts val="1200"/>
              </a:spcBef>
              <a:spcAft>
                <a:spcPts val="0"/>
              </a:spcAft>
              <a:buClr>
                <a:srgbClr val="222222"/>
              </a:buClr>
              <a:buSzPts val="1500"/>
              <a:buChar char="●"/>
            </a:pPr>
            <a:r>
              <a:rPr lang="en-GB" sz="1500">
                <a:solidFill>
                  <a:srgbClr val="222222"/>
                </a:solidFill>
                <a:highlight>
                  <a:srgbClr val="FFFFFF"/>
                </a:highlight>
              </a:rPr>
              <a:t>The alias is given immediately after the expression to which it refers. Optionally you can add the AS keyword for clarity. </a:t>
            </a:r>
            <a:endParaRPr sz="1500">
              <a:solidFill>
                <a:srgbClr val="222222"/>
              </a:solidFill>
              <a:highlight>
                <a:srgbClr val="FFFFFF"/>
              </a:highlight>
            </a:endParaRPr>
          </a:p>
          <a:p>
            <a:pPr marL="457200" lvl="0" indent="-323850" algn="l" rtl="0">
              <a:lnSpc>
                <a:spcPct val="150000"/>
              </a:lnSpc>
              <a:spcBef>
                <a:spcPts val="1000"/>
              </a:spcBef>
              <a:spcAft>
                <a:spcPts val="0"/>
              </a:spcAft>
              <a:buClr>
                <a:srgbClr val="222222"/>
              </a:buClr>
              <a:buSzPts val="1500"/>
              <a:buChar char="●"/>
            </a:pPr>
            <a:r>
              <a:rPr lang="en-GB" sz="1500">
                <a:solidFill>
                  <a:srgbClr val="222222"/>
                </a:solidFill>
                <a:highlight>
                  <a:srgbClr val="FFFFFF"/>
                </a:highlight>
              </a:rPr>
              <a:t>If you do not provide an alias for your new columns, Hive will generate a name for you.</a:t>
            </a:r>
            <a:endParaRPr sz="1500">
              <a:solidFill>
                <a:srgbClr val="222222"/>
              </a:solidFill>
              <a:highlight>
                <a:srgbClr val="FFFFFF"/>
              </a:highlight>
            </a:endParaRPr>
          </a:p>
          <a:p>
            <a:pPr marL="457200" lvl="0" indent="-323850" algn="l" rtl="0">
              <a:lnSpc>
                <a:spcPct val="150000"/>
              </a:lnSpc>
              <a:spcBef>
                <a:spcPts val="1200"/>
              </a:spcBef>
              <a:spcAft>
                <a:spcPts val="0"/>
              </a:spcAft>
              <a:buClr>
                <a:srgbClr val="222222"/>
              </a:buClr>
              <a:buSzPts val="1500"/>
              <a:buChar char="●"/>
            </a:pPr>
            <a:r>
              <a:rPr lang="en-GB" sz="1500">
                <a:solidFill>
                  <a:srgbClr val="222222"/>
                </a:solidFill>
                <a:highlight>
                  <a:srgbClr val="FFFFFF"/>
                </a:highlight>
              </a:rPr>
              <a:t>Although the term alias may seem a bit odd for a new column that has no natural name, alias’ can also be used with any existing column to provide a more meaningful name in the output.</a:t>
            </a:r>
            <a:endParaRPr sz="1500">
              <a:solidFill>
                <a:srgbClr val="222222"/>
              </a:solidFill>
              <a:highlight>
                <a:srgbClr val="FFFFFF"/>
              </a:highlight>
            </a:endParaRPr>
          </a:p>
          <a:p>
            <a:pPr marL="457200" lvl="0" indent="-323850" algn="l" rtl="0">
              <a:spcBef>
                <a:spcPts val="1200"/>
              </a:spcBef>
              <a:spcAft>
                <a:spcPts val="0"/>
              </a:spcAft>
              <a:buClr>
                <a:srgbClr val="222222"/>
              </a:buClr>
              <a:buSzPts val="1500"/>
              <a:buChar char="●"/>
            </a:pPr>
            <a:r>
              <a:rPr lang="en-GB" sz="1500">
                <a:solidFill>
                  <a:srgbClr val="222222"/>
                </a:solidFill>
                <a:highlight>
                  <a:srgbClr val="FFFFFF"/>
                </a:highlight>
              </a:rPr>
              <a:t>Tables can also be given an alias, this is particularly common in join queries involving multiple tables where there is a need to distinguish between columns with the same name in different tables. In addition to using operators to create new columns, there are also many Hive built‐in functions that can be used.</a:t>
            </a:r>
            <a:endParaRPr sz="1500">
              <a:solidFill>
                <a:srgbClr val="222222"/>
              </a:solidFill>
              <a:highlight>
                <a:srgbClr val="FFFFFF"/>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Hive Commands</a:t>
            </a:r>
            <a:endParaRPr/>
          </a:p>
        </p:txBody>
      </p:sp>
      <p:sp>
        <p:nvSpPr>
          <p:cNvPr id="213" name="Google Shape;213;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marR="0" lvl="0" indent="0" algn="l" rtl="0">
              <a:lnSpc>
                <a:spcPct val="150000"/>
              </a:lnSpc>
              <a:spcBef>
                <a:spcPts val="1000"/>
              </a:spcBef>
              <a:spcAft>
                <a:spcPts val="0"/>
              </a:spcAft>
              <a:buNone/>
            </a:pPr>
            <a:r>
              <a:rPr lang="en-GB" sz="1500" b="1">
                <a:solidFill>
                  <a:srgbClr val="222222"/>
                </a:solidFill>
                <a:highlight>
                  <a:srgbClr val="FFFFFF"/>
                </a:highlight>
              </a:rPr>
              <a:t>Data Definition Language (DDL )</a:t>
            </a:r>
            <a:endParaRPr sz="1500" b="1">
              <a:solidFill>
                <a:srgbClr val="222222"/>
              </a:solidFill>
              <a:highlight>
                <a:srgbClr val="FFFFFF"/>
              </a:highlight>
            </a:endParaRPr>
          </a:p>
          <a:p>
            <a:pPr marL="457200" marR="0" lvl="0" indent="-323850" algn="l" rtl="0">
              <a:lnSpc>
                <a:spcPct val="150000"/>
              </a:lnSpc>
              <a:spcBef>
                <a:spcPts val="1200"/>
              </a:spcBef>
              <a:spcAft>
                <a:spcPts val="0"/>
              </a:spcAft>
              <a:buClr>
                <a:srgbClr val="222222"/>
              </a:buClr>
              <a:buSzPts val="1500"/>
              <a:buChar char="●"/>
            </a:pPr>
            <a:r>
              <a:rPr lang="en-GB" sz="1500">
                <a:solidFill>
                  <a:srgbClr val="222222"/>
                </a:solidFill>
                <a:highlight>
                  <a:srgbClr val="FFFFFF"/>
                </a:highlight>
              </a:rPr>
              <a:t>DDL statements are used to build and modify the tables and other objects in the database.</a:t>
            </a:r>
            <a:endParaRPr sz="1500">
              <a:solidFill>
                <a:srgbClr val="222222"/>
              </a:solidFill>
              <a:highlight>
                <a:srgbClr val="FFFFFF"/>
              </a:highlight>
            </a:endParaRPr>
          </a:p>
          <a:p>
            <a:pPr marL="0" marR="0" lvl="0" indent="0" algn="l" rtl="0">
              <a:lnSpc>
                <a:spcPct val="150000"/>
              </a:lnSpc>
              <a:spcBef>
                <a:spcPts val="1200"/>
              </a:spcBef>
              <a:spcAft>
                <a:spcPts val="1200"/>
              </a:spcAft>
              <a:buNone/>
            </a:pPr>
            <a:endParaRPr sz="1500">
              <a:solidFill>
                <a:srgbClr val="222222"/>
              </a:solidFill>
              <a:highlight>
                <a:srgbClr val="FFFFFF"/>
              </a:highlight>
            </a:endParaRPr>
          </a:p>
        </p:txBody>
      </p:sp>
      <p:pic>
        <p:nvPicPr>
          <p:cNvPr id="214" name="Google Shape;214;p39"/>
          <p:cNvPicPr preferRelativeResize="0"/>
          <p:nvPr/>
        </p:nvPicPr>
        <p:blipFill>
          <a:blip r:embed="rId3">
            <a:alphaModFix/>
          </a:blip>
          <a:stretch>
            <a:fillRect/>
          </a:stretch>
        </p:blipFill>
        <p:spPr>
          <a:xfrm>
            <a:off x="1084176" y="2390501"/>
            <a:ext cx="6975651" cy="1947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0"/>
          <p:cNvSpPr txBox="1">
            <a:spLocks noGrp="1"/>
          </p:cNvSpPr>
          <p:nvPr>
            <p:ph type="body" idx="1"/>
          </p:nvPr>
        </p:nvSpPr>
        <p:spPr>
          <a:xfrm>
            <a:off x="334625" y="557725"/>
            <a:ext cx="8497800" cy="40113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0"/>
              </a:spcBef>
              <a:spcAft>
                <a:spcPts val="0"/>
              </a:spcAft>
              <a:buClr>
                <a:srgbClr val="222222"/>
              </a:buClr>
              <a:buSzPts val="1500"/>
              <a:buChar char="●"/>
            </a:pPr>
            <a:r>
              <a:rPr lang="en-GB" sz="1500">
                <a:solidFill>
                  <a:srgbClr val="222222"/>
                </a:solidFill>
                <a:highlight>
                  <a:srgbClr val="FFFFFF"/>
                </a:highlight>
              </a:rPr>
              <a:t>Go to Hive shell by giving the command sudo hive and enter the command ‘create database&lt;data base name&gt;’ to create the new database in the Hive.</a:t>
            </a:r>
            <a:endParaRPr sz="1500">
              <a:solidFill>
                <a:srgbClr val="222222"/>
              </a:solidFill>
              <a:highlight>
                <a:srgbClr val="FFFFFF"/>
              </a:highlight>
            </a:endParaRPr>
          </a:p>
          <a:p>
            <a:pPr marL="0" lvl="0" indent="0" algn="l" rtl="0">
              <a:lnSpc>
                <a:spcPct val="150000"/>
              </a:lnSpc>
              <a:spcBef>
                <a:spcPts val="1200"/>
              </a:spcBef>
              <a:spcAft>
                <a:spcPts val="0"/>
              </a:spcAft>
              <a:buNone/>
            </a:pPr>
            <a:endParaRPr sz="1500">
              <a:solidFill>
                <a:srgbClr val="222222"/>
              </a:solidFill>
              <a:highlight>
                <a:srgbClr val="FFFFFF"/>
              </a:highlight>
            </a:endParaRPr>
          </a:p>
          <a:p>
            <a:pPr marL="0" lvl="0" indent="0" algn="l" rtl="0">
              <a:lnSpc>
                <a:spcPct val="150000"/>
              </a:lnSpc>
              <a:spcBef>
                <a:spcPts val="1200"/>
              </a:spcBef>
              <a:spcAft>
                <a:spcPts val="0"/>
              </a:spcAft>
              <a:buNone/>
            </a:pPr>
            <a:endParaRPr sz="1500">
              <a:solidFill>
                <a:srgbClr val="222222"/>
              </a:solidFill>
              <a:highlight>
                <a:srgbClr val="FFFFFF"/>
              </a:highlight>
            </a:endParaRPr>
          </a:p>
          <a:p>
            <a:pPr marL="457200" lvl="0" indent="-323850" algn="l" rtl="0">
              <a:lnSpc>
                <a:spcPct val="150000"/>
              </a:lnSpc>
              <a:spcBef>
                <a:spcPts val="1200"/>
              </a:spcBef>
              <a:spcAft>
                <a:spcPts val="0"/>
              </a:spcAft>
              <a:buClr>
                <a:schemeClr val="dk2"/>
              </a:buClr>
              <a:buSzPts val="1500"/>
              <a:buChar char="●"/>
            </a:pPr>
            <a:r>
              <a:rPr lang="en-GB" sz="1500">
                <a:solidFill>
                  <a:schemeClr val="dk2"/>
                </a:solidFill>
                <a:highlight>
                  <a:srgbClr val="FFFFFF"/>
                </a:highlight>
              </a:rPr>
              <a:t>To list out the databases in Hive warehouse, enter the command ‘show databases’.</a:t>
            </a:r>
            <a:endParaRPr sz="1500">
              <a:solidFill>
                <a:schemeClr val="dk2"/>
              </a:solidFill>
              <a:highlight>
                <a:srgbClr val="FFFFFF"/>
              </a:highlight>
            </a:endParaRPr>
          </a:p>
          <a:p>
            <a:pPr marL="0" lvl="0" indent="0" algn="l" rtl="0">
              <a:lnSpc>
                <a:spcPct val="150000"/>
              </a:lnSpc>
              <a:spcBef>
                <a:spcPts val="1200"/>
              </a:spcBef>
              <a:spcAft>
                <a:spcPts val="0"/>
              </a:spcAft>
              <a:buNone/>
            </a:pPr>
            <a:endParaRPr sz="1500">
              <a:solidFill>
                <a:srgbClr val="222222"/>
              </a:solidFill>
              <a:highlight>
                <a:srgbClr val="FFFFFF"/>
              </a:highlight>
            </a:endParaRPr>
          </a:p>
          <a:p>
            <a:pPr marL="0" lvl="0" indent="0" algn="l" rtl="0">
              <a:lnSpc>
                <a:spcPct val="150000"/>
              </a:lnSpc>
              <a:spcBef>
                <a:spcPts val="1200"/>
              </a:spcBef>
              <a:spcAft>
                <a:spcPts val="0"/>
              </a:spcAft>
              <a:buNone/>
            </a:pPr>
            <a:endParaRPr sz="1500">
              <a:solidFill>
                <a:srgbClr val="222222"/>
              </a:solidFill>
              <a:highlight>
                <a:srgbClr val="FFFFFF"/>
              </a:highlight>
            </a:endParaRPr>
          </a:p>
          <a:p>
            <a:pPr marL="0" lvl="0" indent="0" algn="l" rtl="0">
              <a:lnSpc>
                <a:spcPct val="150000"/>
              </a:lnSpc>
              <a:spcBef>
                <a:spcPts val="1200"/>
              </a:spcBef>
              <a:spcAft>
                <a:spcPts val="1200"/>
              </a:spcAft>
              <a:buNone/>
            </a:pPr>
            <a:endParaRPr sz="1500">
              <a:solidFill>
                <a:srgbClr val="222222"/>
              </a:solidFill>
              <a:highlight>
                <a:srgbClr val="FFFFFF"/>
              </a:highlight>
            </a:endParaRPr>
          </a:p>
        </p:txBody>
      </p:sp>
      <p:pic>
        <p:nvPicPr>
          <p:cNvPr id="220" name="Google Shape;220;p40"/>
          <p:cNvPicPr preferRelativeResize="0"/>
          <p:nvPr/>
        </p:nvPicPr>
        <p:blipFill>
          <a:blip r:embed="rId3">
            <a:alphaModFix/>
          </a:blip>
          <a:stretch>
            <a:fillRect/>
          </a:stretch>
        </p:blipFill>
        <p:spPr>
          <a:xfrm>
            <a:off x="1312775" y="1481425"/>
            <a:ext cx="6518450" cy="836250"/>
          </a:xfrm>
          <a:prstGeom prst="rect">
            <a:avLst/>
          </a:prstGeom>
          <a:noFill/>
          <a:ln>
            <a:noFill/>
          </a:ln>
        </p:spPr>
      </p:pic>
      <p:pic>
        <p:nvPicPr>
          <p:cNvPr id="221" name="Google Shape;221;p40"/>
          <p:cNvPicPr preferRelativeResize="0"/>
          <p:nvPr/>
        </p:nvPicPr>
        <p:blipFill>
          <a:blip r:embed="rId4">
            <a:alphaModFix/>
          </a:blip>
          <a:stretch>
            <a:fillRect/>
          </a:stretch>
        </p:blipFill>
        <p:spPr>
          <a:xfrm>
            <a:off x="1687925" y="2949775"/>
            <a:ext cx="5791200" cy="1028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1"/>
          <p:cNvSpPr txBox="1">
            <a:spLocks noGrp="1"/>
          </p:cNvSpPr>
          <p:nvPr>
            <p:ph type="body" idx="1"/>
          </p:nvPr>
        </p:nvSpPr>
        <p:spPr>
          <a:xfrm>
            <a:off x="309850" y="644475"/>
            <a:ext cx="8522400" cy="39243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0"/>
              </a:spcBef>
              <a:spcAft>
                <a:spcPts val="0"/>
              </a:spcAft>
              <a:buClr>
                <a:schemeClr val="dk2"/>
              </a:buClr>
              <a:buSzPts val="1500"/>
              <a:buChar char="●"/>
            </a:pPr>
            <a:r>
              <a:rPr lang="en-GB" sz="1500">
                <a:solidFill>
                  <a:schemeClr val="dk2"/>
                </a:solidFill>
                <a:highlight>
                  <a:srgbClr val="FFFFFF"/>
                </a:highlight>
              </a:rPr>
              <a:t>The database creates in a default location of the Hive warehouse. In Cloudera, Hive database store in a /user/hive/warehouse.</a:t>
            </a:r>
            <a:endParaRPr sz="1500">
              <a:solidFill>
                <a:schemeClr val="dk2"/>
              </a:solidFill>
              <a:highlight>
                <a:srgbClr val="FFFFFF"/>
              </a:highlight>
            </a:endParaRPr>
          </a:p>
          <a:p>
            <a:pPr marL="457200" lvl="0" indent="0" algn="l" rtl="0">
              <a:lnSpc>
                <a:spcPct val="150000"/>
              </a:lnSpc>
              <a:spcBef>
                <a:spcPts val="1200"/>
              </a:spcBef>
              <a:spcAft>
                <a:spcPts val="1200"/>
              </a:spcAft>
              <a:buNone/>
            </a:pPr>
            <a:endParaRPr sz="1500">
              <a:solidFill>
                <a:schemeClr val="dk2"/>
              </a:solidFill>
              <a:highlight>
                <a:srgbClr val="FFFFFF"/>
              </a:highlight>
            </a:endParaRPr>
          </a:p>
        </p:txBody>
      </p:sp>
      <p:pic>
        <p:nvPicPr>
          <p:cNvPr id="227" name="Google Shape;227;p41"/>
          <p:cNvPicPr preferRelativeResize="0"/>
          <p:nvPr/>
        </p:nvPicPr>
        <p:blipFill>
          <a:blip r:embed="rId3">
            <a:alphaModFix/>
          </a:blip>
          <a:stretch>
            <a:fillRect/>
          </a:stretch>
        </p:blipFill>
        <p:spPr>
          <a:xfrm>
            <a:off x="1569626" y="1586900"/>
            <a:ext cx="6208850" cy="2168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APACHE HIVE</a:t>
            </a:r>
            <a:endParaRPr/>
          </a:p>
        </p:txBody>
      </p:sp>
      <p:sp>
        <p:nvSpPr>
          <p:cNvPr id="71" name="Google Shape;71;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rgbClr val="000000"/>
              </a:buClr>
              <a:buSzPts val="1500"/>
              <a:buChar char="●"/>
            </a:pPr>
            <a:r>
              <a:rPr lang="en-GB" sz="1500">
                <a:solidFill>
                  <a:srgbClr val="000000"/>
                </a:solidFill>
              </a:rPr>
              <a:t>Apache Hive is a data warehouse framework for querying and managing large datasets stored in Hadoop distributed file systems (HDFS) . </a:t>
            </a:r>
            <a:endParaRPr sz="1500">
              <a:solidFill>
                <a:srgbClr val="000000"/>
              </a:solidFill>
            </a:endParaRPr>
          </a:p>
          <a:p>
            <a:pPr marL="457200" lvl="0" indent="-323850" algn="l" rtl="0">
              <a:lnSpc>
                <a:spcPct val="150000"/>
              </a:lnSpc>
              <a:spcBef>
                <a:spcPts val="1200"/>
              </a:spcBef>
              <a:spcAft>
                <a:spcPts val="0"/>
              </a:spcAft>
              <a:buClr>
                <a:srgbClr val="000000"/>
              </a:buClr>
              <a:buSzPts val="1500"/>
              <a:buChar char="●"/>
            </a:pPr>
            <a:r>
              <a:rPr lang="en-GB" sz="1500">
                <a:solidFill>
                  <a:srgbClr val="000000"/>
                </a:solidFill>
              </a:rPr>
              <a:t>Hive also provides a SQL-like query language called HiveQL . </a:t>
            </a:r>
            <a:endParaRPr sz="1500">
              <a:solidFill>
                <a:srgbClr val="000000"/>
              </a:solidFill>
            </a:endParaRPr>
          </a:p>
          <a:p>
            <a:pPr marL="457200" lvl="0" indent="-323850" algn="l" rtl="0">
              <a:lnSpc>
                <a:spcPct val="150000"/>
              </a:lnSpc>
              <a:spcBef>
                <a:spcPts val="1000"/>
              </a:spcBef>
              <a:spcAft>
                <a:spcPts val="0"/>
              </a:spcAft>
              <a:buClr>
                <a:srgbClr val="000000"/>
              </a:buClr>
              <a:buSzPts val="1500"/>
              <a:buChar char="●"/>
            </a:pPr>
            <a:r>
              <a:rPr lang="en-GB" sz="1500">
                <a:solidFill>
                  <a:srgbClr val="000000"/>
                </a:solidFill>
              </a:rPr>
              <a:t>The HiveQL queries may be run in the Hive CLI shell . By default, Hive stores data in the HDFS, but also supports the Amazon S3 filesystem.</a:t>
            </a:r>
            <a:endParaRPr sz="1500">
              <a:solidFill>
                <a:srgbClr val="000000"/>
              </a:solidFill>
            </a:endParaRPr>
          </a:p>
          <a:p>
            <a:pPr marL="457200" lvl="0" indent="0" algn="l" rtl="0">
              <a:lnSpc>
                <a:spcPct val="150000"/>
              </a:lnSpc>
              <a:spcBef>
                <a:spcPts val="1000"/>
              </a:spcBef>
              <a:spcAft>
                <a:spcPts val="1200"/>
              </a:spcAft>
              <a:buNone/>
            </a:pPr>
            <a:endParaRPr sz="15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2"/>
          <p:cNvSpPr txBox="1">
            <a:spLocks noGrp="1"/>
          </p:cNvSpPr>
          <p:nvPr>
            <p:ph type="body" idx="1"/>
          </p:nvPr>
        </p:nvSpPr>
        <p:spPr>
          <a:xfrm>
            <a:off x="334625" y="644475"/>
            <a:ext cx="8497800" cy="3924300"/>
          </a:xfrm>
          <a:prstGeom prst="rect">
            <a:avLst/>
          </a:prstGeom>
        </p:spPr>
        <p:txBody>
          <a:bodyPr spcFirstLastPara="1" wrap="square" lIns="91425" tIns="91425" rIns="91425" bIns="91425" anchor="t" anchorCtr="0">
            <a:normAutofit/>
          </a:bodyPr>
          <a:lstStyle/>
          <a:p>
            <a:pPr marL="457200" marR="0" lvl="0" indent="-323850" algn="l" rtl="0">
              <a:lnSpc>
                <a:spcPct val="115000"/>
              </a:lnSpc>
              <a:spcBef>
                <a:spcPts val="0"/>
              </a:spcBef>
              <a:spcAft>
                <a:spcPts val="0"/>
              </a:spcAft>
              <a:buClr>
                <a:schemeClr val="dk2"/>
              </a:buClr>
              <a:buSzPts val="1500"/>
              <a:buChar char="●"/>
            </a:pPr>
            <a:r>
              <a:rPr lang="en-GB" sz="1500">
                <a:solidFill>
                  <a:schemeClr val="dk2"/>
                </a:solidFill>
                <a:highlight>
                  <a:srgbClr val="FFFFFF"/>
                </a:highlight>
              </a:rPr>
              <a:t>The command to use the database is USE &lt;data base name&gt;</a:t>
            </a:r>
            <a:endParaRPr sz="1500">
              <a:solidFill>
                <a:schemeClr val="dk2"/>
              </a:solidFill>
              <a:highlight>
                <a:srgbClr val="FFFFFF"/>
              </a:highlight>
            </a:endParaRPr>
          </a:p>
          <a:p>
            <a:pPr marL="0" lvl="0" indent="0" algn="l" rtl="0">
              <a:spcBef>
                <a:spcPts val="1200"/>
              </a:spcBef>
              <a:spcAft>
                <a:spcPts val="0"/>
              </a:spcAft>
              <a:buNone/>
            </a:pPr>
            <a:endParaRPr sz="1500">
              <a:solidFill>
                <a:schemeClr val="dk2"/>
              </a:solidFill>
              <a:highlight>
                <a:srgbClr val="FFFFFF"/>
              </a:highlight>
            </a:endParaRPr>
          </a:p>
          <a:p>
            <a:pPr marL="0" lvl="0" indent="0" algn="l" rtl="0">
              <a:spcBef>
                <a:spcPts val="1200"/>
              </a:spcBef>
              <a:spcAft>
                <a:spcPts val="0"/>
              </a:spcAft>
              <a:buNone/>
            </a:pPr>
            <a:endParaRPr sz="1500">
              <a:solidFill>
                <a:schemeClr val="dk2"/>
              </a:solidFill>
              <a:highlight>
                <a:srgbClr val="FFFFFF"/>
              </a:highlight>
            </a:endParaRPr>
          </a:p>
          <a:p>
            <a:pPr marL="457200" marR="0" lvl="0" indent="0" algn="l" rtl="0">
              <a:lnSpc>
                <a:spcPct val="115000"/>
              </a:lnSpc>
              <a:spcBef>
                <a:spcPts val="1200"/>
              </a:spcBef>
              <a:spcAft>
                <a:spcPts val="0"/>
              </a:spcAft>
              <a:buNone/>
            </a:pPr>
            <a:endParaRPr sz="1500">
              <a:solidFill>
                <a:schemeClr val="dk2"/>
              </a:solidFill>
              <a:highlight>
                <a:srgbClr val="FFFFFF"/>
              </a:highlight>
            </a:endParaRPr>
          </a:p>
          <a:p>
            <a:pPr marL="457200" marR="0" lvl="0" indent="-323850" algn="l" rtl="0">
              <a:lnSpc>
                <a:spcPct val="115000"/>
              </a:lnSpc>
              <a:spcBef>
                <a:spcPts val="1200"/>
              </a:spcBef>
              <a:spcAft>
                <a:spcPts val="0"/>
              </a:spcAft>
              <a:buClr>
                <a:schemeClr val="dk2"/>
              </a:buClr>
              <a:buSzPts val="1500"/>
              <a:buChar char="●"/>
            </a:pPr>
            <a:r>
              <a:rPr lang="en-GB" sz="1500">
                <a:solidFill>
                  <a:schemeClr val="dk2"/>
                </a:solidFill>
                <a:highlight>
                  <a:srgbClr val="FFFFFF"/>
                </a:highlight>
              </a:rPr>
              <a:t>Copy the input data to HDFS from local by using the copy From Local command.</a:t>
            </a:r>
            <a:endParaRPr sz="1500">
              <a:solidFill>
                <a:schemeClr val="dk2"/>
              </a:solidFill>
              <a:highlight>
                <a:srgbClr val="FFFFFF"/>
              </a:highlight>
            </a:endParaRPr>
          </a:p>
        </p:txBody>
      </p:sp>
      <p:pic>
        <p:nvPicPr>
          <p:cNvPr id="233" name="Google Shape;233;p42"/>
          <p:cNvPicPr preferRelativeResize="0"/>
          <p:nvPr/>
        </p:nvPicPr>
        <p:blipFill rotWithShape="1">
          <a:blip r:embed="rId3">
            <a:alphaModFix/>
          </a:blip>
          <a:srcRect r="66145"/>
          <a:stretch/>
        </p:blipFill>
        <p:spPr>
          <a:xfrm>
            <a:off x="3151250" y="1324075"/>
            <a:ext cx="2450799" cy="857275"/>
          </a:xfrm>
          <a:prstGeom prst="rect">
            <a:avLst/>
          </a:prstGeom>
          <a:noFill/>
          <a:ln>
            <a:noFill/>
          </a:ln>
        </p:spPr>
      </p:pic>
      <p:pic>
        <p:nvPicPr>
          <p:cNvPr id="234" name="Google Shape;234;p42"/>
          <p:cNvPicPr preferRelativeResize="0"/>
          <p:nvPr/>
        </p:nvPicPr>
        <p:blipFill>
          <a:blip r:embed="rId4">
            <a:alphaModFix/>
          </a:blip>
          <a:stretch>
            <a:fillRect/>
          </a:stretch>
        </p:blipFill>
        <p:spPr>
          <a:xfrm>
            <a:off x="1671638" y="2924175"/>
            <a:ext cx="5800725" cy="1352550"/>
          </a:xfrm>
          <a:prstGeom prst="rect">
            <a:avLst/>
          </a:prstGeom>
          <a:noFill/>
          <a:ln>
            <a:noFill/>
          </a:ln>
        </p:spPr>
      </p:pic>
      <p:pic>
        <p:nvPicPr>
          <p:cNvPr id="235" name="Google Shape;235;p42"/>
          <p:cNvPicPr preferRelativeResize="0"/>
          <p:nvPr/>
        </p:nvPicPr>
        <p:blipFill>
          <a:blip r:embed="rId5">
            <a:alphaModFix/>
          </a:blip>
          <a:stretch>
            <a:fillRect/>
          </a:stretch>
        </p:blipFill>
        <p:spPr>
          <a:xfrm>
            <a:off x="1671650" y="4276725"/>
            <a:ext cx="5800725" cy="46217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3"/>
          <p:cNvSpPr txBox="1">
            <a:spLocks noGrp="1"/>
          </p:cNvSpPr>
          <p:nvPr>
            <p:ph type="body" idx="1"/>
          </p:nvPr>
        </p:nvSpPr>
        <p:spPr>
          <a:xfrm>
            <a:off x="322250" y="594900"/>
            <a:ext cx="8510100" cy="3974100"/>
          </a:xfrm>
          <a:prstGeom prst="rect">
            <a:avLst/>
          </a:prstGeom>
        </p:spPr>
        <p:txBody>
          <a:bodyPr spcFirstLastPara="1" wrap="square" lIns="91425" tIns="91425" rIns="91425" bIns="91425" anchor="t" anchorCtr="0">
            <a:normAutofit/>
          </a:bodyPr>
          <a:lstStyle/>
          <a:p>
            <a:pPr marL="457200" lvl="0" indent="-323850" algn="just" rtl="0">
              <a:lnSpc>
                <a:spcPct val="170000"/>
              </a:lnSpc>
              <a:spcBef>
                <a:spcPts val="0"/>
              </a:spcBef>
              <a:spcAft>
                <a:spcPts val="0"/>
              </a:spcAft>
              <a:buClr>
                <a:schemeClr val="dk2"/>
              </a:buClr>
              <a:buSzPts val="1500"/>
              <a:buChar char="●"/>
            </a:pPr>
            <a:r>
              <a:rPr lang="en-GB" sz="1500">
                <a:solidFill>
                  <a:schemeClr val="dk2"/>
                </a:solidFill>
                <a:highlight>
                  <a:srgbClr val="FFFFFF"/>
                </a:highlight>
              </a:rPr>
              <a:t>When we create a table in hive, it creates in the default location of the hive warehouse. – “/user/hive/warehouse”, after creation of the table we can move the data from HDFS to hive table.</a:t>
            </a:r>
            <a:endParaRPr sz="1500">
              <a:solidFill>
                <a:schemeClr val="dk2"/>
              </a:solidFill>
              <a:highlight>
                <a:srgbClr val="FFFFFF"/>
              </a:highlight>
            </a:endParaRPr>
          </a:p>
          <a:p>
            <a:pPr marL="457200" lvl="0" indent="-342900" algn="just" rtl="0">
              <a:lnSpc>
                <a:spcPct val="170000"/>
              </a:lnSpc>
              <a:spcBef>
                <a:spcPts val="0"/>
              </a:spcBef>
              <a:spcAft>
                <a:spcPts val="0"/>
              </a:spcAft>
              <a:buSzPts val="1800"/>
              <a:buChar char="●"/>
            </a:pPr>
            <a:r>
              <a:rPr lang="en-GB" sz="1500">
                <a:solidFill>
                  <a:schemeClr val="dk2"/>
                </a:solidFill>
                <a:highlight>
                  <a:srgbClr val="FFFFFF"/>
                </a:highlight>
              </a:rPr>
              <a:t>The following command creates a table with in location of “/user/hive/warehouse/retail.db”. retail.db is the database created in the Hive warehouse</a:t>
            </a:r>
            <a:r>
              <a:rPr lang="en-GB" sz="1200">
                <a:solidFill>
                  <a:srgbClr val="4A4A4A"/>
                </a:solidFill>
                <a:highlight>
                  <a:srgbClr val="FFFFFF"/>
                </a:highlight>
                <a:latin typeface="Open Sans"/>
                <a:ea typeface="Open Sans"/>
                <a:cs typeface="Open Sans"/>
                <a:sym typeface="Open Sans"/>
              </a:rPr>
              <a:t>.</a:t>
            </a:r>
            <a:endParaRPr sz="1200">
              <a:solidFill>
                <a:srgbClr val="4A4A4A"/>
              </a:solidFill>
              <a:latin typeface="Open Sans"/>
              <a:ea typeface="Open Sans"/>
              <a:cs typeface="Open Sans"/>
              <a:sym typeface="Open Sans"/>
            </a:endParaRPr>
          </a:p>
          <a:p>
            <a:pPr marL="0" lvl="0" indent="0" algn="l" rtl="0">
              <a:spcBef>
                <a:spcPts val="1200"/>
              </a:spcBef>
              <a:spcAft>
                <a:spcPts val="1200"/>
              </a:spcAft>
              <a:buNone/>
            </a:pPr>
            <a:endParaRPr/>
          </a:p>
        </p:txBody>
      </p:sp>
      <p:pic>
        <p:nvPicPr>
          <p:cNvPr id="241" name="Google Shape;241;p43"/>
          <p:cNvPicPr preferRelativeResize="0"/>
          <p:nvPr/>
        </p:nvPicPr>
        <p:blipFill>
          <a:blip r:embed="rId3">
            <a:alphaModFix/>
          </a:blip>
          <a:stretch>
            <a:fillRect/>
          </a:stretch>
        </p:blipFill>
        <p:spPr>
          <a:xfrm>
            <a:off x="1657875" y="2571738"/>
            <a:ext cx="5838825" cy="942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4"/>
          <p:cNvSpPr txBox="1">
            <a:spLocks noGrp="1"/>
          </p:cNvSpPr>
          <p:nvPr>
            <p:ph type="body" idx="1"/>
          </p:nvPr>
        </p:nvSpPr>
        <p:spPr>
          <a:xfrm>
            <a:off x="334625" y="607300"/>
            <a:ext cx="8497800" cy="39615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chemeClr val="dk2"/>
              </a:buClr>
              <a:buSzPts val="1500"/>
              <a:buChar char="●"/>
            </a:pPr>
            <a:r>
              <a:rPr lang="en-GB" sz="1500">
                <a:solidFill>
                  <a:schemeClr val="dk2"/>
                </a:solidFill>
                <a:highlight>
                  <a:srgbClr val="FFFFFF"/>
                </a:highlight>
              </a:rPr>
              <a:t>Describe provides information about the schema of the table.</a:t>
            </a:r>
            <a:endParaRPr sz="1500">
              <a:solidFill>
                <a:schemeClr val="dk2"/>
              </a:solidFill>
              <a:highlight>
                <a:srgbClr val="FFFFFF"/>
              </a:highlight>
            </a:endParaRPr>
          </a:p>
        </p:txBody>
      </p:sp>
      <p:pic>
        <p:nvPicPr>
          <p:cNvPr id="247" name="Google Shape;247;p44"/>
          <p:cNvPicPr preferRelativeResize="0"/>
          <p:nvPr/>
        </p:nvPicPr>
        <p:blipFill>
          <a:blip r:embed="rId3">
            <a:alphaModFix/>
          </a:blip>
          <a:stretch>
            <a:fillRect/>
          </a:stretch>
        </p:blipFill>
        <p:spPr>
          <a:xfrm>
            <a:off x="1687925" y="1415225"/>
            <a:ext cx="5791200" cy="1866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5"/>
          <p:cNvSpPr txBox="1">
            <a:spLocks noGrp="1"/>
          </p:cNvSpPr>
          <p:nvPr>
            <p:ph type="body" idx="1"/>
          </p:nvPr>
        </p:nvSpPr>
        <p:spPr>
          <a:xfrm>
            <a:off x="334625" y="619700"/>
            <a:ext cx="8497800" cy="3949200"/>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Clr>
                <a:schemeClr val="dk2"/>
              </a:buClr>
              <a:buSzPts val="1100"/>
              <a:buFont typeface="Arial"/>
              <a:buNone/>
            </a:pPr>
            <a:r>
              <a:rPr lang="en-GB" sz="1500" b="1">
                <a:solidFill>
                  <a:schemeClr val="dk2"/>
                </a:solidFill>
              </a:rPr>
              <a:t>Data Manipulation Language (DML )</a:t>
            </a:r>
            <a:endParaRPr sz="1500" b="1">
              <a:solidFill>
                <a:schemeClr val="dk2"/>
              </a:solidFill>
            </a:endParaRPr>
          </a:p>
          <a:p>
            <a:pPr marL="457200" lvl="0" indent="-323850" algn="l" rtl="0">
              <a:lnSpc>
                <a:spcPct val="150000"/>
              </a:lnSpc>
              <a:spcBef>
                <a:spcPts val="1200"/>
              </a:spcBef>
              <a:spcAft>
                <a:spcPts val="0"/>
              </a:spcAft>
              <a:buClr>
                <a:schemeClr val="dk2"/>
              </a:buClr>
              <a:buSzPts val="1500"/>
              <a:buChar char="●"/>
            </a:pPr>
            <a:r>
              <a:rPr lang="en-GB" sz="1500">
                <a:solidFill>
                  <a:schemeClr val="dk2"/>
                </a:solidFill>
              </a:rPr>
              <a:t>DML statements are used to retrieve, store, modify, delete, insert and update data in the database.</a:t>
            </a:r>
            <a:endParaRPr sz="1500">
              <a:solidFill>
                <a:schemeClr val="dk2"/>
              </a:solidFill>
            </a:endParaRPr>
          </a:p>
          <a:p>
            <a:pPr marL="0" lvl="0" indent="0" algn="l" rtl="0">
              <a:lnSpc>
                <a:spcPct val="150000"/>
              </a:lnSpc>
              <a:spcBef>
                <a:spcPts val="1200"/>
              </a:spcBef>
              <a:spcAft>
                <a:spcPts val="0"/>
              </a:spcAft>
              <a:buClr>
                <a:schemeClr val="dk2"/>
              </a:buClr>
              <a:buSzPts val="1100"/>
              <a:buFont typeface="Arial"/>
              <a:buNone/>
            </a:pPr>
            <a:r>
              <a:rPr lang="en-GB" sz="1500" i="1">
                <a:solidFill>
                  <a:schemeClr val="dk2"/>
                </a:solidFill>
              </a:rPr>
              <a:t>Example :</a:t>
            </a:r>
            <a:endParaRPr sz="1500" i="1">
              <a:solidFill>
                <a:schemeClr val="dk2"/>
              </a:solidFill>
            </a:endParaRPr>
          </a:p>
          <a:p>
            <a:pPr marL="0" lvl="0" indent="0" algn="l" rtl="0">
              <a:lnSpc>
                <a:spcPct val="150000"/>
              </a:lnSpc>
              <a:spcBef>
                <a:spcPts val="1200"/>
              </a:spcBef>
              <a:spcAft>
                <a:spcPts val="0"/>
              </a:spcAft>
              <a:buClr>
                <a:schemeClr val="dk2"/>
              </a:buClr>
              <a:buSzPts val="1100"/>
              <a:buFont typeface="Arial"/>
              <a:buNone/>
            </a:pPr>
            <a:r>
              <a:rPr lang="en-GB" sz="1500">
                <a:solidFill>
                  <a:schemeClr val="dk2"/>
                </a:solidFill>
              </a:rPr>
              <a:t>LOAD, INSERT Statements.</a:t>
            </a:r>
            <a:endParaRPr sz="1500">
              <a:solidFill>
                <a:schemeClr val="dk2"/>
              </a:solidFill>
            </a:endParaRPr>
          </a:p>
          <a:p>
            <a:pPr marL="0" lvl="0" indent="0" algn="l" rtl="0">
              <a:lnSpc>
                <a:spcPct val="150000"/>
              </a:lnSpc>
              <a:spcBef>
                <a:spcPts val="1200"/>
              </a:spcBef>
              <a:spcAft>
                <a:spcPts val="0"/>
              </a:spcAft>
              <a:buClr>
                <a:schemeClr val="dk2"/>
              </a:buClr>
              <a:buSzPts val="1100"/>
              <a:buFont typeface="Arial"/>
              <a:buNone/>
            </a:pPr>
            <a:r>
              <a:rPr lang="en-GB" sz="1500">
                <a:solidFill>
                  <a:schemeClr val="dk2"/>
                </a:solidFill>
              </a:rPr>
              <a:t>Syntax :</a:t>
            </a:r>
            <a:endParaRPr sz="1500">
              <a:solidFill>
                <a:schemeClr val="dk2"/>
              </a:solidFill>
            </a:endParaRPr>
          </a:p>
          <a:p>
            <a:pPr marL="0" lvl="0" indent="0" algn="just" rtl="0">
              <a:lnSpc>
                <a:spcPct val="150000"/>
              </a:lnSpc>
              <a:spcBef>
                <a:spcPts val="1200"/>
              </a:spcBef>
              <a:spcAft>
                <a:spcPts val="0"/>
              </a:spcAft>
              <a:buClr>
                <a:schemeClr val="dk2"/>
              </a:buClr>
              <a:buSzPts val="1100"/>
              <a:buFont typeface="Arial"/>
              <a:buNone/>
            </a:pPr>
            <a:r>
              <a:rPr lang="en-GB" sz="1500">
                <a:solidFill>
                  <a:schemeClr val="dk2"/>
                </a:solidFill>
              </a:rPr>
              <a:t>LOAD data &lt;LOCAL&gt; inpath &lt;file path&gt; into table [tablename]</a:t>
            </a:r>
            <a:endParaRPr sz="1500">
              <a:solidFill>
                <a:schemeClr val="dk2"/>
              </a:solidFill>
            </a:endParaRPr>
          </a:p>
          <a:p>
            <a:pPr marL="0" lvl="0" indent="0" algn="l" rtl="0">
              <a:spcBef>
                <a:spcPts val="1200"/>
              </a:spcBef>
              <a:spcAft>
                <a:spcPts val="1200"/>
              </a:spcAft>
              <a:buNone/>
            </a:pPr>
            <a:endParaRPr>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6"/>
          <p:cNvSpPr txBox="1">
            <a:spLocks noGrp="1"/>
          </p:cNvSpPr>
          <p:nvPr>
            <p:ph type="body" idx="1"/>
          </p:nvPr>
        </p:nvSpPr>
        <p:spPr>
          <a:xfrm>
            <a:off x="334625" y="247875"/>
            <a:ext cx="8497800" cy="4635300"/>
          </a:xfrm>
          <a:prstGeom prst="rect">
            <a:avLst/>
          </a:prstGeom>
        </p:spPr>
        <p:txBody>
          <a:bodyPr spcFirstLastPara="1" wrap="square" lIns="91425" tIns="91425" rIns="91425" bIns="91425" anchor="t" anchorCtr="0">
            <a:normAutofit/>
          </a:bodyPr>
          <a:lstStyle/>
          <a:p>
            <a:pPr marL="457200" lvl="0" indent="-323850" algn="just" rtl="0">
              <a:lnSpc>
                <a:spcPct val="170000"/>
              </a:lnSpc>
              <a:spcBef>
                <a:spcPts val="0"/>
              </a:spcBef>
              <a:spcAft>
                <a:spcPts val="0"/>
              </a:spcAft>
              <a:buClr>
                <a:schemeClr val="dk2"/>
              </a:buClr>
              <a:buSzPts val="1500"/>
              <a:buChar char="●"/>
            </a:pPr>
            <a:r>
              <a:rPr lang="en-GB" sz="1500">
                <a:solidFill>
                  <a:schemeClr val="dk2"/>
                </a:solidFill>
              </a:rPr>
              <a:t>The Load operation is used to move the data into corresponding Hive table. If the keyword local is specified, then in the load command will give the local file system path. If the keyword local is not specified we have to use the HDFS path of the file.</a:t>
            </a:r>
            <a:endParaRPr sz="1200">
              <a:solidFill>
                <a:srgbClr val="4A4A4A"/>
              </a:solidFill>
              <a:latin typeface="Open Sans"/>
              <a:ea typeface="Open Sans"/>
              <a:cs typeface="Open Sans"/>
              <a:sym typeface="Open Sans"/>
            </a:endParaRPr>
          </a:p>
          <a:p>
            <a:pPr marL="0" lvl="0" indent="0" algn="l" rtl="0">
              <a:spcBef>
                <a:spcPts val="1200"/>
              </a:spcBef>
              <a:spcAft>
                <a:spcPts val="0"/>
              </a:spcAft>
              <a:buClr>
                <a:schemeClr val="dk2"/>
              </a:buClr>
              <a:buSzPts val="1100"/>
              <a:buFont typeface="Arial"/>
              <a:buNone/>
            </a:pPr>
            <a:endParaRPr sz="1100">
              <a:solidFill>
                <a:schemeClr val="dk2"/>
              </a:solidFill>
              <a:latin typeface="Arial"/>
              <a:ea typeface="Arial"/>
              <a:cs typeface="Arial"/>
              <a:sym typeface="Arial"/>
            </a:endParaRPr>
          </a:p>
          <a:p>
            <a:pPr marL="0" lvl="0" indent="0" algn="l" rtl="0">
              <a:spcBef>
                <a:spcPts val="0"/>
              </a:spcBef>
              <a:spcAft>
                <a:spcPts val="1200"/>
              </a:spcAft>
              <a:buNone/>
            </a:pPr>
            <a:endParaRPr/>
          </a:p>
        </p:txBody>
      </p:sp>
      <p:pic>
        <p:nvPicPr>
          <p:cNvPr id="258" name="Google Shape;258;p46"/>
          <p:cNvPicPr preferRelativeResize="0"/>
          <p:nvPr/>
        </p:nvPicPr>
        <p:blipFill>
          <a:blip r:embed="rId3">
            <a:alphaModFix/>
          </a:blip>
          <a:stretch>
            <a:fillRect/>
          </a:stretch>
        </p:blipFill>
        <p:spPr>
          <a:xfrm>
            <a:off x="1697450" y="1552563"/>
            <a:ext cx="5772150" cy="1019175"/>
          </a:xfrm>
          <a:prstGeom prst="rect">
            <a:avLst/>
          </a:prstGeom>
          <a:noFill/>
          <a:ln>
            <a:noFill/>
          </a:ln>
        </p:spPr>
      </p:pic>
      <p:pic>
        <p:nvPicPr>
          <p:cNvPr id="259" name="Google Shape;259;p46"/>
          <p:cNvPicPr preferRelativeResize="0"/>
          <p:nvPr/>
        </p:nvPicPr>
        <p:blipFill>
          <a:blip r:embed="rId4">
            <a:alphaModFix/>
          </a:blip>
          <a:stretch>
            <a:fillRect/>
          </a:stretch>
        </p:blipFill>
        <p:spPr>
          <a:xfrm>
            <a:off x="1697450" y="2571750"/>
            <a:ext cx="5748351" cy="20764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7"/>
          <p:cNvSpPr txBox="1">
            <a:spLocks noGrp="1"/>
          </p:cNvSpPr>
          <p:nvPr>
            <p:ph type="body" idx="1"/>
          </p:nvPr>
        </p:nvSpPr>
        <p:spPr>
          <a:xfrm>
            <a:off x="309850" y="557725"/>
            <a:ext cx="8522400" cy="4011300"/>
          </a:xfrm>
          <a:prstGeom prst="rect">
            <a:avLst/>
          </a:prstGeom>
        </p:spPr>
        <p:txBody>
          <a:bodyPr spcFirstLastPara="1" wrap="square" lIns="91425" tIns="91425" rIns="91425" bIns="91425" anchor="t" anchorCtr="0">
            <a:normAutofit fontScale="92500" lnSpcReduction="20000"/>
          </a:bodyPr>
          <a:lstStyle/>
          <a:p>
            <a:pPr marL="457200" marR="0" lvl="0" indent="-323850" algn="l" rtl="0">
              <a:lnSpc>
                <a:spcPct val="150000"/>
              </a:lnSpc>
              <a:spcBef>
                <a:spcPts val="1000"/>
              </a:spcBef>
              <a:spcAft>
                <a:spcPts val="0"/>
              </a:spcAft>
              <a:buClr>
                <a:schemeClr val="dk2"/>
              </a:buClr>
              <a:buSzPts val="1500"/>
              <a:buChar char="●"/>
            </a:pPr>
            <a:r>
              <a:rPr lang="en-GB" sz="1500">
                <a:solidFill>
                  <a:schemeClr val="dk2"/>
                </a:solidFill>
              </a:rPr>
              <a:t>Here are some examples for the LOAD data LOCAL command.</a:t>
            </a:r>
            <a:endParaRPr sz="1500">
              <a:solidFill>
                <a:schemeClr val="dk2"/>
              </a:solidFill>
            </a:endParaRPr>
          </a:p>
          <a:p>
            <a:pPr marL="0" marR="0" lvl="0" indent="0" algn="l" rtl="0">
              <a:lnSpc>
                <a:spcPct val="150000"/>
              </a:lnSpc>
              <a:spcBef>
                <a:spcPts val="1200"/>
              </a:spcBef>
              <a:spcAft>
                <a:spcPts val="0"/>
              </a:spcAft>
              <a:buNone/>
            </a:pPr>
            <a:endParaRPr sz="1500">
              <a:solidFill>
                <a:schemeClr val="dk2"/>
              </a:solidFill>
            </a:endParaRPr>
          </a:p>
          <a:p>
            <a:pPr marL="0" marR="0" lvl="0" indent="0" algn="l" rtl="0">
              <a:lnSpc>
                <a:spcPct val="150000"/>
              </a:lnSpc>
              <a:spcBef>
                <a:spcPts val="1200"/>
              </a:spcBef>
              <a:spcAft>
                <a:spcPts val="0"/>
              </a:spcAft>
              <a:buNone/>
            </a:pPr>
            <a:endParaRPr sz="1500">
              <a:solidFill>
                <a:schemeClr val="dk2"/>
              </a:solidFill>
            </a:endParaRPr>
          </a:p>
          <a:p>
            <a:pPr marL="0" marR="0" lvl="0" indent="0" algn="l" rtl="0">
              <a:lnSpc>
                <a:spcPct val="150000"/>
              </a:lnSpc>
              <a:spcBef>
                <a:spcPts val="1200"/>
              </a:spcBef>
              <a:spcAft>
                <a:spcPts val="0"/>
              </a:spcAft>
              <a:buNone/>
            </a:pPr>
            <a:endParaRPr sz="1500">
              <a:solidFill>
                <a:schemeClr val="dk2"/>
              </a:solidFill>
            </a:endParaRPr>
          </a:p>
          <a:p>
            <a:pPr marL="0" marR="0" lvl="0" indent="0" algn="l" rtl="0">
              <a:lnSpc>
                <a:spcPct val="150000"/>
              </a:lnSpc>
              <a:spcBef>
                <a:spcPts val="1200"/>
              </a:spcBef>
              <a:spcAft>
                <a:spcPts val="0"/>
              </a:spcAft>
              <a:buNone/>
            </a:pPr>
            <a:endParaRPr sz="1500">
              <a:solidFill>
                <a:schemeClr val="dk2"/>
              </a:solidFill>
            </a:endParaRPr>
          </a:p>
          <a:p>
            <a:pPr marL="0" marR="0" lvl="0" indent="0" algn="l" rtl="0">
              <a:lnSpc>
                <a:spcPct val="150000"/>
              </a:lnSpc>
              <a:spcBef>
                <a:spcPts val="1200"/>
              </a:spcBef>
              <a:spcAft>
                <a:spcPts val="0"/>
              </a:spcAft>
              <a:buNone/>
            </a:pPr>
            <a:endParaRPr sz="1500">
              <a:solidFill>
                <a:schemeClr val="dk2"/>
              </a:solidFill>
            </a:endParaRPr>
          </a:p>
          <a:p>
            <a:pPr marL="0" marR="0" lvl="0" indent="0" algn="l" rtl="0">
              <a:lnSpc>
                <a:spcPct val="150000"/>
              </a:lnSpc>
              <a:spcBef>
                <a:spcPts val="1200"/>
              </a:spcBef>
              <a:spcAft>
                <a:spcPts val="0"/>
              </a:spcAft>
              <a:buNone/>
            </a:pPr>
            <a:endParaRPr sz="1500">
              <a:solidFill>
                <a:schemeClr val="dk2"/>
              </a:solidFill>
            </a:endParaRPr>
          </a:p>
          <a:p>
            <a:pPr marL="457200" marR="0" lvl="0" indent="-323850" algn="l" rtl="0">
              <a:lnSpc>
                <a:spcPct val="150000"/>
              </a:lnSpc>
              <a:spcBef>
                <a:spcPts val="1200"/>
              </a:spcBef>
              <a:spcAft>
                <a:spcPts val="0"/>
              </a:spcAft>
              <a:buClr>
                <a:schemeClr val="dk2"/>
              </a:buClr>
              <a:buSzPts val="1500"/>
              <a:buChar char="●"/>
            </a:pPr>
            <a:r>
              <a:rPr lang="en-GB" sz="1500">
                <a:solidFill>
                  <a:schemeClr val="dk2"/>
                </a:solidFill>
              </a:rPr>
              <a:t>After loading the data into the Hive table we can apply the Data Manipulation Statements or aggregate functions retrieve the data.</a:t>
            </a:r>
            <a:endParaRPr sz="1500">
              <a:solidFill>
                <a:schemeClr val="dk2"/>
              </a:solidFill>
            </a:endParaRPr>
          </a:p>
        </p:txBody>
      </p:sp>
      <p:pic>
        <p:nvPicPr>
          <p:cNvPr id="265" name="Google Shape;265;p47"/>
          <p:cNvPicPr preferRelativeResize="0"/>
          <p:nvPr/>
        </p:nvPicPr>
        <p:blipFill>
          <a:blip r:embed="rId3">
            <a:alphaModFix/>
          </a:blip>
          <a:stretch>
            <a:fillRect/>
          </a:stretch>
        </p:blipFill>
        <p:spPr>
          <a:xfrm>
            <a:off x="1714500" y="1194563"/>
            <a:ext cx="5715000" cy="1019175"/>
          </a:xfrm>
          <a:prstGeom prst="rect">
            <a:avLst/>
          </a:prstGeom>
          <a:noFill/>
          <a:ln>
            <a:noFill/>
          </a:ln>
        </p:spPr>
      </p:pic>
      <p:pic>
        <p:nvPicPr>
          <p:cNvPr id="266" name="Google Shape;266;p47"/>
          <p:cNvPicPr preferRelativeResize="0"/>
          <p:nvPr/>
        </p:nvPicPr>
        <p:blipFill>
          <a:blip r:embed="rId4">
            <a:alphaModFix/>
          </a:blip>
          <a:stretch>
            <a:fillRect/>
          </a:stretch>
        </p:blipFill>
        <p:spPr>
          <a:xfrm>
            <a:off x="1714500" y="2449250"/>
            <a:ext cx="5715001" cy="12317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8"/>
          <p:cNvSpPr txBox="1">
            <a:spLocks noGrp="1"/>
          </p:cNvSpPr>
          <p:nvPr>
            <p:ph type="body" idx="1"/>
          </p:nvPr>
        </p:nvSpPr>
        <p:spPr>
          <a:xfrm>
            <a:off x="309850" y="619700"/>
            <a:ext cx="8522400" cy="39492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chemeClr val="dk2"/>
              </a:buClr>
              <a:buSzPts val="1500"/>
              <a:buChar char="●"/>
            </a:pPr>
            <a:r>
              <a:rPr lang="en-GB" sz="1500">
                <a:solidFill>
                  <a:schemeClr val="dk2"/>
                </a:solidFill>
              </a:rPr>
              <a:t>Example to count number of records: Count aggregate function is used count the total number of the records in a table.</a:t>
            </a:r>
            <a:endParaRPr sz="1500">
              <a:solidFill>
                <a:schemeClr val="dk2"/>
              </a:solidFill>
            </a:endParaRPr>
          </a:p>
          <a:p>
            <a:pPr marL="0" lvl="0" indent="0" algn="l" rtl="0">
              <a:spcBef>
                <a:spcPts val="1200"/>
              </a:spcBef>
              <a:spcAft>
                <a:spcPts val="1200"/>
              </a:spcAft>
              <a:buNone/>
            </a:pPr>
            <a:endParaRPr/>
          </a:p>
        </p:txBody>
      </p:sp>
      <p:pic>
        <p:nvPicPr>
          <p:cNvPr id="272" name="Google Shape;272;p48"/>
          <p:cNvPicPr preferRelativeResize="0"/>
          <p:nvPr/>
        </p:nvPicPr>
        <p:blipFill>
          <a:blip r:embed="rId3">
            <a:alphaModFix/>
          </a:blip>
          <a:stretch>
            <a:fillRect/>
          </a:stretch>
        </p:blipFill>
        <p:spPr>
          <a:xfrm>
            <a:off x="1671638" y="1635988"/>
            <a:ext cx="5800725" cy="27717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9"/>
          <p:cNvSpPr txBox="1">
            <a:spLocks noGrp="1"/>
          </p:cNvSpPr>
          <p:nvPr>
            <p:ph type="body" idx="1"/>
          </p:nvPr>
        </p:nvSpPr>
        <p:spPr>
          <a:xfrm>
            <a:off x="322250" y="132202"/>
            <a:ext cx="8510100" cy="4436898"/>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chemeClr val="dk2"/>
              </a:buClr>
              <a:buSzPts val="1500"/>
              <a:buChar char="●"/>
            </a:pPr>
            <a:r>
              <a:rPr lang="en-GB" sz="1500" b="1" dirty="0">
                <a:solidFill>
                  <a:schemeClr val="dk2"/>
                </a:solidFill>
              </a:rPr>
              <a:t>‘create external’ Table</a:t>
            </a:r>
            <a:r>
              <a:rPr lang="en-GB" sz="1500" dirty="0">
                <a:solidFill>
                  <a:schemeClr val="dk2"/>
                </a:solidFill>
              </a:rPr>
              <a:t> : The create external keyword is used to create a table and provides a location where the table will create, so that Hive does not use a default location for this table. </a:t>
            </a:r>
            <a:endParaRPr sz="1500">
              <a:solidFill>
                <a:schemeClr val="dk2"/>
              </a:solidFill>
            </a:endParaRPr>
          </a:p>
          <a:p>
            <a:pPr marL="457200" lvl="0" indent="-323850" algn="l" rtl="0">
              <a:lnSpc>
                <a:spcPct val="150000"/>
              </a:lnSpc>
              <a:spcBef>
                <a:spcPts val="1200"/>
              </a:spcBef>
              <a:spcAft>
                <a:spcPts val="0"/>
              </a:spcAft>
              <a:buClr>
                <a:schemeClr val="dk2"/>
              </a:buClr>
              <a:buSzPts val="1500"/>
              <a:buChar char="●"/>
            </a:pPr>
            <a:r>
              <a:rPr lang="en-GB" sz="1500" dirty="0">
                <a:solidFill>
                  <a:schemeClr val="dk2"/>
                </a:solidFill>
              </a:rPr>
              <a:t>An EXTERNAL table points to any HDFS location for its storage, rather than default storage.</a:t>
            </a:r>
            <a:endParaRPr sz="1200">
              <a:solidFill>
                <a:srgbClr val="4A4A4A"/>
              </a:solidFill>
              <a:latin typeface="Open Sans"/>
              <a:ea typeface="Open Sans"/>
              <a:cs typeface="Open Sans"/>
              <a:sym typeface="Open Sans"/>
            </a:endParaRPr>
          </a:p>
          <a:p>
            <a:pPr marL="0" lvl="0" indent="0" algn="l" rtl="0">
              <a:spcBef>
                <a:spcPts val="1200"/>
              </a:spcBef>
              <a:spcAft>
                <a:spcPts val="1200"/>
              </a:spcAft>
              <a:buNone/>
            </a:pPr>
            <a:endParaRPr/>
          </a:p>
        </p:txBody>
      </p:sp>
      <p:pic>
        <p:nvPicPr>
          <p:cNvPr id="278" name="Google Shape;278;p49"/>
          <p:cNvPicPr preferRelativeResize="0"/>
          <p:nvPr/>
        </p:nvPicPr>
        <p:blipFill>
          <a:blip r:embed="rId3">
            <a:alphaModFix/>
          </a:blip>
          <a:stretch>
            <a:fillRect/>
          </a:stretch>
        </p:blipFill>
        <p:spPr>
          <a:xfrm>
            <a:off x="1610216" y="1630496"/>
            <a:ext cx="5813408" cy="961906"/>
          </a:xfrm>
          <a:prstGeom prst="rect">
            <a:avLst/>
          </a:prstGeom>
          <a:noFill/>
          <a:ln>
            <a:noFill/>
          </a:ln>
        </p:spPr>
      </p:pic>
      <p:pic>
        <p:nvPicPr>
          <p:cNvPr id="279" name="Google Shape;279;p49"/>
          <p:cNvPicPr preferRelativeResize="0"/>
          <p:nvPr/>
        </p:nvPicPr>
        <p:blipFill>
          <a:blip r:embed="rId4">
            <a:alphaModFix/>
          </a:blip>
          <a:stretch>
            <a:fillRect/>
          </a:stretch>
        </p:blipFill>
        <p:spPr>
          <a:xfrm>
            <a:off x="1630496" y="2721166"/>
            <a:ext cx="5899554" cy="223458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50"/>
          <p:cNvSpPr txBox="1">
            <a:spLocks noGrp="1"/>
          </p:cNvSpPr>
          <p:nvPr>
            <p:ph type="body" idx="1"/>
          </p:nvPr>
        </p:nvSpPr>
        <p:spPr>
          <a:xfrm>
            <a:off x="322250" y="557725"/>
            <a:ext cx="8510100" cy="4011300"/>
          </a:xfrm>
          <a:prstGeom prst="rect">
            <a:avLst/>
          </a:prstGeom>
        </p:spPr>
        <p:txBody>
          <a:bodyPr spcFirstLastPara="1" wrap="square" lIns="91425" tIns="91425" rIns="91425" bIns="91425" anchor="t" anchorCtr="0">
            <a:normAutofit/>
          </a:bodyPr>
          <a:lstStyle/>
          <a:p>
            <a:pPr marL="0" lvl="0" indent="0" algn="just" rtl="0">
              <a:lnSpc>
                <a:spcPct val="150000"/>
              </a:lnSpc>
              <a:spcBef>
                <a:spcPts val="1000"/>
              </a:spcBef>
              <a:spcAft>
                <a:spcPts val="0"/>
              </a:spcAft>
              <a:buClr>
                <a:schemeClr val="dk2"/>
              </a:buClr>
              <a:buSzPts val="1100"/>
              <a:buFont typeface="Arial"/>
              <a:buNone/>
            </a:pPr>
            <a:r>
              <a:rPr lang="en-GB" sz="1500" b="1">
                <a:solidFill>
                  <a:srgbClr val="222222"/>
                </a:solidFill>
              </a:rPr>
              <a:t>Insert Command</a:t>
            </a:r>
            <a:endParaRPr sz="1500" b="1">
              <a:solidFill>
                <a:srgbClr val="222222"/>
              </a:solidFill>
            </a:endParaRPr>
          </a:p>
          <a:p>
            <a:pPr marL="457200" marR="0" lvl="0" indent="-323850" algn="l" rtl="0">
              <a:lnSpc>
                <a:spcPct val="150000"/>
              </a:lnSpc>
              <a:spcBef>
                <a:spcPts val="1200"/>
              </a:spcBef>
              <a:spcAft>
                <a:spcPts val="0"/>
              </a:spcAft>
              <a:buClr>
                <a:schemeClr val="dk2"/>
              </a:buClr>
              <a:buSzPts val="1500"/>
              <a:buChar char="●"/>
            </a:pPr>
            <a:r>
              <a:rPr lang="en-GB" sz="1500">
                <a:solidFill>
                  <a:schemeClr val="dk2"/>
                </a:solidFill>
              </a:rPr>
              <a:t>The insert command is used to load the data Hive table. </a:t>
            </a:r>
            <a:endParaRPr sz="1500">
              <a:solidFill>
                <a:schemeClr val="dk2"/>
              </a:solidFill>
            </a:endParaRPr>
          </a:p>
          <a:p>
            <a:pPr marL="457200" marR="0" lvl="0" indent="-323850" algn="l" rtl="0">
              <a:lnSpc>
                <a:spcPct val="150000"/>
              </a:lnSpc>
              <a:spcBef>
                <a:spcPts val="1200"/>
              </a:spcBef>
              <a:spcAft>
                <a:spcPts val="0"/>
              </a:spcAft>
              <a:buClr>
                <a:schemeClr val="dk2"/>
              </a:buClr>
              <a:buSzPts val="1500"/>
              <a:buChar char="●"/>
            </a:pPr>
            <a:r>
              <a:rPr lang="en-GB" sz="1500">
                <a:solidFill>
                  <a:schemeClr val="dk2"/>
                </a:solidFill>
              </a:rPr>
              <a:t>Inserts can be done to a table or a partition.</a:t>
            </a:r>
            <a:endParaRPr sz="1500">
              <a:solidFill>
                <a:srgbClr val="222222"/>
              </a:solidFill>
            </a:endParaRPr>
          </a:p>
          <a:p>
            <a:pPr marL="914400" marR="0" lvl="1" indent="-323850" algn="l" rtl="0">
              <a:lnSpc>
                <a:spcPct val="150000"/>
              </a:lnSpc>
              <a:spcBef>
                <a:spcPts val="1000"/>
              </a:spcBef>
              <a:spcAft>
                <a:spcPts val="0"/>
              </a:spcAft>
              <a:buClr>
                <a:schemeClr val="dk2"/>
              </a:buClr>
              <a:buSzPts val="1500"/>
              <a:buChar char="○"/>
            </a:pPr>
            <a:r>
              <a:rPr lang="en-GB" sz="1500">
                <a:solidFill>
                  <a:schemeClr val="dk2"/>
                </a:solidFill>
              </a:rPr>
              <a:t>INSERT OVERWRITE is used to overwrite the existing data in the table or partition.</a:t>
            </a:r>
            <a:endParaRPr sz="1500">
              <a:solidFill>
                <a:schemeClr val="dk2"/>
              </a:solidFill>
            </a:endParaRPr>
          </a:p>
          <a:p>
            <a:pPr marL="914400" marR="0" lvl="1" indent="-323850" algn="l" rtl="0">
              <a:lnSpc>
                <a:spcPct val="150000"/>
              </a:lnSpc>
              <a:spcBef>
                <a:spcPts val="1000"/>
              </a:spcBef>
              <a:spcAft>
                <a:spcPts val="1200"/>
              </a:spcAft>
              <a:buSzPts val="1500"/>
              <a:buChar char="○"/>
            </a:pPr>
            <a:r>
              <a:rPr lang="en-GB" sz="1500">
                <a:solidFill>
                  <a:schemeClr val="dk2"/>
                </a:solidFill>
              </a:rPr>
              <a:t>INSERT INTO is used to append the data into existing data in a table.</a:t>
            </a:r>
            <a:r>
              <a:rPr lang="en-GB" sz="1500">
                <a:solidFill>
                  <a:srgbClr val="222222"/>
                </a:solidFill>
              </a:rPr>
              <a:t> </a:t>
            </a:r>
            <a:endParaRPr sz="1500">
              <a:solidFill>
                <a:srgbClr val="22222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pic>
        <p:nvPicPr>
          <p:cNvPr id="289" name="Google Shape;289;p51"/>
          <p:cNvPicPr preferRelativeResize="0"/>
          <p:nvPr/>
        </p:nvPicPr>
        <p:blipFill>
          <a:blip r:embed="rId3">
            <a:alphaModFix/>
          </a:blip>
          <a:stretch>
            <a:fillRect/>
          </a:stretch>
        </p:blipFill>
        <p:spPr>
          <a:xfrm>
            <a:off x="1466175" y="662275"/>
            <a:ext cx="5819775" cy="2219325"/>
          </a:xfrm>
          <a:prstGeom prst="rect">
            <a:avLst/>
          </a:prstGeom>
          <a:noFill/>
          <a:ln>
            <a:noFill/>
          </a:ln>
        </p:spPr>
      </p:pic>
      <p:pic>
        <p:nvPicPr>
          <p:cNvPr id="290" name="Google Shape;290;p51"/>
          <p:cNvPicPr preferRelativeResize="0"/>
          <p:nvPr/>
        </p:nvPicPr>
        <p:blipFill>
          <a:blip r:embed="rId4">
            <a:alphaModFix/>
          </a:blip>
          <a:stretch>
            <a:fillRect/>
          </a:stretch>
        </p:blipFill>
        <p:spPr>
          <a:xfrm>
            <a:off x="1466175" y="2945525"/>
            <a:ext cx="5819775" cy="1909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body" idx="1"/>
          </p:nvPr>
        </p:nvSpPr>
        <p:spPr>
          <a:xfrm>
            <a:off x="309850" y="520550"/>
            <a:ext cx="8522400" cy="40482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rgbClr val="222222"/>
              </a:buClr>
              <a:buSzPts val="1500"/>
              <a:buChar char="●"/>
            </a:pPr>
            <a:r>
              <a:rPr lang="en-GB" sz="1500">
                <a:solidFill>
                  <a:srgbClr val="222222"/>
                </a:solidFill>
                <a:highlight>
                  <a:srgbClr val="FFFFFF"/>
                </a:highlight>
              </a:rPr>
              <a:t>Hive evolved as a data warehousing solution built on top of Hadoop Map-Reduce framework.</a:t>
            </a:r>
            <a:endParaRPr sz="1500">
              <a:solidFill>
                <a:srgbClr val="222222"/>
              </a:solidFill>
              <a:highlight>
                <a:srgbClr val="FFFFFF"/>
              </a:highlight>
            </a:endParaRPr>
          </a:p>
          <a:p>
            <a:pPr marL="457200" lvl="0" indent="-323850" algn="l" rtl="0">
              <a:lnSpc>
                <a:spcPct val="150000"/>
              </a:lnSpc>
              <a:spcBef>
                <a:spcPts val="1600"/>
              </a:spcBef>
              <a:spcAft>
                <a:spcPts val="0"/>
              </a:spcAft>
              <a:buClr>
                <a:srgbClr val="222222"/>
              </a:buClr>
              <a:buSzPts val="1500"/>
              <a:buChar char="●"/>
            </a:pPr>
            <a:r>
              <a:rPr lang="en-GB" sz="1500">
                <a:solidFill>
                  <a:srgbClr val="222222"/>
                </a:solidFill>
                <a:highlight>
                  <a:srgbClr val="FFFFFF"/>
                </a:highlight>
              </a:rPr>
              <a:t>The size of data sets being collected and analyzed in the industry for business intelligence is growing and in a way, it is making traditional data warehousing solutions more expensive. </a:t>
            </a:r>
            <a:endParaRPr sz="1500">
              <a:solidFill>
                <a:srgbClr val="222222"/>
              </a:solidFill>
              <a:highlight>
                <a:srgbClr val="FFFFFF"/>
              </a:highlight>
            </a:endParaRPr>
          </a:p>
          <a:p>
            <a:pPr marL="457200" lvl="0" indent="-323850" algn="l" rtl="0">
              <a:lnSpc>
                <a:spcPct val="150000"/>
              </a:lnSpc>
              <a:spcBef>
                <a:spcPts val="1000"/>
              </a:spcBef>
              <a:spcAft>
                <a:spcPts val="0"/>
              </a:spcAft>
              <a:buClr>
                <a:srgbClr val="222222"/>
              </a:buClr>
              <a:buSzPts val="1500"/>
              <a:buChar char="●"/>
            </a:pPr>
            <a:r>
              <a:rPr lang="en-GB" sz="1500">
                <a:solidFill>
                  <a:srgbClr val="222222"/>
                </a:solidFill>
                <a:highlight>
                  <a:srgbClr val="FFFFFF"/>
                </a:highlight>
              </a:rPr>
              <a:t>Hadoop with MapReduce framework, is being used as an alternative solution for analyzing data sets with huge size. Though, Hadoop has proved useful for working on huge data sets, its MapReduce framework is very low level and it requires programmers to write custom programs which are hard to maintain and reuse. </a:t>
            </a:r>
            <a:endParaRPr sz="1500">
              <a:solidFill>
                <a:srgbClr val="222222"/>
              </a:solidFill>
              <a:highlight>
                <a:srgbClr val="FFFFFF"/>
              </a:highlight>
            </a:endParaRPr>
          </a:p>
          <a:p>
            <a:pPr marL="457200" lvl="0" indent="-323850" algn="l" rtl="0">
              <a:lnSpc>
                <a:spcPct val="150000"/>
              </a:lnSpc>
              <a:spcBef>
                <a:spcPts val="1000"/>
              </a:spcBef>
              <a:spcAft>
                <a:spcPts val="0"/>
              </a:spcAft>
              <a:buClr>
                <a:srgbClr val="222222"/>
              </a:buClr>
              <a:buSzPts val="1500"/>
              <a:buChar char="●"/>
            </a:pPr>
            <a:r>
              <a:rPr lang="en-GB" sz="1500">
                <a:solidFill>
                  <a:srgbClr val="222222"/>
                </a:solidFill>
                <a:highlight>
                  <a:srgbClr val="FFFFFF"/>
                </a:highlight>
              </a:rPr>
              <a:t>Hive comes here for rescue of programmers.</a:t>
            </a:r>
            <a:endParaRPr sz="1500">
              <a:solidFill>
                <a:srgbClr val="22222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52"/>
          <p:cNvSpPr txBox="1">
            <a:spLocks noGrp="1"/>
          </p:cNvSpPr>
          <p:nvPr>
            <p:ph type="body" idx="1"/>
          </p:nvPr>
        </p:nvSpPr>
        <p:spPr>
          <a:xfrm>
            <a:off x="347025" y="508150"/>
            <a:ext cx="8485200" cy="4060800"/>
          </a:xfrm>
          <a:prstGeom prst="rect">
            <a:avLst/>
          </a:prstGeom>
        </p:spPr>
        <p:txBody>
          <a:bodyPr spcFirstLastPara="1" wrap="square" lIns="91425" tIns="91425" rIns="91425" bIns="91425" anchor="t" anchorCtr="0">
            <a:normAutofit/>
          </a:bodyPr>
          <a:lstStyle/>
          <a:p>
            <a:pPr marL="0" lvl="0" indent="0" algn="just" rtl="0">
              <a:lnSpc>
                <a:spcPct val="150000"/>
              </a:lnSpc>
              <a:spcBef>
                <a:spcPts val="1000"/>
              </a:spcBef>
              <a:spcAft>
                <a:spcPts val="0"/>
              </a:spcAft>
              <a:buClr>
                <a:schemeClr val="dk2"/>
              </a:buClr>
              <a:buSzPts val="1100"/>
              <a:buFont typeface="Arial"/>
              <a:buNone/>
            </a:pPr>
            <a:r>
              <a:rPr lang="en-GB" sz="1500" b="1">
                <a:solidFill>
                  <a:srgbClr val="222222"/>
                </a:solidFill>
              </a:rPr>
              <a:t>Example for ‘Partitioned By’ and ‘Clustered By’ Command </a:t>
            </a:r>
            <a:endParaRPr sz="1500" b="1">
              <a:solidFill>
                <a:srgbClr val="222222"/>
              </a:solidFill>
            </a:endParaRPr>
          </a:p>
          <a:p>
            <a:pPr marL="457200" lvl="0" indent="-323850" algn="just" rtl="0">
              <a:lnSpc>
                <a:spcPct val="150000"/>
              </a:lnSpc>
              <a:spcBef>
                <a:spcPts val="1000"/>
              </a:spcBef>
              <a:spcAft>
                <a:spcPts val="0"/>
              </a:spcAft>
              <a:buClr>
                <a:srgbClr val="222222"/>
              </a:buClr>
              <a:buSzPts val="1500"/>
              <a:buChar char="●"/>
            </a:pPr>
            <a:r>
              <a:rPr lang="en-GB" sz="1500">
                <a:solidFill>
                  <a:srgbClr val="222222"/>
                </a:solidFill>
              </a:rPr>
              <a:t>‘Partitioned by‘ is used to divided the table into the Partition and can be divided into buckets by using the ‘Clustered By‘ command.</a:t>
            </a:r>
            <a:endParaRPr sz="1500">
              <a:solidFill>
                <a:srgbClr val="222222"/>
              </a:solidFill>
            </a:endParaRPr>
          </a:p>
          <a:p>
            <a:pPr marL="0" lvl="0" indent="0" algn="l" rtl="0">
              <a:spcBef>
                <a:spcPts val="1200"/>
              </a:spcBef>
              <a:spcAft>
                <a:spcPts val="1200"/>
              </a:spcAft>
              <a:buNone/>
            </a:pPr>
            <a:endParaRPr sz="1500">
              <a:solidFill>
                <a:srgbClr val="222222"/>
              </a:solidFill>
            </a:endParaRPr>
          </a:p>
        </p:txBody>
      </p:sp>
      <p:pic>
        <p:nvPicPr>
          <p:cNvPr id="296" name="Google Shape;296;p52"/>
          <p:cNvPicPr preferRelativeResize="0"/>
          <p:nvPr/>
        </p:nvPicPr>
        <p:blipFill>
          <a:blip r:embed="rId3">
            <a:alphaModFix/>
          </a:blip>
          <a:stretch>
            <a:fillRect/>
          </a:stretch>
        </p:blipFill>
        <p:spPr>
          <a:xfrm>
            <a:off x="1652588" y="1990725"/>
            <a:ext cx="5838825" cy="1162050"/>
          </a:xfrm>
          <a:prstGeom prst="rect">
            <a:avLst/>
          </a:prstGeom>
          <a:noFill/>
          <a:ln>
            <a:noFill/>
          </a:ln>
        </p:spPr>
      </p:pic>
      <p:pic>
        <p:nvPicPr>
          <p:cNvPr id="297" name="Google Shape;297;p52"/>
          <p:cNvPicPr preferRelativeResize="0"/>
          <p:nvPr/>
        </p:nvPicPr>
        <p:blipFill>
          <a:blip r:embed="rId4">
            <a:alphaModFix/>
          </a:blip>
          <a:stretch>
            <a:fillRect/>
          </a:stretch>
        </p:blipFill>
        <p:spPr>
          <a:xfrm>
            <a:off x="1700200" y="3315600"/>
            <a:ext cx="5743575" cy="8001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3"/>
          <p:cNvSpPr txBox="1">
            <a:spLocks noGrp="1"/>
          </p:cNvSpPr>
          <p:nvPr>
            <p:ph type="body" idx="1"/>
          </p:nvPr>
        </p:nvSpPr>
        <p:spPr>
          <a:xfrm>
            <a:off x="297450" y="656875"/>
            <a:ext cx="8535000" cy="3912000"/>
          </a:xfrm>
          <a:prstGeom prst="rect">
            <a:avLst/>
          </a:prstGeom>
        </p:spPr>
        <p:txBody>
          <a:bodyPr spcFirstLastPara="1" wrap="square" lIns="91425" tIns="91425" rIns="91425" bIns="91425" anchor="t" anchorCtr="0">
            <a:normAutofit/>
          </a:bodyPr>
          <a:lstStyle/>
          <a:p>
            <a:pPr marL="457200" lvl="0" indent="-323850" algn="just" rtl="0">
              <a:lnSpc>
                <a:spcPct val="150000"/>
              </a:lnSpc>
              <a:spcBef>
                <a:spcPts val="1000"/>
              </a:spcBef>
              <a:spcAft>
                <a:spcPts val="0"/>
              </a:spcAft>
              <a:buClr>
                <a:srgbClr val="4A4A4A"/>
              </a:buClr>
              <a:buSzPts val="1500"/>
              <a:buChar char="●"/>
            </a:pPr>
            <a:r>
              <a:rPr lang="en-GB" sz="1500">
                <a:solidFill>
                  <a:srgbClr val="4A4A4A"/>
                </a:solidFill>
              </a:rPr>
              <a:t>When we insert the data Hive throwing errors, the dynamic partition mode is strict and dynamic partition not enabled.  So we need to set the following parameters in Hive shell.</a:t>
            </a:r>
            <a:endParaRPr sz="1500">
              <a:solidFill>
                <a:srgbClr val="4A4A4A"/>
              </a:solidFill>
            </a:endParaRPr>
          </a:p>
          <a:p>
            <a:pPr marL="457200" lvl="0" indent="-323850" algn="just" rtl="0">
              <a:lnSpc>
                <a:spcPct val="150000"/>
              </a:lnSpc>
              <a:spcBef>
                <a:spcPts val="1200"/>
              </a:spcBef>
              <a:spcAft>
                <a:spcPts val="0"/>
              </a:spcAft>
              <a:buClr>
                <a:srgbClr val="4A4A4A"/>
              </a:buClr>
              <a:buSzPts val="1500"/>
              <a:buChar char="➔"/>
            </a:pPr>
            <a:r>
              <a:rPr lang="en-GB" sz="1500">
                <a:solidFill>
                  <a:srgbClr val="4A4A4A"/>
                </a:solidFill>
              </a:rPr>
              <a:t>set hive.exec.dynamic.partition=true;</a:t>
            </a:r>
            <a:endParaRPr sz="1500">
              <a:solidFill>
                <a:srgbClr val="4A4A4A"/>
              </a:solidFill>
            </a:endParaRPr>
          </a:p>
          <a:p>
            <a:pPr marL="457200" lvl="0" indent="-323850" algn="just" rtl="0">
              <a:lnSpc>
                <a:spcPct val="150000"/>
              </a:lnSpc>
              <a:spcBef>
                <a:spcPts val="1000"/>
              </a:spcBef>
              <a:spcAft>
                <a:spcPts val="0"/>
              </a:spcAft>
              <a:buClr>
                <a:srgbClr val="4A4A4A"/>
              </a:buClr>
              <a:buSzPts val="1500"/>
              <a:buChar char="➔"/>
            </a:pPr>
            <a:r>
              <a:rPr lang="en-GB" sz="1500">
                <a:solidFill>
                  <a:srgbClr val="4A4A4A"/>
                </a:solidFill>
              </a:rPr>
              <a:t>To enable dynamic partitions, by default, it’s false</a:t>
            </a:r>
            <a:endParaRPr sz="1500">
              <a:solidFill>
                <a:srgbClr val="4A4A4A"/>
              </a:solidFill>
            </a:endParaRPr>
          </a:p>
          <a:p>
            <a:pPr marL="457200" lvl="0" indent="-323850" algn="just" rtl="0">
              <a:lnSpc>
                <a:spcPct val="150000"/>
              </a:lnSpc>
              <a:spcBef>
                <a:spcPts val="1000"/>
              </a:spcBef>
              <a:spcAft>
                <a:spcPts val="0"/>
              </a:spcAft>
              <a:buClr>
                <a:srgbClr val="4A4A4A"/>
              </a:buClr>
              <a:buSzPts val="1500"/>
              <a:buChar char="➔"/>
            </a:pPr>
            <a:r>
              <a:rPr lang="en-GB" sz="1500">
                <a:solidFill>
                  <a:srgbClr val="4A4A4A"/>
                </a:solidFill>
              </a:rPr>
              <a:t>set hive.exec.dynamic.partition.mode=nonstrict;</a:t>
            </a:r>
            <a:endParaRPr sz="1500">
              <a:solidFill>
                <a:srgbClr val="4A4A4A"/>
              </a:solidFill>
            </a:endParaRPr>
          </a:p>
          <a:p>
            <a:pPr marL="0" lvl="0" indent="0" algn="l" rtl="0">
              <a:spcBef>
                <a:spcPts val="1200"/>
              </a:spcBef>
              <a:spcAft>
                <a:spcPts val="1200"/>
              </a:spcAft>
              <a:buNone/>
            </a:pPr>
            <a:endParaRPr/>
          </a:p>
        </p:txBody>
      </p:sp>
      <p:pic>
        <p:nvPicPr>
          <p:cNvPr id="303" name="Google Shape;303;p53"/>
          <p:cNvPicPr preferRelativeResize="0"/>
          <p:nvPr/>
        </p:nvPicPr>
        <p:blipFill rotWithShape="1">
          <a:blip r:embed="rId3">
            <a:alphaModFix/>
          </a:blip>
          <a:srcRect r="45313"/>
          <a:stretch/>
        </p:blipFill>
        <p:spPr>
          <a:xfrm>
            <a:off x="2428188" y="3015400"/>
            <a:ext cx="4287625" cy="467300"/>
          </a:xfrm>
          <a:prstGeom prst="rect">
            <a:avLst/>
          </a:prstGeom>
          <a:noFill/>
          <a:ln>
            <a:noFill/>
          </a:ln>
        </p:spPr>
      </p:pic>
      <p:pic>
        <p:nvPicPr>
          <p:cNvPr id="304" name="Google Shape;304;p53"/>
          <p:cNvPicPr preferRelativeResize="0"/>
          <p:nvPr/>
        </p:nvPicPr>
        <p:blipFill rotWithShape="1">
          <a:blip r:embed="rId4">
            <a:alphaModFix/>
          </a:blip>
          <a:srcRect r="38736"/>
          <a:stretch/>
        </p:blipFill>
        <p:spPr>
          <a:xfrm>
            <a:off x="2421138" y="3771450"/>
            <a:ext cx="4287625" cy="4171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4"/>
          <p:cNvSpPr txBox="1">
            <a:spLocks noGrp="1"/>
          </p:cNvSpPr>
          <p:nvPr>
            <p:ph type="body" idx="1"/>
          </p:nvPr>
        </p:nvSpPr>
        <p:spPr>
          <a:xfrm>
            <a:off x="334625" y="520550"/>
            <a:ext cx="8497800" cy="4048200"/>
          </a:xfrm>
          <a:prstGeom prst="rect">
            <a:avLst/>
          </a:prstGeom>
        </p:spPr>
        <p:txBody>
          <a:bodyPr spcFirstLastPara="1" wrap="square" lIns="91425" tIns="91425" rIns="91425" bIns="91425" anchor="t" anchorCtr="0">
            <a:normAutofit lnSpcReduction="10000"/>
          </a:bodyPr>
          <a:lstStyle/>
          <a:p>
            <a:pPr marL="457200" lvl="0" indent="0" algn="l" rtl="0">
              <a:lnSpc>
                <a:spcPct val="150000"/>
              </a:lnSpc>
              <a:spcBef>
                <a:spcPts val="1000"/>
              </a:spcBef>
              <a:spcAft>
                <a:spcPts val="0"/>
              </a:spcAft>
              <a:buNone/>
            </a:pPr>
            <a:endParaRPr sz="1500">
              <a:solidFill>
                <a:schemeClr val="dk2"/>
              </a:solidFill>
            </a:endParaRPr>
          </a:p>
          <a:p>
            <a:pPr marL="457200" lvl="0" indent="0" algn="l" rtl="0">
              <a:lnSpc>
                <a:spcPct val="150000"/>
              </a:lnSpc>
              <a:spcBef>
                <a:spcPts val="1200"/>
              </a:spcBef>
              <a:spcAft>
                <a:spcPts val="0"/>
              </a:spcAft>
              <a:buNone/>
            </a:pPr>
            <a:endParaRPr sz="1500">
              <a:solidFill>
                <a:schemeClr val="dk2"/>
              </a:solidFill>
            </a:endParaRPr>
          </a:p>
          <a:p>
            <a:pPr marL="0" lvl="0" indent="0" algn="l" rtl="0">
              <a:lnSpc>
                <a:spcPct val="150000"/>
              </a:lnSpc>
              <a:spcBef>
                <a:spcPts val="1200"/>
              </a:spcBef>
              <a:spcAft>
                <a:spcPts val="0"/>
              </a:spcAft>
              <a:buNone/>
            </a:pPr>
            <a:endParaRPr sz="1500">
              <a:solidFill>
                <a:schemeClr val="dk2"/>
              </a:solidFill>
            </a:endParaRPr>
          </a:p>
          <a:p>
            <a:pPr marL="457200" lvl="0" indent="0" algn="l" rtl="0">
              <a:lnSpc>
                <a:spcPct val="150000"/>
              </a:lnSpc>
              <a:spcBef>
                <a:spcPts val="1200"/>
              </a:spcBef>
              <a:spcAft>
                <a:spcPts val="0"/>
              </a:spcAft>
              <a:buNone/>
            </a:pPr>
            <a:endParaRPr sz="1500">
              <a:solidFill>
                <a:schemeClr val="dk2"/>
              </a:solidFill>
            </a:endParaRPr>
          </a:p>
          <a:p>
            <a:pPr marL="457200" lvl="0" indent="0" algn="l" rtl="0">
              <a:lnSpc>
                <a:spcPct val="150000"/>
              </a:lnSpc>
              <a:spcBef>
                <a:spcPts val="1200"/>
              </a:spcBef>
              <a:spcAft>
                <a:spcPts val="0"/>
              </a:spcAft>
              <a:buNone/>
            </a:pPr>
            <a:endParaRPr sz="1500">
              <a:solidFill>
                <a:schemeClr val="dk2"/>
              </a:solidFill>
            </a:endParaRPr>
          </a:p>
          <a:p>
            <a:pPr marL="457200" lvl="0" indent="0" algn="l" rtl="0">
              <a:lnSpc>
                <a:spcPct val="150000"/>
              </a:lnSpc>
              <a:spcBef>
                <a:spcPts val="1200"/>
              </a:spcBef>
              <a:spcAft>
                <a:spcPts val="0"/>
              </a:spcAft>
              <a:buNone/>
            </a:pPr>
            <a:endParaRPr sz="1500">
              <a:solidFill>
                <a:schemeClr val="dk2"/>
              </a:solidFill>
            </a:endParaRPr>
          </a:p>
          <a:p>
            <a:pPr marL="457200" lvl="0" indent="-323850" algn="l" rtl="0">
              <a:lnSpc>
                <a:spcPct val="150000"/>
              </a:lnSpc>
              <a:spcBef>
                <a:spcPts val="1200"/>
              </a:spcBef>
              <a:spcAft>
                <a:spcPts val="1200"/>
              </a:spcAft>
              <a:buClr>
                <a:schemeClr val="dk2"/>
              </a:buClr>
              <a:buSzPts val="1500"/>
              <a:buChar char="●"/>
            </a:pPr>
            <a:r>
              <a:rPr lang="en-GB" sz="1500">
                <a:solidFill>
                  <a:schemeClr val="dk2"/>
                </a:solidFill>
              </a:rPr>
              <a:t>Partition is done by the category and can be divided in to buckets by using the ‘Clustered By’ command.</a:t>
            </a:r>
            <a:endParaRPr sz="1500">
              <a:solidFill>
                <a:schemeClr val="dk2"/>
              </a:solidFill>
            </a:endParaRPr>
          </a:p>
        </p:txBody>
      </p:sp>
      <p:pic>
        <p:nvPicPr>
          <p:cNvPr id="310" name="Google Shape;310;p54"/>
          <p:cNvPicPr preferRelativeResize="0"/>
          <p:nvPr/>
        </p:nvPicPr>
        <p:blipFill>
          <a:blip r:embed="rId3">
            <a:alphaModFix/>
          </a:blip>
          <a:stretch>
            <a:fillRect/>
          </a:stretch>
        </p:blipFill>
        <p:spPr>
          <a:xfrm>
            <a:off x="1671625" y="708213"/>
            <a:ext cx="5800725" cy="28098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pic>
        <p:nvPicPr>
          <p:cNvPr id="315" name="Google Shape;315;p55"/>
          <p:cNvPicPr preferRelativeResize="0"/>
          <p:nvPr/>
        </p:nvPicPr>
        <p:blipFill>
          <a:blip r:embed="rId3">
            <a:alphaModFix/>
          </a:blip>
          <a:stretch>
            <a:fillRect/>
          </a:stretch>
        </p:blipFill>
        <p:spPr>
          <a:xfrm>
            <a:off x="1633538" y="1012400"/>
            <a:ext cx="5876925" cy="28956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6"/>
          <p:cNvSpPr txBox="1">
            <a:spLocks noGrp="1"/>
          </p:cNvSpPr>
          <p:nvPr>
            <p:ph type="body" idx="1"/>
          </p:nvPr>
        </p:nvSpPr>
        <p:spPr>
          <a:xfrm>
            <a:off x="347025" y="694075"/>
            <a:ext cx="8485200" cy="38748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1200"/>
              </a:spcAft>
              <a:buClr>
                <a:schemeClr val="dk2"/>
              </a:buClr>
              <a:buSzPts val="1500"/>
              <a:buChar char="●"/>
            </a:pPr>
            <a:r>
              <a:rPr lang="en-GB" sz="1500">
                <a:solidFill>
                  <a:schemeClr val="dk2"/>
                </a:solidFill>
                <a:highlight>
                  <a:srgbClr val="FFFFFF"/>
                </a:highlight>
              </a:rPr>
              <a:t>The ‘Drop Table’ statement deletes the data and metadata for a table. In the case of external tables, only the metadata is deleted.</a:t>
            </a:r>
            <a:endParaRPr sz="1500">
              <a:solidFill>
                <a:schemeClr val="dk2"/>
              </a:solidFill>
            </a:endParaRPr>
          </a:p>
        </p:txBody>
      </p:sp>
      <p:pic>
        <p:nvPicPr>
          <p:cNvPr id="321" name="Google Shape;321;p56"/>
          <p:cNvPicPr preferRelativeResize="0"/>
          <p:nvPr/>
        </p:nvPicPr>
        <p:blipFill>
          <a:blip r:embed="rId3">
            <a:alphaModFix/>
          </a:blip>
          <a:stretch>
            <a:fillRect/>
          </a:stretch>
        </p:blipFill>
        <p:spPr>
          <a:xfrm>
            <a:off x="1782100" y="2689688"/>
            <a:ext cx="5810250" cy="1704975"/>
          </a:xfrm>
          <a:prstGeom prst="rect">
            <a:avLst/>
          </a:prstGeom>
          <a:noFill/>
          <a:ln>
            <a:noFill/>
          </a:ln>
        </p:spPr>
      </p:pic>
      <p:pic>
        <p:nvPicPr>
          <p:cNvPr id="322" name="Google Shape;322;p56"/>
          <p:cNvPicPr preferRelativeResize="0"/>
          <p:nvPr/>
        </p:nvPicPr>
        <p:blipFill>
          <a:blip r:embed="rId4">
            <a:alphaModFix/>
          </a:blip>
          <a:stretch>
            <a:fillRect/>
          </a:stretch>
        </p:blipFill>
        <p:spPr>
          <a:xfrm>
            <a:off x="1782100" y="1689250"/>
            <a:ext cx="5810250" cy="62864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7"/>
          <p:cNvSpPr txBox="1">
            <a:spLocks noGrp="1"/>
          </p:cNvSpPr>
          <p:nvPr>
            <p:ph type="body" idx="1"/>
          </p:nvPr>
        </p:nvSpPr>
        <p:spPr>
          <a:xfrm>
            <a:off x="309850" y="557725"/>
            <a:ext cx="8522400" cy="4011300"/>
          </a:xfrm>
          <a:prstGeom prst="rect">
            <a:avLst/>
          </a:prstGeom>
        </p:spPr>
        <p:txBody>
          <a:bodyPr spcFirstLastPara="1" wrap="square" lIns="91425" tIns="91425" rIns="91425" bIns="91425" anchor="t" anchorCtr="0">
            <a:normAutofit/>
          </a:bodyPr>
          <a:lstStyle/>
          <a:p>
            <a:pPr marL="457200" lvl="0" indent="-323850" algn="just" rtl="0">
              <a:lnSpc>
                <a:spcPct val="150000"/>
              </a:lnSpc>
              <a:spcBef>
                <a:spcPts val="1000"/>
              </a:spcBef>
              <a:spcAft>
                <a:spcPts val="0"/>
              </a:spcAft>
              <a:buClr>
                <a:schemeClr val="dk2"/>
              </a:buClr>
              <a:buSzPts val="1500"/>
              <a:buChar char="●"/>
            </a:pPr>
            <a:r>
              <a:rPr lang="en-GB" sz="1500">
                <a:solidFill>
                  <a:schemeClr val="dk2"/>
                </a:solidFill>
                <a:highlight>
                  <a:srgbClr val="FFFFFF"/>
                </a:highlight>
              </a:rPr>
              <a:t>The ‘Drop Table’ statement deletes the data and metadata for a table. In the case of external tables, only the metadata is deleted.</a:t>
            </a:r>
            <a:endParaRPr sz="1500">
              <a:solidFill>
                <a:schemeClr val="dk2"/>
              </a:solidFill>
              <a:highlight>
                <a:srgbClr val="FFFFFF"/>
              </a:highlight>
            </a:endParaRPr>
          </a:p>
          <a:p>
            <a:pPr marL="457200" lvl="0" indent="-323850" algn="just" rtl="0">
              <a:lnSpc>
                <a:spcPct val="150000"/>
              </a:lnSpc>
              <a:spcBef>
                <a:spcPts val="1200"/>
              </a:spcBef>
              <a:spcAft>
                <a:spcPts val="0"/>
              </a:spcAft>
              <a:buClr>
                <a:schemeClr val="dk2"/>
              </a:buClr>
              <a:buSzPts val="1500"/>
              <a:buChar char="●"/>
            </a:pPr>
            <a:r>
              <a:rPr lang="en-GB" sz="1500">
                <a:solidFill>
                  <a:schemeClr val="dk2"/>
                </a:solidFill>
                <a:highlight>
                  <a:srgbClr val="FFFFFF"/>
                </a:highlight>
              </a:rPr>
              <a:t>Load data local inpath ‘aru.txt’ into table tablename and then we check employee1 table by using Select * from table name command.</a:t>
            </a:r>
            <a:endParaRPr sz="1200">
              <a:solidFill>
                <a:srgbClr val="4A4A4A"/>
              </a:solidFill>
              <a:latin typeface="Open Sans"/>
              <a:ea typeface="Open Sans"/>
              <a:cs typeface="Open Sans"/>
              <a:sym typeface="Open Sans"/>
            </a:endParaRPr>
          </a:p>
          <a:p>
            <a:pPr marL="0" lvl="0" indent="0" algn="l" rtl="0">
              <a:spcBef>
                <a:spcPts val="1200"/>
              </a:spcBef>
              <a:spcAft>
                <a:spcPts val="1200"/>
              </a:spcAft>
              <a:buNone/>
            </a:pPr>
            <a:endParaRPr/>
          </a:p>
        </p:txBody>
      </p:sp>
      <p:pic>
        <p:nvPicPr>
          <p:cNvPr id="328" name="Google Shape;328;p57"/>
          <p:cNvPicPr preferRelativeResize="0"/>
          <p:nvPr/>
        </p:nvPicPr>
        <p:blipFill>
          <a:blip r:embed="rId3">
            <a:alphaModFix/>
          </a:blip>
          <a:stretch>
            <a:fillRect/>
          </a:stretch>
        </p:blipFill>
        <p:spPr>
          <a:xfrm>
            <a:off x="1657350" y="2405651"/>
            <a:ext cx="5829300" cy="20288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8"/>
          <p:cNvSpPr txBox="1">
            <a:spLocks noGrp="1"/>
          </p:cNvSpPr>
          <p:nvPr>
            <p:ph type="body" idx="1"/>
          </p:nvPr>
        </p:nvSpPr>
        <p:spPr>
          <a:xfrm>
            <a:off x="334625" y="532950"/>
            <a:ext cx="8497800" cy="40359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chemeClr val="dk2"/>
              </a:buClr>
              <a:buSzPts val="1500"/>
              <a:buChar char="●"/>
            </a:pPr>
            <a:r>
              <a:rPr lang="en-GB" sz="1500">
                <a:solidFill>
                  <a:schemeClr val="dk2"/>
                </a:solidFill>
                <a:highlight>
                  <a:srgbClr val="FFFFFF"/>
                </a:highlight>
              </a:rPr>
              <a:t>To count the number of records in table by using Select count(*) from txnrecords;</a:t>
            </a:r>
            <a:endParaRPr sz="1500">
              <a:solidFill>
                <a:schemeClr val="dk2"/>
              </a:solidFill>
              <a:highlight>
                <a:srgbClr val="FFFFFF"/>
              </a:highlight>
            </a:endParaRPr>
          </a:p>
        </p:txBody>
      </p:sp>
      <p:pic>
        <p:nvPicPr>
          <p:cNvPr id="334" name="Google Shape;334;p58"/>
          <p:cNvPicPr preferRelativeResize="0"/>
          <p:nvPr/>
        </p:nvPicPr>
        <p:blipFill>
          <a:blip r:embed="rId3">
            <a:alphaModFix/>
          </a:blip>
          <a:stretch>
            <a:fillRect/>
          </a:stretch>
        </p:blipFill>
        <p:spPr>
          <a:xfrm>
            <a:off x="1589625" y="1158900"/>
            <a:ext cx="5791200" cy="34099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9"/>
          <p:cNvSpPr txBox="1">
            <a:spLocks noGrp="1"/>
          </p:cNvSpPr>
          <p:nvPr>
            <p:ph type="body" idx="1"/>
          </p:nvPr>
        </p:nvSpPr>
        <p:spPr>
          <a:xfrm>
            <a:off x="334625" y="231354"/>
            <a:ext cx="8497800" cy="4713771"/>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None/>
            </a:pPr>
            <a:r>
              <a:rPr lang="en-GB" sz="1500" b="1" dirty="0">
                <a:solidFill>
                  <a:schemeClr val="dk2"/>
                </a:solidFill>
              </a:rPr>
              <a:t>Aggregation </a:t>
            </a:r>
            <a:endParaRPr sz="1500">
              <a:solidFill>
                <a:schemeClr val="dk2"/>
              </a:solidFill>
            </a:endParaRPr>
          </a:p>
          <a:p>
            <a:pPr marL="457200" lvl="0" indent="-323850" algn="just" rtl="0">
              <a:lnSpc>
                <a:spcPct val="150000"/>
              </a:lnSpc>
              <a:spcBef>
                <a:spcPts val="1000"/>
              </a:spcBef>
              <a:spcAft>
                <a:spcPts val="0"/>
              </a:spcAft>
              <a:buClr>
                <a:schemeClr val="dk2"/>
              </a:buClr>
              <a:buSzPts val="1500"/>
              <a:buChar char="●"/>
            </a:pPr>
            <a:r>
              <a:rPr lang="en-GB" sz="1500" dirty="0">
                <a:solidFill>
                  <a:schemeClr val="dk2"/>
                </a:solidFill>
              </a:rPr>
              <a:t>Select count (DISTINCT category) from </a:t>
            </a:r>
            <a:r>
              <a:rPr lang="en-GB" sz="1500" dirty="0" err="1">
                <a:solidFill>
                  <a:schemeClr val="dk2"/>
                </a:solidFill>
              </a:rPr>
              <a:t>tablename</a:t>
            </a:r>
            <a:r>
              <a:rPr lang="en-GB" sz="1500" dirty="0">
                <a:solidFill>
                  <a:schemeClr val="dk2"/>
                </a:solidFill>
              </a:rPr>
              <a:t>;</a:t>
            </a:r>
            <a:endParaRPr sz="1500">
              <a:solidFill>
                <a:schemeClr val="dk2"/>
              </a:solidFill>
            </a:endParaRPr>
          </a:p>
          <a:p>
            <a:pPr marL="457200" lvl="0" indent="-323850" algn="just" rtl="0">
              <a:lnSpc>
                <a:spcPct val="150000"/>
              </a:lnSpc>
              <a:spcBef>
                <a:spcPts val="1000"/>
              </a:spcBef>
              <a:spcAft>
                <a:spcPts val="0"/>
              </a:spcAft>
              <a:buClr>
                <a:schemeClr val="dk2"/>
              </a:buClr>
              <a:buSzPts val="1500"/>
              <a:buChar char="●"/>
            </a:pPr>
            <a:r>
              <a:rPr lang="en-GB" sz="1500" dirty="0">
                <a:solidFill>
                  <a:schemeClr val="dk2"/>
                </a:solidFill>
              </a:rPr>
              <a:t>This command will count the different category of ‘</a:t>
            </a:r>
            <a:r>
              <a:rPr lang="en-GB" sz="1500" dirty="0" err="1">
                <a:solidFill>
                  <a:schemeClr val="dk2"/>
                </a:solidFill>
              </a:rPr>
              <a:t>cate</a:t>
            </a:r>
            <a:r>
              <a:rPr lang="en-GB" sz="1500" dirty="0">
                <a:solidFill>
                  <a:schemeClr val="dk2"/>
                </a:solidFill>
              </a:rPr>
              <a:t>’ table. Here there are 3 different categories.</a:t>
            </a:r>
            <a:endParaRPr sz="1500">
              <a:solidFill>
                <a:schemeClr val="dk2"/>
              </a:solidFill>
            </a:endParaRPr>
          </a:p>
          <a:p>
            <a:pPr marL="457200" lvl="0" indent="-323850" algn="just" rtl="0">
              <a:lnSpc>
                <a:spcPct val="150000"/>
              </a:lnSpc>
              <a:spcBef>
                <a:spcPts val="1000"/>
              </a:spcBef>
              <a:spcAft>
                <a:spcPts val="0"/>
              </a:spcAft>
              <a:buClr>
                <a:schemeClr val="dk2"/>
              </a:buClr>
              <a:buSzPts val="1500"/>
              <a:buChar char="●"/>
            </a:pPr>
            <a:r>
              <a:rPr lang="en-GB" sz="1500" dirty="0">
                <a:solidFill>
                  <a:schemeClr val="dk2"/>
                </a:solidFill>
              </a:rPr>
              <a:t>Suppose there is another table </a:t>
            </a:r>
            <a:r>
              <a:rPr lang="en-GB" sz="1500" dirty="0" err="1">
                <a:solidFill>
                  <a:schemeClr val="dk2"/>
                </a:solidFill>
              </a:rPr>
              <a:t>cate</a:t>
            </a:r>
            <a:r>
              <a:rPr lang="en-GB" sz="1500" dirty="0">
                <a:solidFill>
                  <a:schemeClr val="dk2"/>
                </a:solidFill>
              </a:rPr>
              <a:t> where f1 is field name of category.</a:t>
            </a:r>
            <a:endParaRPr sz="1500">
              <a:solidFill>
                <a:schemeClr val="dk2"/>
              </a:solidFill>
            </a:endParaRPr>
          </a:p>
          <a:p>
            <a:pPr marL="0" lvl="0" indent="0" algn="l" rtl="0">
              <a:lnSpc>
                <a:spcPct val="150000"/>
              </a:lnSpc>
              <a:spcBef>
                <a:spcPts val="1000"/>
              </a:spcBef>
              <a:spcAft>
                <a:spcPts val="1200"/>
              </a:spcAft>
              <a:buNone/>
            </a:pPr>
            <a:endParaRPr sz="1500">
              <a:solidFill>
                <a:schemeClr val="dk2"/>
              </a:solidFill>
            </a:endParaRPr>
          </a:p>
        </p:txBody>
      </p:sp>
      <p:pic>
        <p:nvPicPr>
          <p:cNvPr id="340" name="Google Shape;340;p59"/>
          <p:cNvPicPr preferRelativeResize="0"/>
          <p:nvPr/>
        </p:nvPicPr>
        <p:blipFill>
          <a:blip r:embed="rId3">
            <a:alphaModFix/>
          </a:blip>
          <a:stretch>
            <a:fillRect/>
          </a:stretch>
        </p:blipFill>
        <p:spPr>
          <a:xfrm>
            <a:off x="925416" y="2853369"/>
            <a:ext cx="7436385" cy="2049137"/>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pic>
        <p:nvPicPr>
          <p:cNvPr id="345" name="Google Shape;345;p60"/>
          <p:cNvPicPr preferRelativeResize="0"/>
          <p:nvPr/>
        </p:nvPicPr>
        <p:blipFill>
          <a:blip r:embed="rId3">
            <a:alphaModFix/>
          </a:blip>
          <a:stretch>
            <a:fillRect/>
          </a:stretch>
        </p:blipFill>
        <p:spPr>
          <a:xfrm>
            <a:off x="1671638" y="881063"/>
            <a:ext cx="5800725" cy="33813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61"/>
          <p:cNvSpPr txBox="1">
            <a:spLocks noGrp="1"/>
          </p:cNvSpPr>
          <p:nvPr>
            <p:ph type="body" idx="1"/>
          </p:nvPr>
        </p:nvSpPr>
        <p:spPr>
          <a:xfrm>
            <a:off x="272675" y="363557"/>
            <a:ext cx="8559600" cy="4205443"/>
          </a:xfrm>
          <a:prstGeom prst="rect">
            <a:avLst/>
          </a:prstGeom>
        </p:spPr>
        <p:txBody>
          <a:bodyPr spcFirstLastPara="1" wrap="square" lIns="91425" tIns="91425" rIns="91425" bIns="91425" anchor="t" anchorCtr="0">
            <a:normAutofit/>
          </a:bodyPr>
          <a:lstStyle/>
          <a:p>
            <a:pPr marL="0" marR="0" lvl="0" indent="0" algn="l" rtl="0">
              <a:lnSpc>
                <a:spcPct val="150000"/>
              </a:lnSpc>
              <a:spcBef>
                <a:spcPts val="1000"/>
              </a:spcBef>
              <a:spcAft>
                <a:spcPts val="0"/>
              </a:spcAft>
              <a:buNone/>
            </a:pPr>
            <a:r>
              <a:rPr lang="en-GB" sz="1500" b="1" dirty="0">
                <a:solidFill>
                  <a:schemeClr val="dk2"/>
                </a:solidFill>
              </a:rPr>
              <a:t>Grouping </a:t>
            </a:r>
            <a:endParaRPr sz="1500" b="1">
              <a:solidFill>
                <a:schemeClr val="dk2"/>
              </a:solidFill>
            </a:endParaRPr>
          </a:p>
          <a:p>
            <a:pPr marL="457200" marR="0" lvl="0" indent="-323850" algn="l" rtl="0">
              <a:lnSpc>
                <a:spcPct val="150000"/>
              </a:lnSpc>
              <a:spcBef>
                <a:spcPts val="1000"/>
              </a:spcBef>
              <a:spcAft>
                <a:spcPts val="0"/>
              </a:spcAft>
              <a:buClr>
                <a:schemeClr val="dk2"/>
              </a:buClr>
              <a:buSzPts val="1500"/>
              <a:buChar char="●"/>
            </a:pPr>
            <a:r>
              <a:rPr lang="en-GB" sz="1500" dirty="0">
                <a:solidFill>
                  <a:schemeClr val="dk2"/>
                </a:solidFill>
              </a:rPr>
              <a:t>Group command is used to group the result-set by one or more columns.</a:t>
            </a:r>
            <a:endParaRPr sz="1500">
              <a:solidFill>
                <a:schemeClr val="dk2"/>
              </a:solidFill>
            </a:endParaRPr>
          </a:p>
          <a:p>
            <a:pPr marL="457200" marR="0" lvl="0" indent="-323850" algn="l" rtl="0">
              <a:lnSpc>
                <a:spcPct val="150000"/>
              </a:lnSpc>
              <a:spcBef>
                <a:spcPts val="1000"/>
              </a:spcBef>
              <a:spcAft>
                <a:spcPts val="0"/>
              </a:spcAft>
              <a:buClr>
                <a:schemeClr val="dk2"/>
              </a:buClr>
              <a:buSzPts val="1500"/>
              <a:buChar char="●"/>
            </a:pPr>
            <a:r>
              <a:rPr lang="en-GB" sz="1500" dirty="0">
                <a:solidFill>
                  <a:schemeClr val="dk2"/>
                </a:solidFill>
              </a:rPr>
              <a:t>Select category, sum( amount) from txt records group by category</a:t>
            </a:r>
            <a:endParaRPr sz="1500">
              <a:solidFill>
                <a:schemeClr val="dk2"/>
              </a:solidFill>
            </a:endParaRPr>
          </a:p>
          <a:p>
            <a:pPr marL="457200" marR="0" lvl="0" indent="-323850" algn="l" rtl="0">
              <a:lnSpc>
                <a:spcPct val="150000"/>
              </a:lnSpc>
              <a:spcBef>
                <a:spcPts val="1000"/>
              </a:spcBef>
              <a:spcAft>
                <a:spcPts val="0"/>
              </a:spcAft>
              <a:buClr>
                <a:schemeClr val="dk2"/>
              </a:buClr>
              <a:buSzPts val="1500"/>
              <a:buChar char="●"/>
            </a:pPr>
            <a:r>
              <a:rPr lang="en-GB" sz="1500" dirty="0">
                <a:solidFill>
                  <a:schemeClr val="dk2"/>
                </a:solidFill>
              </a:rPr>
              <a:t>It calculates the amount of same category.</a:t>
            </a:r>
            <a:endParaRPr sz="1200">
              <a:solidFill>
                <a:srgbClr val="4A4A4A"/>
              </a:solidFill>
              <a:latin typeface="Open Sans"/>
              <a:ea typeface="Open Sans"/>
              <a:cs typeface="Open Sans"/>
              <a:sym typeface="Open Sans"/>
            </a:endParaRPr>
          </a:p>
          <a:p>
            <a:pPr marL="0" lvl="0" indent="0" algn="l" rtl="0">
              <a:spcBef>
                <a:spcPts val="400"/>
              </a:spcBef>
              <a:spcAft>
                <a:spcPts val="1200"/>
              </a:spcAft>
              <a:buNone/>
            </a:pPr>
            <a:endParaRPr/>
          </a:p>
        </p:txBody>
      </p:sp>
      <p:pic>
        <p:nvPicPr>
          <p:cNvPr id="351" name="Google Shape;351;p61"/>
          <p:cNvPicPr preferRelativeResize="0"/>
          <p:nvPr/>
        </p:nvPicPr>
        <p:blipFill>
          <a:blip r:embed="rId3">
            <a:alphaModFix/>
          </a:blip>
          <a:stretch>
            <a:fillRect/>
          </a:stretch>
        </p:blipFill>
        <p:spPr>
          <a:xfrm>
            <a:off x="771181" y="2566931"/>
            <a:ext cx="7216048" cy="226459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body" idx="1"/>
          </p:nvPr>
        </p:nvSpPr>
        <p:spPr>
          <a:xfrm>
            <a:off x="309850" y="570125"/>
            <a:ext cx="8522400" cy="39987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chemeClr val="dk2"/>
              </a:buClr>
              <a:buSzPts val="1500"/>
              <a:buChar char="●"/>
            </a:pPr>
            <a:r>
              <a:rPr lang="en-GB" sz="1500">
                <a:solidFill>
                  <a:schemeClr val="dk2"/>
                </a:solidFill>
                <a:highlight>
                  <a:srgbClr val="FFFFFF"/>
                </a:highlight>
              </a:rPr>
              <a:t>Hive query language is similar to SQL wherein it supports subqueries. </a:t>
            </a:r>
            <a:endParaRPr sz="1500">
              <a:solidFill>
                <a:schemeClr val="dk2"/>
              </a:solidFill>
              <a:highlight>
                <a:srgbClr val="FFFFFF"/>
              </a:highlight>
            </a:endParaRPr>
          </a:p>
          <a:p>
            <a:pPr marL="457200" marR="0" lvl="0" indent="-323850" algn="l" rtl="0">
              <a:lnSpc>
                <a:spcPct val="150000"/>
              </a:lnSpc>
              <a:spcBef>
                <a:spcPts val="1600"/>
              </a:spcBef>
              <a:spcAft>
                <a:spcPts val="0"/>
              </a:spcAft>
              <a:buClr>
                <a:schemeClr val="dk2"/>
              </a:buClr>
              <a:buSzPts val="1500"/>
              <a:buChar char="●"/>
            </a:pPr>
            <a:r>
              <a:rPr lang="en-GB" sz="1500">
                <a:solidFill>
                  <a:schemeClr val="dk2"/>
                </a:solidFill>
                <a:highlight>
                  <a:srgbClr val="FFFFFF"/>
                </a:highlight>
              </a:rPr>
              <a:t>With Hive query language, it is possible to take a MapReduce joins across Hive tables. </a:t>
            </a:r>
            <a:endParaRPr sz="1500">
              <a:solidFill>
                <a:schemeClr val="dk2"/>
              </a:solidFill>
              <a:highlight>
                <a:srgbClr val="FFFFFF"/>
              </a:highlight>
            </a:endParaRPr>
          </a:p>
          <a:p>
            <a:pPr marL="457200" marR="0" lvl="0" indent="-323850" algn="l" rtl="0">
              <a:lnSpc>
                <a:spcPct val="150000"/>
              </a:lnSpc>
              <a:spcBef>
                <a:spcPts val="1600"/>
              </a:spcBef>
              <a:spcAft>
                <a:spcPts val="0"/>
              </a:spcAft>
              <a:buClr>
                <a:schemeClr val="dk2"/>
              </a:buClr>
              <a:buSzPts val="1500"/>
              <a:buChar char="●"/>
            </a:pPr>
            <a:r>
              <a:rPr lang="en-GB" sz="1500">
                <a:solidFill>
                  <a:schemeClr val="dk2"/>
                </a:solidFill>
                <a:highlight>
                  <a:srgbClr val="FFFFFF"/>
                </a:highlight>
              </a:rPr>
              <a:t>It has a support for simple SQL like functions- CONCAT, SUBSTR, ROUND etc., and aggregation functions- SUM, COUNT, MAX etc. </a:t>
            </a:r>
            <a:endParaRPr sz="1500">
              <a:solidFill>
                <a:schemeClr val="dk2"/>
              </a:solidFill>
              <a:highlight>
                <a:srgbClr val="FFFFFF"/>
              </a:highlight>
            </a:endParaRPr>
          </a:p>
          <a:p>
            <a:pPr marL="457200" marR="0" lvl="0" indent="-323850" algn="l" rtl="0">
              <a:lnSpc>
                <a:spcPct val="150000"/>
              </a:lnSpc>
              <a:spcBef>
                <a:spcPts val="1600"/>
              </a:spcBef>
              <a:spcAft>
                <a:spcPts val="1600"/>
              </a:spcAft>
              <a:buClr>
                <a:schemeClr val="dk2"/>
              </a:buClr>
              <a:buSzPts val="1500"/>
              <a:buChar char="●"/>
            </a:pPr>
            <a:r>
              <a:rPr lang="en-GB" sz="1500">
                <a:solidFill>
                  <a:schemeClr val="dk2"/>
                </a:solidFill>
                <a:highlight>
                  <a:srgbClr val="FFFFFF"/>
                </a:highlight>
              </a:rPr>
              <a:t>It also supports GROUP BY and SORT BY clauses. It is also possible to write user defined functions in Hive query language.</a:t>
            </a:r>
            <a:endParaRPr sz="1500">
              <a:solidFill>
                <a:schemeClr val="dk2"/>
              </a:solidFill>
              <a:highlight>
                <a:srgbClr val="FFFFFF"/>
              </a:highligh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62"/>
          <p:cNvSpPr txBox="1">
            <a:spLocks noGrp="1"/>
          </p:cNvSpPr>
          <p:nvPr>
            <p:ph type="body" idx="1"/>
          </p:nvPr>
        </p:nvSpPr>
        <p:spPr>
          <a:xfrm>
            <a:off x="297450" y="582525"/>
            <a:ext cx="8535000" cy="3986400"/>
          </a:xfrm>
          <a:prstGeom prst="rect">
            <a:avLst/>
          </a:prstGeom>
        </p:spPr>
        <p:txBody>
          <a:bodyPr spcFirstLastPara="1" wrap="square" lIns="91425" tIns="91425" rIns="91425" bIns="91425" anchor="t" anchorCtr="0">
            <a:normAutofit/>
          </a:bodyPr>
          <a:lstStyle/>
          <a:p>
            <a:pPr marL="457200" lvl="0" indent="-323850" algn="l" rtl="0">
              <a:lnSpc>
                <a:spcPct val="170000"/>
              </a:lnSpc>
              <a:spcBef>
                <a:spcPts val="0"/>
              </a:spcBef>
              <a:spcAft>
                <a:spcPts val="0"/>
              </a:spcAft>
              <a:buClr>
                <a:schemeClr val="dk2"/>
              </a:buClr>
              <a:buSzPts val="1500"/>
              <a:buChar char="●"/>
            </a:pPr>
            <a:r>
              <a:rPr lang="en-GB" sz="1500">
                <a:solidFill>
                  <a:schemeClr val="dk2"/>
                </a:solidFill>
              </a:rPr>
              <a:t>The result one table is stored in to another table.</a:t>
            </a:r>
            <a:endParaRPr sz="1500">
              <a:solidFill>
                <a:schemeClr val="dk2"/>
              </a:solidFill>
            </a:endParaRPr>
          </a:p>
          <a:p>
            <a:pPr marL="457200" lvl="0" indent="-323850" algn="l" rtl="0">
              <a:lnSpc>
                <a:spcPct val="170000"/>
              </a:lnSpc>
              <a:spcBef>
                <a:spcPts val="0"/>
              </a:spcBef>
              <a:spcAft>
                <a:spcPts val="0"/>
              </a:spcAft>
              <a:buClr>
                <a:schemeClr val="dk2"/>
              </a:buClr>
              <a:buSzPts val="1500"/>
              <a:buChar char="●"/>
            </a:pPr>
            <a:r>
              <a:rPr lang="en-GB" sz="1500">
                <a:solidFill>
                  <a:schemeClr val="dk2"/>
                </a:solidFill>
              </a:rPr>
              <a:t>Create table newtablename as select * from oldtablename;</a:t>
            </a:r>
            <a:endParaRPr sz="1500">
              <a:solidFill>
                <a:schemeClr val="dk2"/>
              </a:solidFill>
            </a:endParaRPr>
          </a:p>
          <a:p>
            <a:pPr marL="0" lvl="0" indent="0" algn="l" rtl="0">
              <a:spcBef>
                <a:spcPts val="1200"/>
              </a:spcBef>
              <a:spcAft>
                <a:spcPts val="0"/>
              </a:spcAft>
              <a:buNone/>
            </a:pPr>
            <a:endParaRPr sz="1100">
              <a:solidFill>
                <a:schemeClr val="dk2"/>
              </a:solidFill>
              <a:latin typeface="Arial"/>
              <a:ea typeface="Arial"/>
              <a:cs typeface="Arial"/>
              <a:sym typeface="Arial"/>
            </a:endParaRPr>
          </a:p>
          <a:p>
            <a:pPr marL="0" lvl="0" indent="0" algn="l" rtl="0">
              <a:spcBef>
                <a:spcPts val="0"/>
              </a:spcBef>
              <a:spcAft>
                <a:spcPts val="1200"/>
              </a:spcAft>
              <a:buNone/>
            </a:pPr>
            <a:endParaRPr/>
          </a:p>
        </p:txBody>
      </p:sp>
      <p:pic>
        <p:nvPicPr>
          <p:cNvPr id="357" name="Google Shape;357;p62"/>
          <p:cNvPicPr preferRelativeResize="0"/>
          <p:nvPr/>
        </p:nvPicPr>
        <p:blipFill>
          <a:blip r:embed="rId3">
            <a:alphaModFix/>
          </a:blip>
          <a:stretch>
            <a:fillRect/>
          </a:stretch>
        </p:blipFill>
        <p:spPr>
          <a:xfrm>
            <a:off x="1657350" y="1467474"/>
            <a:ext cx="5543550" cy="33967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63"/>
          <p:cNvSpPr txBox="1">
            <a:spLocks noGrp="1"/>
          </p:cNvSpPr>
          <p:nvPr>
            <p:ph type="body" idx="1"/>
          </p:nvPr>
        </p:nvSpPr>
        <p:spPr>
          <a:xfrm>
            <a:off x="322250" y="607300"/>
            <a:ext cx="8510100" cy="3961500"/>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None/>
            </a:pPr>
            <a:r>
              <a:rPr lang="en-GB" sz="1500" b="1">
                <a:solidFill>
                  <a:schemeClr val="dk2"/>
                </a:solidFill>
              </a:rPr>
              <a:t>Join Command </a:t>
            </a:r>
            <a:endParaRPr sz="1500" b="1">
              <a:solidFill>
                <a:schemeClr val="dk2"/>
              </a:solidFill>
            </a:endParaRPr>
          </a:p>
          <a:p>
            <a:pPr marL="457200" lvl="0" indent="-323850" algn="l" rtl="0">
              <a:lnSpc>
                <a:spcPct val="150000"/>
              </a:lnSpc>
              <a:spcBef>
                <a:spcPts val="1000"/>
              </a:spcBef>
              <a:spcAft>
                <a:spcPts val="0"/>
              </a:spcAft>
              <a:buClr>
                <a:schemeClr val="dk2"/>
              </a:buClr>
              <a:buSzPts val="1500"/>
              <a:buChar char="●"/>
            </a:pPr>
            <a:r>
              <a:rPr lang="en-GB" sz="1500">
                <a:solidFill>
                  <a:schemeClr val="dk2"/>
                </a:solidFill>
              </a:rPr>
              <a:t>Here one more table is created in the name ‘mailid’</a:t>
            </a:r>
            <a:endParaRPr sz="1500">
              <a:solidFill>
                <a:schemeClr val="dk2"/>
              </a:solidFill>
            </a:endParaRPr>
          </a:p>
          <a:p>
            <a:pPr marL="0" lvl="0" indent="0" algn="l" rtl="0">
              <a:spcBef>
                <a:spcPts val="1200"/>
              </a:spcBef>
              <a:spcAft>
                <a:spcPts val="1200"/>
              </a:spcAft>
              <a:buNone/>
            </a:pPr>
            <a:endParaRPr/>
          </a:p>
        </p:txBody>
      </p:sp>
      <p:pic>
        <p:nvPicPr>
          <p:cNvPr id="363" name="Google Shape;363;p63"/>
          <p:cNvPicPr preferRelativeResize="0"/>
          <p:nvPr/>
        </p:nvPicPr>
        <p:blipFill>
          <a:blip r:embed="rId3">
            <a:alphaModFix/>
          </a:blip>
          <a:stretch>
            <a:fillRect/>
          </a:stretch>
        </p:blipFill>
        <p:spPr>
          <a:xfrm>
            <a:off x="1399925" y="1863346"/>
            <a:ext cx="5848350" cy="819150"/>
          </a:xfrm>
          <a:prstGeom prst="rect">
            <a:avLst/>
          </a:prstGeom>
          <a:noFill/>
          <a:ln>
            <a:noFill/>
          </a:ln>
        </p:spPr>
      </p:pic>
      <p:pic>
        <p:nvPicPr>
          <p:cNvPr id="364" name="Google Shape;364;p63"/>
          <p:cNvPicPr preferRelativeResize="0"/>
          <p:nvPr/>
        </p:nvPicPr>
        <p:blipFill>
          <a:blip r:embed="rId4">
            <a:alphaModFix/>
          </a:blip>
          <a:stretch>
            <a:fillRect/>
          </a:stretch>
        </p:blipFill>
        <p:spPr>
          <a:xfrm>
            <a:off x="1418975" y="3205208"/>
            <a:ext cx="5810250" cy="12192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64"/>
          <p:cNvSpPr txBox="1">
            <a:spLocks noGrp="1"/>
          </p:cNvSpPr>
          <p:nvPr>
            <p:ph type="body" idx="1"/>
          </p:nvPr>
        </p:nvSpPr>
        <p:spPr>
          <a:xfrm>
            <a:off x="322250" y="154236"/>
            <a:ext cx="8510100" cy="4414514"/>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None/>
            </a:pPr>
            <a:r>
              <a:rPr lang="en-GB" sz="1500" b="1" dirty="0">
                <a:solidFill>
                  <a:schemeClr val="dk2"/>
                </a:solidFill>
              </a:rPr>
              <a:t>Join Operation</a:t>
            </a:r>
            <a:endParaRPr sz="1500" b="1">
              <a:solidFill>
                <a:schemeClr val="dk2"/>
              </a:solidFill>
            </a:endParaRPr>
          </a:p>
          <a:p>
            <a:pPr marL="457200" lvl="0" indent="-323850" algn="l" rtl="0">
              <a:lnSpc>
                <a:spcPct val="150000"/>
              </a:lnSpc>
              <a:spcBef>
                <a:spcPts val="1000"/>
              </a:spcBef>
              <a:spcAft>
                <a:spcPts val="0"/>
              </a:spcAft>
              <a:buClr>
                <a:schemeClr val="dk2"/>
              </a:buClr>
              <a:buSzPts val="1500"/>
              <a:buChar char="●"/>
            </a:pPr>
            <a:r>
              <a:rPr lang="en-GB" sz="1500" dirty="0">
                <a:solidFill>
                  <a:schemeClr val="dk2"/>
                </a:solidFill>
              </a:rPr>
              <a:t>A Join operation is performed to combining fields from two tables by using values common to each.</a:t>
            </a:r>
            <a:endParaRPr sz="1500">
              <a:solidFill>
                <a:schemeClr val="dk2"/>
              </a:solidFill>
            </a:endParaRPr>
          </a:p>
        </p:txBody>
      </p:sp>
      <p:pic>
        <p:nvPicPr>
          <p:cNvPr id="370" name="Google Shape;370;p64"/>
          <p:cNvPicPr preferRelativeResize="0"/>
          <p:nvPr/>
        </p:nvPicPr>
        <p:blipFill>
          <a:blip r:embed="rId3">
            <a:alphaModFix/>
          </a:blip>
          <a:stretch>
            <a:fillRect/>
          </a:stretch>
        </p:blipFill>
        <p:spPr>
          <a:xfrm>
            <a:off x="1530550" y="1597446"/>
            <a:ext cx="6897354" cy="3382178"/>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65"/>
          <p:cNvSpPr txBox="1">
            <a:spLocks noGrp="1"/>
          </p:cNvSpPr>
          <p:nvPr>
            <p:ph type="body" idx="1"/>
          </p:nvPr>
        </p:nvSpPr>
        <p:spPr>
          <a:xfrm>
            <a:off x="322250" y="632100"/>
            <a:ext cx="8510100" cy="3936900"/>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None/>
            </a:pPr>
            <a:r>
              <a:rPr lang="en-GB" sz="1500" b="1">
                <a:solidFill>
                  <a:schemeClr val="dk2"/>
                </a:solidFill>
              </a:rPr>
              <a:t>Left Outer Join</a:t>
            </a:r>
            <a:endParaRPr sz="1500" b="1">
              <a:solidFill>
                <a:schemeClr val="dk2"/>
              </a:solidFill>
            </a:endParaRPr>
          </a:p>
          <a:p>
            <a:pPr marL="457200" lvl="0" indent="-323850" algn="l" rtl="0">
              <a:lnSpc>
                <a:spcPct val="150000"/>
              </a:lnSpc>
              <a:spcBef>
                <a:spcPts val="1000"/>
              </a:spcBef>
              <a:spcAft>
                <a:spcPts val="0"/>
              </a:spcAft>
              <a:buClr>
                <a:schemeClr val="dk2"/>
              </a:buClr>
              <a:buSzPts val="1500"/>
              <a:buChar char="●"/>
            </a:pPr>
            <a:r>
              <a:rPr lang="en-GB" sz="1500">
                <a:solidFill>
                  <a:schemeClr val="dk2"/>
                </a:solidFill>
              </a:rPr>
              <a:t>The result of a left outer join (or simply left join) for tables A and B always contains all records of the “left” table (A), even if the join-condition does not find any matching record in the “right” table (B).</a:t>
            </a:r>
            <a:endParaRPr sz="1500">
              <a:solidFill>
                <a:schemeClr val="dk2"/>
              </a:solidFill>
            </a:endParaRPr>
          </a:p>
          <a:p>
            <a:pPr marL="0" lvl="0" indent="0" algn="l" rtl="0">
              <a:spcBef>
                <a:spcPts val="1200"/>
              </a:spcBef>
              <a:spcAft>
                <a:spcPts val="1200"/>
              </a:spcAft>
              <a:buNone/>
            </a:pPr>
            <a:endParaRPr>
              <a:solidFill>
                <a:schemeClr val="dk2"/>
              </a:solidFill>
            </a:endParaRPr>
          </a:p>
        </p:txBody>
      </p:sp>
      <p:pic>
        <p:nvPicPr>
          <p:cNvPr id="376" name="Google Shape;376;p65"/>
          <p:cNvPicPr preferRelativeResize="0"/>
          <p:nvPr/>
        </p:nvPicPr>
        <p:blipFill>
          <a:blip r:embed="rId3">
            <a:alphaModFix/>
          </a:blip>
          <a:stretch>
            <a:fillRect/>
          </a:stretch>
        </p:blipFill>
        <p:spPr>
          <a:xfrm>
            <a:off x="1158850" y="2178825"/>
            <a:ext cx="6836900" cy="3929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pic>
        <p:nvPicPr>
          <p:cNvPr id="381" name="Google Shape;381;p66"/>
          <p:cNvPicPr preferRelativeResize="0"/>
          <p:nvPr/>
        </p:nvPicPr>
        <p:blipFill>
          <a:blip r:embed="rId3">
            <a:alphaModFix/>
          </a:blip>
          <a:stretch>
            <a:fillRect/>
          </a:stretch>
        </p:blipFill>
        <p:spPr>
          <a:xfrm>
            <a:off x="1681150" y="689413"/>
            <a:ext cx="5781675" cy="36480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67"/>
          <p:cNvSpPr txBox="1">
            <a:spLocks noGrp="1"/>
          </p:cNvSpPr>
          <p:nvPr>
            <p:ph type="body" idx="1"/>
          </p:nvPr>
        </p:nvSpPr>
        <p:spPr>
          <a:xfrm>
            <a:off x="309850" y="582525"/>
            <a:ext cx="8522400" cy="3986400"/>
          </a:xfrm>
          <a:prstGeom prst="rect">
            <a:avLst/>
          </a:prstGeom>
        </p:spPr>
        <p:txBody>
          <a:bodyPr spcFirstLastPara="1" wrap="square" lIns="91425" tIns="91425" rIns="91425" bIns="91425" anchor="t" anchorCtr="0">
            <a:normAutofit/>
          </a:bodyPr>
          <a:lstStyle/>
          <a:p>
            <a:pPr marL="0" lvl="0" indent="0" algn="just" rtl="0">
              <a:lnSpc>
                <a:spcPct val="150000"/>
              </a:lnSpc>
              <a:spcBef>
                <a:spcPts val="1000"/>
              </a:spcBef>
              <a:spcAft>
                <a:spcPts val="0"/>
              </a:spcAft>
              <a:buNone/>
            </a:pPr>
            <a:r>
              <a:rPr lang="en-GB" sz="1500" b="1">
                <a:solidFill>
                  <a:schemeClr val="dk2"/>
                </a:solidFill>
              </a:rPr>
              <a:t>Right Outer Join</a:t>
            </a:r>
            <a:endParaRPr sz="1500" b="1">
              <a:solidFill>
                <a:schemeClr val="dk2"/>
              </a:solidFill>
            </a:endParaRPr>
          </a:p>
          <a:p>
            <a:pPr marL="457200" lvl="0" indent="-323850" algn="just" rtl="0">
              <a:lnSpc>
                <a:spcPct val="150000"/>
              </a:lnSpc>
              <a:spcBef>
                <a:spcPts val="1000"/>
              </a:spcBef>
              <a:spcAft>
                <a:spcPts val="0"/>
              </a:spcAft>
              <a:buClr>
                <a:schemeClr val="dk2"/>
              </a:buClr>
              <a:buSzPts val="1500"/>
              <a:buChar char="●"/>
            </a:pPr>
            <a:r>
              <a:rPr lang="en-GB" sz="1500">
                <a:solidFill>
                  <a:schemeClr val="dk2"/>
                </a:solidFill>
              </a:rPr>
              <a:t>A right outer join (or right join) closely resembles a left outer join, except with the treatment of the tables reversed. </a:t>
            </a:r>
            <a:endParaRPr sz="1500">
              <a:solidFill>
                <a:schemeClr val="dk2"/>
              </a:solidFill>
            </a:endParaRPr>
          </a:p>
          <a:p>
            <a:pPr marL="457200" lvl="0" indent="-323850" algn="just" rtl="0">
              <a:lnSpc>
                <a:spcPct val="150000"/>
              </a:lnSpc>
              <a:spcBef>
                <a:spcPts val="0"/>
              </a:spcBef>
              <a:spcAft>
                <a:spcPts val="0"/>
              </a:spcAft>
              <a:buClr>
                <a:schemeClr val="dk2"/>
              </a:buClr>
              <a:buSzPts val="1500"/>
              <a:buChar char="●"/>
            </a:pPr>
            <a:r>
              <a:rPr lang="en-GB" sz="1500">
                <a:solidFill>
                  <a:schemeClr val="dk2"/>
                </a:solidFill>
              </a:rPr>
              <a:t>Every row from the “right” table (B) will appear in the joined table at least once.</a:t>
            </a:r>
            <a:endParaRPr sz="1500">
              <a:solidFill>
                <a:schemeClr val="dk2"/>
              </a:solidFill>
            </a:endParaRPr>
          </a:p>
          <a:p>
            <a:pPr marL="457200" lvl="0" indent="0" algn="just" rtl="0">
              <a:lnSpc>
                <a:spcPct val="150000"/>
              </a:lnSpc>
              <a:spcBef>
                <a:spcPts val="1200"/>
              </a:spcBef>
              <a:spcAft>
                <a:spcPts val="0"/>
              </a:spcAft>
              <a:buNone/>
            </a:pPr>
            <a:endParaRPr sz="1500">
              <a:solidFill>
                <a:schemeClr val="dk2"/>
              </a:solidFill>
            </a:endParaRPr>
          </a:p>
          <a:p>
            <a:pPr marL="0" lvl="0" indent="0" algn="l" rtl="0">
              <a:lnSpc>
                <a:spcPct val="150000"/>
              </a:lnSpc>
              <a:spcBef>
                <a:spcPts val="1200"/>
              </a:spcBef>
              <a:spcAft>
                <a:spcPts val="1200"/>
              </a:spcAft>
              <a:buNone/>
            </a:pPr>
            <a:endParaRPr sz="1500">
              <a:solidFill>
                <a:schemeClr val="dk2"/>
              </a:solidFill>
            </a:endParaRPr>
          </a:p>
        </p:txBody>
      </p:sp>
      <p:pic>
        <p:nvPicPr>
          <p:cNvPr id="387" name="Google Shape;387;p67"/>
          <p:cNvPicPr preferRelativeResize="0"/>
          <p:nvPr/>
        </p:nvPicPr>
        <p:blipFill>
          <a:blip r:embed="rId3">
            <a:alphaModFix/>
          </a:blip>
          <a:stretch>
            <a:fillRect/>
          </a:stretch>
        </p:blipFill>
        <p:spPr>
          <a:xfrm>
            <a:off x="2049025" y="2383479"/>
            <a:ext cx="5045950" cy="3765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pic>
        <p:nvPicPr>
          <p:cNvPr id="392" name="Google Shape;392;p68"/>
          <p:cNvPicPr preferRelativeResize="0"/>
          <p:nvPr/>
        </p:nvPicPr>
        <p:blipFill>
          <a:blip r:embed="rId3">
            <a:alphaModFix/>
          </a:blip>
          <a:stretch>
            <a:fillRect/>
          </a:stretch>
        </p:blipFill>
        <p:spPr>
          <a:xfrm>
            <a:off x="1676400" y="728650"/>
            <a:ext cx="5791200" cy="36861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69"/>
          <p:cNvSpPr txBox="1">
            <a:spLocks noGrp="1"/>
          </p:cNvSpPr>
          <p:nvPr>
            <p:ph type="body" idx="1"/>
          </p:nvPr>
        </p:nvSpPr>
        <p:spPr>
          <a:xfrm>
            <a:off x="322250" y="570125"/>
            <a:ext cx="8510100" cy="3998700"/>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None/>
            </a:pPr>
            <a:r>
              <a:rPr lang="en-GB" sz="1500" b="1">
                <a:solidFill>
                  <a:schemeClr val="dk2"/>
                </a:solidFill>
              </a:rPr>
              <a:t>Full Join</a:t>
            </a:r>
            <a:endParaRPr sz="1500" b="1">
              <a:solidFill>
                <a:schemeClr val="dk2"/>
              </a:solidFill>
            </a:endParaRPr>
          </a:p>
          <a:p>
            <a:pPr marL="457200" lvl="0" indent="-323850" algn="l" rtl="0">
              <a:lnSpc>
                <a:spcPct val="150000"/>
              </a:lnSpc>
              <a:spcBef>
                <a:spcPts val="1000"/>
              </a:spcBef>
              <a:spcAft>
                <a:spcPts val="0"/>
              </a:spcAft>
              <a:buClr>
                <a:schemeClr val="dk2"/>
              </a:buClr>
              <a:buSzPts val="1500"/>
              <a:buChar char="●"/>
            </a:pPr>
            <a:r>
              <a:rPr lang="en-GB" sz="1500">
                <a:solidFill>
                  <a:schemeClr val="dk2"/>
                </a:solidFill>
              </a:rPr>
              <a:t>The joined table will contain all records from both tables, and fill in NULLs for missing matches on either side.</a:t>
            </a:r>
            <a:endParaRPr sz="1500">
              <a:solidFill>
                <a:schemeClr val="dk2"/>
              </a:solidFill>
            </a:endParaRPr>
          </a:p>
          <a:p>
            <a:pPr marL="0" lvl="0" indent="0" algn="l" rtl="0">
              <a:lnSpc>
                <a:spcPct val="150000"/>
              </a:lnSpc>
              <a:spcBef>
                <a:spcPts val="1200"/>
              </a:spcBef>
              <a:spcAft>
                <a:spcPts val="1200"/>
              </a:spcAft>
              <a:buNone/>
            </a:pPr>
            <a:endParaRPr sz="1500">
              <a:solidFill>
                <a:schemeClr val="dk2"/>
              </a:solidFill>
            </a:endParaRPr>
          </a:p>
        </p:txBody>
      </p:sp>
      <p:pic>
        <p:nvPicPr>
          <p:cNvPr id="398" name="Google Shape;398;p69"/>
          <p:cNvPicPr preferRelativeResize="0"/>
          <p:nvPr/>
        </p:nvPicPr>
        <p:blipFill>
          <a:blip r:embed="rId3">
            <a:alphaModFix/>
          </a:blip>
          <a:stretch>
            <a:fillRect/>
          </a:stretch>
        </p:blipFill>
        <p:spPr>
          <a:xfrm>
            <a:off x="1701650" y="2098225"/>
            <a:ext cx="6213550" cy="4735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70"/>
          <p:cNvSpPr txBox="1">
            <a:spLocks noGrp="1"/>
          </p:cNvSpPr>
          <p:nvPr>
            <p:ph type="body" idx="1"/>
          </p:nvPr>
        </p:nvSpPr>
        <p:spPr>
          <a:xfrm>
            <a:off x="334625" y="347025"/>
            <a:ext cx="8497800" cy="4560900"/>
          </a:xfrm>
          <a:prstGeom prst="rect">
            <a:avLst/>
          </a:prstGeom>
        </p:spPr>
        <p:txBody>
          <a:bodyPr spcFirstLastPara="1" wrap="square" lIns="91425" tIns="91425" rIns="91425" bIns="91425" anchor="t" anchorCtr="0">
            <a:normAutofit/>
          </a:bodyPr>
          <a:lstStyle/>
          <a:p>
            <a:pPr marL="0" lvl="0" indent="0" algn="l" rtl="0">
              <a:lnSpc>
                <a:spcPct val="170000"/>
              </a:lnSpc>
              <a:spcBef>
                <a:spcPts val="0"/>
              </a:spcBef>
              <a:spcAft>
                <a:spcPts val="0"/>
              </a:spcAft>
              <a:buNone/>
            </a:pPr>
            <a:endParaRPr sz="1200">
              <a:solidFill>
                <a:srgbClr val="4A4A4A"/>
              </a:solidFill>
              <a:latin typeface="Open Sans"/>
              <a:ea typeface="Open Sans"/>
              <a:cs typeface="Open Sans"/>
              <a:sym typeface="Open Sans"/>
            </a:endParaRPr>
          </a:p>
          <a:p>
            <a:pPr marL="0" lvl="0" indent="0" algn="l" rtl="0">
              <a:lnSpc>
                <a:spcPct val="170000"/>
              </a:lnSpc>
              <a:spcBef>
                <a:spcPts val="1200"/>
              </a:spcBef>
              <a:spcAft>
                <a:spcPts val="0"/>
              </a:spcAft>
              <a:buNone/>
            </a:pPr>
            <a:endParaRPr sz="1200">
              <a:solidFill>
                <a:srgbClr val="4A4A4A"/>
              </a:solidFill>
              <a:latin typeface="Open Sans"/>
              <a:ea typeface="Open Sans"/>
              <a:cs typeface="Open Sans"/>
              <a:sym typeface="Open Sans"/>
            </a:endParaRPr>
          </a:p>
          <a:p>
            <a:pPr marL="0" lvl="0" indent="0" algn="l" rtl="0">
              <a:lnSpc>
                <a:spcPct val="170000"/>
              </a:lnSpc>
              <a:spcBef>
                <a:spcPts val="1200"/>
              </a:spcBef>
              <a:spcAft>
                <a:spcPts val="0"/>
              </a:spcAft>
              <a:buNone/>
            </a:pPr>
            <a:endParaRPr sz="1200">
              <a:solidFill>
                <a:srgbClr val="4A4A4A"/>
              </a:solidFill>
              <a:latin typeface="Open Sans"/>
              <a:ea typeface="Open Sans"/>
              <a:cs typeface="Open Sans"/>
              <a:sym typeface="Open Sans"/>
            </a:endParaRPr>
          </a:p>
          <a:p>
            <a:pPr marL="0" lvl="0" indent="0" algn="l" rtl="0">
              <a:lnSpc>
                <a:spcPct val="170000"/>
              </a:lnSpc>
              <a:spcBef>
                <a:spcPts val="1200"/>
              </a:spcBef>
              <a:spcAft>
                <a:spcPts val="0"/>
              </a:spcAft>
              <a:buNone/>
            </a:pPr>
            <a:endParaRPr sz="1200">
              <a:solidFill>
                <a:srgbClr val="4A4A4A"/>
              </a:solidFill>
              <a:latin typeface="Open Sans"/>
              <a:ea typeface="Open Sans"/>
              <a:cs typeface="Open Sans"/>
              <a:sym typeface="Open Sans"/>
            </a:endParaRPr>
          </a:p>
          <a:p>
            <a:pPr marL="0" lvl="0" indent="0" algn="l" rtl="0">
              <a:lnSpc>
                <a:spcPct val="170000"/>
              </a:lnSpc>
              <a:spcBef>
                <a:spcPts val="1200"/>
              </a:spcBef>
              <a:spcAft>
                <a:spcPts val="0"/>
              </a:spcAft>
              <a:buNone/>
            </a:pPr>
            <a:endParaRPr sz="1200">
              <a:solidFill>
                <a:srgbClr val="4A4A4A"/>
              </a:solidFill>
              <a:latin typeface="Open Sans"/>
              <a:ea typeface="Open Sans"/>
              <a:cs typeface="Open Sans"/>
              <a:sym typeface="Open Sans"/>
            </a:endParaRPr>
          </a:p>
          <a:p>
            <a:pPr marL="0" lvl="0" indent="0" algn="l" rtl="0">
              <a:lnSpc>
                <a:spcPct val="170000"/>
              </a:lnSpc>
              <a:spcBef>
                <a:spcPts val="1200"/>
              </a:spcBef>
              <a:spcAft>
                <a:spcPts val="0"/>
              </a:spcAft>
              <a:buNone/>
            </a:pPr>
            <a:endParaRPr sz="1200">
              <a:solidFill>
                <a:srgbClr val="4A4A4A"/>
              </a:solidFill>
              <a:latin typeface="Open Sans"/>
              <a:ea typeface="Open Sans"/>
              <a:cs typeface="Open Sans"/>
              <a:sym typeface="Open Sans"/>
            </a:endParaRPr>
          </a:p>
          <a:p>
            <a:pPr marL="0" lvl="0" indent="0" algn="l" rtl="0">
              <a:lnSpc>
                <a:spcPct val="170000"/>
              </a:lnSpc>
              <a:spcBef>
                <a:spcPts val="1200"/>
              </a:spcBef>
              <a:spcAft>
                <a:spcPts val="0"/>
              </a:spcAft>
              <a:buNone/>
            </a:pPr>
            <a:endParaRPr sz="1200">
              <a:solidFill>
                <a:srgbClr val="4A4A4A"/>
              </a:solidFill>
              <a:latin typeface="Open Sans"/>
              <a:ea typeface="Open Sans"/>
              <a:cs typeface="Open Sans"/>
              <a:sym typeface="Open Sans"/>
            </a:endParaRPr>
          </a:p>
          <a:p>
            <a:pPr marL="0" lvl="0" indent="0" algn="l" rtl="0">
              <a:lnSpc>
                <a:spcPct val="170000"/>
              </a:lnSpc>
              <a:spcBef>
                <a:spcPts val="1200"/>
              </a:spcBef>
              <a:spcAft>
                <a:spcPts val="0"/>
              </a:spcAft>
              <a:buNone/>
            </a:pPr>
            <a:endParaRPr sz="1200">
              <a:solidFill>
                <a:srgbClr val="4A4A4A"/>
              </a:solidFill>
              <a:latin typeface="Open Sans"/>
              <a:ea typeface="Open Sans"/>
              <a:cs typeface="Open Sans"/>
              <a:sym typeface="Open Sans"/>
            </a:endParaRPr>
          </a:p>
          <a:p>
            <a:pPr marL="457200" lvl="0" indent="-323850" algn="l" rtl="0">
              <a:lnSpc>
                <a:spcPct val="150000"/>
              </a:lnSpc>
              <a:spcBef>
                <a:spcPts val="1200"/>
              </a:spcBef>
              <a:spcAft>
                <a:spcPts val="0"/>
              </a:spcAft>
              <a:buClr>
                <a:schemeClr val="dk2"/>
              </a:buClr>
              <a:buSzPts val="1500"/>
              <a:buFont typeface="Open Sans"/>
              <a:buChar char="●"/>
            </a:pPr>
            <a:r>
              <a:rPr lang="en-GB" sz="1500">
                <a:solidFill>
                  <a:schemeClr val="dk2"/>
                </a:solidFill>
                <a:latin typeface="Open Sans"/>
                <a:ea typeface="Open Sans"/>
                <a:cs typeface="Open Sans"/>
                <a:sym typeface="Open Sans"/>
              </a:rPr>
              <a:t>Once done with hive we can use quit command to exit from the hive shell.</a:t>
            </a:r>
            <a:endParaRPr sz="1500">
              <a:solidFill>
                <a:schemeClr val="dk2"/>
              </a:solidFill>
              <a:latin typeface="Open Sans"/>
              <a:ea typeface="Open Sans"/>
              <a:cs typeface="Open Sans"/>
              <a:sym typeface="Open Sans"/>
            </a:endParaRPr>
          </a:p>
          <a:p>
            <a:pPr marL="0" lvl="0" indent="0" algn="l" rtl="0">
              <a:spcBef>
                <a:spcPts val="1200"/>
              </a:spcBef>
              <a:spcAft>
                <a:spcPts val="0"/>
              </a:spcAft>
              <a:buNone/>
            </a:pPr>
            <a:endParaRPr sz="1100">
              <a:solidFill>
                <a:schemeClr val="dk2"/>
              </a:solidFill>
              <a:latin typeface="Arial"/>
              <a:ea typeface="Arial"/>
              <a:cs typeface="Arial"/>
              <a:sym typeface="Arial"/>
            </a:endParaRPr>
          </a:p>
        </p:txBody>
      </p:sp>
      <p:pic>
        <p:nvPicPr>
          <p:cNvPr id="404" name="Google Shape;404;p70"/>
          <p:cNvPicPr preferRelativeResize="0"/>
          <p:nvPr/>
        </p:nvPicPr>
        <p:blipFill>
          <a:blip r:embed="rId3">
            <a:alphaModFix/>
          </a:blip>
          <a:stretch>
            <a:fillRect/>
          </a:stretch>
        </p:blipFill>
        <p:spPr>
          <a:xfrm>
            <a:off x="1657350" y="347013"/>
            <a:ext cx="5829300" cy="36861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9144000" cy="5143500"/>
          </a:xfrm>
          <a:solidFill>
            <a:schemeClr val="tx1"/>
          </a:solidFill>
        </p:spPr>
        <p:txBody>
          <a:bodyPr/>
          <a:lstStyle/>
          <a:p>
            <a:pPr algn="ctr">
              <a:buNone/>
            </a:pPr>
            <a:endParaRPr lang="en-US" dirty="0" smtClean="0"/>
          </a:p>
          <a:p>
            <a:pPr algn="ctr">
              <a:buNone/>
            </a:pPr>
            <a:endParaRPr lang="en-US" dirty="0" smtClean="0"/>
          </a:p>
          <a:p>
            <a:pPr algn="ctr">
              <a:buNone/>
            </a:pPr>
            <a:endParaRPr lang="en-US" dirty="0" smtClean="0"/>
          </a:p>
          <a:p>
            <a:pPr algn="ctr">
              <a:buNone/>
            </a:pPr>
            <a:endParaRPr lang="en-US" smtClean="0"/>
          </a:p>
          <a:p>
            <a:pPr algn="ctr">
              <a:buNone/>
            </a:pPr>
            <a:endParaRPr lang="en-US" dirty="0" smtClean="0"/>
          </a:p>
          <a:p>
            <a:pPr algn="ctr">
              <a:buNone/>
            </a:pPr>
            <a:r>
              <a:rPr lang="en-US" sz="4800" dirty="0" smtClean="0">
                <a:solidFill>
                  <a:schemeClr val="accent6"/>
                </a:solidFill>
                <a:latin typeface="Showcard Gothic" pitchFamily="82" charset="0"/>
              </a:rPr>
              <a:t>END OF SESSION</a:t>
            </a:r>
          </a:p>
          <a:p>
            <a:pPr algn="ctr">
              <a:buNone/>
            </a:pPr>
            <a:r>
              <a:rPr lang="en-US" sz="4800" dirty="0" smtClean="0">
                <a:solidFill>
                  <a:schemeClr val="accent6"/>
                </a:solidFill>
                <a:latin typeface="Showcard Gothic" pitchFamily="82" charset="0"/>
              </a:rPr>
              <a:t>Q &amp; A</a:t>
            </a:r>
            <a:endParaRPr lang="en-IN" sz="4800" dirty="0">
              <a:solidFill>
                <a:schemeClr val="accent6"/>
              </a:solidFill>
              <a:latin typeface="Showcard Gothic" pitchFamily="8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Hive Vs MapReduce</a:t>
            </a:r>
            <a:endParaRPr/>
          </a:p>
        </p:txBody>
      </p:sp>
      <p:pic>
        <p:nvPicPr>
          <p:cNvPr id="87" name="Google Shape;87;p18"/>
          <p:cNvPicPr preferRelativeResize="0"/>
          <p:nvPr/>
        </p:nvPicPr>
        <p:blipFill>
          <a:blip r:embed="rId3">
            <a:alphaModFix/>
          </a:blip>
          <a:stretch>
            <a:fillRect/>
          </a:stretch>
        </p:blipFill>
        <p:spPr>
          <a:xfrm>
            <a:off x="464352" y="1183650"/>
            <a:ext cx="8215301" cy="320020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Important Characteristics of Hive</a:t>
            </a:r>
            <a:endParaRPr/>
          </a:p>
        </p:txBody>
      </p:sp>
      <p:sp>
        <p:nvSpPr>
          <p:cNvPr id="93" name="Google Shape;93;p19"/>
          <p:cNvSpPr txBox="1">
            <a:spLocks noGrp="1"/>
          </p:cNvSpPr>
          <p:nvPr>
            <p:ph type="body" idx="1"/>
          </p:nvPr>
        </p:nvSpPr>
        <p:spPr>
          <a:xfrm>
            <a:off x="311700" y="1152475"/>
            <a:ext cx="8520600" cy="3805200"/>
          </a:xfrm>
          <a:prstGeom prst="rect">
            <a:avLst/>
          </a:prstGeom>
        </p:spPr>
        <p:txBody>
          <a:bodyPr spcFirstLastPara="1" wrap="square" lIns="91425" tIns="91425" rIns="91425" bIns="91425" anchor="t" anchorCtr="0">
            <a:noAutofit/>
          </a:bodyPr>
          <a:lstStyle/>
          <a:p>
            <a:pPr marL="457200" marR="0" lvl="0" indent="-323850" algn="l" rtl="0">
              <a:lnSpc>
                <a:spcPct val="150000"/>
              </a:lnSpc>
              <a:spcBef>
                <a:spcPts val="1000"/>
              </a:spcBef>
              <a:spcAft>
                <a:spcPts val="0"/>
              </a:spcAft>
              <a:buClr>
                <a:schemeClr val="dk2"/>
              </a:buClr>
              <a:buSzPts val="1500"/>
              <a:buChar char="●"/>
            </a:pPr>
            <a:r>
              <a:rPr lang="en-GB" sz="1500">
                <a:solidFill>
                  <a:schemeClr val="dk2"/>
                </a:solidFill>
                <a:highlight>
                  <a:srgbClr val="FFFFFF"/>
                </a:highlight>
              </a:rPr>
              <a:t>In Hive, tables and databases are created first and then data is loaded into these tables.</a:t>
            </a:r>
            <a:endParaRPr sz="1500">
              <a:solidFill>
                <a:schemeClr val="dk2"/>
              </a:solidFill>
              <a:highlight>
                <a:srgbClr val="FFFFFF"/>
              </a:highlight>
            </a:endParaRPr>
          </a:p>
          <a:p>
            <a:pPr marL="457200" marR="0" lvl="0" indent="-323850" algn="l" rtl="0">
              <a:lnSpc>
                <a:spcPct val="150000"/>
              </a:lnSpc>
              <a:spcBef>
                <a:spcPts val="1600"/>
              </a:spcBef>
              <a:spcAft>
                <a:spcPts val="0"/>
              </a:spcAft>
              <a:buClr>
                <a:schemeClr val="dk2"/>
              </a:buClr>
              <a:buSzPts val="1500"/>
              <a:buChar char="●"/>
            </a:pPr>
            <a:r>
              <a:rPr lang="en-GB" sz="1500">
                <a:solidFill>
                  <a:schemeClr val="dk2"/>
                </a:solidFill>
                <a:highlight>
                  <a:srgbClr val="FFFFFF"/>
                </a:highlight>
              </a:rPr>
              <a:t>Hive as data warehouse designed for managing and querying only structured data that is stored in tables.</a:t>
            </a:r>
            <a:endParaRPr sz="1500">
              <a:solidFill>
                <a:schemeClr val="dk2"/>
              </a:solidFill>
              <a:highlight>
                <a:srgbClr val="FFFFFF"/>
              </a:highlight>
            </a:endParaRPr>
          </a:p>
          <a:p>
            <a:pPr marL="457200" marR="0" lvl="0" indent="-323850" algn="l" rtl="0">
              <a:lnSpc>
                <a:spcPct val="150000"/>
              </a:lnSpc>
              <a:spcBef>
                <a:spcPts val="1600"/>
              </a:spcBef>
              <a:spcAft>
                <a:spcPts val="0"/>
              </a:spcAft>
              <a:buClr>
                <a:schemeClr val="dk2"/>
              </a:buClr>
              <a:buSzPts val="1500"/>
              <a:buChar char="●"/>
            </a:pPr>
            <a:r>
              <a:rPr lang="en-GB" sz="1500">
                <a:solidFill>
                  <a:schemeClr val="dk2"/>
                </a:solidFill>
                <a:highlight>
                  <a:srgbClr val="FFFFFF"/>
                </a:highlight>
              </a:rPr>
              <a:t>While dealing with structured data, Map Reduce doesn't have optimization and usability features like UDFs but Hive framework does. Query optimization refers to an effective way of query execution in terms of performance.</a:t>
            </a:r>
            <a:endParaRPr sz="1500">
              <a:solidFill>
                <a:schemeClr val="dk2"/>
              </a:solidFill>
              <a:highlight>
                <a:srgbClr val="FFFFFF"/>
              </a:highlight>
            </a:endParaRPr>
          </a:p>
          <a:p>
            <a:pPr marL="457200" marR="0" lvl="0" indent="-323850" algn="l" rtl="0">
              <a:lnSpc>
                <a:spcPct val="150000"/>
              </a:lnSpc>
              <a:spcBef>
                <a:spcPts val="1600"/>
              </a:spcBef>
              <a:spcAft>
                <a:spcPts val="1600"/>
              </a:spcAft>
              <a:buClr>
                <a:schemeClr val="dk2"/>
              </a:buClr>
              <a:buSzPts val="1500"/>
              <a:buChar char="●"/>
            </a:pPr>
            <a:r>
              <a:rPr lang="en-GB" sz="1500">
                <a:solidFill>
                  <a:schemeClr val="dk2"/>
                </a:solidFill>
                <a:highlight>
                  <a:srgbClr val="FFFFFF"/>
                </a:highlight>
              </a:rPr>
              <a:t>Hive's SQL-inspired language separates the user from the complexity of Map Reduce programming. It reuses familiar concepts from the relational database world, such as tables, rows, columns and schema, etc. for ease of learning.</a:t>
            </a:r>
            <a:endParaRPr sz="1500">
              <a:solidFill>
                <a:schemeClr val="dk2"/>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body" idx="1"/>
          </p:nvPr>
        </p:nvSpPr>
        <p:spPr>
          <a:xfrm>
            <a:off x="322250" y="607300"/>
            <a:ext cx="8510100" cy="39615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chemeClr val="dk2"/>
              </a:buClr>
              <a:buSzPts val="1500"/>
              <a:buChar char="●"/>
            </a:pPr>
            <a:r>
              <a:rPr lang="en-GB" sz="1500">
                <a:solidFill>
                  <a:schemeClr val="dk2"/>
                </a:solidFill>
                <a:highlight>
                  <a:srgbClr val="FFFFFF"/>
                </a:highlight>
              </a:rPr>
              <a:t>Hadoop's programming works on flat files. So, Hive can use directory structures to "partition" data to improve performance on certain queries.</a:t>
            </a:r>
            <a:endParaRPr sz="1500">
              <a:solidFill>
                <a:schemeClr val="dk2"/>
              </a:solidFill>
              <a:highlight>
                <a:srgbClr val="FFFFFF"/>
              </a:highlight>
            </a:endParaRPr>
          </a:p>
          <a:p>
            <a:pPr marL="457200" marR="0" lvl="0" indent="-323850" algn="l" rtl="0">
              <a:lnSpc>
                <a:spcPct val="150000"/>
              </a:lnSpc>
              <a:spcBef>
                <a:spcPts val="1600"/>
              </a:spcBef>
              <a:spcAft>
                <a:spcPts val="0"/>
              </a:spcAft>
              <a:buClr>
                <a:schemeClr val="dk2"/>
              </a:buClr>
              <a:buSzPts val="1500"/>
              <a:buChar char="●"/>
            </a:pPr>
            <a:r>
              <a:rPr lang="en-GB" sz="1500">
                <a:solidFill>
                  <a:schemeClr val="dk2"/>
                </a:solidFill>
                <a:highlight>
                  <a:srgbClr val="FFFFFF"/>
                </a:highlight>
              </a:rPr>
              <a:t>Generally, HQL syntax is similar to the</a:t>
            </a:r>
            <a:r>
              <a:rPr lang="en-GB" sz="1500">
                <a:solidFill>
                  <a:schemeClr val="dk2"/>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SQL </a:t>
            </a:r>
            <a:r>
              <a:rPr lang="en-GB" sz="1500">
                <a:solidFill>
                  <a:schemeClr val="dk2"/>
                </a:solidFill>
                <a:highlight>
                  <a:srgbClr val="FFFFFF"/>
                </a:highlight>
              </a:rPr>
              <a:t>syntax that most data analysts are familiar with. The Sample query below display all the records present in mentioned table name.</a:t>
            </a:r>
            <a:endParaRPr sz="1500">
              <a:solidFill>
                <a:schemeClr val="dk2"/>
              </a:solidFill>
              <a:highlight>
                <a:srgbClr val="FFFFFF"/>
              </a:highlight>
            </a:endParaRPr>
          </a:p>
          <a:p>
            <a:pPr marL="457200" marR="0" lvl="0" indent="0" algn="l" rtl="0">
              <a:lnSpc>
                <a:spcPct val="150000"/>
              </a:lnSpc>
              <a:spcBef>
                <a:spcPts val="1600"/>
              </a:spcBef>
              <a:spcAft>
                <a:spcPts val="0"/>
              </a:spcAft>
              <a:buNone/>
            </a:pPr>
            <a:r>
              <a:rPr lang="en-GB" sz="1500">
                <a:solidFill>
                  <a:schemeClr val="dk2"/>
                </a:solidFill>
                <a:highlight>
                  <a:srgbClr val="FFFFFF"/>
                </a:highlight>
              </a:rPr>
              <a:t>Sample query : Select * from &lt;TableName&gt;</a:t>
            </a:r>
            <a:endParaRPr sz="1500">
              <a:solidFill>
                <a:schemeClr val="dk2"/>
              </a:solidFill>
              <a:highlight>
                <a:srgbClr val="FFFFFF"/>
              </a:highlight>
            </a:endParaRPr>
          </a:p>
          <a:p>
            <a:pPr marL="457200" marR="0" lvl="0" indent="-323850" algn="l" rtl="0">
              <a:lnSpc>
                <a:spcPct val="150000"/>
              </a:lnSpc>
              <a:spcBef>
                <a:spcPts val="1600"/>
              </a:spcBef>
              <a:spcAft>
                <a:spcPts val="0"/>
              </a:spcAft>
              <a:buClr>
                <a:schemeClr val="dk2"/>
              </a:buClr>
              <a:buSzPts val="1500"/>
              <a:buChar char="●"/>
            </a:pPr>
            <a:r>
              <a:rPr lang="en-GB" sz="1500">
                <a:solidFill>
                  <a:schemeClr val="dk2"/>
                </a:solidFill>
                <a:highlight>
                  <a:srgbClr val="FFFFFF"/>
                </a:highlight>
              </a:rPr>
              <a:t>Hive supports four file formats those are TEXTFILE, SEQUENCEFILE, ORC and RCFILE.</a:t>
            </a:r>
            <a:endParaRPr sz="1500">
              <a:solidFill>
                <a:schemeClr val="dk2"/>
              </a:solidFill>
              <a:highlight>
                <a:srgbClr val="FFFFFF"/>
              </a:highlight>
            </a:endParaRPr>
          </a:p>
          <a:p>
            <a:pPr marL="457200" marR="0" lvl="0" indent="-323850" algn="l" rtl="0">
              <a:lnSpc>
                <a:spcPct val="150000"/>
              </a:lnSpc>
              <a:spcBef>
                <a:spcPts val="1600"/>
              </a:spcBef>
              <a:spcAft>
                <a:spcPts val="0"/>
              </a:spcAft>
              <a:buClr>
                <a:schemeClr val="dk2"/>
              </a:buClr>
              <a:buSzPts val="1500"/>
              <a:buChar char="●"/>
            </a:pPr>
            <a:r>
              <a:rPr lang="en-GB" sz="1500">
                <a:solidFill>
                  <a:schemeClr val="dk2"/>
                </a:solidFill>
                <a:highlight>
                  <a:srgbClr val="FFFFFF"/>
                </a:highlight>
              </a:rPr>
              <a:t>For single user metadata storage, Hive uses derby database and for multiple user Metadata or shared Metadata case Hive uses MYSQL.</a:t>
            </a:r>
            <a:endParaRPr sz="1500">
              <a:solidFill>
                <a:schemeClr val="dk2"/>
              </a:solidFill>
              <a:highlight>
                <a:srgbClr val="FFFFFF"/>
              </a:highlight>
            </a:endParaRPr>
          </a:p>
          <a:p>
            <a:pPr marL="0" lvl="0" indent="0" algn="l" rtl="0">
              <a:spcBef>
                <a:spcPts val="16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APACHE HIVE ARCHITECTURE</a:t>
            </a:r>
            <a:endParaRPr/>
          </a:p>
        </p:txBody>
      </p:sp>
      <p:pic>
        <p:nvPicPr>
          <p:cNvPr id="104" name="Google Shape;104;p21"/>
          <p:cNvPicPr preferRelativeResize="0"/>
          <p:nvPr/>
        </p:nvPicPr>
        <p:blipFill>
          <a:blip r:embed="rId3">
            <a:alphaModFix/>
          </a:blip>
          <a:stretch>
            <a:fillRect/>
          </a:stretch>
        </p:blipFill>
        <p:spPr>
          <a:xfrm>
            <a:off x="287988" y="1196050"/>
            <a:ext cx="8568034" cy="3770275"/>
          </a:xfrm>
          <a:prstGeom prst="rect">
            <a:avLst/>
          </a:prstGeom>
          <a:noFill/>
          <a:ln>
            <a:noFill/>
          </a:ln>
        </p:spPr>
      </p:pic>
    </p:spTree>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2570</Words>
  <PresentationFormat>On-screen Show (16:9)</PresentationFormat>
  <Paragraphs>199</Paragraphs>
  <Slides>59</Slides>
  <Notes>58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Raleway</vt:lpstr>
      <vt:lpstr>Source Sans Pro</vt:lpstr>
      <vt:lpstr>Roboto</vt:lpstr>
      <vt:lpstr>Open Sans</vt:lpstr>
      <vt:lpstr>Showcard Gothic</vt:lpstr>
      <vt:lpstr>Plum</vt:lpstr>
      <vt:lpstr>HIVE</vt:lpstr>
      <vt:lpstr>CONTENTS</vt:lpstr>
      <vt:lpstr>APACHE HIVE</vt:lpstr>
      <vt:lpstr>Slide 4</vt:lpstr>
      <vt:lpstr>Slide 5</vt:lpstr>
      <vt:lpstr>Hive Vs MapReduce</vt:lpstr>
      <vt:lpstr>Important Characteristics of Hive</vt:lpstr>
      <vt:lpstr>Slide 8</vt:lpstr>
      <vt:lpstr>APACHE HIVE ARCHITECTURE</vt:lpstr>
      <vt:lpstr>Slide 10</vt:lpstr>
      <vt:lpstr>Slide 11</vt:lpstr>
      <vt:lpstr>Slide 12</vt:lpstr>
      <vt:lpstr>Setting the Environment</vt:lpstr>
      <vt:lpstr>Slide 14</vt:lpstr>
      <vt:lpstr>Slide 15</vt:lpstr>
      <vt:lpstr>Slide 16</vt:lpstr>
      <vt:lpstr>Hive Queries</vt:lpstr>
      <vt:lpstr>Slide 18</vt:lpstr>
      <vt:lpstr>Simple Selects – Selecting columns </vt:lpstr>
      <vt:lpstr>Slide 20</vt:lpstr>
      <vt:lpstr>Slide 21</vt:lpstr>
      <vt:lpstr>Simple Selects – Selecting rows  </vt:lpstr>
      <vt:lpstr>Slide 23</vt:lpstr>
      <vt:lpstr>Slide 24</vt:lpstr>
      <vt:lpstr>Creating New Columns</vt:lpstr>
      <vt:lpstr>Slide 26</vt:lpstr>
      <vt:lpstr>Hive Commands</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HIVE</dc:title>
  <cp:lastModifiedBy>ASCII</cp:lastModifiedBy>
  <cp:revision>5</cp:revision>
  <dcterms:modified xsi:type="dcterms:W3CDTF">2021-06-18T02:59:40Z</dcterms:modified>
</cp:coreProperties>
</file>